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1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92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93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1048794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48795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96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7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29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21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6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6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24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4862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3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63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3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07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0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60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10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65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66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6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6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7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9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40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41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4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43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44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4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4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4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4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64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45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4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4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5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8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79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80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8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8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83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8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6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2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048728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2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3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3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2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8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59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6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6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2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6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7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18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9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22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2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72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72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53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5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5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56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8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09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0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13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14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715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716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1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72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73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7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7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76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7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3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3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3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3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5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86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8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78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8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9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048576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7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8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9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0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1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2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3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4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5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6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7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048588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9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0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1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2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3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4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5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6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7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8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9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00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601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02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03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104860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48605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%23google_vignette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Title 1"/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US" sz="3200">
                <a:latin typeface="A"/>
              </a:rPr>
              <a:t>MODULE NAME: Problem solving and decision making.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</a:t>
            </a:r>
            <a:r>
              <a:rPr lang="en-US" sz="3200">
                <a:latin typeface="A"/>
              </a:rPr>
              <a:t>ULE CODE : LCLM4004 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</a:t>
            </a:r>
            <a:r>
              <a:rPr lang="en-US" sz="3200">
                <a:latin typeface="A"/>
              </a:rPr>
              <a:t>: Frank Djoko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</a:t>
            </a:r>
            <a:r>
              <a:rPr lang="en-US" sz="3200">
                <a:latin typeface="A"/>
              </a:rPr>
              <a:t>: 2414240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</a:t>
            </a:r>
            <a:r>
              <a:rPr lang="en-US" sz="3200">
                <a:latin typeface="A"/>
              </a:rPr>
              <a:t>: Jayalakshmi Gopelkrishnan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</a:t>
            </a:r>
            <a:r>
              <a:rPr lang="en-US" sz="3200">
                <a:latin typeface="A"/>
              </a:rPr>
              <a:t>tion</a:t>
            </a:r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1"/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1048617" name="Text Placeholder 2"/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000000"/>
                </a:solidFill>
              </a:rPr>
              <a:t>Introduction </a:t>
            </a:r>
          </a:p>
          <a:p>
            <a:r>
              <a:rPr lang="en-GB" sz="2400" b="1">
                <a:solidFill>
                  <a:srgbClr val="000000"/>
                </a:solidFill>
              </a:rPr>
              <a:t>Company background</a:t>
            </a:r>
          </a:p>
          <a:p>
            <a:r>
              <a:rPr lang="en-GB" sz="2400" b="1">
                <a:solidFill>
                  <a:srgbClr val="000000"/>
                </a:solidFill>
              </a:rPr>
              <a:t>Problem: nature and scope</a:t>
            </a:r>
          </a:p>
          <a:p>
            <a:r>
              <a:rPr lang="en-GB" sz="2400" b="1">
                <a:solidFill>
                  <a:srgbClr val="000000"/>
                </a:solidFill>
              </a:rPr>
              <a:t>PESTLE ANALYSIS: Green Haven Florists</a:t>
            </a:r>
          </a:p>
          <a:p>
            <a:r>
              <a:rPr lang="en-GB" sz="2400" b="1">
                <a:solidFill>
                  <a:srgbClr val="000000"/>
                </a:solidFill>
              </a:rPr>
              <a:t>Cause and effect analysis: Fishbone diagram</a:t>
            </a:r>
          </a:p>
          <a:p>
            <a:r>
              <a:rPr lang="en-GB" sz="2400" b="1">
                <a:solidFill>
                  <a:srgbClr val="000000"/>
                </a:solidFill>
              </a:rPr>
              <a:t>Conclusion</a:t>
            </a:r>
          </a:p>
          <a:p>
            <a:r>
              <a:rPr lang="en-GB" sz="2400" b="1">
                <a:solidFill>
                  <a:srgbClr val="000000"/>
                </a:solidFill>
              </a:rPr>
              <a:t>References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Title 1"/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1048613" name="Text Placeholder 2"/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﻿﻿Green Haven Florists has experienced a 30% drop in in-store sales over the past 12 months.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﻿﻿Increased competition from same-day delivery services offering lower prices.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﻿﻿Decline in foot traffic due to local business closures and changing consumer habits.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1048615" name="Text Placeholder 2"/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/>
              <a:t>Green Haven Florists</a:t>
            </a:r>
            <a:endParaRPr lang="en-GB" sz="24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﻿﻿Founded by Liam and Priya Patel.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﻿﻿Specializes in floral arrangements for events and individuals.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﻿﻿Known for creative, bespoke designs.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﻿﻿Strong community reputation and loyal customer base.</a:t>
            </a:r>
            <a:endParaRPr lang="en-GB" sz="2700" b="1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8" name="Title 1"/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1048619" name="Text Placeholder 2"/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2800">
                <a:solidFill>
                  <a:schemeClr val="tx1"/>
                </a:solidFill>
              </a:rPr>
              <a:t>Who: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Liam and </a:t>
            </a:r>
            <a:r>
              <a:rPr lang="en-GB" sz="280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 Patel</a:t>
            </a:r>
          </a:p>
          <a:p>
            <a:r>
              <a:rPr lang="en-GB" sz="2800">
                <a:solidFill>
                  <a:schemeClr val="tx1"/>
                </a:solidFill>
              </a:rPr>
              <a:t>What</a:t>
            </a:r>
            <a:r>
              <a:rPr lang="en-US" sz="2800">
                <a:solidFill>
                  <a:schemeClr val="tx1"/>
                </a:solidFill>
              </a:rPr>
              <a:t>: Declining sales, rising costs, increased competition</a:t>
            </a:r>
            <a:endParaRPr lang="zh-CN" altLang="en-US"/>
          </a:p>
          <a:p>
            <a:r>
              <a:rPr lang="en-GB" sz="2800">
                <a:solidFill>
                  <a:schemeClr val="tx1"/>
                </a:solidFill>
              </a:rPr>
              <a:t>Where</a:t>
            </a:r>
            <a:r>
              <a:rPr lang="en-US" sz="2800">
                <a:solidFill>
                  <a:schemeClr val="tx1"/>
                </a:solidFill>
              </a:rPr>
              <a:t>: High street location with reduced foot traffic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When: Past 12 months 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Why: Market shifts, inflation, digital competition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How: Strategic analysis required 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How much: 30% decrease in </a:t>
            </a:r>
            <a:r>
              <a:rPr lang="en-GB" altLang="en-US" sz="2800">
                <a:solidFill>
                  <a:schemeClr val="tx1"/>
                </a:solidFill>
              </a:rPr>
              <a:t>store</a:t>
            </a:r>
            <a:r>
              <a:rPr lang="en-US" altLang="en-US" sz="2800">
                <a:solidFill>
                  <a:schemeClr val="tx1"/>
                </a:solidFill>
              </a:rPr>
              <a:t> sales</a:t>
            </a:r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0" name="Title 1"/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1048631" name="Text Placeholder 2"/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endParaRPr lang="zh-CN" altLang="en-US" sz="2100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Political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﻿﻿Local business regulations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﻿﻿Potential government support for small businesses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Economic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﻿﻿Inflation and rising flower costs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﻿﻿Limited bulk purchasing power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Social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﻿﻿Shift to online shopping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﻿﻿Younger consumers prefer digital experiences</a:t>
            </a:r>
            <a:endParaRPr lang="en-GB" sz="2100" b="1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1048639" name="Content Placeholder 2"/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86944"/>
          </a:bodyPr>
          <a:lstStyle/>
          <a:p>
            <a:endParaRPr sz="202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Technological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﻿﻿Outdated website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﻿﻿Lack of delivery tracking and subscription features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Legal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﻿﻿Compliance with labor and health regulations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﻿﻿Data protection for online orders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Environmental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﻿﻿Eco-friendly packaging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﻿﻿Seasonal flower availability</a:t>
            </a:r>
            <a:r>
              <a:rPr lang="en-GB" b="1"/>
              <a:t> </a:t>
            </a:r>
          </a:p>
        </p:txBody>
      </p:sp>
      <p:pic>
        <p:nvPicPr>
          <p:cNvPr id="2097152" name="Picture 2097151"/>
          <p:cNvPicPr>
            <a:picLocks/>
          </p:cNvPicPr>
          <p:nvPr/>
        </p:nvPicPr>
        <p:blipFill>
          <a:blip r:embed="rId2"/>
          <a:srcRect t="15690" b="15690"/>
          <a:stretch>
            <a:fillRect/>
          </a:stretch>
        </p:blipFill>
        <p:spPr>
          <a:xfrm>
            <a:off x="6854705" y="2984801"/>
            <a:ext cx="5337295" cy="381345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0" name="Title 1"/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1048641" name="Text Placeholder 2"/>
          <p:cNvSpPr>
            <a:spLocks noGrp="1"/>
          </p:cNvSpPr>
          <p:nvPr>
            <p:ph type="body" idx="1"/>
          </p:nvPr>
        </p:nvSpPr>
        <p:spPr>
          <a:xfrm>
            <a:off x="580172" y="837783"/>
            <a:ext cx="4676534" cy="1928021"/>
          </a:xfrm>
        </p:spPr>
        <p:txBody>
          <a:bodyPr>
            <a:normAutofit fontScale="40172" lnSpcReduction="20000"/>
          </a:bodyPr>
          <a:lstStyle/>
          <a:p>
            <a:r>
              <a:rPr lang="en-US" sz="2900">
                <a:solidFill>
                  <a:srgbClr val="000000"/>
                </a:solidFill>
              </a:rPr>
              <a:t>Main Problem: Decline in in-store sales</a:t>
            </a:r>
          </a:p>
          <a:p>
            <a:r>
              <a:rPr lang="en-US" sz="2900">
                <a:solidFill>
                  <a:srgbClr val="000000"/>
                </a:solidFill>
              </a:rPr>
              <a:t>* ﻿﻿People: Limited digital skills</a:t>
            </a:r>
          </a:p>
          <a:p>
            <a:r>
              <a:rPr lang="en-US" sz="2900">
                <a:solidFill>
                  <a:srgbClr val="000000"/>
                </a:solidFill>
              </a:rPr>
              <a:t>* ﻿﻿Methods: No online strategy</a:t>
            </a:r>
          </a:p>
          <a:p>
            <a:r>
              <a:rPr lang="en-US" sz="2900">
                <a:solidFill>
                  <a:srgbClr val="000000"/>
                </a:solidFill>
              </a:rPr>
              <a:t>* ﻿﻿Machines: Outdated tech infrastructure</a:t>
            </a:r>
          </a:p>
          <a:p>
            <a:r>
              <a:rPr lang="en-US" sz="2900">
                <a:solidFill>
                  <a:srgbClr val="000000"/>
                </a:solidFill>
              </a:rPr>
              <a:t>* ﻿﻿Materials: Expensive sustainable supplies</a:t>
            </a:r>
          </a:p>
          <a:p>
            <a:r>
              <a:rPr lang="en-US" sz="2900">
                <a:solidFill>
                  <a:srgbClr val="000000"/>
                </a:solidFill>
              </a:rPr>
              <a:t>* ﻿﻿Environment: Declining high street</a:t>
            </a:r>
          </a:p>
          <a:p>
            <a:r>
              <a:rPr lang="en-US" sz="2900">
                <a:solidFill>
                  <a:srgbClr val="000000"/>
                </a:solidFill>
              </a:rPr>
              <a:t>* ﻿﻿Measurement: Poor performance tracking</a:t>
            </a:r>
          </a:p>
        </p:txBody>
      </p:sp>
      <p:sp>
        <p:nvSpPr>
          <p:cNvPr id="1048797" name="TextBox 1048796"/>
          <p:cNvSpPr txBox="1"/>
          <p:nvPr/>
        </p:nvSpPr>
        <p:spPr>
          <a:xfrm>
            <a:off x="4326473" y="10092424"/>
            <a:ext cx="5613308" cy="51054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endParaRPr lang="en-GB" sz="2800">
              <a:solidFill>
                <a:srgbClr val="000000"/>
              </a:solidFill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79B2961-2168-DCB1-5C94-2942BEA127C3}"/>
              </a:ext>
            </a:extLst>
          </p:cNvPr>
          <p:cNvCxnSpPr>
            <a:cxnSpLocks/>
          </p:cNvCxnSpPr>
          <p:nvPr/>
        </p:nvCxnSpPr>
        <p:spPr>
          <a:xfrm>
            <a:off x="1506898" y="5168686"/>
            <a:ext cx="8498936" cy="2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94FC5F61-5EC6-3481-55ED-60A738F09488}"/>
              </a:ext>
            </a:extLst>
          </p:cNvPr>
          <p:cNvSpPr/>
          <p:nvPr/>
        </p:nvSpPr>
        <p:spPr>
          <a:xfrm rot="5400000">
            <a:off x="10044992" y="4382170"/>
            <a:ext cx="1526381" cy="1628651"/>
          </a:xfrm>
          <a:prstGeom prst="triangl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ADCF6D0-2C68-302B-B42C-BBA020A19E18}"/>
              </a:ext>
            </a:extLst>
          </p:cNvPr>
          <p:cNvCxnSpPr>
            <a:cxnSpLocks/>
          </p:cNvCxnSpPr>
          <p:nvPr/>
        </p:nvCxnSpPr>
        <p:spPr>
          <a:xfrm flipH="1">
            <a:off x="4572000" y="5168686"/>
            <a:ext cx="1104353" cy="10278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A3714F1-AAFE-1C5A-0E09-56E187702C5F}"/>
              </a:ext>
            </a:extLst>
          </p:cNvPr>
          <p:cNvCxnSpPr/>
          <p:nvPr/>
        </p:nvCxnSpPr>
        <p:spPr>
          <a:xfrm flipH="1" flipV="1">
            <a:off x="3094892" y="4196862"/>
            <a:ext cx="984739" cy="9718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7E925DC-FBBD-A3EC-C61A-A0213EC0583E}"/>
              </a:ext>
            </a:extLst>
          </p:cNvPr>
          <p:cNvCxnSpPr/>
          <p:nvPr/>
        </p:nvCxnSpPr>
        <p:spPr>
          <a:xfrm flipH="1" flipV="1">
            <a:off x="6169636" y="3974122"/>
            <a:ext cx="1113692" cy="11945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6ED4DBD-5659-E1D8-716D-516E5CE1863C}"/>
              </a:ext>
            </a:extLst>
          </p:cNvPr>
          <p:cNvCxnSpPr/>
          <p:nvPr/>
        </p:nvCxnSpPr>
        <p:spPr>
          <a:xfrm flipH="1">
            <a:off x="2074985" y="5168686"/>
            <a:ext cx="843454" cy="8515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Rectangle: Single Corner Rounded 31">
            <a:extLst>
              <a:ext uri="{FF2B5EF4-FFF2-40B4-BE49-F238E27FC236}">
                <a16:creationId xmlns:a16="http://schemas.microsoft.com/office/drawing/2014/main" id="{C896D98C-71CA-55EC-6FCE-E741AD013A1B}"/>
              </a:ext>
            </a:extLst>
          </p:cNvPr>
          <p:cNvSpPr/>
          <p:nvPr/>
        </p:nvSpPr>
        <p:spPr>
          <a:xfrm>
            <a:off x="5563942" y="3610713"/>
            <a:ext cx="1453661" cy="363409"/>
          </a:xfrm>
          <a:prstGeom prst="round1Rect">
            <a:avLst>
              <a:gd name="adj" fmla="val 17949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Location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9D0805-143A-258B-39CE-6C3CE8377CBB}"/>
              </a:ext>
            </a:extLst>
          </p:cNvPr>
          <p:cNvSpPr/>
          <p:nvPr/>
        </p:nvSpPr>
        <p:spPr>
          <a:xfrm>
            <a:off x="2295128" y="3510229"/>
            <a:ext cx="1535491" cy="6866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Customer  shifting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1F56C5C-624F-7919-43DA-828AE452E73C}"/>
              </a:ext>
            </a:extLst>
          </p:cNvPr>
          <p:cNvSpPr/>
          <p:nvPr/>
        </p:nvSpPr>
        <p:spPr>
          <a:xfrm>
            <a:off x="1653259" y="6029716"/>
            <a:ext cx="1207174" cy="57001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Online branding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5644958-0094-2FCB-C0BB-1983B3C4F986}"/>
              </a:ext>
            </a:extLst>
          </p:cNvPr>
          <p:cNvSpPr/>
          <p:nvPr/>
        </p:nvSpPr>
        <p:spPr>
          <a:xfrm>
            <a:off x="4079630" y="6140510"/>
            <a:ext cx="1265180" cy="61357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Home delivery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598D51B-1545-9997-4D17-223720AC0895}"/>
              </a:ext>
            </a:extLst>
          </p:cNvPr>
          <p:cNvCxnSpPr/>
          <p:nvPr/>
        </p:nvCxnSpPr>
        <p:spPr>
          <a:xfrm flipH="1">
            <a:off x="7362092" y="5168686"/>
            <a:ext cx="879231" cy="861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Rectangle: Single Corner Rounded 37">
            <a:extLst>
              <a:ext uri="{FF2B5EF4-FFF2-40B4-BE49-F238E27FC236}">
                <a16:creationId xmlns:a16="http://schemas.microsoft.com/office/drawing/2014/main" id="{F6B36B21-6E79-AF79-8AE7-FEACF77726A7}"/>
              </a:ext>
            </a:extLst>
          </p:cNvPr>
          <p:cNvSpPr/>
          <p:nvPr/>
        </p:nvSpPr>
        <p:spPr>
          <a:xfrm>
            <a:off x="6847191" y="6014422"/>
            <a:ext cx="1242951" cy="362581"/>
          </a:xfrm>
          <a:prstGeom prst="round1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Digital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DF5AF8C-00B6-FBE3-7E87-74E62F571A1B}"/>
              </a:ext>
            </a:extLst>
          </p:cNvPr>
          <p:cNvCxnSpPr/>
          <p:nvPr/>
        </p:nvCxnSpPr>
        <p:spPr>
          <a:xfrm flipH="1">
            <a:off x="5348109" y="4405496"/>
            <a:ext cx="1208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36639EB-7A0C-49AD-013E-0247476BAAA1}"/>
              </a:ext>
            </a:extLst>
          </p:cNvPr>
          <p:cNvCxnSpPr>
            <a:cxnSpLocks/>
          </p:cNvCxnSpPr>
          <p:nvPr/>
        </p:nvCxnSpPr>
        <p:spPr>
          <a:xfrm flipH="1">
            <a:off x="5634647" y="4828716"/>
            <a:ext cx="1312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90AA744-AA83-3951-9B6C-69EE12B02B5B}"/>
              </a:ext>
            </a:extLst>
          </p:cNvPr>
          <p:cNvCxnSpPr>
            <a:cxnSpLocks/>
          </p:cNvCxnSpPr>
          <p:nvPr/>
        </p:nvCxnSpPr>
        <p:spPr>
          <a:xfrm flipH="1">
            <a:off x="6556498" y="5682603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5EB9E1C-2CA4-30A4-DBE9-2D3070151B90}"/>
              </a:ext>
            </a:extLst>
          </p:cNvPr>
          <p:cNvCxnSpPr>
            <a:cxnSpLocks/>
          </p:cNvCxnSpPr>
          <p:nvPr/>
        </p:nvCxnSpPr>
        <p:spPr>
          <a:xfrm flipH="1">
            <a:off x="2285849" y="4571403"/>
            <a:ext cx="1172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1" name="Straight Connector 1048780">
            <a:extLst>
              <a:ext uri="{FF2B5EF4-FFF2-40B4-BE49-F238E27FC236}">
                <a16:creationId xmlns:a16="http://schemas.microsoft.com/office/drawing/2014/main" id="{220EA3D1-ECD3-3B1D-4521-88E9C75B583D}"/>
              </a:ext>
            </a:extLst>
          </p:cNvPr>
          <p:cNvCxnSpPr>
            <a:cxnSpLocks/>
          </p:cNvCxnSpPr>
          <p:nvPr/>
        </p:nvCxnSpPr>
        <p:spPr>
          <a:xfrm flipH="1">
            <a:off x="1289538" y="5594451"/>
            <a:ext cx="12071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6" name="Straight Connector 1048785">
            <a:extLst>
              <a:ext uri="{FF2B5EF4-FFF2-40B4-BE49-F238E27FC236}">
                <a16:creationId xmlns:a16="http://schemas.microsoft.com/office/drawing/2014/main" id="{E0330194-3040-722F-5D3C-D7AFED12FB95}"/>
              </a:ext>
            </a:extLst>
          </p:cNvPr>
          <p:cNvCxnSpPr/>
          <p:nvPr/>
        </p:nvCxnSpPr>
        <p:spPr>
          <a:xfrm flipH="1">
            <a:off x="4079631" y="5509846"/>
            <a:ext cx="1265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8" name="Straight Connector 1048787">
            <a:extLst>
              <a:ext uri="{FF2B5EF4-FFF2-40B4-BE49-F238E27FC236}">
                <a16:creationId xmlns:a16="http://schemas.microsoft.com/office/drawing/2014/main" id="{9E4A4FF2-E5A7-BD7F-8F2C-177F654F1179}"/>
              </a:ext>
            </a:extLst>
          </p:cNvPr>
          <p:cNvCxnSpPr/>
          <p:nvPr/>
        </p:nvCxnSpPr>
        <p:spPr>
          <a:xfrm flipH="1">
            <a:off x="3458308" y="5931877"/>
            <a:ext cx="13950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8C86F0C-112D-6DAF-1578-025844C9870C}"/>
              </a:ext>
            </a:extLst>
          </p:cNvPr>
          <p:cNvSpPr txBox="1"/>
          <p:nvPr/>
        </p:nvSpPr>
        <p:spPr>
          <a:xfrm rot="10800000" flipV="1">
            <a:off x="4913836" y="4002110"/>
            <a:ext cx="1960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reception for business</a:t>
            </a: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5EA2C8-C8C5-EC94-9CC1-807BC3140D49}"/>
              </a:ext>
            </a:extLst>
          </p:cNvPr>
          <p:cNvSpPr txBox="1"/>
          <p:nvPr/>
        </p:nvSpPr>
        <p:spPr>
          <a:xfrm>
            <a:off x="5445286" y="4595390"/>
            <a:ext cx="18380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No parking space</a:t>
            </a:r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A524A-ADE6-8657-626D-935BDF298B82}"/>
              </a:ext>
            </a:extLst>
          </p:cNvPr>
          <p:cNvSpPr txBox="1"/>
          <p:nvPr/>
        </p:nvSpPr>
        <p:spPr>
          <a:xfrm>
            <a:off x="2193656" y="4348265"/>
            <a:ext cx="13091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Too expensive</a:t>
            </a:r>
            <a:endParaRPr lang="en-US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400483-5DA0-73DD-EE1B-F4FBEE41DF3B}"/>
              </a:ext>
            </a:extLst>
          </p:cNvPr>
          <p:cNvSpPr txBox="1"/>
          <p:nvPr/>
        </p:nvSpPr>
        <p:spPr>
          <a:xfrm>
            <a:off x="2085950" y="4690216"/>
            <a:ext cx="2172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wrapping paper</a:t>
            </a:r>
            <a:endParaRPr lang="en-US" sz="12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34DAF02-B3AC-A3BB-07B8-EAC58B6417B0}"/>
              </a:ext>
            </a:extLst>
          </p:cNvPr>
          <p:cNvCxnSpPr>
            <a:cxnSpLocks/>
          </p:cNvCxnSpPr>
          <p:nvPr/>
        </p:nvCxnSpPr>
        <p:spPr>
          <a:xfrm flipH="1">
            <a:off x="2637417" y="4930443"/>
            <a:ext cx="1265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7B90FEE-B26E-8024-345A-81BA4AAA93BD}"/>
              </a:ext>
            </a:extLst>
          </p:cNvPr>
          <p:cNvSpPr txBox="1"/>
          <p:nvPr/>
        </p:nvSpPr>
        <p:spPr>
          <a:xfrm>
            <a:off x="1104551" y="5363157"/>
            <a:ext cx="15952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Online advertising</a:t>
            </a:r>
            <a:endParaRPr lang="en-US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80E825-9EA6-4043-1212-00FF233938F0}"/>
              </a:ext>
            </a:extLst>
          </p:cNvPr>
          <p:cNvSpPr txBox="1"/>
          <p:nvPr/>
        </p:nvSpPr>
        <p:spPr>
          <a:xfrm>
            <a:off x="3963052" y="5127874"/>
            <a:ext cx="151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Too much time taken for delivery</a:t>
            </a:r>
            <a:endParaRPr lang="en-US" sz="1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D0C278-6479-6EBA-4EFD-615DB018E15E}"/>
              </a:ext>
            </a:extLst>
          </p:cNvPr>
          <p:cNvSpPr txBox="1"/>
          <p:nvPr/>
        </p:nvSpPr>
        <p:spPr>
          <a:xfrm>
            <a:off x="3486526" y="5714137"/>
            <a:ext cx="13594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Wrong address</a:t>
            </a:r>
            <a:endParaRPr lang="en-US" sz="12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567EB3-9C3B-69F2-70CB-B59AAB9D8244}"/>
              </a:ext>
            </a:extLst>
          </p:cNvPr>
          <p:cNvSpPr txBox="1"/>
          <p:nvPr/>
        </p:nvSpPr>
        <p:spPr>
          <a:xfrm>
            <a:off x="6473810" y="5433015"/>
            <a:ext cx="1564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</a:t>
            </a:r>
            <a:r>
              <a:rPr lang="en-GB" sz="1200" err="1"/>
              <a:t>WiFi</a:t>
            </a:r>
            <a:r>
              <a:rPr lang="en-GB" sz="1200"/>
              <a:t> service</a:t>
            </a:r>
            <a:endParaRPr lang="en-US" sz="12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DB84E2-4061-634A-7583-AFF4BEC295FB}"/>
              </a:ext>
            </a:extLst>
          </p:cNvPr>
          <p:cNvCxnSpPr>
            <a:cxnSpLocks/>
          </p:cNvCxnSpPr>
          <p:nvPr/>
        </p:nvCxnSpPr>
        <p:spPr>
          <a:xfrm flipH="1" flipV="1">
            <a:off x="8168459" y="3972044"/>
            <a:ext cx="965641" cy="1196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Rectangle: Single Corner Rounded 38">
            <a:extLst>
              <a:ext uri="{FF2B5EF4-FFF2-40B4-BE49-F238E27FC236}">
                <a16:creationId xmlns:a16="http://schemas.microsoft.com/office/drawing/2014/main" id="{87CECDCF-CE3C-6292-3827-10131EDC8D18}"/>
              </a:ext>
            </a:extLst>
          </p:cNvPr>
          <p:cNvSpPr/>
          <p:nvPr/>
        </p:nvSpPr>
        <p:spPr>
          <a:xfrm>
            <a:off x="7468666" y="3623505"/>
            <a:ext cx="1453661" cy="329033"/>
          </a:xfrm>
          <a:prstGeom prst="round1Rect">
            <a:avLst>
              <a:gd name="adj" fmla="val 0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Manager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8DD9269-5E4A-0370-BA06-067AE825830B}"/>
              </a:ext>
            </a:extLst>
          </p:cNvPr>
          <p:cNvCxnSpPr>
            <a:cxnSpLocks/>
          </p:cNvCxnSpPr>
          <p:nvPr/>
        </p:nvCxnSpPr>
        <p:spPr>
          <a:xfrm flipH="1">
            <a:off x="7362092" y="4331604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B7157FE-2B46-E196-7141-0F6F1D356B78}"/>
              </a:ext>
            </a:extLst>
          </p:cNvPr>
          <p:cNvCxnSpPr>
            <a:cxnSpLocks/>
          </p:cNvCxnSpPr>
          <p:nvPr/>
        </p:nvCxnSpPr>
        <p:spPr>
          <a:xfrm flipH="1">
            <a:off x="7729053" y="4828716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3873146F-A78C-159C-B5ED-54A420D4F198}"/>
              </a:ext>
            </a:extLst>
          </p:cNvPr>
          <p:cNvSpPr txBox="1"/>
          <p:nvPr/>
        </p:nvSpPr>
        <p:spPr>
          <a:xfrm>
            <a:off x="7043323" y="3920453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Wrong people </a:t>
            </a:r>
          </a:p>
          <a:p>
            <a:pPr algn="l"/>
            <a:r>
              <a:rPr lang="en-GB" sz="1200"/>
              <a:t>on tills </a:t>
            </a:r>
            <a:endParaRPr lang="en-US" sz="12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5612C22-664B-E59F-B5E0-6BDA98C62015}"/>
              </a:ext>
            </a:extLst>
          </p:cNvPr>
          <p:cNvSpPr txBox="1"/>
          <p:nvPr/>
        </p:nvSpPr>
        <p:spPr>
          <a:xfrm>
            <a:off x="7331616" y="4394431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Tills not working properly </a:t>
            </a:r>
            <a:endParaRPr lang="en-US" sz="120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EC6CD89-2636-B9E8-8604-1365A8F8F019}"/>
              </a:ext>
            </a:extLst>
          </p:cNvPr>
          <p:cNvSpPr txBox="1"/>
          <p:nvPr/>
        </p:nvSpPr>
        <p:spPr>
          <a:xfrm>
            <a:off x="9938522" y="5028244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>
                <a:solidFill>
                  <a:schemeClr val="bg1"/>
                </a:solidFill>
              </a:rPr>
              <a:t>Customer service digital</a:t>
            </a:r>
            <a:endParaRPr lang="en-US" sz="14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itle 1048646"/>
          <p:cNvSpPr>
            <a:spLocks noGrp="1"/>
          </p:cNvSpPr>
          <p:nvPr>
            <p:ph type="title"/>
          </p:nvPr>
        </p:nvSpPr>
        <p:spPr>
          <a:xfrm>
            <a:off x="1977925" y="229686"/>
            <a:ext cx="8911687" cy="1280890"/>
          </a:xfrm>
        </p:spPr>
        <p:txBody>
          <a:bodyPr/>
          <a:lstStyle/>
          <a:p>
            <a:r>
              <a:rPr lang="en-US" b="1"/>
              <a:t>SWOT Analysis</a:t>
            </a:r>
            <a:br>
              <a:rPr lang="en-US" b="1"/>
            </a:br>
            <a:endParaRPr lang="en-GB" b="1"/>
          </a:p>
        </p:txBody>
      </p:sp>
      <p:sp>
        <p:nvSpPr>
          <p:cNvPr id="1048648" name="TextBox 1048647"/>
          <p:cNvSpPr txBox="1"/>
          <p:nvPr/>
        </p:nvSpPr>
        <p:spPr>
          <a:xfrm>
            <a:off x="2290926" y="1510576"/>
            <a:ext cx="6974839" cy="517144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1700">
                <a:solidFill>
                  <a:srgbClr val="000000"/>
                </a:solidFill>
              </a:rPr>
              <a:t>Strengths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﻿﻿Eco-friendly brand image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﻿﻿High-quality, personalized service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﻿﻿Strong local reputation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﻿﻿Creative floral expertise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Weaknesses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﻿﻿Poor online presence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﻿﻿High operating costs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﻿﻿Limited delivery/subscription options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﻿﻿Over-reliance on walk-in traffic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Opportunities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﻿﻿E-commerce expansion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﻿﻿Flower box subscriptions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﻿﻿Local partnerships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﻿﻿Sustainability trend appeal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Threats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﻿﻿Declining high street activity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﻿﻿Aggressive competitors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﻿﻿Inflation and supply chain issues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﻿﻿Rising customer expectations</a:t>
            </a:r>
            <a:endParaRPr lang="en-GB" sz="17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1"/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1048650" name="Text Placeholder 2"/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rgbClr val="000000"/>
                </a:solidFill>
              </a:rPr>
              <a:t>Green Haven Florists must adapt by: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﻿﻿Enhancing digital presence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﻿﻿Expanding delivery and subscription services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﻿﻿Leveraging eco-branding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﻿﻿Building strategic partnerships</a:t>
            </a:r>
            <a:endParaRPr lang="en-GB" sz="2500">
              <a:solidFill>
                <a:srgbClr val="000000"/>
              </a:solidFill>
            </a:endParaRPr>
          </a:p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1" name="Title 1"/>
          <p:cNvSpPr>
            <a:spLocks noGrp="1"/>
          </p:cNvSpPr>
          <p:nvPr>
            <p:ph type="title"/>
          </p:nvPr>
        </p:nvSpPr>
        <p:spPr>
          <a:xfrm>
            <a:off x="6005988" y="-2333236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1048652" name="Text Placeholder 2"/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55000" lnSpcReduction="20000"/>
          </a:bodyPr>
          <a:lstStyle/>
          <a:p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>
                <a:latin typeface="Arial"/>
                <a:ea typeface="Roboto"/>
                <a:cs typeface="Roboto"/>
              </a:rPr>
              <a:t> </a:t>
            </a:r>
            <a:r>
              <a:rPr lang="en-GB" b="1">
                <a:latin typeface="Arial"/>
                <a:ea typeface="Roboto"/>
                <a:cs typeface="Roboto"/>
              </a:rPr>
              <a:t>(Accessed:  6 October 2025)</a:t>
            </a:r>
            <a:r>
              <a:rPr lang="en-US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https:// </a:t>
            </a:r>
            <a:r>
              <a:rPr lang="en-US" sz="1800" b="1" err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www.calculatorultra.com</a:t>
            </a:r>
            <a:endParaRPr lang="zh-CN" altLang="en-US"/>
          </a:p>
          <a:p>
            <a:r>
              <a:rPr lang="en-US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2. ﻿﻿﻿Additional sources to be added based on citations used in analysis.</a:t>
            </a:r>
            <a:endParaRPr lang="en-GB" sz="1800" b="1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3. Flower Shop Network (2025). Why Flower Shops Fail: Common Mistakes and Market Challenges.
https://www.flowershopnetwork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.com/blog/why-flower-shops-fail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Covers lack of digital strategy, poor inventory control, and seasonal dependency.
4. Retail Dive (2025). The Decline of Brick-and-Mortar Retail: Foot Traffic and Digital Disruption.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https://www.retaildive.com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Explains how changing consumer habits and e-commerce are impacting physical stores.
5.  </a:t>
            </a:r>
            <a:r>
              <a:rPr lang="en-GB" sz="1800" b="1" err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Statista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(2025). Consumer Preferences in the Floral Industry.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https://www.statista.com/topics/4236/floral-industry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Offers data on online floral purchases, subscription trends, and eco-conscious buying.
6. Small Business Trends (2025). Top Reasons Small Businesses Fail in the First 5 Years.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https://smallbiztrends.com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Highlights poor financial planning, lack of differentiation, and weak marketing.
7. Harvard Business Review (2025). How Local Businesses Can Compete with Online Giants.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https://hbr.org
</a:t>
            </a: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→ Suggests strategies like local partnerships, digital upgrades, and brand storytelling.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1067"/>
          <p:cNvGrpSpPr>
            <a:grpSpLocks noGrp="1" noRot="1" noChangeAspect="1" noMove="1" noResize="1"/>
          </p:cNvGrpSpPr>
          <p:nvPr/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48653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4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5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6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7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8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9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0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1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2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3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4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" name="Group 1109"/>
          <p:cNvGrpSpPr>
            <a:grpSpLocks noGrp="1" noRot="1" noChangeAspect="1" noMove="1" noResize="1"/>
          </p:cNvGrpSpPr>
          <p:nvPr/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48665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6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7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8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9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0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1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2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3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4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5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6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77" name="Rectangle 11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678" name="Freeform 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48679" name="Rectangle 106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80" name="Rectangle 106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1070"/>
          <p:cNvGrpSpPr>
            <a:grpSpLocks noGrp="1" noRot="1" noChangeAspect="1" noMove="1" noResize="1"/>
          </p:cNvGrpSpPr>
          <p:nvPr/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48681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2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3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4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5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6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7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8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9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0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1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2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4" name="Group 1084"/>
          <p:cNvGrpSpPr>
            <a:grpSpLocks noGrp="1" noRot="1" noChangeAspect="1" noMove="1" noResize="1"/>
          </p:cNvGrpSpPr>
          <p:nvPr/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48693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4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5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6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7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8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9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0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1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2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3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4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705" name="Title 1"/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2097153" name="Picture 6" descr="Thank You Images - Free Download on Freepik"/>
          <p:cNvPicPr>
            <a:picLocks noChangeAspect="1" noChangeArrowheads="1"/>
          </p:cNvPicPr>
          <p:nvPr/>
        </p:nvPicPr>
        <p:blipFill>
          <a:blip r:embed="rId2"/>
          <a:srcRect l="2443" r="174" b="3"/>
          <a:stretch>
            <a:fillRect/>
          </a:stretch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</p:spPr>
      </p:pic>
      <p:sp>
        <p:nvSpPr>
          <p:cNvPr id="1048706" name="Rectangle 109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707" name="Freeform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048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05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MODULE NAME: Problem solving and decision making. MODULE CODE : LCLM4004   STUDENT NAME: Frank Djoko  STUDENT ID: 2414240  LECTURER: Jayalakshmi Gopelkrishnan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SWOT Analysis 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making. MODULE CODE : LCLM4004   STUDENT NAME: Frank Djoko  STUDENT ID: 2414240  LECTURER: Jayalakshmi Gopelkrishnan Assignment 1: Presentation</dc:title>
  <dc:creator>Anita Nan</dc:creator>
  <cp:lastModifiedBy>Frank Djoko (2414240)</cp:lastModifiedBy>
  <cp:revision>4</cp:revision>
  <dcterms:created xsi:type="dcterms:W3CDTF">2024-10-07T21:58:04Z</dcterms:created>
  <dcterms:modified xsi:type="dcterms:W3CDTF">2025-11-12T16:53:29Z</dcterms:modified>
</cp:coreProperties>
</file>