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59" r:id="rId3"/>
    <p:sldId id="264" r:id="rId4"/>
    <p:sldId id="265" r:id="rId5"/>
    <p:sldId id="261" r:id="rId6"/>
    <p:sldId id="268" r:id="rId7"/>
    <p:sldId id="270" r:id="rId8"/>
    <p:sldId id="271" r:id="rId9"/>
    <p:sldId id="27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DA7AC35-A749-4C3B-B981-92CADCDADD74}">
          <p14:sldIdLst/>
        </p14:section>
        <p14:section name="Untitled Section" id="{9DE27EAE-B3A3-4F13-836D-45E082B26BCB}">
          <p14:sldIdLst>
            <p14:sldId id="258"/>
            <p14:sldId id="259"/>
            <p14:sldId id="264"/>
            <p14:sldId id="265"/>
            <p14:sldId id="261"/>
            <p14:sldId id="268"/>
            <p14:sldId id="270"/>
            <p14:sldId id="271"/>
            <p14:sldId id="27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2" autoAdjust="0"/>
    <p:restoredTop sz="85696" autoAdjust="0"/>
  </p:normalViewPr>
  <p:slideViewPr>
    <p:cSldViewPr snapToGrid="0">
      <p:cViewPr varScale="1">
        <p:scale>
          <a:sx n="115" d="100"/>
          <a:sy n="115" d="100"/>
        </p:scale>
        <p:origin x="37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AA8575-5E89-4798-9B51-8ED86975B90E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0793DA6-0B06-464C-AF0B-24D960C153CC}">
      <dgm:prSet/>
      <dgm:spPr/>
      <dgm:t>
        <a:bodyPr/>
        <a:lstStyle/>
        <a:p>
          <a:r>
            <a:rPr lang="en-US"/>
            <a:t>Highlighted</a:t>
          </a:r>
        </a:p>
      </dgm:t>
    </dgm:pt>
    <dgm:pt modelId="{6AD370F4-227F-4E10-AB9D-69EF0A66979E}" type="parTrans" cxnId="{6F4FEBF1-A422-4A85-BC92-E7739083FBF0}">
      <dgm:prSet/>
      <dgm:spPr/>
      <dgm:t>
        <a:bodyPr/>
        <a:lstStyle/>
        <a:p>
          <a:endParaRPr lang="en-US"/>
        </a:p>
      </dgm:t>
    </dgm:pt>
    <dgm:pt modelId="{E9AFC3FC-8D13-48DB-B0C6-BE55F0138CCE}" type="sibTrans" cxnId="{6F4FEBF1-A422-4A85-BC92-E7739083FBF0}">
      <dgm:prSet/>
      <dgm:spPr/>
      <dgm:t>
        <a:bodyPr/>
        <a:lstStyle/>
        <a:p>
          <a:endParaRPr lang="en-US"/>
        </a:p>
      </dgm:t>
    </dgm:pt>
    <dgm:pt modelId="{9142EDA4-A4EF-4B32-B0BE-2900C3FB3604}">
      <dgm:prSet/>
      <dgm:spPr/>
      <dgm:t>
        <a:bodyPr/>
        <a:lstStyle/>
        <a:p>
          <a:r>
            <a:rPr lang="en-US"/>
            <a:t>Parliament</a:t>
          </a:r>
        </a:p>
      </dgm:t>
    </dgm:pt>
    <dgm:pt modelId="{FC9D1809-4CDF-4973-BDA3-2429D61F65B5}" type="parTrans" cxnId="{1CA9AD01-747C-4038-95F0-2D95A45B2999}">
      <dgm:prSet/>
      <dgm:spPr/>
      <dgm:t>
        <a:bodyPr/>
        <a:lstStyle/>
        <a:p>
          <a:endParaRPr lang="en-US"/>
        </a:p>
      </dgm:t>
    </dgm:pt>
    <dgm:pt modelId="{61F0DC77-618B-447E-9BCE-C87E4E3C4517}" type="sibTrans" cxnId="{1CA9AD01-747C-4038-95F0-2D95A45B2999}">
      <dgm:prSet/>
      <dgm:spPr/>
      <dgm:t>
        <a:bodyPr/>
        <a:lstStyle/>
        <a:p>
          <a:endParaRPr lang="en-US"/>
        </a:p>
      </dgm:t>
    </dgm:pt>
    <dgm:pt modelId="{B8007D2F-9EBA-4453-A866-71CF3DDEC7C7}">
      <dgm:prSet/>
      <dgm:spPr/>
      <dgm:t>
        <a:bodyPr/>
        <a:lstStyle/>
        <a:p>
          <a:r>
            <a:rPr lang="en-US"/>
            <a:t>50,000 People</a:t>
          </a:r>
        </a:p>
      </dgm:t>
    </dgm:pt>
    <dgm:pt modelId="{57C38AA5-27F0-4814-8644-926D543D3DE0}" type="parTrans" cxnId="{DE7C03FD-826D-4794-89E6-0B281F7D6CCE}">
      <dgm:prSet/>
      <dgm:spPr/>
      <dgm:t>
        <a:bodyPr/>
        <a:lstStyle/>
        <a:p>
          <a:endParaRPr lang="en-US"/>
        </a:p>
      </dgm:t>
    </dgm:pt>
    <dgm:pt modelId="{C9E80BFC-E87C-45F8-B2E1-B5AE01E738B4}" type="sibTrans" cxnId="{DE7C03FD-826D-4794-89E6-0B281F7D6CCE}">
      <dgm:prSet/>
      <dgm:spPr/>
      <dgm:t>
        <a:bodyPr/>
        <a:lstStyle/>
        <a:p>
          <a:endParaRPr lang="en-US"/>
        </a:p>
      </dgm:t>
    </dgm:pt>
    <dgm:pt modelId="{F7676781-7399-4A72-8345-31FCBB0996C2}" type="pres">
      <dgm:prSet presAssocID="{AAAA8575-5E89-4798-9B51-8ED86975B90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E7ECBE5-5060-4827-9554-20A12BE48529}" type="pres">
      <dgm:prSet presAssocID="{C0793DA6-0B06-464C-AF0B-24D960C153CC}" presName="parentLin" presStyleCnt="0"/>
      <dgm:spPr/>
    </dgm:pt>
    <dgm:pt modelId="{A322CEFC-A7A7-4055-A972-4DC62D684DB2}" type="pres">
      <dgm:prSet presAssocID="{C0793DA6-0B06-464C-AF0B-24D960C153CC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35B571E5-5892-4D28-92C6-3812825A22D7}" type="pres">
      <dgm:prSet presAssocID="{C0793DA6-0B06-464C-AF0B-24D960C153CC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07BB9DA-CF1D-4D4A-9405-B818172142E9}" type="pres">
      <dgm:prSet presAssocID="{C0793DA6-0B06-464C-AF0B-24D960C153CC}" presName="negativeSpace" presStyleCnt="0"/>
      <dgm:spPr/>
    </dgm:pt>
    <dgm:pt modelId="{DF7DCCA2-0D6E-47A7-AB45-D6DE1E78488B}" type="pres">
      <dgm:prSet presAssocID="{C0793DA6-0B06-464C-AF0B-24D960C153CC}" presName="childText" presStyleLbl="conFgAcc1" presStyleIdx="0" presStyleCnt="3">
        <dgm:presLayoutVars>
          <dgm:bulletEnabled val="1"/>
        </dgm:presLayoutVars>
      </dgm:prSet>
      <dgm:spPr/>
    </dgm:pt>
    <dgm:pt modelId="{4AD62D4E-4160-4008-A005-C6C1E2C43621}" type="pres">
      <dgm:prSet presAssocID="{E9AFC3FC-8D13-48DB-B0C6-BE55F0138CCE}" presName="spaceBetweenRectangles" presStyleCnt="0"/>
      <dgm:spPr/>
    </dgm:pt>
    <dgm:pt modelId="{167EE6C6-9034-422E-BF08-C2949B78F3F4}" type="pres">
      <dgm:prSet presAssocID="{9142EDA4-A4EF-4B32-B0BE-2900C3FB3604}" presName="parentLin" presStyleCnt="0"/>
      <dgm:spPr/>
    </dgm:pt>
    <dgm:pt modelId="{5321D8FF-B83F-406B-959F-5297E732423C}" type="pres">
      <dgm:prSet presAssocID="{9142EDA4-A4EF-4B32-B0BE-2900C3FB3604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91BE53FD-B7EF-4F8D-9A75-BA3381B6E229}" type="pres">
      <dgm:prSet presAssocID="{9142EDA4-A4EF-4B32-B0BE-2900C3FB3604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7F8812-6B66-45A8-ACD5-A7A70BF75B3F}" type="pres">
      <dgm:prSet presAssocID="{9142EDA4-A4EF-4B32-B0BE-2900C3FB3604}" presName="negativeSpace" presStyleCnt="0"/>
      <dgm:spPr/>
    </dgm:pt>
    <dgm:pt modelId="{91F7D960-9562-4BD1-8B0D-3D3D50D57DF7}" type="pres">
      <dgm:prSet presAssocID="{9142EDA4-A4EF-4B32-B0BE-2900C3FB3604}" presName="childText" presStyleLbl="conFgAcc1" presStyleIdx="1" presStyleCnt="3">
        <dgm:presLayoutVars>
          <dgm:bulletEnabled val="1"/>
        </dgm:presLayoutVars>
      </dgm:prSet>
      <dgm:spPr/>
    </dgm:pt>
    <dgm:pt modelId="{EEB352A9-F9BA-48B7-9C2F-FF1C959C4049}" type="pres">
      <dgm:prSet presAssocID="{61F0DC77-618B-447E-9BCE-C87E4E3C4517}" presName="spaceBetweenRectangles" presStyleCnt="0"/>
      <dgm:spPr/>
    </dgm:pt>
    <dgm:pt modelId="{AB13372B-3661-4605-A63C-BE2023F55734}" type="pres">
      <dgm:prSet presAssocID="{B8007D2F-9EBA-4453-A866-71CF3DDEC7C7}" presName="parentLin" presStyleCnt="0"/>
      <dgm:spPr/>
    </dgm:pt>
    <dgm:pt modelId="{29DA9B73-8647-4BB2-9339-31DE491CD4D3}" type="pres">
      <dgm:prSet presAssocID="{B8007D2F-9EBA-4453-A866-71CF3DDEC7C7}" presName="parentLeftMargin" presStyleLbl="node1" presStyleIdx="1" presStyleCnt="3"/>
      <dgm:spPr/>
      <dgm:t>
        <a:bodyPr/>
        <a:lstStyle/>
        <a:p>
          <a:endParaRPr lang="en-US"/>
        </a:p>
      </dgm:t>
    </dgm:pt>
    <dgm:pt modelId="{E72EE8EF-B720-4F65-8407-60075E1C451E}" type="pres">
      <dgm:prSet presAssocID="{B8007D2F-9EBA-4453-A866-71CF3DDEC7C7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3152B3-8627-49F9-871C-C64B43A0C5D5}" type="pres">
      <dgm:prSet presAssocID="{B8007D2F-9EBA-4453-A866-71CF3DDEC7C7}" presName="negativeSpace" presStyleCnt="0"/>
      <dgm:spPr/>
    </dgm:pt>
    <dgm:pt modelId="{BB867D4F-2045-4E73-98B7-9699CE848C80}" type="pres">
      <dgm:prSet presAssocID="{B8007D2F-9EBA-4453-A866-71CF3DDEC7C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26599DD-81A4-4005-A593-49312EFF5109}" type="presOf" srcId="{9142EDA4-A4EF-4B32-B0BE-2900C3FB3604}" destId="{91BE53FD-B7EF-4F8D-9A75-BA3381B6E229}" srcOrd="1" destOrd="0" presId="urn:microsoft.com/office/officeart/2005/8/layout/list1"/>
    <dgm:cxn modelId="{6F4FEBF1-A422-4A85-BC92-E7739083FBF0}" srcId="{AAAA8575-5E89-4798-9B51-8ED86975B90E}" destId="{C0793DA6-0B06-464C-AF0B-24D960C153CC}" srcOrd="0" destOrd="0" parTransId="{6AD370F4-227F-4E10-AB9D-69EF0A66979E}" sibTransId="{E9AFC3FC-8D13-48DB-B0C6-BE55F0138CCE}"/>
    <dgm:cxn modelId="{1CA9AD01-747C-4038-95F0-2D95A45B2999}" srcId="{AAAA8575-5E89-4798-9B51-8ED86975B90E}" destId="{9142EDA4-A4EF-4B32-B0BE-2900C3FB3604}" srcOrd="1" destOrd="0" parTransId="{FC9D1809-4CDF-4973-BDA3-2429D61F65B5}" sibTransId="{61F0DC77-618B-447E-9BCE-C87E4E3C4517}"/>
    <dgm:cxn modelId="{C69A63A1-7BF7-40E8-ACFC-918FF5965A8F}" type="presOf" srcId="{C0793DA6-0B06-464C-AF0B-24D960C153CC}" destId="{A322CEFC-A7A7-4055-A972-4DC62D684DB2}" srcOrd="0" destOrd="0" presId="urn:microsoft.com/office/officeart/2005/8/layout/list1"/>
    <dgm:cxn modelId="{5CE29245-8BD0-4916-9C57-164E94F54D4D}" type="presOf" srcId="{AAAA8575-5E89-4798-9B51-8ED86975B90E}" destId="{F7676781-7399-4A72-8345-31FCBB0996C2}" srcOrd="0" destOrd="0" presId="urn:microsoft.com/office/officeart/2005/8/layout/list1"/>
    <dgm:cxn modelId="{5B1C5C3A-4F49-467E-8557-E91F18F2FE45}" type="presOf" srcId="{C0793DA6-0B06-464C-AF0B-24D960C153CC}" destId="{35B571E5-5892-4D28-92C6-3812825A22D7}" srcOrd="1" destOrd="0" presId="urn:microsoft.com/office/officeart/2005/8/layout/list1"/>
    <dgm:cxn modelId="{65FEA26A-8AF3-4E32-9C27-1CDF14A716DA}" type="presOf" srcId="{9142EDA4-A4EF-4B32-B0BE-2900C3FB3604}" destId="{5321D8FF-B83F-406B-959F-5297E732423C}" srcOrd="0" destOrd="0" presId="urn:microsoft.com/office/officeart/2005/8/layout/list1"/>
    <dgm:cxn modelId="{B4C2876C-F53B-4B45-8D5B-D3CB3BE91480}" type="presOf" srcId="{B8007D2F-9EBA-4453-A866-71CF3DDEC7C7}" destId="{29DA9B73-8647-4BB2-9339-31DE491CD4D3}" srcOrd="0" destOrd="0" presId="urn:microsoft.com/office/officeart/2005/8/layout/list1"/>
    <dgm:cxn modelId="{E781D472-66BD-4CC5-BB43-365FD2C880A2}" type="presOf" srcId="{B8007D2F-9EBA-4453-A866-71CF3DDEC7C7}" destId="{E72EE8EF-B720-4F65-8407-60075E1C451E}" srcOrd="1" destOrd="0" presId="urn:microsoft.com/office/officeart/2005/8/layout/list1"/>
    <dgm:cxn modelId="{DE7C03FD-826D-4794-89E6-0B281F7D6CCE}" srcId="{AAAA8575-5E89-4798-9B51-8ED86975B90E}" destId="{B8007D2F-9EBA-4453-A866-71CF3DDEC7C7}" srcOrd="2" destOrd="0" parTransId="{57C38AA5-27F0-4814-8644-926D543D3DE0}" sibTransId="{C9E80BFC-E87C-45F8-B2E1-B5AE01E738B4}"/>
    <dgm:cxn modelId="{48B878EB-BA48-476A-A115-FFAC50A5B482}" type="presParOf" srcId="{F7676781-7399-4A72-8345-31FCBB0996C2}" destId="{8E7ECBE5-5060-4827-9554-20A12BE48529}" srcOrd="0" destOrd="0" presId="urn:microsoft.com/office/officeart/2005/8/layout/list1"/>
    <dgm:cxn modelId="{E18C02A3-211D-4BFD-921C-EAF073C2CF7F}" type="presParOf" srcId="{8E7ECBE5-5060-4827-9554-20A12BE48529}" destId="{A322CEFC-A7A7-4055-A972-4DC62D684DB2}" srcOrd="0" destOrd="0" presId="urn:microsoft.com/office/officeart/2005/8/layout/list1"/>
    <dgm:cxn modelId="{BDD41955-5C27-48BB-B81C-B25454368B6A}" type="presParOf" srcId="{8E7ECBE5-5060-4827-9554-20A12BE48529}" destId="{35B571E5-5892-4D28-92C6-3812825A22D7}" srcOrd="1" destOrd="0" presId="urn:microsoft.com/office/officeart/2005/8/layout/list1"/>
    <dgm:cxn modelId="{0E27EA93-5BB4-4302-9EA6-9DCBA4CFD7F5}" type="presParOf" srcId="{F7676781-7399-4A72-8345-31FCBB0996C2}" destId="{407BB9DA-CF1D-4D4A-9405-B818172142E9}" srcOrd="1" destOrd="0" presId="urn:microsoft.com/office/officeart/2005/8/layout/list1"/>
    <dgm:cxn modelId="{BC0E193A-0ECD-4AEA-A1F4-BF2D9A3DE5DB}" type="presParOf" srcId="{F7676781-7399-4A72-8345-31FCBB0996C2}" destId="{DF7DCCA2-0D6E-47A7-AB45-D6DE1E78488B}" srcOrd="2" destOrd="0" presId="urn:microsoft.com/office/officeart/2005/8/layout/list1"/>
    <dgm:cxn modelId="{0BD76B95-9735-422C-8765-A6FB408BC131}" type="presParOf" srcId="{F7676781-7399-4A72-8345-31FCBB0996C2}" destId="{4AD62D4E-4160-4008-A005-C6C1E2C43621}" srcOrd="3" destOrd="0" presId="urn:microsoft.com/office/officeart/2005/8/layout/list1"/>
    <dgm:cxn modelId="{E2242CF2-95CF-4C82-A8DE-6F213199E89B}" type="presParOf" srcId="{F7676781-7399-4A72-8345-31FCBB0996C2}" destId="{167EE6C6-9034-422E-BF08-C2949B78F3F4}" srcOrd="4" destOrd="0" presId="urn:microsoft.com/office/officeart/2005/8/layout/list1"/>
    <dgm:cxn modelId="{A45BD39F-86D8-4D87-9736-0966493D4F0A}" type="presParOf" srcId="{167EE6C6-9034-422E-BF08-C2949B78F3F4}" destId="{5321D8FF-B83F-406B-959F-5297E732423C}" srcOrd="0" destOrd="0" presId="urn:microsoft.com/office/officeart/2005/8/layout/list1"/>
    <dgm:cxn modelId="{963C2D00-1553-4001-97B0-C06A0303DAD2}" type="presParOf" srcId="{167EE6C6-9034-422E-BF08-C2949B78F3F4}" destId="{91BE53FD-B7EF-4F8D-9A75-BA3381B6E229}" srcOrd="1" destOrd="0" presId="urn:microsoft.com/office/officeart/2005/8/layout/list1"/>
    <dgm:cxn modelId="{B9ADC871-5162-4712-B8CB-588E27C8A51E}" type="presParOf" srcId="{F7676781-7399-4A72-8345-31FCBB0996C2}" destId="{B97F8812-6B66-45A8-ACD5-A7A70BF75B3F}" srcOrd="5" destOrd="0" presId="urn:microsoft.com/office/officeart/2005/8/layout/list1"/>
    <dgm:cxn modelId="{0B7C23DF-C23E-4235-AC8F-07E9848B9422}" type="presParOf" srcId="{F7676781-7399-4A72-8345-31FCBB0996C2}" destId="{91F7D960-9562-4BD1-8B0D-3D3D50D57DF7}" srcOrd="6" destOrd="0" presId="urn:microsoft.com/office/officeart/2005/8/layout/list1"/>
    <dgm:cxn modelId="{BEFB614F-4EDD-49C2-B18E-5600EB7FBB79}" type="presParOf" srcId="{F7676781-7399-4A72-8345-31FCBB0996C2}" destId="{EEB352A9-F9BA-48B7-9C2F-FF1C959C4049}" srcOrd="7" destOrd="0" presId="urn:microsoft.com/office/officeart/2005/8/layout/list1"/>
    <dgm:cxn modelId="{C4496FEE-54FF-4CC5-B321-A4479DBEAE57}" type="presParOf" srcId="{F7676781-7399-4A72-8345-31FCBB0996C2}" destId="{AB13372B-3661-4605-A63C-BE2023F55734}" srcOrd="8" destOrd="0" presId="urn:microsoft.com/office/officeart/2005/8/layout/list1"/>
    <dgm:cxn modelId="{00565809-C1A3-4006-9D12-D60256184483}" type="presParOf" srcId="{AB13372B-3661-4605-A63C-BE2023F55734}" destId="{29DA9B73-8647-4BB2-9339-31DE491CD4D3}" srcOrd="0" destOrd="0" presId="urn:microsoft.com/office/officeart/2005/8/layout/list1"/>
    <dgm:cxn modelId="{D7BDC13B-577A-47E2-BCE5-081117683537}" type="presParOf" srcId="{AB13372B-3661-4605-A63C-BE2023F55734}" destId="{E72EE8EF-B720-4F65-8407-60075E1C451E}" srcOrd="1" destOrd="0" presId="urn:microsoft.com/office/officeart/2005/8/layout/list1"/>
    <dgm:cxn modelId="{83DC7854-CEAB-4B9C-A669-1C400C25B54A}" type="presParOf" srcId="{F7676781-7399-4A72-8345-31FCBB0996C2}" destId="{0E3152B3-8627-49F9-871C-C64B43A0C5D5}" srcOrd="9" destOrd="0" presId="urn:microsoft.com/office/officeart/2005/8/layout/list1"/>
    <dgm:cxn modelId="{44761CE3-0537-473E-91B7-3192C98937F1}" type="presParOf" srcId="{F7676781-7399-4A72-8345-31FCBB0996C2}" destId="{BB867D4F-2045-4E73-98B7-9699CE848C8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12A435-F5A7-47A1-8BD9-D61BC10127C4}" type="doc">
      <dgm:prSet loTypeId="urn:microsoft.com/office/officeart/2005/8/layout/list1" loCatId="list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64A1D0A-BCF2-4E4D-9FF1-9BE587DBB23C}">
      <dgm:prSet/>
      <dgm:spPr/>
      <dgm:t>
        <a:bodyPr/>
        <a:lstStyle/>
        <a:p>
          <a:r>
            <a:rPr lang="en-US"/>
            <a:t>The sentences</a:t>
          </a:r>
        </a:p>
      </dgm:t>
    </dgm:pt>
    <dgm:pt modelId="{1D01730D-F666-47A9-BBC8-0AA141FA68B7}" type="parTrans" cxnId="{2554E52D-BD23-4BE8-ABDA-CEE5BAA25CD3}">
      <dgm:prSet/>
      <dgm:spPr/>
      <dgm:t>
        <a:bodyPr/>
        <a:lstStyle/>
        <a:p>
          <a:endParaRPr lang="en-US"/>
        </a:p>
      </dgm:t>
    </dgm:pt>
    <dgm:pt modelId="{A9FF6862-C8F2-45F3-9DAC-64D84A1A13F2}" type="sibTrans" cxnId="{2554E52D-BD23-4BE8-ABDA-CEE5BAA25CD3}">
      <dgm:prSet/>
      <dgm:spPr/>
      <dgm:t>
        <a:bodyPr/>
        <a:lstStyle/>
        <a:p>
          <a:endParaRPr lang="en-US"/>
        </a:p>
      </dgm:t>
    </dgm:pt>
    <dgm:pt modelId="{79C48C61-8054-4FDC-BA06-9536F8930506}">
      <dgm:prSet/>
      <dgm:spPr/>
      <dgm:t>
        <a:bodyPr/>
        <a:lstStyle/>
        <a:p>
          <a:r>
            <a:rPr lang="en-US"/>
            <a:t>Sex Register</a:t>
          </a:r>
        </a:p>
      </dgm:t>
    </dgm:pt>
    <dgm:pt modelId="{6096B8A7-B690-4AEE-8773-8910956F3E17}" type="parTrans" cxnId="{1FC90464-BDF7-400E-B69B-052EFA549455}">
      <dgm:prSet/>
      <dgm:spPr/>
      <dgm:t>
        <a:bodyPr/>
        <a:lstStyle/>
        <a:p>
          <a:endParaRPr lang="en-US"/>
        </a:p>
      </dgm:t>
    </dgm:pt>
    <dgm:pt modelId="{18CA68D5-4372-4949-BF6D-E07B18585343}" type="sibTrans" cxnId="{1FC90464-BDF7-400E-B69B-052EFA549455}">
      <dgm:prSet/>
      <dgm:spPr/>
      <dgm:t>
        <a:bodyPr/>
        <a:lstStyle/>
        <a:p>
          <a:endParaRPr lang="en-US"/>
        </a:p>
      </dgm:t>
    </dgm:pt>
    <dgm:pt modelId="{492B3266-E93E-40C5-98E8-748F334BB251}">
      <dgm:prSet/>
      <dgm:spPr/>
      <dgm:t>
        <a:bodyPr/>
        <a:lstStyle/>
        <a:p>
          <a:r>
            <a:rPr lang="en-US"/>
            <a:t>Came into force in 2017</a:t>
          </a:r>
        </a:p>
      </dgm:t>
    </dgm:pt>
    <dgm:pt modelId="{4496B6B3-95DA-407D-AB41-665C11DE4548}" type="parTrans" cxnId="{EFE7F69B-85E9-4EB4-B30A-B91CB476CA69}">
      <dgm:prSet/>
      <dgm:spPr/>
      <dgm:t>
        <a:bodyPr/>
        <a:lstStyle/>
        <a:p>
          <a:endParaRPr lang="en-US"/>
        </a:p>
      </dgm:t>
    </dgm:pt>
    <dgm:pt modelId="{490F673E-C366-43D7-9305-E61AC9ACB62E}" type="sibTrans" cxnId="{EFE7F69B-85E9-4EB4-B30A-B91CB476CA69}">
      <dgm:prSet/>
      <dgm:spPr/>
      <dgm:t>
        <a:bodyPr/>
        <a:lstStyle/>
        <a:p>
          <a:endParaRPr lang="en-US"/>
        </a:p>
      </dgm:t>
    </dgm:pt>
    <dgm:pt modelId="{47FF3039-1838-4494-9E8A-5B46ADF77732}" type="pres">
      <dgm:prSet presAssocID="{B312A435-F5A7-47A1-8BD9-D61BC10127C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FC39BF3-D9EF-44AB-A2D8-F56E92EDBC51}" type="pres">
      <dgm:prSet presAssocID="{E64A1D0A-BCF2-4E4D-9FF1-9BE587DBB23C}" presName="parentLin" presStyleCnt="0"/>
      <dgm:spPr/>
    </dgm:pt>
    <dgm:pt modelId="{92C97D5D-B376-48B5-9E49-C73D5F918ADF}" type="pres">
      <dgm:prSet presAssocID="{E64A1D0A-BCF2-4E4D-9FF1-9BE587DBB23C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ACF35523-F2EE-44A0-8634-657FD74C6D64}" type="pres">
      <dgm:prSet presAssocID="{E64A1D0A-BCF2-4E4D-9FF1-9BE587DBB23C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E972B7-D247-44EB-BD6E-A2CFAC50A169}" type="pres">
      <dgm:prSet presAssocID="{E64A1D0A-BCF2-4E4D-9FF1-9BE587DBB23C}" presName="negativeSpace" presStyleCnt="0"/>
      <dgm:spPr/>
    </dgm:pt>
    <dgm:pt modelId="{B4E9DFDE-D4CA-4216-9674-6DEFF445BD6A}" type="pres">
      <dgm:prSet presAssocID="{E64A1D0A-BCF2-4E4D-9FF1-9BE587DBB23C}" presName="childText" presStyleLbl="conFgAcc1" presStyleIdx="0" presStyleCnt="3">
        <dgm:presLayoutVars>
          <dgm:bulletEnabled val="1"/>
        </dgm:presLayoutVars>
      </dgm:prSet>
      <dgm:spPr/>
    </dgm:pt>
    <dgm:pt modelId="{63C5D2F2-60E5-4BB9-9999-9921FD800702}" type="pres">
      <dgm:prSet presAssocID="{A9FF6862-C8F2-45F3-9DAC-64D84A1A13F2}" presName="spaceBetweenRectangles" presStyleCnt="0"/>
      <dgm:spPr/>
    </dgm:pt>
    <dgm:pt modelId="{7ABCD3D4-4E22-455A-AC7F-A2B1F9D74F73}" type="pres">
      <dgm:prSet presAssocID="{79C48C61-8054-4FDC-BA06-9536F8930506}" presName="parentLin" presStyleCnt="0"/>
      <dgm:spPr/>
    </dgm:pt>
    <dgm:pt modelId="{3EB0C157-F732-4EDB-B3B4-D4ACDCEA0C7A}" type="pres">
      <dgm:prSet presAssocID="{79C48C61-8054-4FDC-BA06-9536F8930506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D0DA9D92-E214-4D44-B8B8-220B0D666456}" type="pres">
      <dgm:prSet presAssocID="{79C48C61-8054-4FDC-BA06-9536F8930506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6A7603F-56B3-4BA1-B89A-EFC2D7DAAED6}" type="pres">
      <dgm:prSet presAssocID="{79C48C61-8054-4FDC-BA06-9536F8930506}" presName="negativeSpace" presStyleCnt="0"/>
      <dgm:spPr/>
    </dgm:pt>
    <dgm:pt modelId="{05F4C7D2-BDB3-43CB-923D-366765AEC7C5}" type="pres">
      <dgm:prSet presAssocID="{79C48C61-8054-4FDC-BA06-9536F8930506}" presName="childText" presStyleLbl="conFgAcc1" presStyleIdx="1" presStyleCnt="3">
        <dgm:presLayoutVars>
          <dgm:bulletEnabled val="1"/>
        </dgm:presLayoutVars>
      </dgm:prSet>
      <dgm:spPr/>
    </dgm:pt>
    <dgm:pt modelId="{C0ECAC29-6D6B-4A12-9F95-BFCFE4EF933C}" type="pres">
      <dgm:prSet presAssocID="{18CA68D5-4372-4949-BF6D-E07B18585343}" presName="spaceBetweenRectangles" presStyleCnt="0"/>
      <dgm:spPr/>
    </dgm:pt>
    <dgm:pt modelId="{F2356161-7C9A-4050-A75B-E84796AD5CBC}" type="pres">
      <dgm:prSet presAssocID="{492B3266-E93E-40C5-98E8-748F334BB251}" presName="parentLin" presStyleCnt="0"/>
      <dgm:spPr/>
    </dgm:pt>
    <dgm:pt modelId="{E422EA3F-ECF1-4ACA-BEA1-F2582CAA5B28}" type="pres">
      <dgm:prSet presAssocID="{492B3266-E93E-40C5-98E8-748F334BB251}" presName="parentLeftMargin" presStyleLbl="node1" presStyleIdx="1" presStyleCnt="3"/>
      <dgm:spPr/>
      <dgm:t>
        <a:bodyPr/>
        <a:lstStyle/>
        <a:p>
          <a:endParaRPr lang="en-US"/>
        </a:p>
      </dgm:t>
    </dgm:pt>
    <dgm:pt modelId="{55188E10-1950-474D-9489-390EAA8FE4D4}" type="pres">
      <dgm:prSet presAssocID="{492B3266-E93E-40C5-98E8-748F334BB251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59BE90D-4A34-4BC3-987D-B2537D427B2D}" type="pres">
      <dgm:prSet presAssocID="{492B3266-E93E-40C5-98E8-748F334BB251}" presName="negativeSpace" presStyleCnt="0"/>
      <dgm:spPr/>
    </dgm:pt>
    <dgm:pt modelId="{17F003FD-3397-440B-8580-729BD4377CE5}" type="pres">
      <dgm:prSet presAssocID="{492B3266-E93E-40C5-98E8-748F334BB251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FC90464-BDF7-400E-B69B-052EFA549455}" srcId="{B312A435-F5A7-47A1-8BD9-D61BC10127C4}" destId="{79C48C61-8054-4FDC-BA06-9536F8930506}" srcOrd="1" destOrd="0" parTransId="{6096B8A7-B690-4AEE-8773-8910956F3E17}" sibTransId="{18CA68D5-4372-4949-BF6D-E07B18585343}"/>
    <dgm:cxn modelId="{4EAF79FF-6032-449A-BFE9-EB39F00050C4}" type="presOf" srcId="{79C48C61-8054-4FDC-BA06-9536F8930506}" destId="{3EB0C157-F732-4EDB-B3B4-D4ACDCEA0C7A}" srcOrd="0" destOrd="0" presId="urn:microsoft.com/office/officeart/2005/8/layout/list1"/>
    <dgm:cxn modelId="{EFE7F69B-85E9-4EB4-B30A-B91CB476CA69}" srcId="{B312A435-F5A7-47A1-8BD9-D61BC10127C4}" destId="{492B3266-E93E-40C5-98E8-748F334BB251}" srcOrd="2" destOrd="0" parTransId="{4496B6B3-95DA-407D-AB41-665C11DE4548}" sibTransId="{490F673E-C366-43D7-9305-E61AC9ACB62E}"/>
    <dgm:cxn modelId="{F44A6135-E48A-4919-93AF-FFE3CC7CE9C8}" type="presOf" srcId="{492B3266-E93E-40C5-98E8-748F334BB251}" destId="{55188E10-1950-474D-9489-390EAA8FE4D4}" srcOrd="1" destOrd="0" presId="urn:microsoft.com/office/officeart/2005/8/layout/list1"/>
    <dgm:cxn modelId="{E18F5C31-BE63-4CD0-9069-5E06E05139A5}" type="presOf" srcId="{B312A435-F5A7-47A1-8BD9-D61BC10127C4}" destId="{47FF3039-1838-4494-9E8A-5B46ADF77732}" srcOrd="0" destOrd="0" presId="urn:microsoft.com/office/officeart/2005/8/layout/list1"/>
    <dgm:cxn modelId="{2554E52D-BD23-4BE8-ABDA-CEE5BAA25CD3}" srcId="{B312A435-F5A7-47A1-8BD9-D61BC10127C4}" destId="{E64A1D0A-BCF2-4E4D-9FF1-9BE587DBB23C}" srcOrd="0" destOrd="0" parTransId="{1D01730D-F666-47A9-BBC8-0AA141FA68B7}" sibTransId="{A9FF6862-C8F2-45F3-9DAC-64D84A1A13F2}"/>
    <dgm:cxn modelId="{F5E65190-0CC6-4ADC-BAED-D8DF1C9FBB69}" type="presOf" srcId="{492B3266-E93E-40C5-98E8-748F334BB251}" destId="{E422EA3F-ECF1-4ACA-BEA1-F2582CAA5B28}" srcOrd="0" destOrd="0" presId="urn:microsoft.com/office/officeart/2005/8/layout/list1"/>
    <dgm:cxn modelId="{AE7C3CD9-C809-4007-B810-BC9DCA0D5381}" type="presOf" srcId="{E64A1D0A-BCF2-4E4D-9FF1-9BE587DBB23C}" destId="{92C97D5D-B376-48B5-9E49-C73D5F918ADF}" srcOrd="0" destOrd="0" presId="urn:microsoft.com/office/officeart/2005/8/layout/list1"/>
    <dgm:cxn modelId="{A286B00F-94D2-4388-B60C-3CD286D6BC25}" type="presOf" srcId="{E64A1D0A-BCF2-4E4D-9FF1-9BE587DBB23C}" destId="{ACF35523-F2EE-44A0-8634-657FD74C6D64}" srcOrd="1" destOrd="0" presId="urn:microsoft.com/office/officeart/2005/8/layout/list1"/>
    <dgm:cxn modelId="{5E005BC1-44AF-41CE-B373-A9D2038FE683}" type="presOf" srcId="{79C48C61-8054-4FDC-BA06-9536F8930506}" destId="{D0DA9D92-E214-4D44-B8B8-220B0D666456}" srcOrd="1" destOrd="0" presId="urn:microsoft.com/office/officeart/2005/8/layout/list1"/>
    <dgm:cxn modelId="{7D43EAC2-4EDD-4ED9-B294-A57E7F0D3FAC}" type="presParOf" srcId="{47FF3039-1838-4494-9E8A-5B46ADF77732}" destId="{2FC39BF3-D9EF-44AB-A2D8-F56E92EDBC51}" srcOrd="0" destOrd="0" presId="urn:microsoft.com/office/officeart/2005/8/layout/list1"/>
    <dgm:cxn modelId="{2972DB74-C582-4942-BC80-8653F4538054}" type="presParOf" srcId="{2FC39BF3-D9EF-44AB-A2D8-F56E92EDBC51}" destId="{92C97D5D-B376-48B5-9E49-C73D5F918ADF}" srcOrd="0" destOrd="0" presId="urn:microsoft.com/office/officeart/2005/8/layout/list1"/>
    <dgm:cxn modelId="{63A897EB-A7AD-47CE-97ED-9514746544BC}" type="presParOf" srcId="{2FC39BF3-D9EF-44AB-A2D8-F56E92EDBC51}" destId="{ACF35523-F2EE-44A0-8634-657FD74C6D64}" srcOrd="1" destOrd="0" presId="urn:microsoft.com/office/officeart/2005/8/layout/list1"/>
    <dgm:cxn modelId="{3F3E4924-03C5-499C-9E4E-370C20840A4E}" type="presParOf" srcId="{47FF3039-1838-4494-9E8A-5B46ADF77732}" destId="{47E972B7-D247-44EB-BD6E-A2CFAC50A169}" srcOrd="1" destOrd="0" presId="urn:microsoft.com/office/officeart/2005/8/layout/list1"/>
    <dgm:cxn modelId="{040653C4-3465-4708-8E91-460EC979506F}" type="presParOf" srcId="{47FF3039-1838-4494-9E8A-5B46ADF77732}" destId="{B4E9DFDE-D4CA-4216-9674-6DEFF445BD6A}" srcOrd="2" destOrd="0" presId="urn:microsoft.com/office/officeart/2005/8/layout/list1"/>
    <dgm:cxn modelId="{AD784117-78AA-402F-97A3-17B84640B0C7}" type="presParOf" srcId="{47FF3039-1838-4494-9E8A-5B46ADF77732}" destId="{63C5D2F2-60E5-4BB9-9999-9921FD800702}" srcOrd="3" destOrd="0" presId="urn:microsoft.com/office/officeart/2005/8/layout/list1"/>
    <dgm:cxn modelId="{1CD3B97D-ED53-4D94-854F-E4C5190A7774}" type="presParOf" srcId="{47FF3039-1838-4494-9E8A-5B46ADF77732}" destId="{7ABCD3D4-4E22-455A-AC7F-A2B1F9D74F73}" srcOrd="4" destOrd="0" presId="urn:microsoft.com/office/officeart/2005/8/layout/list1"/>
    <dgm:cxn modelId="{7BE24266-97DA-446C-9997-39410FFC0D85}" type="presParOf" srcId="{7ABCD3D4-4E22-455A-AC7F-A2B1F9D74F73}" destId="{3EB0C157-F732-4EDB-B3B4-D4ACDCEA0C7A}" srcOrd="0" destOrd="0" presId="urn:microsoft.com/office/officeart/2005/8/layout/list1"/>
    <dgm:cxn modelId="{C246FDE7-F8C0-4503-9B6A-FF871EDC912A}" type="presParOf" srcId="{7ABCD3D4-4E22-455A-AC7F-A2B1F9D74F73}" destId="{D0DA9D92-E214-4D44-B8B8-220B0D666456}" srcOrd="1" destOrd="0" presId="urn:microsoft.com/office/officeart/2005/8/layout/list1"/>
    <dgm:cxn modelId="{72EAE609-75A5-482A-B104-06B4952FF149}" type="presParOf" srcId="{47FF3039-1838-4494-9E8A-5B46ADF77732}" destId="{A6A7603F-56B3-4BA1-B89A-EFC2D7DAAED6}" srcOrd="5" destOrd="0" presId="urn:microsoft.com/office/officeart/2005/8/layout/list1"/>
    <dgm:cxn modelId="{EDC3F6FA-7808-4B25-A348-1E5F654A98AE}" type="presParOf" srcId="{47FF3039-1838-4494-9E8A-5B46ADF77732}" destId="{05F4C7D2-BDB3-43CB-923D-366765AEC7C5}" srcOrd="6" destOrd="0" presId="urn:microsoft.com/office/officeart/2005/8/layout/list1"/>
    <dgm:cxn modelId="{908DEF47-56E2-426B-A045-3FA823B833A2}" type="presParOf" srcId="{47FF3039-1838-4494-9E8A-5B46ADF77732}" destId="{C0ECAC29-6D6B-4A12-9F95-BFCFE4EF933C}" srcOrd="7" destOrd="0" presId="urn:microsoft.com/office/officeart/2005/8/layout/list1"/>
    <dgm:cxn modelId="{1E83FEAC-CD67-48D9-8730-B1672245B059}" type="presParOf" srcId="{47FF3039-1838-4494-9E8A-5B46ADF77732}" destId="{F2356161-7C9A-4050-A75B-E84796AD5CBC}" srcOrd="8" destOrd="0" presId="urn:microsoft.com/office/officeart/2005/8/layout/list1"/>
    <dgm:cxn modelId="{F467787C-E328-407E-823E-001A4E97F6A6}" type="presParOf" srcId="{F2356161-7C9A-4050-A75B-E84796AD5CBC}" destId="{E422EA3F-ECF1-4ACA-BEA1-F2582CAA5B28}" srcOrd="0" destOrd="0" presId="urn:microsoft.com/office/officeart/2005/8/layout/list1"/>
    <dgm:cxn modelId="{1389A265-0D08-47B4-A9D9-6718234588C7}" type="presParOf" srcId="{F2356161-7C9A-4050-A75B-E84796AD5CBC}" destId="{55188E10-1950-474D-9489-390EAA8FE4D4}" srcOrd="1" destOrd="0" presId="urn:microsoft.com/office/officeart/2005/8/layout/list1"/>
    <dgm:cxn modelId="{BB146D7F-C16D-48FA-84B8-914B89E13E19}" type="presParOf" srcId="{47FF3039-1838-4494-9E8A-5B46ADF77732}" destId="{459BE90D-4A34-4BC3-987D-B2537D427B2D}" srcOrd="9" destOrd="0" presId="urn:microsoft.com/office/officeart/2005/8/layout/list1"/>
    <dgm:cxn modelId="{E42D6940-7E7E-4EC7-9CE2-72458250A510}" type="presParOf" srcId="{47FF3039-1838-4494-9E8A-5B46ADF77732}" destId="{17F003FD-3397-440B-8580-729BD4377CE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7DCCA2-0D6E-47A7-AB45-D6DE1E78488B}">
      <dsp:nvSpPr>
        <dsp:cNvPr id="0" name=""/>
        <dsp:cNvSpPr/>
      </dsp:nvSpPr>
      <dsp:spPr>
        <a:xfrm>
          <a:off x="0" y="602449"/>
          <a:ext cx="5115491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B571E5-5892-4D28-92C6-3812825A22D7}">
      <dsp:nvSpPr>
        <dsp:cNvPr id="0" name=""/>
        <dsp:cNvSpPr/>
      </dsp:nvSpPr>
      <dsp:spPr>
        <a:xfrm>
          <a:off x="255774" y="56328"/>
          <a:ext cx="3580843" cy="10922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347" tIns="0" rIns="135347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/>
            <a:t>Highlighted</a:t>
          </a:r>
        </a:p>
      </dsp:txBody>
      <dsp:txXfrm>
        <a:off x="309093" y="109647"/>
        <a:ext cx="3474205" cy="985602"/>
      </dsp:txXfrm>
    </dsp:sp>
    <dsp:sp modelId="{91F7D960-9562-4BD1-8B0D-3D3D50D57DF7}">
      <dsp:nvSpPr>
        <dsp:cNvPr id="0" name=""/>
        <dsp:cNvSpPr/>
      </dsp:nvSpPr>
      <dsp:spPr>
        <a:xfrm>
          <a:off x="0" y="2280769"/>
          <a:ext cx="5115491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BE53FD-B7EF-4F8D-9A75-BA3381B6E229}">
      <dsp:nvSpPr>
        <dsp:cNvPr id="0" name=""/>
        <dsp:cNvSpPr/>
      </dsp:nvSpPr>
      <dsp:spPr>
        <a:xfrm>
          <a:off x="255774" y="1734649"/>
          <a:ext cx="3580843" cy="10922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347" tIns="0" rIns="135347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/>
            <a:t>Parliament</a:t>
          </a:r>
        </a:p>
      </dsp:txBody>
      <dsp:txXfrm>
        <a:off x="309093" y="1787968"/>
        <a:ext cx="3474205" cy="985602"/>
      </dsp:txXfrm>
    </dsp:sp>
    <dsp:sp modelId="{BB867D4F-2045-4E73-98B7-9699CE848C80}">
      <dsp:nvSpPr>
        <dsp:cNvPr id="0" name=""/>
        <dsp:cNvSpPr/>
      </dsp:nvSpPr>
      <dsp:spPr>
        <a:xfrm>
          <a:off x="0" y="3959089"/>
          <a:ext cx="5115491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2EE8EF-B720-4F65-8407-60075E1C451E}">
      <dsp:nvSpPr>
        <dsp:cNvPr id="0" name=""/>
        <dsp:cNvSpPr/>
      </dsp:nvSpPr>
      <dsp:spPr>
        <a:xfrm>
          <a:off x="255774" y="3412969"/>
          <a:ext cx="3580843" cy="10922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347" tIns="0" rIns="135347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/>
            <a:t>50,000 People</a:t>
          </a:r>
        </a:p>
      </dsp:txBody>
      <dsp:txXfrm>
        <a:off x="309093" y="3466288"/>
        <a:ext cx="3474205" cy="9856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E9DFDE-D4CA-4216-9674-6DEFF445BD6A}">
      <dsp:nvSpPr>
        <dsp:cNvPr id="0" name=""/>
        <dsp:cNvSpPr/>
      </dsp:nvSpPr>
      <dsp:spPr>
        <a:xfrm>
          <a:off x="0" y="472506"/>
          <a:ext cx="105156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F35523-F2EE-44A0-8634-657FD74C6D64}">
      <dsp:nvSpPr>
        <dsp:cNvPr id="0" name=""/>
        <dsp:cNvSpPr/>
      </dsp:nvSpPr>
      <dsp:spPr>
        <a:xfrm>
          <a:off x="525780" y="14946"/>
          <a:ext cx="7360920" cy="9151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The sentences</a:t>
          </a:r>
        </a:p>
      </dsp:txBody>
      <dsp:txXfrm>
        <a:off x="570452" y="59618"/>
        <a:ext cx="7271576" cy="825776"/>
      </dsp:txXfrm>
    </dsp:sp>
    <dsp:sp modelId="{05F4C7D2-BDB3-43CB-923D-366765AEC7C5}">
      <dsp:nvSpPr>
        <dsp:cNvPr id="0" name=""/>
        <dsp:cNvSpPr/>
      </dsp:nvSpPr>
      <dsp:spPr>
        <a:xfrm>
          <a:off x="0" y="1878667"/>
          <a:ext cx="105156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676672"/>
              <a:satOff val="-5114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A9D92-E214-4D44-B8B8-220B0D666456}">
      <dsp:nvSpPr>
        <dsp:cNvPr id="0" name=""/>
        <dsp:cNvSpPr/>
      </dsp:nvSpPr>
      <dsp:spPr>
        <a:xfrm>
          <a:off x="525780" y="1421106"/>
          <a:ext cx="7360920" cy="915120"/>
        </a:xfrm>
        <a:prstGeom prst="roundRect">
          <a:avLst/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Sex Register</a:t>
          </a:r>
        </a:p>
      </dsp:txBody>
      <dsp:txXfrm>
        <a:off x="570452" y="1465778"/>
        <a:ext cx="7271576" cy="825776"/>
      </dsp:txXfrm>
    </dsp:sp>
    <dsp:sp modelId="{17F003FD-3397-440B-8580-729BD4377CE5}">
      <dsp:nvSpPr>
        <dsp:cNvPr id="0" name=""/>
        <dsp:cNvSpPr/>
      </dsp:nvSpPr>
      <dsp:spPr>
        <a:xfrm>
          <a:off x="0" y="3284827"/>
          <a:ext cx="105156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7353344"/>
              <a:satOff val="-10228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188E10-1950-474D-9489-390EAA8FE4D4}">
      <dsp:nvSpPr>
        <dsp:cNvPr id="0" name=""/>
        <dsp:cNvSpPr/>
      </dsp:nvSpPr>
      <dsp:spPr>
        <a:xfrm>
          <a:off x="525780" y="2827267"/>
          <a:ext cx="7360920" cy="915120"/>
        </a:xfrm>
        <a:prstGeom prst="roundRect">
          <a:avLst/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Came into force in 2017</a:t>
          </a:r>
        </a:p>
      </dsp:txBody>
      <dsp:txXfrm>
        <a:off x="570452" y="2871939"/>
        <a:ext cx="7271576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041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5330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Does Anyone know what does online grooming mean? </a:t>
            </a:r>
          </a:p>
          <a:p>
            <a:r>
              <a:rPr lang="en-GB" dirty="0"/>
              <a:t>Online grooming is where an adult becomes friendly with child online and tricks them or persuades them into doing something sexual.</a:t>
            </a:r>
          </a:p>
          <a:p>
            <a:endParaRPr lang="en-GB" dirty="0"/>
          </a:p>
          <a:p>
            <a:r>
              <a:rPr lang="en-GB" dirty="0"/>
              <a:t>It is now a criminal offence since 3</a:t>
            </a:r>
            <a:r>
              <a:rPr lang="en-GB" baseline="30000" dirty="0"/>
              <a:t>rd</a:t>
            </a:r>
            <a:r>
              <a:rPr lang="en-GB" dirty="0"/>
              <a:t> April 2017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3907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 Adult pretending to be a child, befriending the child through online chat rooms, social networking websites, emails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2069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 Adult pretending to be a child, befriending the child through online chat rooms, social networking websites, emails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181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930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304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214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913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07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22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090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589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741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179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463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5EDF9-3D79-45DA-8367-2F63551C4C7D}" type="datetimeFigureOut">
              <a:rPr lang="en-US" smtClean="0"/>
              <a:t>12/6/2018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54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creativecommons.org/licenses/by-sa/4.0" TargetMode="External"/><Relationship Id="rId4" Type="http://schemas.openxmlformats.org/officeDocument/2006/relationships/hyperlink" Target="http://www.mondoallarovescia.com/anonimato-online-su-internet-chiunque-e-rintracciabile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9LHeHuVFWo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hyperlink" Target="http://www.thomascrampton.com/facebook/writing-at-facebook/" TargetMode="External"/><Relationship Id="rId7" Type="http://schemas.openxmlformats.org/officeDocument/2006/relationships/hyperlink" Target="https://www.flickr.com/photos/lockergnome/16198904690" TargetMode="External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hyperlink" Target="http://pngimg.com/download/20343" TargetMode="Externa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abourlords.org.uk/a_flaw_in_the_law" TargetMode="External"/><Relationship Id="rId13" Type="http://schemas.openxmlformats.org/officeDocument/2006/relationships/hyperlink" Target="http://www.theguardian.com/law/2017/feb/2016/new-uk-laws-to-stop-adults-sexting-children-are-not-being-enforced" TargetMode="External"/><Relationship Id="rId3" Type="http://schemas.openxmlformats.org/officeDocument/2006/relationships/hyperlink" Target="http://www.ncjr.gov/App/Publications/abstract.aspx?ID=250455" TargetMode="External"/><Relationship Id="rId7" Type="http://schemas.openxmlformats.org/officeDocument/2006/relationships/hyperlink" Target="http://www.nspcc.org.uk/preventing-abuse-and-neglect/online-abuse/signs-symptoms-affects" TargetMode="External"/><Relationship Id="rId12" Type="http://schemas.openxmlformats.org/officeDocument/2006/relationships/hyperlink" Target="http://www.nspcc.org.uk/what-we-do/news-opinion/adults-grooming-children-still-not-illega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oi.org/10.1177/107906321770927" TargetMode="External"/><Relationship Id="rId11" Type="http://schemas.openxmlformats.org/officeDocument/2006/relationships/hyperlink" Target="https://www.gov.uk/government/speeches/weprotect-children-online-global-summit-prime-ministers-speech" TargetMode="External"/><Relationship Id="rId5" Type="http://schemas.openxmlformats.org/officeDocument/2006/relationships/hyperlink" Target="http://www.nspcc.org.uk/what-we-do/news-opinion/3000-new-grooming-offfences" TargetMode="External"/><Relationship Id="rId10" Type="http://schemas.openxmlformats.org/officeDocument/2006/relationships/hyperlink" Target="http://www.legislation.gov.uk/ukpga/2015/9/section/67" TargetMode="External"/><Relationship Id="rId4" Type="http://schemas.openxmlformats.org/officeDocument/2006/relationships/hyperlink" Target="http://www.gov.uk/" TargetMode="External"/><Relationship Id="rId9" Type="http://schemas.openxmlformats.org/officeDocument/2006/relationships/hyperlink" Target="http://www.assets.publishing.service.gov.uk./government/uploads/system/uploads/attachment_data/file/604931/circular-commencement-s.67-serious-crime-act.2015.pdf" TargetMode="External"/><Relationship Id="rId14" Type="http://schemas.openxmlformats.org/officeDocument/2006/relationships/hyperlink" Target="https://www.bbc.co.uk/news/topics/c347nd992zkt/child-groom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7">
            <a:extLst>
              <a:ext uri="{FF2B5EF4-FFF2-40B4-BE49-F238E27FC236}">
                <a16:creationId xmlns:a16="http://schemas.microsoft.com/office/drawing/2014/main" id="{E20EB187-900F-4AF5-813B-101456D9FD3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87349" y="1200152"/>
            <a:ext cx="6897171" cy="4457696"/>
          </a:xfrm>
        </p:spPr>
        <p:txBody>
          <a:bodyPr anchor="ctr">
            <a:normAutofit/>
          </a:bodyPr>
          <a:lstStyle/>
          <a:p>
            <a:pPr algn="l"/>
            <a:r>
              <a:rPr lang="en-US" sz="8000" dirty="0">
                <a:solidFill>
                  <a:srgbClr val="FFFFFF"/>
                </a:solidFill>
                <a:latin typeface="Arial Black" panose="020B0A04020102020204" pitchFamily="34" charset="0"/>
              </a:rPr>
              <a:t>ONLINE GROOMING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849963" y="1200152"/>
            <a:ext cx="2816535" cy="4457696"/>
          </a:xfrm>
        </p:spPr>
        <p:txBody>
          <a:bodyPr anchor="ctr">
            <a:normAutofit/>
          </a:bodyPr>
          <a:lstStyle/>
          <a:p>
            <a:pPr algn="r"/>
            <a:r>
              <a:rPr lang="en-US" sz="2800" dirty="0">
                <a:solidFill>
                  <a:srgbClr val="FFFFFF"/>
                </a:solidFill>
                <a:latin typeface="Arial Black" panose="020B0A04020102020204" pitchFamily="34" charset="0"/>
              </a:rPr>
              <a:t>By Clare Warlow, Emma Roderick, Laura Davies and Vanessa Underhill.</a:t>
            </a:r>
          </a:p>
          <a:p>
            <a:pPr algn="r"/>
            <a:endParaRPr lang="en-US" sz="2800" dirty="0">
              <a:solidFill>
                <a:srgbClr val="FFFFFF"/>
              </a:solidFill>
            </a:endParaRPr>
          </a:p>
        </p:txBody>
      </p:sp>
      <p:cxnSp>
        <p:nvCxnSpPr>
          <p:cNvPr id="25" name="Straight Connector 19">
            <a:extLst>
              <a:ext uri="{FF2B5EF4-FFF2-40B4-BE49-F238E27FC236}">
                <a16:creationId xmlns:a16="http://schemas.microsoft.com/office/drawing/2014/main" id="{624D17C8-E9C2-48A4-AA36-D7048A6CCC4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286000"/>
            <a:ext cx="0" cy="22860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654294" y="6356350"/>
            <a:ext cx="5648292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endParaRPr lang="en-US">
              <a:solidFill>
                <a:srgbClr val="FFFFFF"/>
              </a:solidFill>
              <a:hlinkClick r:id="rId5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95EB3B-B2BB-42AA-9729-C27A25489D13}"/>
              </a:ext>
            </a:extLst>
          </p:cNvPr>
          <p:cNvSpPr txBox="1"/>
          <p:nvPr/>
        </p:nvSpPr>
        <p:spPr>
          <a:xfrm>
            <a:off x="9751908" y="6657945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www.mondoallarovescia.com/anonimato-online-su-internet-chiunque-e-rintracciabile/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4816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rgbClr val="000000"/>
                </a:solidFill>
              </a:rPr>
              <a:t>What is online grooming?</a:t>
            </a:r>
          </a:p>
          <a:p>
            <a:endParaRPr lang="en-US" sz="2000">
              <a:solidFill>
                <a:srgbClr val="000000"/>
              </a:solidFill>
            </a:endParaRPr>
          </a:p>
          <a:p>
            <a:r>
              <a:rPr lang="en-US" sz="2000">
                <a:solidFill>
                  <a:srgbClr val="000000"/>
                </a:solidFill>
              </a:rPr>
              <a:t>Background History.</a:t>
            </a:r>
          </a:p>
          <a:p>
            <a:endParaRPr lang="en-US" sz="2000">
              <a:solidFill>
                <a:srgbClr val="000000"/>
              </a:solidFill>
            </a:endParaRPr>
          </a:p>
          <a:p>
            <a:r>
              <a:rPr lang="en-US" sz="2000">
                <a:solidFill>
                  <a:srgbClr val="000000"/>
                </a:solidFill>
              </a:rPr>
              <a:t>How it became a criminal offence.</a:t>
            </a:r>
          </a:p>
          <a:p>
            <a:pPr marL="0" indent="0">
              <a:buNone/>
            </a:pPr>
            <a:endParaRPr lang="en-US" sz="20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0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000">
              <a:solidFill>
                <a:srgbClr val="000000"/>
              </a:solidFill>
            </a:endParaRPr>
          </a:p>
          <a:p>
            <a:endParaRPr lang="en-US" sz="2000">
              <a:solidFill>
                <a:srgbClr val="000000"/>
              </a:solidFill>
            </a:endParaRPr>
          </a:p>
          <a:p>
            <a:endParaRPr lang="en-US" sz="20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66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2B3917-3AD9-43E7-B9A2-18F410B23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Warning 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9267A-B10E-4071-8B85-32B064408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Withdrawn</a:t>
            </a:r>
          </a:p>
          <a:p>
            <a:r>
              <a:rPr lang="en-GB" sz="2000" dirty="0">
                <a:solidFill>
                  <a:srgbClr val="000000"/>
                </a:solidFill>
              </a:rPr>
              <a:t>Misses School</a:t>
            </a:r>
          </a:p>
          <a:p>
            <a:r>
              <a:rPr lang="en-GB" sz="2000" dirty="0">
                <a:solidFill>
                  <a:srgbClr val="000000"/>
                </a:solidFill>
              </a:rPr>
              <a:t>Drugs/Alcohol</a:t>
            </a:r>
          </a:p>
          <a:p>
            <a:r>
              <a:rPr lang="en-GB" sz="2000" dirty="0">
                <a:solidFill>
                  <a:srgbClr val="000000"/>
                </a:solidFill>
              </a:rPr>
              <a:t>Thoughts of suicide</a:t>
            </a:r>
          </a:p>
          <a:p>
            <a:r>
              <a:rPr lang="en-GB" sz="2000" dirty="0">
                <a:solidFill>
                  <a:srgbClr val="000000"/>
                </a:solidFill>
              </a:rPr>
              <a:t>Behaving different</a:t>
            </a:r>
          </a:p>
          <a:p>
            <a:r>
              <a:rPr lang="en-GB" sz="2000" dirty="0">
                <a:solidFill>
                  <a:srgbClr val="000000"/>
                </a:solidFill>
              </a:rPr>
              <a:t>Depressed/Anxious</a:t>
            </a:r>
          </a:p>
          <a:p>
            <a:r>
              <a:rPr lang="en-GB" sz="2000" dirty="0">
                <a:solidFill>
                  <a:srgbClr val="000000"/>
                </a:solidFill>
              </a:rPr>
              <a:t>Takes Risks</a:t>
            </a:r>
          </a:p>
          <a:p>
            <a:r>
              <a:rPr lang="en-GB" sz="2000" dirty="0">
                <a:solidFill>
                  <a:srgbClr val="000000"/>
                </a:solidFill>
              </a:rPr>
              <a:t>Wets the bed</a:t>
            </a:r>
          </a:p>
          <a:p>
            <a:r>
              <a:rPr lang="en-GB" sz="2000" dirty="0">
                <a:solidFill>
                  <a:srgbClr val="000000"/>
                </a:solidFill>
              </a:rPr>
              <a:t>Nightmares</a:t>
            </a:r>
          </a:p>
          <a:p>
            <a:r>
              <a:rPr lang="en-GB" sz="2000" dirty="0">
                <a:solidFill>
                  <a:srgbClr val="000000"/>
                </a:solidFill>
              </a:rPr>
              <a:t>Problem sleeping</a:t>
            </a:r>
          </a:p>
          <a:p>
            <a:r>
              <a:rPr lang="en-GB" sz="2000" dirty="0">
                <a:solidFill>
                  <a:srgbClr val="000000"/>
                </a:solidFill>
              </a:rPr>
              <a:t>Changes in eating habits</a:t>
            </a:r>
          </a:p>
          <a:p>
            <a:r>
              <a:rPr lang="en-GB" sz="2000" dirty="0">
                <a:solidFill>
                  <a:srgbClr val="000000"/>
                </a:solidFill>
              </a:rPr>
              <a:t>Self Harming</a:t>
            </a:r>
          </a:p>
          <a:p>
            <a:r>
              <a:rPr lang="en-GB" sz="2000" dirty="0">
                <a:solidFill>
                  <a:srgbClr val="000000"/>
                </a:solidFill>
              </a:rPr>
              <a:t>Soils Clothes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20354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E0080-D0D8-44BF-985B-B1C4AE263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DDEF01D9-9309-4C75-ACCC-053974DCBE7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8200" y="365125"/>
            <a:ext cx="10515600" cy="612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36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Flaw in the Law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1B6BB84F-B675-49EB-B4F6-73D40B5F53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5251368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4215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4505C23-674B-4195-81D6-0C127FEAE3F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908"/>
            <a:ext cx="9161029" cy="1490093"/>
          </a:xfrm>
          <a:custGeom>
            <a:avLst/>
            <a:gdLst>
              <a:gd name="connsiteX0" fmla="*/ 0 w 9161029"/>
              <a:gd name="connsiteY0" fmla="*/ 0 h 1490093"/>
              <a:gd name="connsiteX1" fmla="*/ 2046494 w 9161029"/>
              <a:gd name="connsiteY1" fmla="*/ 0 h 1490093"/>
              <a:gd name="connsiteX2" fmla="*/ 2496613 w 9161029"/>
              <a:gd name="connsiteY2" fmla="*/ 0 h 1490093"/>
              <a:gd name="connsiteX3" fmla="*/ 3235839 w 9161029"/>
              <a:gd name="connsiteY3" fmla="*/ 0 h 1490093"/>
              <a:gd name="connsiteX4" fmla="*/ 9161029 w 9161029"/>
              <a:gd name="connsiteY4" fmla="*/ 0 h 1490093"/>
              <a:gd name="connsiteX5" fmla="*/ 8470921 w 9161029"/>
              <a:gd name="connsiteY5" fmla="*/ 1490093 h 1490093"/>
              <a:gd name="connsiteX6" fmla="*/ 0 w 9161029"/>
              <a:gd name="connsiteY6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61029" h="1490093">
                <a:moveTo>
                  <a:pt x="0" y="0"/>
                </a:moveTo>
                <a:lnTo>
                  <a:pt x="2046494" y="0"/>
                </a:lnTo>
                <a:lnTo>
                  <a:pt x="2496613" y="0"/>
                </a:lnTo>
                <a:lnTo>
                  <a:pt x="3235839" y="0"/>
                </a:lnTo>
                <a:lnTo>
                  <a:pt x="9161029" y="0"/>
                </a:lnTo>
                <a:lnTo>
                  <a:pt x="8470921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29884"/>
            <a:ext cx="7719381" cy="109633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kern="1200">
                <a:latin typeface="+mj-lt"/>
                <a:ea typeface="+mj-ea"/>
                <a:cs typeface="+mj-cs"/>
              </a:rPr>
              <a:t>Section 67</a:t>
            </a:r>
            <a:br>
              <a:rPr lang="en-US" sz="2400" kern="1200">
                <a:latin typeface="+mj-lt"/>
                <a:ea typeface="+mj-ea"/>
                <a:cs typeface="+mj-cs"/>
              </a:rPr>
            </a:br>
            <a:r>
              <a:rPr lang="en-US" sz="2400" kern="1200">
                <a:latin typeface="+mj-lt"/>
                <a:ea typeface="+mj-ea"/>
                <a:cs typeface="+mj-cs"/>
              </a:rPr>
              <a:t>Serious Crime</a:t>
            </a:r>
            <a:br>
              <a:rPr lang="en-US" sz="2400" kern="1200">
                <a:latin typeface="+mj-lt"/>
                <a:ea typeface="+mj-ea"/>
                <a:cs typeface="+mj-cs"/>
              </a:rPr>
            </a:br>
            <a:r>
              <a:rPr lang="en-US" sz="2400" kern="1200">
                <a:latin typeface="+mj-lt"/>
                <a:ea typeface="+mj-ea"/>
                <a:cs typeface="+mj-cs"/>
              </a:rPr>
              <a:t>Act</a:t>
            </a: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65C9B8F0-FF66-4C15-BD05-E86B8733184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37" y="5367908"/>
            <a:ext cx="3428963" cy="1490093"/>
          </a:xfrm>
          <a:custGeom>
            <a:avLst/>
            <a:gdLst>
              <a:gd name="connsiteX0" fmla="*/ 690108 w 3428963"/>
              <a:gd name="connsiteY0" fmla="*/ 0 h 1490093"/>
              <a:gd name="connsiteX1" fmla="*/ 3428963 w 3428963"/>
              <a:gd name="connsiteY1" fmla="*/ 0 h 1490093"/>
              <a:gd name="connsiteX2" fmla="*/ 3428963 w 3428963"/>
              <a:gd name="connsiteY2" fmla="*/ 1490093 h 1490093"/>
              <a:gd name="connsiteX3" fmla="*/ 0 w 3428963"/>
              <a:gd name="connsiteY3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8963" h="1490093">
                <a:moveTo>
                  <a:pt x="690108" y="0"/>
                </a:moveTo>
                <a:lnTo>
                  <a:pt x="3428963" y="0"/>
                </a:lnTo>
                <a:lnTo>
                  <a:pt x="3428963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CE658B08-D021-4C06-98A7-B41429635D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1628333"/>
              </p:ext>
            </p:extLst>
          </p:nvPr>
        </p:nvGraphicFramePr>
        <p:xfrm>
          <a:off x="838200" y="643467"/>
          <a:ext cx="10515600" cy="4080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865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84B972-550F-4581-A017-D6503762F0B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88A5970-5020-4B2D-ABCE-520CAA57F14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6982CB05-2295-4429-8830-A95A6EBF5D7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FC67C22F-D42C-41D1-80E7-DFE14086A07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7250B29D-D0C0-4A2A-8335-0B7CA3BDDE6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535C8C7D-5E58-4041-BC9F-D012B219966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6F8F8C0E-28C3-472E-A9CD-A13261C4021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D4B8CAE2-6B7F-4C84-BF9E-791EC118140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AD3F96F9-706B-42A9-9450-032B8DDCB5B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2">
              <a:extLst>
                <a:ext uri="{FF2B5EF4-FFF2-40B4-BE49-F238E27FC236}">
                  <a16:creationId xmlns:a16="http://schemas.microsoft.com/office/drawing/2014/main" id="{08831F61-69BF-4EAD-830A-CFC3A13309E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3">
              <a:extLst>
                <a:ext uri="{FF2B5EF4-FFF2-40B4-BE49-F238E27FC236}">
                  <a16:creationId xmlns:a16="http://schemas.microsoft.com/office/drawing/2014/main" id="{9F91A754-3C10-45B5-A664-4718C2874FB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4">
              <a:extLst>
                <a:ext uri="{FF2B5EF4-FFF2-40B4-BE49-F238E27FC236}">
                  <a16:creationId xmlns:a16="http://schemas.microsoft.com/office/drawing/2014/main" id="{DFC9F232-8493-4C90-8BC6-B9E77759C33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5">
              <a:extLst>
                <a:ext uri="{FF2B5EF4-FFF2-40B4-BE49-F238E27FC236}">
                  <a16:creationId xmlns:a16="http://schemas.microsoft.com/office/drawing/2014/main" id="{A32A2E0E-0188-43F0-ABBD-B2317E170C3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6">
              <a:extLst>
                <a:ext uri="{FF2B5EF4-FFF2-40B4-BE49-F238E27FC236}">
                  <a16:creationId xmlns:a16="http://schemas.microsoft.com/office/drawing/2014/main" id="{7032C465-B7C6-4498-BCED-2D7C47FE16F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7">
              <a:extLst>
                <a:ext uri="{FF2B5EF4-FFF2-40B4-BE49-F238E27FC236}">
                  <a16:creationId xmlns:a16="http://schemas.microsoft.com/office/drawing/2014/main" id="{B50E505C-D66F-410E-B3FF-D106FB46E50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8">
              <a:extLst>
                <a:ext uri="{FF2B5EF4-FFF2-40B4-BE49-F238E27FC236}">
                  <a16:creationId xmlns:a16="http://schemas.microsoft.com/office/drawing/2014/main" id="{E04723BB-301E-4330-848B-136477529CB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9">
              <a:extLst>
                <a:ext uri="{FF2B5EF4-FFF2-40B4-BE49-F238E27FC236}">
                  <a16:creationId xmlns:a16="http://schemas.microsoft.com/office/drawing/2014/main" id="{58C89BB3-F5E3-4E67-AEA0-EF67BCC0EE8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20">
              <a:extLst>
                <a:ext uri="{FF2B5EF4-FFF2-40B4-BE49-F238E27FC236}">
                  <a16:creationId xmlns:a16="http://schemas.microsoft.com/office/drawing/2014/main" id="{C451AB2D-2488-48E4-914C-31D2AA91B55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21">
              <a:extLst>
                <a:ext uri="{FF2B5EF4-FFF2-40B4-BE49-F238E27FC236}">
                  <a16:creationId xmlns:a16="http://schemas.microsoft.com/office/drawing/2014/main" id="{23700505-1E23-4041-9777-0527CE859EF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22">
              <a:extLst>
                <a:ext uri="{FF2B5EF4-FFF2-40B4-BE49-F238E27FC236}">
                  <a16:creationId xmlns:a16="http://schemas.microsoft.com/office/drawing/2014/main" id="{2C53F916-4A4E-4C1B-A5DC-EA194A430E5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23">
              <a:extLst>
                <a:ext uri="{FF2B5EF4-FFF2-40B4-BE49-F238E27FC236}">
                  <a16:creationId xmlns:a16="http://schemas.microsoft.com/office/drawing/2014/main" id="{BC845EAF-CA9A-4F40-87C2-929E88AB815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57279B6-5EDB-4721-B40E-66BCAE913FE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3893141"/>
            <a:ext cx="8845667" cy="1771275"/>
            <a:chOff x="1669293" y="3893141"/>
            <a:chExt cx="8845667" cy="1771275"/>
          </a:xfrm>
        </p:grpSpPr>
        <p:sp>
          <p:nvSpPr>
            <p:cNvPr id="43" name="Isosceles Triangle 39">
              <a:extLst>
                <a:ext uri="{FF2B5EF4-FFF2-40B4-BE49-F238E27FC236}">
                  <a16:creationId xmlns:a16="http://schemas.microsoft.com/office/drawing/2014/main" id="{ADEE5927-74B2-4F01-96B2-1CD9097AD82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B770035D-E207-4BBC-8C99-2247ADE1420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3893141"/>
              <a:ext cx="8845667" cy="14202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A6680B-110E-4487-9928-6ADC34209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36" y="3980237"/>
            <a:ext cx="8672295" cy="7277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Top 3 social sites</a:t>
            </a:r>
          </a:p>
        </p:txBody>
      </p:sp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77410AA0-64B6-48B7-9159-BA8C3DCF2C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t="5514" r="-4" b="17903"/>
          <a:stretch/>
        </p:blipFill>
        <p:spPr>
          <a:xfrm>
            <a:off x="1667138" y="1175191"/>
            <a:ext cx="2892247" cy="2438943"/>
          </a:xfrm>
          <a:prstGeom prst="rect">
            <a:avLst/>
          </a:prstGeom>
          <a:ln w="12700">
            <a:noFill/>
          </a:ln>
        </p:spPr>
      </p:pic>
      <p:pic>
        <p:nvPicPr>
          <p:cNvPr id="14" name="Picture 13" descr="A close up of a sign&#10;&#10;Description automatically generated">
            <a:extLst>
              <a:ext uri="{FF2B5EF4-FFF2-40B4-BE49-F238E27FC236}">
                <a16:creationId xmlns:a16="http://schemas.microsoft.com/office/drawing/2014/main" id="{7D66CC29-C9E5-4216-8A71-FF86456D51D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5"/>
              </a:ext>
            </a:extLst>
          </a:blip>
          <a:srcRect t="8748" r="1" b="10"/>
          <a:stretch/>
        </p:blipFill>
        <p:spPr>
          <a:xfrm>
            <a:off x="4647640" y="1175191"/>
            <a:ext cx="2892247" cy="2638998"/>
          </a:xfrm>
          <a:prstGeom prst="rect">
            <a:avLst/>
          </a:prstGeom>
          <a:ln w="12700"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2083B4F-B9DB-4F38-AD94-61F0B56EFA5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7"/>
              </a:ext>
            </a:extLst>
          </a:blip>
          <a:srcRect t="4878" r="5" b="3883"/>
          <a:stretch/>
        </p:blipFill>
        <p:spPr>
          <a:xfrm>
            <a:off x="7616087" y="1175191"/>
            <a:ext cx="2892247" cy="2638998"/>
          </a:xfrm>
          <a:prstGeom prst="rect">
            <a:avLst/>
          </a:prstGeom>
          <a:ln w="12700"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F763ED2-0A7D-4969-93D7-5BDDA9A83667}"/>
              </a:ext>
            </a:extLst>
          </p:cNvPr>
          <p:cNvSpPr txBox="1"/>
          <p:nvPr/>
        </p:nvSpPr>
        <p:spPr>
          <a:xfrm>
            <a:off x="8049006" y="3614134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www.flickr.com/photos/lockergnome/16198904690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31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EC54116-936B-4DD4-B494-B459D5DBBD3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5468471"/>
          </a:xfrm>
          <a:prstGeom prst="rect">
            <a:avLst/>
          </a:prstGeom>
          <a:gradFill>
            <a:gsLst>
              <a:gs pos="0">
                <a:schemeClr val="accent6">
                  <a:lumMod val="90000"/>
                </a:schemeClr>
              </a:gs>
              <a:gs pos="25000">
                <a:schemeClr val="accent6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23A416-999C-4FA3-A853-0AE48404B5D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808676"/>
            <a:ext cx="12192000" cy="3049325"/>
            <a:chOff x="0" y="3808676"/>
            <a:chExt cx="12192000" cy="3049325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9362F656-1A8D-4BA3-BA72-92332E75DB9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5716" b="9820"/>
            <a:stretch>
              <a:fillRect/>
            </a:stretch>
          </p:blipFill>
          <p:spPr>
            <a:xfrm>
              <a:off x="0" y="3808676"/>
              <a:ext cx="12192000" cy="3049325"/>
            </a:xfrm>
            <a:custGeom>
              <a:avLst/>
              <a:gdLst>
                <a:gd name="connsiteX0" fmla="*/ 0 w 12192000"/>
                <a:gd name="connsiteY0" fmla="*/ 0 h 3049325"/>
                <a:gd name="connsiteX1" fmla="*/ 12192000 w 12192000"/>
                <a:gd name="connsiteY1" fmla="*/ 0 h 3049325"/>
                <a:gd name="connsiteX2" fmla="*/ 12192000 w 12192000"/>
                <a:gd name="connsiteY2" fmla="*/ 3049325 h 3049325"/>
                <a:gd name="connsiteX3" fmla="*/ 0 w 12192000"/>
                <a:gd name="connsiteY3" fmla="*/ 3049325 h 304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92000" h="3049325">
                  <a:moveTo>
                    <a:pt x="0" y="0"/>
                  </a:moveTo>
                  <a:lnTo>
                    <a:pt x="12192000" y="0"/>
                  </a:lnTo>
                  <a:lnTo>
                    <a:pt x="12192000" y="3049325"/>
                  </a:lnTo>
                  <a:lnTo>
                    <a:pt x="0" y="3049325"/>
                  </a:lnTo>
                  <a:close/>
                </a:path>
              </a:pathLst>
            </a:custGeom>
          </p:spPr>
        </p:pic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338807D-FB66-4E3A-9CF0-786662C4AB4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67339" y="5375082"/>
              <a:ext cx="373711" cy="40551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226" y="5105400"/>
            <a:ext cx="9833548" cy="1066802"/>
          </a:xfrm>
        </p:spPr>
        <p:txBody>
          <a:bodyPr>
            <a:noAutofit/>
          </a:bodyPr>
          <a:lstStyle/>
          <a:p>
            <a:pPr algn="ctr"/>
            <a:r>
              <a:rPr lang="en-US" sz="9600" b="1" dirty="0">
                <a:solidFill>
                  <a:srgbClr val="3F3F3F"/>
                </a:solidFill>
              </a:rPr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226" y="872046"/>
            <a:ext cx="9833548" cy="2945574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dirty="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0652997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6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8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5CF337-E462-4190-A363-2823EA710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2A22F-EC49-4414-92F4-5F3730C3F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800">
                <a:solidFill>
                  <a:srgbClr val="000000"/>
                </a:solidFill>
              </a:rPr>
              <a:t>Choo, K.K.R (2009). National Criminal Justice Reference Service. Retrieved from </a:t>
            </a:r>
            <a:r>
              <a:rPr lang="en-GB" sz="800" u="sng">
                <a:solidFill>
                  <a:srgbClr val="000000"/>
                </a:solidFill>
                <a:hlinkClick r:id="rId3"/>
              </a:rPr>
              <a:t>http://www.ncjr.gov/App/Publications/abstract.aspx?ID=250455</a:t>
            </a:r>
            <a:endParaRPr lang="en-GB" sz="800">
              <a:solidFill>
                <a:srgbClr val="000000"/>
              </a:solidFill>
            </a:endParaRPr>
          </a:p>
          <a:p>
            <a:r>
              <a:rPr lang="en-GB" sz="800">
                <a:solidFill>
                  <a:srgbClr val="000000"/>
                </a:solidFill>
              </a:rPr>
              <a:t>Gov.uk (2018). Retrieved 2018 from </a:t>
            </a:r>
            <a:r>
              <a:rPr lang="en-GB" sz="800" u="sng">
                <a:solidFill>
                  <a:srgbClr val="000000"/>
                </a:solidFill>
                <a:hlinkClick r:id="rId4"/>
              </a:rPr>
              <a:t>http://www.gov.uk</a:t>
            </a:r>
            <a:endParaRPr lang="en-GB" sz="800">
              <a:solidFill>
                <a:srgbClr val="000000"/>
              </a:solidFill>
            </a:endParaRPr>
          </a:p>
          <a:p>
            <a:r>
              <a:rPr lang="en-GB" sz="800">
                <a:solidFill>
                  <a:srgbClr val="000000"/>
                </a:solidFill>
              </a:rPr>
              <a:t>NSPCC (2018) </a:t>
            </a:r>
            <a:r>
              <a:rPr lang="en-GB" sz="800" i="1">
                <a:solidFill>
                  <a:srgbClr val="000000"/>
                </a:solidFill>
              </a:rPr>
              <a:t>Over 3,000 new grooming offences recorded last year. </a:t>
            </a:r>
            <a:r>
              <a:rPr lang="en-GB" sz="800">
                <a:solidFill>
                  <a:srgbClr val="000000"/>
                </a:solidFill>
              </a:rPr>
              <a:t>Available at: </a:t>
            </a:r>
            <a:r>
              <a:rPr lang="en-GB" sz="800" u="sng">
                <a:solidFill>
                  <a:srgbClr val="000000"/>
                </a:solidFill>
                <a:hlinkClick r:id="rId5"/>
              </a:rPr>
              <a:t>http://www.nspcc.org.uk/what-we-do/news-opinion/3000-new-grooming-offfences</a:t>
            </a:r>
            <a:r>
              <a:rPr lang="en-GB" sz="800">
                <a:solidFill>
                  <a:srgbClr val="000000"/>
                </a:solidFill>
              </a:rPr>
              <a:t>. (</a:t>
            </a:r>
            <a:r>
              <a:rPr lang="en-GB" sz="800" i="1">
                <a:solidFill>
                  <a:srgbClr val="000000"/>
                </a:solidFill>
              </a:rPr>
              <a:t>Accessed 8 November 2018)</a:t>
            </a:r>
            <a:r>
              <a:rPr lang="en-GB" sz="800">
                <a:solidFill>
                  <a:srgbClr val="000000"/>
                </a:solidFill>
              </a:rPr>
              <a:t> </a:t>
            </a:r>
          </a:p>
          <a:p>
            <a:r>
              <a:rPr lang="en-GB" sz="800">
                <a:solidFill>
                  <a:srgbClr val="000000"/>
                </a:solidFill>
              </a:rPr>
              <a:t>Hamilton-Giachritsis, C. and Kloess, J. and Beech, A. (2017)</a:t>
            </a:r>
            <a:r>
              <a:rPr lang="en-GB" sz="800" i="1">
                <a:solidFill>
                  <a:srgbClr val="000000"/>
                </a:solidFill>
              </a:rPr>
              <a:t> Offence processes of online sexual grooming and abuse of children via internet communication platforms ; Sexual abuse. </a:t>
            </a:r>
            <a:r>
              <a:rPr lang="en-GB" sz="800">
                <a:solidFill>
                  <a:srgbClr val="000000"/>
                </a:solidFill>
              </a:rPr>
              <a:t>Available at: </a:t>
            </a:r>
            <a:r>
              <a:rPr lang="en-GB" sz="800" u="sng">
                <a:solidFill>
                  <a:srgbClr val="000000"/>
                </a:solidFill>
                <a:hlinkClick r:id="rId6"/>
              </a:rPr>
              <a:t>http://doi.org/10.1177/107906321770927</a:t>
            </a:r>
            <a:r>
              <a:rPr lang="en-GB" sz="800">
                <a:solidFill>
                  <a:srgbClr val="000000"/>
                </a:solidFill>
              </a:rPr>
              <a:t>. (</a:t>
            </a:r>
            <a:r>
              <a:rPr lang="en-GB" sz="800" i="1">
                <a:solidFill>
                  <a:srgbClr val="000000"/>
                </a:solidFill>
              </a:rPr>
              <a:t>Accessed 7 November 2018)</a:t>
            </a:r>
            <a:r>
              <a:rPr lang="en-GB" sz="800">
                <a:solidFill>
                  <a:srgbClr val="000000"/>
                </a:solidFill>
              </a:rPr>
              <a:t> </a:t>
            </a:r>
          </a:p>
          <a:p>
            <a:r>
              <a:rPr lang="en-GB" sz="800">
                <a:solidFill>
                  <a:srgbClr val="000000"/>
                </a:solidFill>
              </a:rPr>
              <a:t>NSPCC (2018) </a:t>
            </a:r>
            <a:r>
              <a:rPr lang="en-GB" sz="800" i="1">
                <a:solidFill>
                  <a:srgbClr val="000000"/>
                </a:solidFill>
              </a:rPr>
              <a:t>Online abuse: signs, indicators and affects. </a:t>
            </a:r>
            <a:r>
              <a:rPr lang="en-GB" sz="800">
                <a:solidFill>
                  <a:srgbClr val="000000"/>
                </a:solidFill>
              </a:rPr>
              <a:t>Available at: </a:t>
            </a:r>
            <a:r>
              <a:rPr lang="en-GB" sz="800" u="sng">
                <a:solidFill>
                  <a:srgbClr val="000000"/>
                </a:solidFill>
                <a:hlinkClick r:id="rId7"/>
              </a:rPr>
              <a:t>http://www.nspcc.org.uk/preventing-abuse-and-neglect/online-abuse/signs-symptoms-affects</a:t>
            </a:r>
            <a:r>
              <a:rPr lang="en-GB" sz="800">
                <a:solidFill>
                  <a:srgbClr val="000000"/>
                </a:solidFill>
              </a:rPr>
              <a:t>. (</a:t>
            </a:r>
            <a:r>
              <a:rPr lang="en-GB" sz="800" i="1">
                <a:solidFill>
                  <a:srgbClr val="000000"/>
                </a:solidFill>
              </a:rPr>
              <a:t>Accessed 9 November 2018</a:t>
            </a:r>
            <a:r>
              <a:rPr lang="en-GB" sz="800">
                <a:solidFill>
                  <a:srgbClr val="000000"/>
                </a:solidFill>
              </a:rPr>
              <a:t>) </a:t>
            </a:r>
          </a:p>
          <a:p>
            <a:r>
              <a:rPr lang="en-GB" sz="800">
                <a:solidFill>
                  <a:srgbClr val="000000"/>
                </a:solidFill>
              </a:rPr>
              <a:t>Labourlords (2014)</a:t>
            </a:r>
            <a:r>
              <a:rPr lang="en-GB" sz="800" i="1">
                <a:solidFill>
                  <a:srgbClr val="000000"/>
                </a:solidFill>
              </a:rPr>
              <a:t> A flaw in the law. </a:t>
            </a:r>
            <a:r>
              <a:rPr lang="en-GB" sz="800">
                <a:solidFill>
                  <a:srgbClr val="000000"/>
                </a:solidFill>
              </a:rPr>
              <a:t>Available at: </a:t>
            </a:r>
            <a:r>
              <a:rPr lang="en-GB" sz="800" u="sng">
                <a:solidFill>
                  <a:srgbClr val="000000"/>
                </a:solidFill>
                <a:hlinkClick r:id="rId8"/>
              </a:rPr>
              <a:t>http://www.labourlords.org.uk/a_flaw_in_the_law</a:t>
            </a:r>
            <a:r>
              <a:rPr lang="en-GB" sz="800">
                <a:solidFill>
                  <a:srgbClr val="000000"/>
                </a:solidFill>
              </a:rPr>
              <a:t>. (</a:t>
            </a:r>
            <a:r>
              <a:rPr lang="en-GB" sz="800" i="1">
                <a:solidFill>
                  <a:srgbClr val="000000"/>
                </a:solidFill>
              </a:rPr>
              <a:t>Accessed 8 November 2018)</a:t>
            </a:r>
            <a:r>
              <a:rPr lang="en-GB" sz="800">
                <a:solidFill>
                  <a:srgbClr val="000000"/>
                </a:solidFill>
              </a:rPr>
              <a:t> </a:t>
            </a:r>
          </a:p>
          <a:p>
            <a:r>
              <a:rPr lang="en-GB" sz="800">
                <a:solidFill>
                  <a:srgbClr val="000000"/>
                </a:solidFill>
              </a:rPr>
              <a:t>Ministry of Justice (2017) </a:t>
            </a:r>
            <a:r>
              <a:rPr lang="en-GB" sz="800" i="1">
                <a:solidFill>
                  <a:srgbClr val="000000"/>
                </a:solidFill>
              </a:rPr>
              <a:t>Ministry of Justice. Circular no 2017/01 sexual communication with a child: implementation of section 67 of the serious crime act 2015</a:t>
            </a:r>
            <a:r>
              <a:rPr lang="en-GB" sz="800">
                <a:solidFill>
                  <a:srgbClr val="000000"/>
                </a:solidFill>
              </a:rPr>
              <a:t>. Available at: </a:t>
            </a:r>
            <a:r>
              <a:rPr lang="en-GB" sz="800" u="sng">
                <a:solidFill>
                  <a:srgbClr val="000000"/>
                </a:solidFill>
                <a:hlinkClick r:id="rId9"/>
              </a:rPr>
              <a:t>http://www.assets.publishing.service.gov.uk./government/uploads/system/uploads/attachment_data/file/604931/circular-commencement-s.67-serious-crime-act.2015.pdf</a:t>
            </a:r>
            <a:r>
              <a:rPr lang="en-GB" sz="800">
                <a:solidFill>
                  <a:srgbClr val="000000"/>
                </a:solidFill>
              </a:rPr>
              <a:t>  (</a:t>
            </a:r>
            <a:r>
              <a:rPr lang="en-GB" sz="800" i="1">
                <a:solidFill>
                  <a:srgbClr val="000000"/>
                </a:solidFill>
              </a:rPr>
              <a:t>Accessed 9 November 2018)</a:t>
            </a:r>
            <a:r>
              <a:rPr lang="en-GB" sz="800">
                <a:solidFill>
                  <a:srgbClr val="000000"/>
                </a:solidFill>
              </a:rPr>
              <a:t> </a:t>
            </a:r>
          </a:p>
          <a:p>
            <a:r>
              <a:rPr lang="en-GB" sz="800">
                <a:solidFill>
                  <a:srgbClr val="000000"/>
                </a:solidFill>
              </a:rPr>
              <a:t>Legislation.Gov.UK (2015) </a:t>
            </a:r>
            <a:r>
              <a:rPr lang="en-GB" sz="800" i="1">
                <a:solidFill>
                  <a:srgbClr val="000000"/>
                </a:solidFill>
              </a:rPr>
              <a:t>Serious Crime Act 2015. Changes to legislation.</a:t>
            </a:r>
            <a:r>
              <a:rPr lang="en-GB" sz="800">
                <a:solidFill>
                  <a:srgbClr val="000000"/>
                </a:solidFill>
              </a:rPr>
              <a:t> Available at:  </a:t>
            </a:r>
            <a:r>
              <a:rPr lang="en-GB" sz="800" u="sng">
                <a:solidFill>
                  <a:srgbClr val="000000"/>
                </a:solidFill>
                <a:hlinkClick r:id="rId10"/>
              </a:rPr>
              <a:t>http://www.legislation.gov.uk/ukpga/2015/9/section/67</a:t>
            </a:r>
            <a:r>
              <a:rPr lang="en-GB" sz="800">
                <a:solidFill>
                  <a:srgbClr val="000000"/>
                </a:solidFill>
              </a:rPr>
              <a:t>. (</a:t>
            </a:r>
            <a:r>
              <a:rPr lang="en-GB" sz="800" i="1">
                <a:solidFill>
                  <a:srgbClr val="000000"/>
                </a:solidFill>
              </a:rPr>
              <a:t>Accessed 7 November 2018)</a:t>
            </a:r>
            <a:r>
              <a:rPr lang="en-GB" sz="800">
                <a:solidFill>
                  <a:srgbClr val="000000"/>
                </a:solidFill>
              </a:rPr>
              <a:t> </a:t>
            </a:r>
          </a:p>
          <a:p>
            <a:r>
              <a:rPr lang="en-GB" sz="800">
                <a:solidFill>
                  <a:srgbClr val="000000"/>
                </a:solidFill>
              </a:rPr>
              <a:t>Gov.UK (2014) </a:t>
            </a:r>
            <a:r>
              <a:rPr lang="en-GB" sz="800" i="1">
                <a:solidFill>
                  <a:srgbClr val="000000"/>
                </a:solidFill>
              </a:rPr>
              <a:t>We protect children online global summit: Prime Minister's speech. </a:t>
            </a:r>
            <a:r>
              <a:rPr lang="en-GB" sz="800">
                <a:solidFill>
                  <a:srgbClr val="000000"/>
                </a:solidFill>
              </a:rPr>
              <a:t>Available at: </a:t>
            </a:r>
            <a:r>
              <a:rPr lang="en-GB" sz="800" u="sng">
                <a:solidFill>
                  <a:srgbClr val="000000"/>
                </a:solidFill>
                <a:hlinkClick r:id="rId11"/>
              </a:rPr>
              <a:t>https://www.gov.uk/government/speeches/weprotect-children-online-global-summit-prime-ministers-speech</a:t>
            </a:r>
            <a:r>
              <a:rPr lang="en-GB" sz="800">
                <a:solidFill>
                  <a:srgbClr val="000000"/>
                </a:solidFill>
              </a:rPr>
              <a:t>. (</a:t>
            </a:r>
            <a:r>
              <a:rPr lang="en-GB" sz="800" i="1">
                <a:solidFill>
                  <a:srgbClr val="000000"/>
                </a:solidFill>
              </a:rPr>
              <a:t>Accessed 8 November 2018)</a:t>
            </a:r>
            <a:r>
              <a:rPr lang="en-GB" sz="800">
                <a:solidFill>
                  <a:srgbClr val="000000"/>
                </a:solidFill>
              </a:rPr>
              <a:t> </a:t>
            </a:r>
          </a:p>
          <a:p>
            <a:r>
              <a:rPr lang="en-GB" sz="800">
                <a:solidFill>
                  <a:srgbClr val="000000"/>
                </a:solidFill>
              </a:rPr>
              <a:t>NSPCC(2017) </a:t>
            </a:r>
            <a:r>
              <a:rPr lang="en-GB" sz="800" i="1">
                <a:solidFill>
                  <a:srgbClr val="000000"/>
                </a:solidFill>
              </a:rPr>
              <a:t>Adults grooming children still not illegal. </a:t>
            </a:r>
            <a:r>
              <a:rPr lang="en-GB" sz="800">
                <a:solidFill>
                  <a:srgbClr val="000000"/>
                </a:solidFill>
              </a:rPr>
              <a:t>Available at: </a:t>
            </a:r>
            <a:r>
              <a:rPr lang="en-GB" sz="800" u="sng">
                <a:solidFill>
                  <a:srgbClr val="000000"/>
                </a:solidFill>
                <a:hlinkClick r:id="rId12"/>
              </a:rPr>
              <a:t>http://www.nspcc.org.uk/what-we-do/news-opinion/adults-grooming-children-still-not-illegal</a:t>
            </a:r>
            <a:r>
              <a:rPr lang="en-GB" sz="800">
                <a:solidFill>
                  <a:srgbClr val="000000"/>
                </a:solidFill>
              </a:rPr>
              <a:t>. (</a:t>
            </a:r>
            <a:r>
              <a:rPr lang="en-GB" sz="800" i="1">
                <a:solidFill>
                  <a:srgbClr val="000000"/>
                </a:solidFill>
              </a:rPr>
              <a:t>Accessed 8 November 2018)</a:t>
            </a:r>
            <a:r>
              <a:rPr lang="en-GB" sz="800">
                <a:solidFill>
                  <a:srgbClr val="000000"/>
                </a:solidFill>
              </a:rPr>
              <a:t> </a:t>
            </a:r>
          </a:p>
          <a:p>
            <a:r>
              <a:rPr lang="en-GB" sz="800">
                <a:solidFill>
                  <a:srgbClr val="000000"/>
                </a:solidFill>
              </a:rPr>
              <a:t>Elgot, J. (20017) 'New law to stop adults sexting children not being enforced', </a:t>
            </a:r>
            <a:r>
              <a:rPr lang="en-GB" sz="800" i="1">
                <a:solidFill>
                  <a:srgbClr val="000000"/>
                </a:solidFill>
              </a:rPr>
              <a:t>The Guardian,</a:t>
            </a:r>
            <a:r>
              <a:rPr lang="en-GB" sz="800">
                <a:solidFill>
                  <a:srgbClr val="000000"/>
                </a:solidFill>
              </a:rPr>
              <a:t>16th February. Available at: </a:t>
            </a:r>
            <a:r>
              <a:rPr lang="en-GB" sz="800" u="sng">
                <a:solidFill>
                  <a:srgbClr val="000000"/>
                </a:solidFill>
                <a:hlinkClick r:id="rId13"/>
              </a:rPr>
              <a:t>http://www.theguardian.com/law/2017/feb/2016/new-uk-laws-to-stop-adults-sexting-children-are-not-being-enforced</a:t>
            </a:r>
            <a:r>
              <a:rPr lang="en-GB" sz="800">
                <a:solidFill>
                  <a:srgbClr val="000000"/>
                </a:solidFill>
              </a:rPr>
              <a:t>. (</a:t>
            </a:r>
            <a:r>
              <a:rPr lang="en-GB" sz="800" i="1">
                <a:solidFill>
                  <a:srgbClr val="000000"/>
                </a:solidFill>
              </a:rPr>
              <a:t>Accessed 8 November 2018) </a:t>
            </a:r>
            <a:endParaRPr lang="en-GB" sz="800">
              <a:solidFill>
                <a:srgbClr val="000000"/>
              </a:solidFill>
            </a:endParaRPr>
          </a:p>
          <a:p>
            <a:r>
              <a:rPr lang="en-GB" sz="800">
                <a:solidFill>
                  <a:srgbClr val="000000"/>
                </a:solidFill>
              </a:rPr>
              <a:t>BBC News </a:t>
            </a:r>
            <a:r>
              <a:rPr lang="en-GB" sz="800" u="sng">
                <a:solidFill>
                  <a:srgbClr val="000000"/>
                </a:solidFill>
                <a:hlinkClick r:id="rId14"/>
              </a:rPr>
              <a:t>https://www.bbc.co.uk/news/topics/c347nd992zkt/child-grooming</a:t>
            </a:r>
            <a:r>
              <a:rPr lang="en-GB" sz="800">
                <a:solidFill>
                  <a:srgbClr val="000000"/>
                </a:solidFill>
              </a:rPr>
              <a:t> </a:t>
            </a:r>
          </a:p>
          <a:p>
            <a:endParaRPr lang="en-GB" sz="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15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250</Words>
  <Application>Microsoft Office PowerPoint</Application>
  <PresentationFormat>Widescreen</PresentationFormat>
  <Paragraphs>63</Paragraphs>
  <Slides>9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Calibri</vt:lpstr>
      <vt:lpstr>Calibri Light</vt:lpstr>
      <vt:lpstr>Office Theme</vt:lpstr>
      <vt:lpstr>ONLINE GROOMING</vt:lpstr>
      <vt:lpstr>Introduction</vt:lpstr>
      <vt:lpstr>Warning Signs</vt:lpstr>
      <vt:lpstr>PowerPoint Presentation</vt:lpstr>
      <vt:lpstr>Flaw in the Law</vt:lpstr>
      <vt:lpstr>Section 67 Serious Crime Act</vt:lpstr>
      <vt:lpstr>Top 3 social sites</vt:lpstr>
      <vt:lpstr>Thank You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ONLINE GROOMING</dc:title>
  <dc:creator>emma roderick</dc:creator>
  <cp:lastModifiedBy>Emma Roderick (1803938)</cp:lastModifiedBy>
  <cp:revision>5</cp:revision>
  <dcterms:created xsi:type="dcterms:W3CDTF">2018-11-27T12:08:18Z</dcterms:created>
  <dcterms:modified xsi:type="dcterms:W3CDTF">2018-12-06T11:14:46Z</dcterms:modified>
</cp:coreProperties>
</file>