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49" autoAdjust="0"/>
    <p:restoredTop sz="65591"/>
  </p:normalViewPr>
  <p:slideViewPr>
    <p:cSldViewPr snapToGrid="0">
      <p:cViewPr varScale="1">
        <p:scale>
          <a:sx n="71" d="100"/>
          <a:sy n="71" d="100"/>
        </p:scale>
        <p:origin x="66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38EC87-7709-4F24-9697-EEDAA8ED4381}" type="datetimeFigureOut">
              <a:rPr lang="en-GB" smtClean="0"/>
              <a:t>02/03/2020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827594-F741-44E0-B20C-72484EB6DE2D}" type="slidenum">
              <a:rPr lang="en-GB" smtClean="0"/>
              <a:t>‹#›</a:t>
            </a:fld>
            <a:endParaRPr lang="en-GB"/>
          </a:p>
        </p:txBody>
      </p:sp>
    </p:spTree>
    <p:extLst>
      <p:ext uri="{BB962C8B-B14F-4D97-AF65-F5344CB8AC3E}">
        <p14:creationId xmlns:p14="http://schemas.microsoft.com/office/powerpoint/2010/main" val="2202433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or otherwise of the death penalty as a form of punishment has been the subject of many debates. </a:t>
            </a:r>
          </a:p>
          <a:p>
            <a:r>
              <a:rPr lang="en-GB" dirty="0"/>
              <a:t>These debates have multiple aspects, from social to legal and from economic to political. </a:t>
            </a:r>
          </a:p>
          <a:p>
            <a:r>
              <a:rPr lang="en-GB" dirty="0"/>
              <a:t>Capital punishment is illegal in the UK however this is not the same on a global level and raises questions as to whether it does have a place in the modern world and if so when and how should it be managed? Should the death penalty only be used in certain circumstances and how should it be controlled? There are all issues that may arise within the discussion of whether the death penalty should be re-introduced. </a:t>
            </a:r>
          </a:p>
          <a:p>
            <a:r>
              <a:rPr lang="en-GB" dirty="0"/>
              <a:t>It is suggested here that the answer of whether the death penalty should be re-introduced is unlikely to provide a simple, yes / no discussion. </a:t>
            </a:r>
          </a:p>
        </p:txBody>
      </p:sp>
      <p:sp>
        <p:nvSpPr>
          <p:cNvPr id="4" name="Slide Number Placeholder 3"/>
          <p:cNvSpPr>
            <a:spLocks noGrp="1"/>
          </p:cNvSpPr>
          <p:nvPr>
            <p:ph type="sldNum" sz="quarter" idx="5"/>
          </p:nvPr>
        </p:nvSpPr>
        <p:spPr/>
        <p:txBody>
          <a:bodyPr/>
          <a:lstStyle/>
          <a:p>
            <a:fld id="{BE827594-F741-44E0-B20C-72484EB6DE2D}" type="slidenum">
              <a:rPr lang="en-GB" smtClean="0"/>
              <a:t>2</a:t>
            </a:fld>
            <a:endParaRPr lang="en-GB"/>
          </a:p>
        </p:txBody>
      </p:sp>
    </p:spTree>
    <p:extLst>
      <p:ext uri="{BB962C8B-B14F-4D97-AF65-F5344CB8AC3E}">
        <p14:creationId xmlns:p14="http://schemas.microsoft.com/office/powerpoint/2010/main" val="2997059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Murder (Abolition of Death Penalty) Act 1965 was as a result of a private member’s bill and took away the penalty of death with a life imprisonment sentence.</a:t>
            </a:r>
          </a:p>
          <a:p>
            <a:r>
              <a:rPr lang="en-GB" dirty="0"/>
              <a:t>Even after the 1965 Act there were four areas that could still result in the death penalty namely, high treason, piracy, arson in royal dockyards and espionage. This was finally removed as part of the Human Rights Act 1998.</a:t>
            </a:r>
          </a:p>
          <a:p>
            <a:r>
              <a:rPr lang="en-GB" dirty="0"/>
              <a:t>The previous Homicide Act 1957 had reduced hangings substantially. The last death penalty was the 13</a:t>
            </a:r>
            <a:r>
              <a:rPr lang="en-GB" baseline="30000" dirty="0"/>
              <a:t>th</a:t>
            </a:r>
            <a:r>
              <a:rPr lang="en-GB" dirty="0"/>
              <a:t> August 1964 which was Peter Allen and Gwynne Evans who were hanged for murdering John Alan West</a:t>
            </a:r>
          </a:p>
        </p:txBody>
      </p:sp>
      <p:sp>
        <p:nvSpPr>
          <p:cNvPr id="4" name="Slide Number Placeholder 3"/>
          <p:cNvSpPr>
            <a:spLocks noGrp="1"/>
          </p:cNvSpPr>
          <p:nvPr>
            <p:ph type="sldNum" sz="quarter" idx="5"/>
          </p:nvPr>
        </p:nvSpPr>
        <p:spPr/>
        <p:txBody>
          <a:bodyPr/>
          <a:lstStyle/>
          <a:p>
            <a:fld id="{BE827594-F741-44E0-B20C-72484EB6DE2D}" type="slidenum">
              <a:rPr lang="en-GB" smtClean="0"/>
              <a:t>3</a:t>
            </a:fld>
            <a:endParaRPr lang="en-GB"/>
          </a:p>
        </p:txBody>
      </p:sp>
    </p:spTree>
    <p:extLst>
      <p:ext uri="{BB962C8B-B14F-4D97-AF65-F5344CB8AC3E}">
        <p14:creationId xmlns:p14="http://schemas.microsoft.com/office/powerpoint/2010/main" val="2183092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this research is to evaluate the arguments for and against the re-instatement of the death penalty. This does not break it down in terms of when the death penalty should be used if at all but rather looks broadly at the argument of whether it has any place in modern society. </a:t>
            </a:r>
          </a:p>
          <a:p>
            <a:r>
              <a:rPr lang="en-GB" dirty="0"/>
              <a:t>The arguments are looked at in the context of 15 questionnaire responses that were received so that the individual opinions can be considered. </a:t>
            </a:r>
          </a:p>
        </p:txBody>
      </p:sp>
      <p:sp>
        <p:nvSpPr>
          <p:cNvPr id="4" name="Slide Number Placeholder 3"/>
          <p:cNvSpPr>
            <a:spLocks noGrp="1"/>
          </p:cNvSpPr>
          <p:nvPr>
            <p:ph type="sldNum" sz="quarter" idx="5"/>
          </p:nvPr>
        </p:nvSpPr>
        <p:spPr/>
        <p:txBody>
          <a:bodyPr/>
          <a:lstStyle/>
          <a:p>
            <a:fld id="{BE827594-F741-44E0-B20C-72484EB6DE2D}" type="slidenum">
              <a:rPr lang="en-GB" smtClean="0"/>
              <a:t>4</a:t>
            </a:fld>
            <a:endParaRPr lang="en-GB"/>
          </a:p>
        </p:txBody>
      </p:sp>
    </p:spTree>
    <p:extLst>
      <p:ext uri="{BB962C8B-B14F-4D97-AF65-F5344CB8AC3E}">
        <p14:creationId xmlns:p14="http://schemas.microsoft.com/office/powerpoint/2010/main" val="301773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2 questions were in relation to demographics</a:t>
            </a:r>
          </a:p>
          <a:p>
            <a:r>
              <a:rPr lang="en-GB" dirty="0"/>
              <a:t>Question 3 acts a simple yes / no as to whether they agreed with the death penalty</a:t>
            </a:r>
          </a:p>
          <a:p>
            <a:r>
              <a:rPr lang="en-GB" dirty="0"/>
              <a:t>This then went on to look at whether the respondents felt that the death penalty should come back to the UK and whether the departure from the EU would impact on this. </a:t>
            </a:r>
          </a:p>
          <a:p>
            <a:r>
              <a:rPr lang="en-GB" dirty="0"/>
              <a:t>The main perceived benefit of the death penalty is that of possible reduction of crime levels and this was asked of the respondents. </a:t>
            </a:r>
          </a:p>
          <a:p>
            <a:r>
              <a:rPr lang="en-GB" dirty="0"/>
              <a:t>Other elements such as the impact of matters of insanity were considered.</a:t>
            </a:r>
          </a:p>
          <a:p>
            <a:r>
              <a:rPr lang="en-GB" dirty="0"/>
              <a:t>Consideration of the cost of trial and the cost of death penalty were all looked at including identifying how the respondents felt that the death penalty should be treated by politicians. </a:t>
            </a:r>
          </a:p>
          <a:p>
            <a:r>
              <a:rPr lang="en-GB" dirty="0"/>
              <a:t>6 different crimes were identified and the respondents asked as to whether they should be subject to the death penalty. </a:t>
            </a:r>
          </a:p>
        </p:txBody>
      </p:sp>
      <p:sp>
        <p:nvSpPr>
          <p:cNvPr id="4" name="Slide Number Placeholder 3"/>
          <p:cNvSpPr>
            <a:spLocks noGrp="1"/>
          </p:cNvSpPr>
          <p:nvPr>
            <p:ph type="sldNum" sz="quarter" idx="5"/>
          </p:nvPr>
        </p:nvSpPr>
        <p:spPr/>
        <p:txBody>
          <a:bodyPr/>
          <a:lstStyle/>
          <a:p>
            <a:fld id="{BE827594-F741-44E0-B20C-72484EB6DE2D}" type="slidenum">
              <a:rPr lang="en-GB" smtClean="0"/>
              <a:t>5</a:t>
            </a:fld>
            <a:endParaRPr lang="en-GB"/>
          </a:p>
        </p:txBody>
      </p:sp>
    </p:spTree>
    <p:extLst>
      <p:ext uri="{BB962C8B-B14F-4D97-AF65-F5344CB8AC3E}">
        <p14:creationId xmlns:p14="http://schemas.microsoft.com/office/powerpoint/2010/main" val="2718375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full responses indicated that there was a reasonable mix of age categories and a split of 8 women to 7 men. </a:t>
            </a:r>
          </a:p>
        </p:txBody>
      </p:sp>
      <p:sp>
        <p:nvSpPr>
          <p:cNvPr id="4" name="Slide Number Placeholder 3"/>
          <p:cNvSpPr>
            <a:spLocks noGrp="1"/>
          </p:cNvSpPr>
          <p:nvPr>
            <p:ph type="sldNum" sz="quarter" idx="5"/>
          </p:nvPr>
        </p:nvSpPr>
        <p:spPr/>
        <p:txBody>
          <a:bodyPr/>
          <a:lstStyle/>
          <a:p>
            <a:fld id="{BE827594-F741-44E0-B20C-72484EB6DE2D}" type="slidenum">
              <a:rPr lang="en-GB" smtClean="0"/>
              <a:t>6</a:t>
            </a:fld>
            <a:endParaRPr lang="en-GB"/>
          </a:p>
        </p:txBody>
      </p:sp>
    </p:spTree>
    <p:extLst>
      <p:ext uri="{BB962C8B-B14F-4D97-AF65-F5344CB8AC3E}">
        <p14:creationId xmlns:p14="http://schemas.microsoft.com/office/powerpoint/2010/main" val="1653030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Clear indication that the respondents felt that the death penalty would not be seen as popular with the politicians. There were also indications that it would present shifts to the way that the judicial system operates including challenges of cost and willingness of crimes to be admitted. </a:t>
            </a:r>
          </a:p>
          <a:p>
            <a:r>
              <a:rPr lang="en-GB" dirty="0"/>
              <a:t>Still shows support only for the more serious of crimes. </a:t>
            </a:r>
          </a:p>
        </p:txBody>
      </p:sp>
      <p:sp>
        <p:nvSpPr>
          <p:cNvPr id="4" name="Slide Number Placeholder 3"/>
          <p:cNvSpPr>
            <a:spLocks noGrp="1"/>
          </p:cNvSpPr>
          <p:nvPr>
            <p:ph type="sldNum" sz="quarter" idx="5"/>
          </p:nvPr>
        </p:nvSpPr>
        <p:spPr/>
        <p:txBody>
          <a:bodyPr/>
          <a:lstStyle/>
          <a:p>
            <a:fld id="{BE827594-F741-44E0-B20C-72484EB6DE2D}" type="slidenum">
              <a:rPr lang="en-GB" smtClean="0"/>
              <a:t>7</a:t>
            </a:fld>
            <a:endParaRPr lang="en-GB"/>
          </a:p>
        </p:txBody>
      </p:sp>
    </p:spTree>
    <p:extLst>
      <p:ext uri="{BB962C8B-B14F-4D97-AF65-F5344CB8AC3E}">
        <p14:creationId xmlns:p14="http://schemas.microsoft.com/office/powerpoint/2010/main" val="8118911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arguments for and against the death penalty remain ever present with a clear indication that it is not seen as an attractive suggestion to re-instate the death penalty. </a:t>
            </a:r>
          </a:p>
          <a:p>
            <a:r>
              <a:rPr lang="en-GB" dirty="0"/>
              <a:t>Those who did support the death penalty only did so in cases of murder or serious crimes such as rape and treason (to a lesser extent). It seems that human rights are taking precedent over the desire to punish or the desire to rid the world of certain criminals. </a:t>
            </a:r>
          </a:p>
        </p:txBody>
      </p:sp>
      <p:sp>
        <p:nvSpPr>
          <p:cNvPr id="4" name="Slide Number Placeholder 3"/>
          <p:cNvSpPr>
            <a:spLocks noGrp="1"/>
          </p:cNvSpPr>
          <p:nvPr>
            <p:ph type="sldNum" sz="quarter" idx="5"/>
          </p:nvPr>
        </p:nvSpPr>
        <p:spPr/>
        <p:txBody>
          <a:bodyPr/>
          <a:lstStyle/>
          <a:p>
            <a:fld id="{BE827594-F741-44E0-B20C-72484EB6DE2D}" type="slidenum">
              <a:rPr lang="en-GB" smtClean="0"/>
              <a:t>8</a:t>
            </a:fld>
            <a:endParaRPr lang="en-GB"/>
          </a:p>
        </p:txBody>
      </p:sp>
    </p:spTree>
    <p:extLst>
      <p:ext uri="{BB962C8B-B14F-4D97-AF65-F5344CB8AC3E}">
        <p14:creationId xmlns:p14="http://schemas.microsoft.com/office/powerpoint/2010/main" val="1332820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looking at the responses it becomes apparent that it is not black and white and more detailed discussions for example it may be appropriate to have a focus group or interviews to get the general feel and thought patterns. </a:t>
            </a:r>
          </a:p>
          <a:p>
            <a:r>
              <a:rPr lang="en-GB" dirty="0"/>
              <a:t>This research looks at public perceptions however there are other matters such as politics and economics that are much more relevant and need to be explored. </a:t>
            </a:r>
          </a:p>
          <a:p>
            <a:r>
              <a:rPr lang="en-GB" dirty="0"/>
              <a:t>Lack of political desire is going to be  real barrier and this may be explored further.</a:t>
            </a:r>
          </a:p>
        </p:txBody>
      </p:sp>
      <p:sp>
        <p:nvSpPr>
          <p:cNvPr id="4" name="Slide Number Placeholder 3"/>
          <p:cNvSpPr>
            <a:spLocks noGrp="1"/>
          </p:cNvSpPr>
          <p:nvPr>
            <p:ph type="sldNum" sz="quarter" idx="5"/>
          </p:nvPr>
        </p:nvSpPr>
        <p:spPr/>
        <p:txBody>
          <a:bodyPr/>
          <a:lstStyle/>
          <a:p>
            <a:fld id="{BE827594-F741-44E0-B20C-72484EB6DE2D}" type="slidenum">
              <a:rPr lang="en-GB" smtClean="0"/>
              <a:t>9</a:t>
            </a:fld>
            <a:endParaRPr lang="en-GB"/>
          </a:p>
        </p:txBody>
      </p:sp>
    </p:spTree>
    <p:extLst>
      <p:ext uri="{BB962C8B-B14F-4D97-AF65-F5344CB8AC3E}">
        <p14:creationId xmlns:p14="http://schemas.microsoft.com/office/powerpoint/2010/main" val="3902892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4D34812-8AA3-46A6-853C-77DD84133CA7}" type="datetimeFigureOut">
              <a:rPr lang="en-GB" smtClean="0"/>
              <a:t>02/03/2020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B2D39790-8938-4417-B369-37DD57D6F349}"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45490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4D34812-8AA3-46A6-853C-77DD84133CA7}" type="datetimeFigureOut">
              <a:rPr lang="en-GB" smtClean="0"/>
              <a:t>02/03/2020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D39790-8938-4417-B369-37DD57D6F349}"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676789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4D34812-8AA3-46A6-853C-77DD84133CA7}" type="datetimeFigureOut">
              <a:rPr lang="en-GB" smtClean="0"/>
              <a:t>02/03/2020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D39790-8938-4417-B369-37DD57D6F349}" type="slidenum">
              <a:rPr lang="en-GB" smtClean="0"/>
              <a:t>‹#›</a:t>
            </a:fld>
            <a:endParaRPr lang="en-GB"/>
          </a:p>
        </p:txBody>
      </p:sp>
    </p:spTree>
    <p:extLst>
      <p:ext uri="{BB962C8B-B14F-4D97-AF65-F5344CB8AC3E}">
        <p14:creationId xmlns:p14="http://schemas.microsoft.com/office/powerpoint/2010/main" val="2100177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4D34812-8AA3-46A6-853C-77DD84133CA7}" type="datetimeFigureOut">
              <a:rPr lang="en-GB" smtClean="0"/>
              <a:t>02/03/2020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D39790-8938-4417-B369-37DD57D6F349}"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44222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4D34812-8AA3-46A6-853C-77DD84133CA7}" type="datetimeFigureOut">
              <a:rPr lang="en-GB" smtClean="0"/>
              <a:t>02/03/2020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D39790-8938-4417-B369-37DD57D6F349}" type="slidenum">
              <a:rPr lang="en-GB" smtClean="0"/>
              <a:t>‹#›</a:t>
            </a:fld>
            <a:endParaRPr lang="en-GB"/>
          </a:p>
        </p:txBody>
      </p:sp>
    </p:spTree>
    <p:extLst>
      <p:ext uri="{BB962C8B-B14F-4D97-AF65-F5344CB8AC3E}">
        <p14:creationId xmlns:p14="http://schemas.microsoft.com/office/powerpoint/2010/main" val="3599248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4D34812-8AA3-46A6-853C-77DD84133CA7}" type="datetimeFigureOut">
              <a:rPr lang="en-GB" smtClean="0"/>
              <a:t>02/03/2020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D39790-8938-4417-B369-37DD57D6F349}"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372357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4D34812-8AA3-46A6-853C-77DD84133CA7}" type="datetimeFigureOut">
              <a:rPr lang="en-GB" smtClean="0"/>
              <a:t>02/03/2020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D39790-8938-4417-B369-37DD57D6F349}" type="slidenum">
              <a:rPr lang="en-GB" smtClean="0"/>
              <a:t>‹#›</a:t>
            </a:fld>
            <a:endParaRPr lang="en-GB"/>
          </a:p>
        </p:txBody>
      </p:sp>
    </p:spTree>
    <p:extLst>
      <p:ext uri="{BB962C8B-B14F-4D97-AF65-F5344CB8AC3E}">
        <p14:creationId xmlns:p14="http://schemas.microsoft.com/office/powerpoint/2010/main" val="3092062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4D34812-8AA3-46A6-853C-77DD84133CA7}" type="datetimeFigureOut">
              <a:rPr lang="en-GB" smtClean="0"/>
              <a:t>02/03/2020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D39790-8938-4417-B369-37DD57D6F349}" type="slidenum">
              <a:rPr lang="en-GB" smtClean="0"/>
              <a:t>‹#›</a:t>
            </a:fld>
            <a:endParaRPr lang="en-GB"/>
          </a:p>
        </p:txBody>
      </p:sp>
    </p:spTree>
    <p:extLst>
      <p:ext uri="{BB962C8B-B14F-4D97-AF65-F5344CB8AC3E}">
        <p14:creationId xmlns:p14="http://schemas.microsoft.com/office/powerpoint/2010/main" val="607792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4D34812-8AA3-46A6-853C-77DD84133CA7}" type="datetimeFigureOut">
              <a:rPr lang="en-GB" smtClean="0"/>
              <a:t>02/03/2020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D39790-8938-4417-B369-37DD57D6F349}" type="slidenum">
              <a:rPr lang="en-GB" smtClean="0"/>
              <a:t>‹#›</a:t>
            </a:fld>
            <a:endParaRPr lang="en-GB"/>
          </a:p>
        </p:txBody>
      </p:sp>
    </p:spTree>
    <p:extLst>
      <p:ext uri="{BB962C8B-B14F-4D97-AF65-F5344CB8AC3E}">
        <p14:creationId xmlns:p14="http://schemas.microsoft.com/office/powerpoint/2010/main" val="2737836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4D34812-8AA3-46A6-853C-77DD84133CA7}" type="datetimeFigureOut">
              <a:rPr lang="en-GB" smtClean="0"/>
              <a:t>02/03/2020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D39790-8938-4417-B369-37DD57D6F349}" type="slidenum">
              <a:rPr lang="en-GB" smtClean="0"/>
              <a:t>‹#›</a:t>
            </a:fld>
            <a:endParaRPr lang="en-GB"/>
          </a:p>
        </p:txBody>
      </p:sp>
    </p:spTree>
    <p:extLst>
      <p:ext uri="{BB962C8B-B14F-4D97-AF65-F5344CB8AC3E}">
        <p14:creationId xmlns:p14="http://schemas.microsoft.com/office/powerpoint/2010/main" val="1058993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4D34812-8AA3-46A6-853C-77DD84133CA7}" type="datetimeFigureOut">
              <a:rPr lang="en-GB" smtClean="0"/>
              <a:t>02/03/2020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D39790-8938-4417-B369-37DD57D6F349}" type="slidenum">
              <a:rPr lang="en-GB" smtClean="0"/>
              <a:t>‹#›</a:t>
            </a:fld>
            <a:endParaRPr lang="en-GB"/>
          </a:p>
        </p:txBody>
      </p:sp>
    </p:spTree>
    <p:extLst>
      <p:ext uri="{BB962C8B-B14F-4D97-AF65-F5344CB8AC3E}">
        <p14:creationId xmlns:p14="http://schemas.microsoft.com/office/powerpoint/2010/main" val="3733578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54D34812-8AA3-46A6-853C-77DD84133CA7}" type="datetimeFigureOut">
              <a:rPr lang="en-GB" smtClean="0"/>
              <a:t>02/03/2020</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B2D39790-8938-4417-B369-37DD57D6F349}"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22929025"/>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A9074EF-75C6-40E4-B8AE-48DDDC359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200" y="0"/>
            <a:ext cx="19368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483018C7-4970-4022-A967-85B66E74F00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 name="Rectangle 10">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02552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5C571-80B3-4410-9AC8-C3365CB79776}"/>
              </a:ext>
            </a:extLst>
          </p:cNvPr>
          <p:cNvSpPr>
            <a:spLocks noGrp="1"/>
          </p:cNvSpPr>
          <p:nvPr>
            <p:ph type="ctrTitle"/>
          </p:nvPr>
        </p:nvSpPr>
        <p:spPr>
          <a:xfrm>
            <a:off x="2611808" y="2906706"/>
            <a:ext cx="7000990" cy="3515034"/>
          </a:xfrm>
        </p:spPr>
        <p:txBody>
          <a:bodyPr>
            <a:normAutofit/>
          </a:bodyPr>
          <a:lstStyle/>
          <a:p>
            <a:r>
              <a:rPr lang="en-GB" sz="5600" b="1" dirty="0"/>
              <a:t>Evaluate the reasons for and against the return of the death penalty</a:t>
            </a:r>
            <a:endParaRPr lang="en-GB" sz="5600" dirty="0"/>
          </a:p>
        </p:txBody>
      </p:sp>
      <p:sp>
        <p:nvSpPr>
          <p:cNvPr id="13" name="Rectangle 12">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extBox 14">
            <a:extLst>
              <a:ext uri="{FF2B5EF4-FFF2-40B4-BE49-F238E27FC236}">
                <a16:creationId xmlns:a16="http://schemas.microsoft.com/office/drawing/2014/main" id="{CE8DDCB6-CB7F-4357-B284-774DFD05F75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335" y="2316631"/>
            <a:ext cx="849742" cy="400110"/>
          </a:xfrm>
          <a:prstGeom prst="rect">
            <a:avLst/>
          </a:prstGeom>
          <a:noFill/>
        </p:spPr>
        <p:txBody>
          <a:bodyPr wrap="square" rtlCol="0">
            <a:spAutoFit/>
          </a:bodyPr>
          <a:lstStyle/>
          <a:p>
            <a:pPr algn="r"/>
            <a:endParaRPr lang="en-US" sz="2000" dirty="0">
              <a:latin typeface="MS Shell Dlg 2" panose="020B0604030504040204" pitchFamily="34" charset="0"/>
            </a:endParaRPr>
          </a:p>
        </p:txBody>
      </p:sp>
    </p:spTree>
    <p:extLst>
      <p:ext uri="{BB962C8B-B14F-4D97-AF65-F5344CB8AC3E}">
        <p14:creationId xmlns:p14="http://schemas.microsoft.com/office/powerpoint/2010/main" val="3300056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BF4F3-2942-4003-B38D-14B27A063230}"/>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F390F08-E53C-4A6E-92BC-4573EF84BC9E}"/>
              </a:ext>
            </a:extLst>
          </p:cNvPr>
          <p:cNvSpPr>
            <a:spLocks noGrp="1"/>
          </p:cNvSpPr>
          <p:nvPr>
            <p:ph idx="1"/>
          </p:nvPr>
        </p:nvSpPr>
        <p:spPr/>
        <p:txBody>
          <a:bodyPr/>
          <a:lstStyle/>
          <a:p>
            <a:r>
              <a:rPr lang="en-GB" dirty="0"/>
              <a:t>The arguments for and against the death penalty have been the subject of much debate over the years</a:t>
            </a:r>
          </a:p>
          <a:p>
            <a:r>
              <a:rPr lang="en-GB" dirty="0"/>
              <a:t>Combining both moral and legal arguments, death penalty can be an emotive subject </a:t>
            </a:r>
          </a:p>
          <a:p>
            <a:r>
              <a:rPr lang="en-GB" dirty="0"/>
              <a:t>There remains debates associated with the death penalty and although it is illegal in the UK, it remains a form of punishment in other countries, most notably in the US</a:t>
            </a:r>
          </a:p>
        </p:txBody>
      </p:sp>
    </p:spTree>
    <p:extLst>
      <p:ext uri="{BB962C8B-B14F-4D97-AF65-F5344CB8AC3E}">
        <p14:creationId xmlns:p14="http://schemas.microsoft.com/office/powerpoint/2010/main" val="2565660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BF4F3-2942-4003-B38D-14B27A063230}"/>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3F390F08-E53C-4A6E-92BC-4573EF84BC9E}"/>
              </a:ext>
            </a:extLst>
          </p:cNvPr>
          <p:cNvSpPr>
            <a:spLocks noGrp="1"/>
          </p:cNvSpPr>
          <p:nvPr>
            <p:ph idx="1"/>
          </p:nvPr>
        </p:nvSpPr>
        <p:spPr/>
        <p:txBody>
          <a:bodyPr/>
          <a:lstStyle/>
          <a:p>
            <a:r>
              <a:rPr lang="en-GB" dirty="0"/>
              <a:t>Murder (Abolition of Death Penalty) Act 1965 </a:t>
            </a:r>
          </a:p>
          <a:p>
            <a:r>
              <a:rPr lang="en-GB" dirty="0"/>
              <a:t>Still four areas where the death penalty would be available</a:t>
            </a:r>
          </a:p>
          <a:p>
            <a:r>
              <a:rPr lang="en-GB" dirty="0"/>
              <a:t>Finally entirely abolished following the Human Rights Act 1998</a:t>
            </a:r>
          </a:p>
          <a:p>
            <a:r>
              <a:rPr lang="en-GB" dirty="0"/>
              <a:t>Prior to 1965 the Homicide Act 1957 had reduced the use of the death penalty</a:t>
            </a:r>
          </a:p>
          <a:p>
            <a:r>
              <a:rPr lang="en-GB" dirty="0"/>
              <a:t>Last execution took place on 13</a:t>
            </a:r>
            <a:r>
              <a:rPr lang="en-GB" baseline="30000" dirty="0"/>
              <a:t>th</a:t>
            </a:r>
            <a:r>
              <a:rPr lang="en-GB" dirty="0"/>
              <a:t> August in 1964</a:t>
            </a:r>
          </a:p>
        </p:txBody>
      </p:sp>
    </p:spTree>
    <p:extLst>
      <p:ext uri="{BB962C8B-B14F-4D97-AF65-F5344CB8AC3E}">
        <p14:creationId xmlns:p14="http://schemas.microsoft.com/office/powerpoint/2010/main" val="1163902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BF4F3-2942-4003-B38D-14B27A063230}"/>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3F390F08-E53C-4A6E-92BC-4573EF84BC9E}"/>
              </a:ext>
            </a:extLst>
          </p:cNvPr>
          <p:cNvSpPr>
            <a:spLocks noGrp="1"/>
          </p:cNvSpPr>
          <p:nvPr>
            <p:ph idx="1"/>
          </p:nvPr>
        </p:nvSpPr>
        <p:spPr/>
        <p:txBody>
          <a:bodyPr/>
          <a:lstStyle/>
          <a:p>
            <a:r>
              <a:rPr lang="en-GB" dirty="0"/>
              <a:t>Evaluate the reasons for and against the return of the death penalty</a:t>
            </a:r>
          </a:p>
          <a:p>
            <a:pPr lvl="1"/>
            <a:r>
              <a:rPr lang="en-GB" dirty="0"/>
              <a:t>Theoretical consideration of the arguments for and against the death penalty</a:t>
            </a:r>
          </a:p>
          <a:p>
            <a:pPr lvl="1"/>
            <a:r>
              <a:rPr lang="en-GB" dirty="0"/>
              <a:t>15 responses to questionnaires on the subject of the death penalty</a:t>
            </a:r>
          </a:p>
          <a:p>
            <a:pPr lvl="1"/>
            <a:r>
              <a:rPr lang="en-GB" dirty="0"/>
              <a:t>Pulling this together the reasons for and against can be evaluated and conclusions reached</a:t>
            </a:r>
          </a:p>
        </p:txBody>
      </p:sp>
    </p:spTree>
    <p:extLst>
      <p:ext uri="{BB962C8B-B14F-4D97-AF65-F5344CB8AC3E}">
        <p14:creationId xmlns:p14="http://schemas.microsoft.com/office/powerpoint/2010/main" val="3179048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BF4F3-2942-4003-B38D-14B27A063230}"/>
              </a:ext>
            </a:extLst>
          </p:cNvPr>
          <p:cNvSpPr>
            <a:spLocks noGrp="1"/>
          </p:cNvSpPr>
          <p:nvPr>
            <p:ph type="title"/>
          </p:nvPr>
        </p:nvSpPr>
        <p:spPr/>
        <p:txBody>
          <a:bodyPr/>
          <a:lstStyle/>
          <a:p>
            <a:r>
              <a:rPr lang="en-GB" dirty="0"/>
              <a:t>Process</a:t>
            </a:r>
          </a:p>
        </p:txBody>
      </p:sp>
      <p:sp>
        <p:nvSpPr>
          <p:cNvPr id="3" name="Content Placeholder 2">
            <a:extLst>
              <a:ext uri="{FF2B5EF4-FFF2-40B4-BE49-F238E27FC236}">
                <a16:creationId xmlns:a16="http://schemas.microsoft.com/office/drawing/2014/main" id="{3F390F08-E53C-4A6E-92BC-4573EF84BC9E}"/>
              </a:ext>
            </a:extLst>
          </p:cNvPr>
          <p:cNvSpPr>
            <a:spLocks noGrp="1"/>
          </p:cNvSpPr>
          <p:nvPr>
            <p:ph idx="1"/>
          </p:nvPr>
        </p:nvSpPr>
        <p:spPr/>
        <p:txBody>
          <a:bodyPr/>
          <a:lstStyle/>
          <a:p>
            <a:r>
              <a:rPr lang="en-GB" dirty="0"/>
              <a:t>15 questions were asked of 15 people </a:t>
            </a:r>
          </a:p>
          <a:p>
            <a:r>
              <a:rPr lang="en-GB" dirty="0"/>
              <a:t>The first question was whether the respondents agreed with the death penalty or not</a:t>
            </a:r>
          </a:p>
          <a:p>
            <a:r>
              <a:rPr lang="en-GB" dirty="0"/>
              <a:t>Questions relating to the impact of re-introducing the death penalty on crime levels were considered </a:t>
            </a:r>
          </a:p>
          <a:p>
            <a:r>
              <a:rPr lang="en-GB" dirty="0"/>
              <a:t>Matters relating to cost, likely impact on the judicial system and the burden on prisons were all considered</a:t>
            </a:r>
          </a:p>
          <a:p>
            <a:r>
              <a:rPr lang="en-GB" dirty="0"/>
              <a:t>The final questions looked at different crimes and whether these should be subject to the death penalty </a:t>
            </a:r>
          </a:p>
        </p:txBody>
      </p:sp>
    </p:spTree>
    <p:extLst>
      <p:ext uri="{BB962C8B-B14F-4D97-AF65-F5344CB8AC3E}">
        <p14:creationId xmlns:p14="http://schemas.microsoft.com/office/powerpoint/2010/main" val="2081039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BF4F3-2942-4003-B38D-14B27A063230}"/>
              </a:ext>
            </a:extLst>
          </p:cNvPr>
          <p:cNvSpPr>
            <a:spLocks noGrp="1"/>
          </p:cNvSpPr>
          <p:nvPr>
            <p:ph type="title"/>
          </p:nvPr>
        </p:nvSpPr>
        <p:spPr/>
        <p:txBody>
          <a:bodyPr/>
          <a:lstStyle/>
          <a:p>
            <a:r>
              <a:rPr lang="en-GB" dirty="0"/>
              <a:t>Findings (1)</a:t>
            </a:r>
          </a:p>
        </p:txBody>
      </p:sp>
      <p:sp>
        <p:nvSpPr>
          <p:cNvPr id="3" name="Content Placeholder 2">
            <a:extLst>
              <a:ext uri="{FF2B5EF4-FFF2-40B4-BE49-F238E27FC236}">
                <a16:creationId xmlns:a16="http://schemas.microsoft.com/office/drawing/2014/main" id="{3F390F08-E53C-4A6E-92BC-4573EF84BC9E}"/>
              </a:ext>
            </a:extLst>
          </p:cNvPr>
          <p:cNvSpPr>
            <a:spLocks noGrp="1"/>
          </p:cNvSpPr>
          <p:nvPr>
            <p:ph idx="1"/>
          </p:nvPr>
        </p:nvSpPr>
        <p:spPr/>
        <p:txBody>
          <a:bodyPr/>
          <a:lstStyle/>
          <a:p>
            <a:r>
              <a:rPr lang="en-GB" dirty="0"/>
              <a:t>Several themes emerged from the 15 respondents:</a:t>
            </a:r>
          </a:p>
          <a:p>
            <a:pPr lvl="1"/>
            <a:r>
              <a:rPr lang="en-GB" dirty="0"/>
              <a:t>6 out of 15 felt that the death penalty should return to the UK although 8 out of 15 agreed with the death penalty in general</a:t>
            </a:r>
          </a:p>
          <a:p>
            <a:pPr lvl="1"/>
            <a:r>
              <a:rPr lang="en-GB" dirty="0"/>
              <a:t>13 out of 15 felt that the death penalty would reduce crime </a:t>
            </a:r>
          </a:p>
          <a:p>
            <a:pPr lvl="1"/>
            <a:r>
              <a:rPr lang="en-GB" dirty="0"/>
              <a:t>The impact of leaving the EU was seen as negligible, only 2 felt that it will be discussed more post Brexit</a:t>
            </a:r>
          </a:p>
          <a:p>
            <a:pPr lvl="1"/>
            <a:r>
              <a:rPr lang="en-GB" dirty="0"/>
              <a:t>Only 1 individual felt that the death penalty was appropriate where there were questions of insanity</a:t>
            </a:r>
          </a:p>
          <a:p>
            <a:pPr lvl="1"/>
            <a:r>
              <a:rPr lang="en-GB" dirty="0"/>
              <a:t>All agreed that the re-introduction of the death penalty would impact on the judicial system</a:t>
            </a:r>
          </a:p>
          <a:p>
            <a:pPr lvl="1"/>
            <a:r>
              <a:rPr lang="en-GB" dirty="0"/>
              <a:t>Criminal behaviours were thought to be impacted with 12 agreeing that criminals would be less likely to admit to crime </a:t>
            </a:r>
          </a:p>
        </p:txBody>
      </p:sp>
    </p:spTree>
    <p:extLst>
      <p:ext uri="{BB962C8B-B14F-4D97-AF65-F5344CB8AC3E}">
        <p14:creationId xmlns:p14="http://schemas.microsoft.com/office/powerpoint/2010/main" val="2563375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BF4F3-2942-4003-B38D-14B27A063230}"/>
              </a:ext>
            </a:extLst>
          </p:cNvPr>
          <p:cNvSpPr>
            <a:spLocks noGrp="1"/>
          </p:cNvSpPr>
          <p:nvPr>
            <p:ph type="title"/>
          </p:nvPr>
        </p:nvSpPr>
        <p:spPr/>
        <p:txBody>
          <a:bodyPr/>
          <a:lstStyle/>
          <a:p>
            <a:r>
              <a:rPr lang="en-GB" dirty="0"/>
              <a:t>Findings (2)</a:t>
            </a:r>
          </a:p>
        </p:txBody>
      </p:sp>
      <p:sp>
        <p:nvSpPr>
          <p:cNvPr id="3" name="Content Placeholder 2">
            <a:extLst>
              <a:ext uri="{FF2B5EF4-FFF2-40B4-BE49-F238E27FC236}">
                <a16:creationId xmlns:a16="http://schemas.microsoft.com/office/drawing/2014/main" id="{3F390F08-E53C-4A6E-92BC-4573EF84BC9E}"/>
              </a:ext>
            </a:extLst>
          </p:cNvPr>
          <p:cNvSpPr>
            <a:spLocks noGrp="1"/>
          </p:cNvSpPr>
          <p:nvPr>
            <p:ph idx="1"/>
          </p:nvPr>
        </p:nvSpPr>
        <p:spPr/>
        <p:txBody>
          <a:bodyPr>
            <a:normAutofit fontScale="92500" lnSpcReduction="20000"/>
          </a:bodyPr>
          <a:lstStyle/>
          <a:p>
            <a:r>
              <a:rPr lang="en-GB" dirty="0"/>
              <a:t>Costs of execution in comparison to normal court cases were not seen as relevant by the respondents</a:t>
            </a:r>
          </a:p>
          <a:p>
            <a:r>
              <a:rPr lang="en-GB" dirty="0"/>
              <a:t>10 of the respondents thought that the death penalty would reduce burden on prisons</a:t>
            </a:r>
          </a:p>
          <a:p>
            <a:r>
              <a:rPr lang="en-GB" dirty="0"/>
              <a:t>Only 2 thought politicians would support the death penalty</a:t>
            </a:r>
          </a:p>
          <a:p>
            <a:r>
              <a:rPr lang="en-GB" dirty="0"/>
              <a:t>6 crimes were looked at with the following respondents feeling the death penalty would be appropriate</a:t>
            </a:r>
          </a:p>
          <a:p>
            <a:pPr lvl="1"/>
            <a:r>
              <a:rPr lang="en-GB" dirty="0"/>
              <a:t>Rape: 5</a:t>
            </a:r>
          </a:p>
          <a:p>
            <a:pPr lvl="1"/>
            <a:r>
              <a:rPr lang="en-GB" dirty="0"/>
              <a:t>Murder: 12</a:t>
            </a:r>
          </a:p>
          <a:p>
            <a:pPr lvl="1"/>
            <a:r>
              <a:rPr lang="en-GB" dirty="0"/>
              <a:t>Manslaughter: 0</a:t>
            </a:r>
          </a:p>
          <a:p>
            <a:pPr lvl="1"/>
            <a:r>
              <a:rPr lang="en-GB" dirty="0"/>
              <a:t>Kidnap: 0</a:t>
            </a:r>
          </a:p>
          <a:p>
            <a:pPr lvl="1"/>
            <a:r>
              <a:rPr lang="en-GB" dirty="0"/>
              <a:t>Treason: 4</a:t>
            </a:r>
          </a:p>
          <a:p>
            <a:pPr lvl="1"/>
            <a:r>
              <a:rPr lang="en-GB" dirty="0"/>
              <a:t>Arson: 0</a:t>
            </a:r>
          </a:p>
          <a:p>
            <a:endParaRPr lang="en-GB" dirty="0"/>
          </a:p>
        </p:txBody>
      </p:sp>
    </p:spTree>
    <p:extLst>
      <p:ext uri="{BB962C8B-B14F-4D97-AF65-F5344CB8AC3E}">
        <p14:creationId xmlns:p14="http://schemas.microsoft.com/office/powerpoint/2010/main" val="49588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BF4F3-2942-4003-B38D-14B27A063230}"/>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3F390F08-E53C-4A6E-92BC-4573EF84BC9E}"/>
              </a:ext>
            </a:extLst>
          </p:cNvPr>
          <p:cNvSpPr>
            <a:spLocks noGrp="1"/>
          </p:cNvSpPr>
          <p:nvPr>
            <p:ph idx="1"/>
          </p:nvPr>
        </p:nvSpPr>
        <p:spPr/>
        <p:txBody>
          <a:bodyPr/>
          <a:lstStyle/>
          <a:p>
            <a:r>
              <a:rPr lang="en-GB" dirty="0"/>
              <a:t>The issue of death penalty remains controversial</a:t>
            </a:r>
          </a:p>
          <a:p>
            <a:r>
              <a:rPr lang="en-GB" dirty="0"/>
              <a:t>Key benefits being viewed as putting people off criminal activity </a:t>
            </a:r>
          </a:p>
          <a:p>
            <a:r>
              <a:rPr lang="en-GB" dirty="0"/>
              <a:t>Clearly the death penalty would only really be supported where the crime is particular heinous in nature</a:t>
            </a:r>
          </a:p>
          <a:p>
            <a:r>
              <a:rPr lang="en-GB" dirty="0"/>
              <a:t>Despite this there was not a great deal of general support with concerns over human rights and issues such as insanity or innocent individuals being the main driving points to suggest that the death penalty should not be re-instated</a:t>
            </a:r>
          </a:p>
          <a:p>
            <a:r>
              <a:rPr lang="en-GB" dirty="0"/>
              <a:t>The suggestion was not seen as politically attractive</a:t>
            </a:r>
          </a:p>
        </p:txBody>
      </p:sp>
    </p:spTree>
    <p:extLst>
      <p:ext uri="{BB962C8B-B14F-4D97-AF65-F5344CB8AC3E}">
        <p14:creationId xmlns:p14="http://schemas.microsoft.com/office/powerpoint/2010/main" val="2489400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BF4F3-2942-4003-B38D-14B27A063230}"/>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3F390F08-E53C-4A6E-92BC-4573EF84BC9E}"/>
              </a:ext>
            </a:extLst>
          </p:cNvPr>
          <p:cNvSpPr>
            <a:spLocks noGrp="1"/>
          </p:cNvSpPr>
          <p:nvPr>
            <p:ph idx="1"/>
          </p:nvPr>
        </p:nvSpPr>
        <p:spPr/>
        <p:txBody>
          <a:bodyPr/>
          <a:lstStyle/>
          <a:p>
            <a:r>
              <a:rPr lang="en-GB" dirty="0"/>
              <a:t>Future research should consider a more in depth analysis of why people feel certain ways. </a:t>
            </a:r>
          </a:p>
          <a:p>
            <a:r>
              <a:rPr lang="en-GB" dirty="0"/>
              <a:t>The death penalty is not a black and white debate and the reasoning behind certain responses should be considered </a:t>
            </a:r>
          </a:p>
          <a:p>
            <a:r>
              <a:rPr lang="en-GB" dirty="0"/>
              <a:t>Wider impact such as an analysis of political reasoning and economic consequences should be looked at in more detail</a:t>
            </a:r>
          </a:p>
          <a:p>
            <a:r>
              <a:rPr lang="en-GB" dirty="0"/>
              <a:t>On balance it is unlikely that sufficient support would be received and being politically unattractive means it is not likely to be put forward as a proposal. This is likely to be the biggest barrier and one worth considering in terms of political activism. </a:t>
            </a:r>
          </a:p>
          <a:p>
            <a:endParaRPr lang="en-GB" dirty="0"/>
          </a:p>
        </p:txBody>
      </p:sp>
    </p:spTree>
    <p:extLst>
      <p:ext uri="{BB962C8B-B14F-4D97-AF65-F5344CB8AC3E}">
        <p14:creationId xmlns:p14="http://schemas.microsoft.com/office/powerpoint/2010/main" val="3818575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BF4F3-2942-4003-B38D-14B27A063230}"/>
              </a:ext>
            </a:extLst>
          </p:cNvPr>
          <p:cNvSpPr>
            <a:spLocks noGrp="1"/>
          </p:cNvSpPr>
          <p:nvPr>
            <p:ph type="title"/>
          </p:nvPr>
        </p:nvSpPr>
        <p:spPr/>
        <p:txBody>
          <a:bodyPr/>
          <a:lstStyle/>
          <a:p>
            <a:r>
              <a:rPr lang="en-GB" dirty="0"/>
              <a:t>Reflections</a:t>
            </a:r>
          </a:p>
        </p:txBody>
      </p:sp>
      <p:sp>
        <p:nvSpPr>
          <p:cNvPr id="3" name="Content Placeholder 2">
            <a:extLst>
              <a:ext uri="{FF2B5EF4-FFF2-40B4-BE49-F238E27FC236}">
                <a16:creationId xmlns:a16="http://schemas.microsoft.com/office/drawing/2014/main" id="{3F390F08-E53C-4A6E-92BC-4573EF84BC9E}"/>
              </a:ext>
            </a:extLst>
          </p:cNvPr>
          <p:cNvSpPr>
            <a:spLocks noGrp="1"/>
          </p:cNvSpPr>
          <p:nvPr>
            <p:ph idx="1"/>
          </p:nvPr>
        </p:nvSpPr>
        <p:spPr/>
        <p:txBody>
          <a:bodyPr/>
          <a:lstStyle/>
          <a:p>
            <a:r>
              <a:rPr lang="en-GB" dirty="0"/>
              <a:t>Emotive subject, questionnaires do not provide the same depth of understanding of responses</a:t>
            </a:r>
          </a:p>
          <a:p>
            <a:r>
              <a:rPr lang="en-GB" dirty="0"/>
              <a:t>When looking at one subject there are other factors such as economics, politics and sociology which all need to be drawn in</a:t>
            </a:r>
          </a:p>
          <a:p>
            <a:r>
              <a:rPr lang="en-GB" dirty="0"/>
              <a:t>It is not one dimensional and this needs to be borne in mind when considering legal changes</a:t>
            </a:r>
          </a:p>
          <a:p>
            <a:r>
              <a:rPr lang="en-GB" dirty="0"/>
              <a:t>Political activism is likely to be a real block on any meaningful discussion of the re-instatement of the death penalty</a:t>
            </a:r>
          </a:p>
        </p:txBody>
      </p:sp>
    </p:spTree>
    <p:extLst>
      <p:ext uri="{BB962C8B-B14F-4D97-AF65-F5344CB8AC3E}">
        <p14:creationId xmlns:p14="http://schemas.microsoft.com/office/powerpoint/2010/main" val="3487451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BF4F3-2942-4003-B38D-14B27A06323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3F390F08-E53C-4A6E-92BC-4573EF84BC9E}"/>
              </a:ext>
            </a:extLst>
          </p:cNvPr>
          <p:cNvSpPr>
            <a:spLocks noGrp="1"/>
          </p:cNvSpPr>
          <p:nvPr>
            <p:ph idx="1"/>
          </p:nvPr>
        </p:nvSpPr>
        <p:spPr/>
        <p:txBody>
          <a:bodyPr/>
          <a:lstStyle/>
          <a:p>
            <a:r>
              <a:rPr lang="en-GB" dirty="0"/>
              <a:t>Braswell, M. C., McCarthy, B. R., &amp; McCarthy, B. J. (2017). To Die or Not to Die: Morality, Ethics, and the Death Penalty. In </a:t>
            </a:r>
            <a:r>
              <a:rPr lang="en-GB" i="1" dirty="0"/>
              <a:t>Justice, Crime, and Ethics</a:t>
            </a:r>
            <a:r>
              <a:rPr lang="en-GB" dirty="0"/>
              <a:t> (pp. 220-244). Routledge.</a:t>
            </a:r>
          </a:p>
          <a:p>
            <a:r>
              <a:rPr lang="en-GB" dirty="0"/>
              <a:t>Bryman, A. (2016). </a:t>
            </a:r>
            <a:r>
              <a:rPr lang="en-GB" i="1" dirty="0"/>
              <a:t>Social research methods</a:t>
            </a:r>
            <a:r>
              <a:rPr lang="en-GB" dirty="0"/>
              <a:t>. Oxford university press.</a:t>
            </a:r>
          </a:p>
          <a:p>
            <a:r>
              <a:rPr lang="en-GB" dirty="0"/>
              <a:t>Firebaugh, G. (2018). </a:t>
            </a:r>
            <a:r>
              <a:rPr lang="en-GB" i="1" dirty="0"/>
              <a:t>Seven rules for social research</a:t>
            </a:r>
            <a:r>
              <a:rPr lang="en-GB" dirty="0"/>
              <a:t>. Princeton University Press.</a:t>
            </a:r>
          </a:p>
          <a:p>
            <a:r>
              <a:rPr lang="en-GB" dirty="0"/>
              <a:t>Flanagan, E. (2010). Death penalty discourses, the printed media, and the UK public sphere: a critical analysis. </a:t>
            </a:r>
            <a:r>
              <a:rPr lang="en-GB" i="1" dirty="0"/>
              <a:t>Critical Discourse Studies</a:t>
            </a:r>
            <a:r>
              <a:rPr lang="en-GB" dirty="0"/>
              <a:t>, </a:t>
            </a:r>
            <a:r>
              <a:rPr lang="en-GB" i="1" dirty="0"/>
              <a:t>7</a:t>
            </a:r>
            <a:r>
              <a:rPr lang="en-GB" dirty="0"/>
              <a:t>(3), 177-190.</a:t>
            </a:r>
          </a:p>
          <a:p>
            <a:r>
              <a:rPr lang="en-GB" dirty="0" err="1"/>
              <a:t>Gray</a:t>
            </a:r>
            <a:r>
              <a:rPr lang="en-GB" dirty="0"/>
              <a:t>, E., Robey, R., &amp; Cameron, D. (2007). Attitudes to the death penalty. </a:t>
            </a:r>
            <a:r>
              <a:rPr lang="en-GB" i="1" dirty="0"/>
              <a:t>Ipsos MORI, International Social Trends Unit</a:t>
            </a:r>
            <a:r>
              <a:rPr lang="en-GB" dirty="0"/>
              <a:t>.</a:t>
            </a:r>
          </a:p>
        </p:txBody>
      </p:sp>
    </p:spTree>
    <p:extLst>
      <p:ext uri="{BB962C8B-B14F-4D97-AF65-F5344CB8AC3E}">
        <p14:creationId xmlns:p14="http://schemas.microsoft.com/office/powerpoint/2010/main" val="9528340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2D251F"/>
      </a:dk2>
      <a:lt2>
        <a:srgbClr val="FAE9C5"/>
      </a:lt2>
      <a:accent1>
        <a:srgbClr val="ED3846"/>
      </a:accent1>
      <a:accent2>
        <a:srgbClr val="F87184"/>
      </a:accent2>
      <a:accent3>
        <a:srgbClr val="EC9DA9"/>
      </a:accent3>
      <a:accent4>
        <a:srgbClr val="ECC190"/>
      </a:accent4>
      <a:accent5>
        <a:srgbClr val="FFB268"/>
      </a:accent5>
      <a:accent6>
        <a:srgbClr val="F98657"/>
      </a:accent6>
      <a:hlink>
        <a:srgbClr val="B97669"/>
      </a:hlink>
      <a:folHlink>
        <a:srgbClr val="9E94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BCCF8060-3FCB-4641-B728-8A589529B1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1599</Words>
  <Application>Microsoft Macintosh PowerPoint</Application>
  <PresentationFormat>Widescreen</PresentationFormat>
  <Paragraphs>95</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MS Shell Dlg 2</vt:lpstr>
      <vt:lpstr>Wingdings</vt:lpstr>
      <vt:lpstr>Wingdings 3</vt:lpstr>
      <vt:lpstr>Madison</vt:lpstr>
      <vt:lpstr>Evaluate the reasons for and against the return of the death penalty</vt:lpstr>
      <vt:lpstr>Introduction</vt:lpstr>
      <vt:lpstr>Background</vt:lpstr>
      <vt:lpstr>Objectives</vt:lpstr>
      <vt:lpstr>Process</vt:lpstr>
      <vt:lpstr>Findings (1)</vt:lpstr>
      <vt:lpstr>Findings (2)</vt:lpstr>
      <vt:lpstr>Conclusions</vt:lpstr>
      <vt:lpstr>Recommendations</vt:lpstr>
      <vt:lpstr>Reflections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Evaluate the reasons for and against the return of the death penalty</dc:title>
  <dc:creator>Naima Tasnim</dc:creator>
  <cp:lastModifiedBy>Naima Tasnim</cp:lastModifiedBy>
  <cp:revision>2</cp:revision>
  <dcterms:created xsi:type="dcterms:W3CDTF">2020-03-02T23:26:40Z</dcterms:created>
  <dcterms:modified xsi:type="dcterms:W3CDTF">2020-03-02T23:50:40Z</dcterms:modified>
</cp:coreProperties>
</file>