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6"/>
  </p:notesMasterIdLst>
  <p:handoutMasterIdLst>
    <p:handoutMasterId r:id="rId17"/>
  </p:handoutMasterIdLst>
  <p:sldIdLst>
    <p:sldId id="277" r:id="rId2"/>
    <p:sldId id="296" r:id="rId3"/>
    <p:sldId id="261" r:id="rId4"/>
    <p:sldId id="278" r:id="rId5"/>
    <p:sldId id="297" r:id="rId6"/>
    <p:sldId id="298" r:id="rId7"/>
    <p:sldId id="299" r:id="rId8"/>
    <p:sldId id="257" r:id="rId9"/>
    <p:sldId id="300" r:id="rId10"/>
    <p:sldId id="302" r:id="rId11"/>
    <p:sldId id="258" r:id="rId12"/>
    <p:sldId id="259" r:id="rId13"/>
    <p:sldId id="260" r:id="rId14"/>
    <p:sldId id="301" r:id="rId15"/>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375" autoAdjust="0"/>
    <p:restoredTop sz="93372" autoAdjust="0"/>
  </p:normalViewPr>
  <p:slideViewPr>
    <p:cSldViewPr>
      <p:cViewPr varScale="1">
        <p:scale>
          <a:sx n="82" d="100"/>
          <a:sy n="82" d="100"/>
        </p:scale>
        <p:origin x="936" y="39"/>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16/02/2021</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16/02/2021</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16/02/2021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16/02/2021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16/02/2021</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16/02/2021</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16/02/2021</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16/02/2021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16/02/2021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16/02/2021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16/02/2021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16/02/2021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Layout" Target="../slideLayouts/slideLayout4.xml"/><Relationship Id="rId1" Type="http://schemas.openxmlformats.org/officeDocument/2006/relationships/video" Target="https://www.youtube.com/embed/m_KX_vxVsJc?feature=oembed" TargetMode="External"/><Relationship Id="rId4" Type="http://schemas.openxmlformats.org/officeDocument/2006/relationships/hyperlink" Target="https://www.youtube.com/watch?v=m_KX_vxVsJc"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altLang="en-US" b="1" dirty="0">
                <a:solidFill>
                  <a:schemeClr val="accent2"/>
                </a:solidFill>
              </a:rPr>
              <a:t>LCBB4004</a:t>
            </a:r>
          </a:p>
        </p:txBody>
      </p:sp>
      <p:sp>
        <p:nvSpPr>
          <p:cNvPr id="6147" name="Subtitle 4"/>
          <p:cNvSpPr>
            <a:spLocks noGrp="1"/>
          </p:cNvSpPr>
          <p:nvPr>
            <p:ph type="subTitle" idx="1"/>
          </p:nvPr>
        </p:nvSpPr>
        <p:spPr>
          <a:xfrm>
            <a:off x="571472" y="1928803"/>
            <a:ext cx="7786742" cy="3357586"/>
          </a:xfrm>
        </p:spPr>
        <p:txBody>
          <a:bodyPr/>
          <a:lstStyle/>
          <a:p>
            <a:pPr eaLnBrk="1" hangingPunct="1"/>
            <a:r>
              <a:rPr lang="en-GB" altLang="en-US" sz="3600" b="1" dirty="0">
                <a:solidFill>
                  <a:schemeClr val="accent2"/>
                </a:solidFill>
              </a:rPr>
              <a:t>Marketing Fundamentals</a:t>
            </a:r>
          </a:p>
          <a:p>
            <a:pPr eaLnBrk="1" hangingPunct="1"/>
            <a:r>
              <a:rPr lang="en-GB" altLang="en-US" dirty="0">
                <a:solidFill>
                  <a:schemeClr val="accent2"/>
                </a:solidFill>
              </a:rPr>
              <a:t>Week 3</a:t>
            </a:r>
          </a:p>
          <a:p>
            <a:pPr eaLnBrk="1" hangingPunct="1"/>
            <a:r>
              <a:rPr lang="en-GB" altLang="en-US" dirty="0">
                <a:solidFill>
                  <a:schemeClr val="accent2"/>
                </a:solidFill>
              </a:rPr>
              <a:t>The Marketing Mix </a:t>
            </a:r>
          </a:p>
          <a:p>
            <a:pPr eaLnBrk="1" hangingPunct="1"/>
            <a:r>
              <a:rPr lang="en-GB" altLang="en-US" sz="4800" b="1" dirty="0">
                <a:solidFill>
                  <a:schemeClr val="accent2"/>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10F60B-88A5-447C-A093-24E05FEF2224}"/>
              </a:ext>
            </a:extLst>
          </p:cNvPr>
          <p:cNvSpPr>
            <a:spLocks noGrp="1"/>
          </p:cNvSpPr>
          <p:nvPr>
            <p:ph type="title"/>
          </p:nvPr>
        </p:nvSpPr>
        <p:spPr>
          <a:xfrm>
            <a:off x="457200" y="274638"/>
            <a:ext cx="8229600" cy="1143000"/>
          </a:xfrm>
        </p:spPr>
        <p:txBody>
          <a:bodyPr wrap="square" anchor="ctr">
            <a:normAutofit/>
          </a:bodyPr>
          <a:lstStyle/>
          <a:p>
            <a:r>
              <a:rPr lang="en-GB" b="1" dirty="0"/>
              <a:t>The Aim This Week </a:t>
            </a:r>
          </a:p>
        </p:txBody>
      </p:sp>
      <p:pic>
        <p:nvPicPr>
          <p:cNvPr id="6146" name="Picture 2" descr="Adoption in Merseyside (AiM) - First4Adoption">
            <a:extLst>
              <a:ext uri="{FF2B5EF4-FFF2-40B4-BE49-F238E27FC236}">
                <a16:creationId xmlns:a16="http://schemas.microsoft.com/office/drawing/2014/main" id="{2C1E84C8-D839-4DD3-81FA-9C6791D3C626}"/>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tretch>
            <a:fillRect/>
          </a:stretch>
        </p:blipFill>
        <p:spPr bwMode="auto">
          <a:xfrm>
            <a:off x="481980" y="1600201"/>
            <a:ext cx="3989040" cy="3989040"/>
          </a:xfrm>
          <a:prstGeom prst="rect">
            <a:avLst/>
          </a:prstGeom>
          <a:solidFill>
            <a:srgbClr val="FFFFFF"/>
          </a:solidFill>
        </p:spPr>
      </p:pic>
      <p:sp>
        <p:nvSpPr>
          <p:cNvPr id="11" name="Content Placeholder 3">
            <a:extLst>
              <a:ext uri="{FF2B5EF4-FFF2-40B4-BE49-F238E27FC236}">
                <a16:creationId xmlns:a16="http://schemas.microsoft.com/office/drawing/2014/main" id="{EA663322-FFF9-4F84-BE47-256B47239F53}"/>
              </a:ext>
            </a:extLst>
          </p:cNvPr>
          <p:cNvSpPr>
            <a:spLocks noGrp="1"/>
          </p:cNvSpPr>
          <p:nvPr>
            <p:ph sz="half" idx="2"/>
          </p:nvPr>
        </p:nvSpPr>
        <p:spPr>
          <a:xfrm>
            <a:off x="4648200" y="1417638"/>
            <a:ext cx="4172272" cy="4171603"/>
          </a:xfrm>
        </p:spPr>
        <p:txBody>
          <a:bodyPr wrap="square" anchor="t">
            <a:normAutofit/>
          </a:bodyPr>
          <a:lstStyle/>
          <a:p>
            <a:pPr marL="0" indent="0">
              <a:lnSpc>
                <a:spcPct val="90000"/>
              </a:lnSpc>
              <a:buNone/>
            </a:pPr>
            <a:r>
              <a:rPr lang="en-GB" sz="2400" dirty="0"/>
              <a:t>- To Discuss and Understand The History of the Marketing Mix – From 4Ps to 7Ps</a:t>
            </a:r>
          </a:p>
          <a:p>
            <a:pPr marL="0" indent="0">
              <a:lnSpc>
                <a:spcPct val="90000"/>
              </a:lnSpc>
              <a:buNone/>
            </a:pPr>
            <a:endParaRPr lang="en-GB" sz="2400" dirty="0"/>
          </a:p>
          <a:p>
            <a:pPr marL="0" indent="0">
              <a:lnSpc>
                <a:spcPct val="90000"/>
              </a:lnSpc>
              <a:buNone/>
            </a:pPr>
            <a:r>
              <a:rPr lang="en-GB" sz="2400" dirty="0"/>
              <a:t>- To understand the Difference Between Service Marketing and Product Marketing </a:t>
            </a:r>
          </a:p>
          <a:p>
            <a:pPr marL="0" indent="0">
              <a:lnSpc>
                <a:spcPct val="90000"/>
              </a:lnSpc>
              <a:buNone/>
            </a:pPr>
            <a:endParaRPr lang="en-GB" sz="2400" dirty="0"/>
          </a:p>
          <a:p>
            <a:pPr marL="0" indent="0">
              <a:lnSpc>
                <a:spcPct val="90000"/>
              </a:lnSpc>
              <a:buNone/>
            </a:pPr>
            <a:r>
              <a:rPr lang="en-GB" sz="2400" dirty="0"/>
              <a:t>- Understand the Marketing Process </a:t>
            </a:r>
          </a:p>
          <a:p>
            <a:pPr>
              <a:lnSpc>
                <a:spcPct val="90000"/>
              </a:lnSpc>
            </a:pPr>
            <a:endParaRPr lang="en-US" sz="2400" dirty="0"/>
          </a:p>
        </p:txBody>
      </p:sp>
      <p:sp>
        <p:nvSpPr>
          <p:cNvPr id="4" name="Date Placeholder 3">
            <a:extLst>
              <a:ext uri="{FF2B5EF4-FFF2-40B4-BE49-F238E27FC236}">
                <a16:creationId xmlns:a16="http://schemas.microsoft.com/office/drawing/2014/main" id="{0CD2BD31-969C-4FBE-AF6C-EAB37E23EDD9}"/>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16/02/2021</a:t>
            </a:fld>
            <a:endParaRPr lang="en-GB" altLang="en-US" sz="900"/>
          </a:p>
        </p:txBody>
      </p:sp>
      <p:sp>
        <p:nvSpPr>
          <p:cNvPr id="5" name="Slide Number Placeholder 4">
            <a:extLst>
              <a:ext uri="{FF2B5EF4-FFF2-40B4-BE49-F238E27FC236}">
                <a16:creationId xmlns:a16="http://schemas.microsoft.com/office/drawing/2014/main" id="{3095DCCB-0ED1-4F12-8ED7-819D35683D01}"/>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2</a:t>
            </a:fld>
            <a:endParaRPr lang="en-GB" altLang="en-US"/>
          </a:p>
        </p:txBody>
      </p:sp>
    </p:spTree>
    <p:extLst>
      <p:ext uri="{BB962C8B-B14F-4D97-AF65-F5344CB8AC3E}">
        <p14:creationId xmlns:p14="http://schemas.microsoft.com/office/powerpoint/2010/main" val="31392561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FFE04A-CD98-4F9A-ADD1-399F15320389}"/>
              </a:ext>
            </a:extLst>
          </p:cNvPr>
          <p:cNvSpPr>
            <a:spLocks noGrp="1"/>
          </p:cNvSpPr>
          <p:nvPr>
            <p:ph type="title"/>
          </p:nvPr>
        </p:nvSpPr>
        <p:spPr/>
        <p:txBody>
          <a:bodyPr/>
          <a:lstStyle/>
          <a:p>
            <a:r>
              <a:rPr lang="en-GB" dirty="0"/>
              <a:t>History of the Marketing Mix – From 4Ps to 7Ps</a:t>
            </a:r>
          </a:p>
        </p:txBody>
      </p:sp>
      <p:sp>
        <p:nvSpPr>
          <p:cNvPr id="4" name="Slide Number Placeholder 3">
            <a:extLst>
              <a:ext uri="{FF2B5EF4-FFF2-40B4-BE49-F238E27FC236}">
                <a16:creationId xmlns:a16="http://schemas.microsoft.com/office/drawing/2014/main" id="{9A54666D-B7DC-496C-B137-DB569B7884CA}"/>
              </a:ext>
            </a:extLst>
          </p:cNvPr>
          <p:cNvSpPr>
            <a:spLocks noGrp="1"/>
          </p:cNvSpPr>
          <p:nvPr>
            <p:ph type="sldNum" sz="quarter" idx="12"/>
          </p:nvPr>
        </p:nvSpPr>
        <p:spPr/>
        <p:txBody>
          <a:bodyPr/>
          <a:lstStyle/>
          <a:p>
            <a:pPr>
              <a:defRPr/>
            </a:pPr>
            <a:fld id="{FBB61739-B8FC-4D69-AE74-17AE3919BECB}" type="slidenum">
              <a:rPr lang="en-GB" altLang="en-US" smtClean="0"/>
              <a:pPr>
                <a:defRPr/>
              </a:pPr>
              <a:t>3</a:t>
            </a:fld>
            <a:endParaRPr lang="en-GB" altLang="en-US"/>
          </a:p>
        </p:txBody>
      </p:sp>
      <p:pic>
        <p:nvPicPr>
          <p:cNvPr id="20482" name="Picture 2" descr="A Short History of the Marketing Mix (Video)">
            <a:extLst>
              <a:ext uri="{FF2B5EF4-FFF2-40B4-BE49-F238E27FC236}">
                <a16:creationId xmlns:a16="http://schemas.microsoft.com/office/drawing/2014/main" id="{0D1CAAA8-879E-43BB-A79E-5D80C9FCEE9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07504" y="1988840"/>
            <a:ext cx="8928992" cy="43204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979418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83EB85-2123-4B2B-BAEA-ED1E8AE79EBD}"/>
              </a:ext>
            </a:extLst>
          </p:cNvPr>
          <p:cNvSpPr>
            <a:spLocks noGrp="1"/>
          </p:cNvSpPr>
          <p:nvPr>
            <p:ph type="title"/>
          </p:nvPr>
        </p:nvSpPr>
        <p:spPr>
          <a:xfrm>
            <a:off x="685800" y="548680"/>
            <a:ext cx="7772400" cy="1143000"/>
          </a:xfrm>
        </p:spPr>
        <p:txBody>
          <a:bodyPr/>
          <a:lstStyle/>
          <a:p>
            <a:r>
              <a:rPr lang="en-GB" sz="3600" dirty="0"/>
              <a:t>Neil H. Borden – 1949 Terminology</a:t>
            </a:r>
            <a:br>
              <a:rPr lang="en-GB" dirty="0"/>
            </a:br>
            <a:endParaRPr lang="en-GB" dirty="0"/>
          </a:p>
        </p:txBody>
      </p:sp>
      <p:sp>
        <p:nvSpPr>
          <p:cNvPr id="3" name="Content Placeholder 2">
            <a:extLst>
              <a:ext uri="{FF2B5EF4-FFF2-40B4-BE49-F238E27FC236}">
                <a16:creationId xmlns:a16="http://schemas.microsoft.com/office/drawing/2014/main" id="{944CAB40-8514-4058-8A4B-FEF8C224FAD7}"/>
              </a:ext>
            </a:extLst>
          </p:cNvPr>
          <p:cNvSpPr>
            <a:spLocks noGrp="1"/>
          </p:cNvSpPr>
          <p:nvPr>
            <p:ph idx="1"/>
          </p:nvPr>
        </p:nvSpPr>
        <p:spPr>
          <a:xfrm>
            <a:off x="179512" y="1484784"/>
            <a:ext cx="8712968" cy="4539208"/>
          </a:xfrm>
        </p:spPr>
        <p:txBody>
          <a:bodyPr/>
          <a:lstStyle/>
          <a:p>
            <a:r>
              <a:rPr lang="en-GB" sz="2300" dirty="0"/>
              <a:t>The Term was first used by Neil H Borden in 1949, an executive mixer of ingredients, he sometimes follows a recipe as he goes along, sometimes adapts a recipe to the ingredients immediately available, and sometimes experiments with or invents ingredients no one else has tried." (</a:t>
            </a:r>
            <a:r>
              <a:rPr lang="en-GB" sz="2300" dirty="0" err="1"/>
              <a:t>Culliton</a:t>
            </a:r>
            <a:r>
              <a:rPr lang="en-GB" sz="2300" dirty="0"/>
              <a:t>, J.1948)</a:t>
            </a:r>
            <a:br>
              <a:rPr lang="en-GB" sz="2300" dirty="0"/>
            </a:br>
            <a:endParaRPr lang="en-GB" sz="2300" dirty="0"/>
          </a:p>
          <a:p>
            <a:r>
              <a:rPr lang="en-GB" sz="2300" dirty="0"/>
              <a:t>According to Borden, "When building a marketing program to fit the needs of his firm, the marketing manager has to weigh the </a:t>
            </a:r>
            <a:r>
              <a:rPr lang="en-GB" sz="2300" dirty="0" err="1"/>
              <a:t>behavioral</a:t>
            </a:r>
            <a:r>
              <a:rPr lang="en-GB" sz="2300" dirty="0"/>
              <a:t> forces and then juggle marketing elements in his mix with a keen eye on the resources with which he has to work." (Borden, N. 1964 </a:t>
            </a:r>
            <a:r>
              <a:rPr lang="en-GB" sz="2300" dirty="0" err="1"/>
              <a:t>pg</a:t>
            </a:r>
            <a:r>
              <a:rPr lang="en-GB" sz="2300" dirty="0"/>
              <a:t> 365).</a:t>
            </a:r>
          </a:p>
          <a:p>
            <a:endParaRPr lang="en-GB" dirty="0"/>
          </a:p>
          <a:p>
            <a:endParaRPr lang="en-GB" dirty="0"/>
          </a:p>
          <a:p>
            <a:endParaRPr lang="en-GB" dirty="0"/>
          </a:p>
        </p:txBody>
      </p:sp>
      <p:sp>
        <p:nvSpPr>
          <p:cNvPr id="4" name="Slide Number Placeholder 3">
            <a:extLst>
              <a:ext uri="{FF2B5EF4-FFF2-40B4-BE49-F238E27FC236}">
                <a16:creationId xmlns:a16="http://schemas.microsoft.com/office/drawing/2014/main" id="{EC3B018D-BD64-4F7F-A3B4-8818D451C770}"/>
              </a:ext>
            </a:extLst>
          </p:cNvPr>
          <p:cNvSpPr>
            <a:spLocks noGrp="1"/>
          </p:cNvSpPr>
          <p:nvPr>
            <p:ph type="sldNum" sz="quarter" idx="12"/>
          </p:nvPr>
        </p:nvSpPr>
        <p:spPr/>
        <p:txBody>
          <a:bodyPr/>
          <a:lstStyle/>
          <a:p>
            <a:pPr>
              <a:defRPr/>
            </a:pPr>
            <a:fld id="{FBB61739-B8FC-4D69-AE74-17AE3919BECB}" type="slidenum">
              <a:rPr lang="en-GB" altLang="en-US" smtClean="0"/>
              <a:pPr>
                <a:defRPr/>
              </a:pPr>
              <a:t>4</a:t>
            </a:fld>
            <a:endParaRPr lang="en-GB" altLang="en-US"/>
          </a:p>
        </p:txBody>
      </p:sp>
    </p:spTree>
    <p:extLst>
      <p:ext uri="{BB962C8B-B14F-4D97-AF65-F5344CB8AC3E}">
        <p14:creationId xmlns:p14="http://schemas.microsoft.com/office/powerpoint/2010/main" val="37864644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 name="Title 1">
            <a:extLst>
              <a:ext uri="{FF2B5EF4-FFF2-40B4-BE49-F238E27FC236}">
                <a16:creationId xmlns:a16="http://schemas.microsoft.com/office/drawing/2014/main" id="{AF38B78F-F752-45B9-AEAC-5000AB95FB41}"/>
              </a:ext>
            </a:extLst>
          </p:cNvPr>
          <p:cNvSpPr>
            <a:spLocks noGrp="1"/>
          </p:cNvSpPr>
          <p:nvPr>
            <p:ph type="title"/>
          </p:nvPr>
        </p:nvSpPr>
        <p:spPr>
          <a:xfrm>
            <a:off x="457200" y="274638"/>
            <a:ext cx="8229600" cy="850106"/>
          </a:xfrm>
        </p:spPr>
        <p:txBody>
          <a:bodyPr/>
          <a:lstStyle/>
          <a:p>
            <a:r>
              <a:rPr lang="en-US" dirty="0"/>
              <a:t>The Four Ps</a:t>
            </a:r>
          </a:p>
        </p:txBody>
      </p:sp>
      <p:pic>
        <p:nvPicPr>
          <p:cNvPr id="1028" name="Picture 4" descr="Do You Know Your Marketing Mix? - OnDemand CMO">
            <a:extLst>
              <a:ext uri="{FF2B5EF4-FFF2-40B4-BE49-F238E27FC236}">
                <a16:creationId xmlns:a16="http://schemas.microsoft.com/office/drawing/2014/main" id="{4668749A-0CE6-4EBD-84EE-3E3326233A71}"/>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tretch>
            <a:fillRect/>
          </a:stretch>
        </p:blipFill>
        <p:spPr bwMode="auto">
          <a:xfrm>
            <a:off x="481980" y="1600201"/>
            <a:ext cx="3989040" cy="3989040"/>
          </a:xfrm>
          <a:prstGeom prst="rect">
            <a:avLst/>
          </a:prstGeom>
          <a:solidFill>
            <a:srgbClr val="FFFFFF"/>
          </a:solidFill>
        </p:spPr>
      </p:pic>
      <p:sp>
        <p:nvSpPr>
          <p:cNvPr id="7" name="TextBox 6">
            <a:extLst>
              <a:ext uri="{FF2B5EF4-FFF2-40B4-BE49-F238E27FC236}">
                <a16:creationId xmlns:a16="http://schemas.microsoft.com/office/drawing/2014/main" id="{C48E0756-1322-4408-B940-07C25D3E386E}"/>
              </a:ext>
            </a:extLst>
          </p:cNvPr>
          <p:cNvSpPr txBox="1"/>
          <p:nvPr/>
        </p:nvSpPr>
        <p:spPr bwMode="auto">
          <a:xfrm>
            <a:off x="4648200" y="1196752"/>
            <a:ext cx="4244280" cy="4418523"/>
          </a:xfrm>
          <a:prstGeom prst="rect">
            <a:avLst/>
          </a:prstGeom>
          <a:noFill/>
          <a:ln>
            <a:noFill/>
          </a:ln>
        </p:spPr>
        <p:txBody>
          <a:bodyPr vert="horz" wrap="square" lIns="91440" tIns="45720" rIns="91440" bIns="45720" numCol="1" rtlCol="0" anchor="t" anchorCtr="0" compatLnSpc="1">
            <a:prstTxWarp prst="textNoShape">
              <a:avLst/>
            </a:prstTxWarp>
            <a:normAutofit fontScale="85000" lnSpcReduction="20000"/>
          </a:bodyPr>
          <a:lstStyle/>
          <a:p>
            <a:pPr>
              <a:lnSpc>
                <a:spcPct val="90000"/>
              </a:lnSpc>
              <a:spcBef>
                <a:spcPct val="20000"/>
              </a:spcBef>
              <a:buFont typeface="Arial" panose="020B0604020202020204" pitchFamily="34" charset="0"/>
            </a:pPr>
            <a:r>
              <a:rPr lang="en-GB" sz="2200" dirty="0">
                <a:latin typeface="+mn-lt"/>
              </a:rPr>
              <a:t>The </a:t>
            </a:r>
            <a:r>
              <a:rPr lang="en-GB" sz="2200" b="1" dirty="0">
                <a:latin typeface="+mn-lt"/>
              </a:rPr>
              <a:t>Four Ps </a:t>
            </a:r>
            <a:r>
              <a:rPr lang="en-GB" sz="2200" dirty="0">
                <a:latin typeface="+mn-lt"/>
              </a:rPr>
              <a:t>as a Marketing Concept was first suggested by E. </a:t>
            </a:r>
            <a:r>
              <a:rPr lang="en-GB" sz="2200" b="1" dirty="0">
                <a:latin typeface="+mn-lt"/>
              </a:rPr>
              <a:t>Jerome </a:t>
            </a:r>
            <a:r>
              <a:rPr lang="en-GB" sz="2200" b="1" dirty="0" err="1">
                <a:latin typeface="+mn-lt"/>
              </a:rPr>
              <a:t>MaCathy</a:t>
            </a:r>
            <a:r>
              <a:rPr lang="en-GB" sz="2200" b="1" dirty="0">
                <a:latin typeface="+mn-lt"/>
              </a:rPr>
              <a:t> </a:t>
            </a:r>
            <a:r>
              <a:rPr lang="en-GB" sz="2200" dirty="0">
                <a:latin typeface="+mn-lt"/>
              </a:rPr>
              <a:t>in his book, </a:t>
            </a:r>
            <a:r>
              <a:rPr lang="en-GB" sz="2200" b="1" dirty="0">
                <a:latin typeface="+mn-lt"/>
              </a:rPr>
              <a:t>Basic Marketing. A Managerial Approach </a:t>
            </a:r>
            <a:r>
              <a:rPr lang="en-GB" sz="2200" dirty="0">
                <a:latin typeface="+mn-lt"/>
              </a:rPr>
              <a:t>(McCarthy, J. </a:t>
            </a:r>
            <a:r>
              <a:rPr lang="en-GB" sz="2200" b="1" dirty="0">
                <a:latin typeface="+mn-lt"/>
              </a:rPr>
              <a:t>1960</a:t>
            </a:r>
            <a:r>
              <a:rPr lang="en-GB" sz="2200" dirty="0">
                <a:latin typeface="+mn-lt"/>
              </a:rPr>
              <a:t>). This was in the era where businesses were more likely to sell products than service. The role of customer service is helping a brand to develop was not so well known</a:t>
            </a:r>
          </a:p>
          <a:p>
            <a:pPr>
              <a:lnSpc>
                <a:spcPct val="90000"/>
              </a:lnSpc>
              <a:spcBef>
                <a:spcPct val="20000"/>
              </a:spcBef>
              <a:buFont typeface="Arial" panose="020B0604020202020204" pitchFamily="34" charset="0"/>
            </a:pPr>
            <a:endParaRPr lang="en-GB" sz="1900" b="1" dirty="0"/>
          </a:p>
          <a:p>
            <a:pPr>
              <a:lnSpc>
                <a:spcPct val="90000"/>
              </a:lnSpc>
              <a:spcBef>
                <a:spcPct val="20000"/>
              </a:spcBef>
              <a:buFont typeface="Arial" panose="020B0604020202020204" pitchFamily="34" charset="0"/>
            </a:pPr>
            <a:endParaRPr lang="en-GB" sz="1900" b="1" dirty="0">
              <a:latin typeface="+mn-lt"/>
              <a:cs typeface="+mn-cs"/>
            </a:endParaRPr>
          </a:p>
          <a:p>
            <a:pPr>
              <a:lnSpc>
                <a:spcPct val="90000"/>
              </a:lnSpc>
              <a:spcBef>
                <a:spcPct val="20000"/>
              </a:spcBef>
              <a:buFont typeface="Arial" panose="020B0604020202020204" pitchFamily="34" charset="0"/>
            </a:pPr>
            <a:r>
              <a:rPr lang="en-GB" sz="2200" dirty="0">
                <a:latin typeface="+mn-lt"/>
              </a:rPr>
              <a:t>The four Ps of marketing are – </a:t>
            </a:r>
            <a:r>
              <a:rPr lang="en-GB" sz="2200" b="1" dirty="0">
                <a:latin typeface="+mn-lt"/>
              </a:rPr>
              <a:t>Price, Promotion, Product and Place (distribution)</a:t>
            </a:r>
            <a:r>
              <a:rPr lang="en-GB" sz="2200" dirty="0">
                <a:latin typeface="+mn-lt"/>
              </a:rPr>
              <a:t>. According to McCarthy marketers essentially have these four variables which they can use while crafting a </a:t>
            </a:r>
            <a:r>
              <a:rPr lang="en-GB" sz="2200" b="1" dirty="0">
                <a:latin typeface="+mn-lt"/>
              </a:rPr>
              <a:t>Marketing strategy </a:t>
            </a:r>
            <a:r>
              <a:rPr lang="en-GB" sz="2200" dirty="0">
                <a:latin typeface="+mn-lt"/>
              </a:rPr>
              <a:t>and writing a </a:t>
            </a:r>
            <a:r>
              <a:rPr lang="en-GB" sz="2200" b="1" dirty="0">
                <a:latin typeface="+mn-lt"/>
              </a:rPr>
              <a:t>Marketing Plan</a:t>
            </a:r>
          </a:p>
          <a:p>
            <a:pPr>
              <a:lnSpc>
                <a:spcPct val="90000"/>
              </a:lnSpc>
              <a:spcBef>
                <a:spcPct val="20000"/>
              </a:spcBef>
              <a:buFont typeface="Arial" panose="020B0604020202020204" pitchFamily="34" charset="0"/>
            </a:pPr>
            <a:endParaRPr lang="en-GB" sz="1500" dirty="0">
              <a:latin typeface="+mn-lt"/>
              <a:cs typeface="+mn-cs"/>
            </a:endParaRPr>
          </a:p>
        </p:txBody>
      </p:sp>
      <p:sp>
        <p:nvSpPr>
          <p:cNvPr id="4" name="Date Placeholder 3">
            <a:extLst>
              <a:ext uri="{FF2B5EF4-FFF2-40B4-BE49-F238E27FC236}">
                <a16:creationId xmlns:a16="http://schemas.microsoft.com/office/drawing/2014/main" id="{E79560F2-3763-4391-BCEF-DEA08CD4D1C0}"/>
              </a:ext>
            </a:extLst>
          </p:cNvPr>
          <p:cNvSpPr>
            <a:spLocks noGrp="1"/>
          </p:cNvSpPr>
          <p:nvPr>
            <p:ph type="dt" sz="half" idx="10"/>
          </p:nvPr>
        </p:nvSpPr>
        <p:spPr>
          <a:xfrm>
            <a:off x="250825" y="6524625"/>
            <a:ext cx="971550" cy="219075"/>
          </a:xfrm>
        </p:spPr>
        <p:txBody>
          <a:bodyPr vert="horz" lIns="91440" tIns="45720" rIns="91440" bIns="45720" rtlCol="0" anchor="ctr">
            <a:normAutofit/>
          </a:bodyPr>
          <a:lstStyle/>
          <a:p>
            <a:pPr>
              <a:lnSpc>
                <a:spcPct val="90000"/>
              </a:lnSpc>
              <a:spcAft>
                <a:spcPts val="600"/>
              </a:spcAft>
              <a:defRPr/>
            </a:pPr>
            <a:fld id="{2303D31F-598B-47EE-BA37-93F097A3D676}" type="datetime1">
              <a:rPr lang="en-GB" altLang="en-US" sz="900" kern="1200">
                <a:latin typeface="+mn-lt"/>
                <a:ea typeface="+mn-ea"/>
                <a:cs typeface="+mn-cs"/>
              </a:rPr>
              <a:pPr>
                <a:lnSpc>
                  <a:spcPct val="90000"/>
                </a:lnSpc>
                <a:spcAft>
                  <a:spcPts val="600"/>
                </a:spcAft>
                <a:defRPr/>
              </a:pPr>
              <a:t>16/02/2021</a:t>
            </a:fld>
            <a:endParaRPr lang="en-GB" altLang="en-US" sz="900" kern="1200">
              <a:latin typeface="+mn-lt"/>
              <a:ea typeface="+mn-ea"/>
              <a:cs typeface="+mn-cs"/>
            </a:endParaRPr>
          </a:p>
        </p:txBody>
      </p:sp>
      <p:sp>
        <p:nvSpPr>
          <p:cNvPr id="5" name="Slide Number Placeholder 4">
            <a:extLst>
              <a:ext uri="{FF2B5EF4-FFF2-40B4-BE49-F238E27FC236}">
                <a16:creationId xmlns:a16="http://schemas.microsoft.com/office/drawing/2014/main" id="{EB157E8D-84BF-4701-B1B3-10E33B98866C}"/>
              </a:ext>
            </a:extLst>
          </p:cNvPr>
          <p:cNvSpPr>
            <a:spLocks noGrp="1"/>
          </p:cNvSpPr>
          <p:nvPr>
            <p:ph type="sldNum" sz="quarter" idx="11"/>
          </p:nvPr>
        </p:nvSpPr>
        <p:spPr>
          <a:xfrm>
            <a:off x="7956550" y="6381750"/>
            <a:ext cx="730250" cy="339725"/>
          </a:xfrm>
        </p:spPr>
        <p:txBody>
          <a:bodyPr vert="horz" wrap="square" lIns="91440" tIns="45720" rIns="91440" bIns="45720" numCol="1" anchor="ctr" anchorCtr="0" compatLnSpc="1">
            <a:prstTxWarp prst="textNoShape">
              <a:avLst/>
            </a:prstTxWarp>
            <a:normAutofit/>
          </a:bodyPr>
          <a:lstStyle/>
          <a:p>
            <a:pPr>
              <a:spcAft>
                <a:spcPts val="600"/>
              </a:spcAft>
              <a:defRPr/>
            </a:pPr>
            <a:fld id="{6550E941-99E4-4403-A917-B30FF69A9617}" type="slidenum">
              <a:rPr lang="en-GB" altLang="en-US" kern="1200">
                <a:latin typeface="Myriad Pro"/>
                <a:ea typeface="+mn-ea"/>
                <a:cs typeface="Arial" panose="020B0604020202020204" pitchFamily="34" charset="0"/>
              </a:rPr>
              <a:pPr>
                <a:spcAft>
                  <a:spcPts val="600"/>
                </a:spcAft>
                <a:defRPr/>
              </a:pPr>
              <a:t>5</a:t>
            </a:fld>
            <a:endParaRPr lang="en-GB" altLang="en-US" kern="1200">
              <a:latin typeface="Myriad Pro"/>
              <a:ea typeface="+mn-ea"/>
              <a:cs typeface="Arial" panose="020B0604020202020204" pitchFamily="34" charset="0"/>
            </a:endParaRPr>
          </a:p>
        </p:txBody>
      </p:sp>
    </p:spTree>
    <p:extLst>
      <p:ext uri="{BB962C8B-B14F-4D97-AF65-F5344CB8AC3E}">
        <p14:creationId xmlns:p14="http://schemas.microsoft.com/office/powerpoint/2010/main" val="41844268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918C5A-565E-4816-88E6-190F5DF7F9E9}"/>
              </a:ext>
            </a:extLst>
          </p:cNvPr>
          <p:cNvSpPr>
            <a:spLocks noGrp="1"/>
          </p:cNvSpPr>
          <p:nvPr>
            <p:ph type="title"/>
          </p:nvPr>
        </p:nvSpPr>
        <p:spPr>
          <a:xfrm>
            <a:off x="250825" y="-116235"/>
            <a:ext cx="8229600" cy="1143000"/>
          </a:xfrm>
        </p:spPr>
        <p:txBody>
          <a:bodyPr wrap="square" anchor="ctr">
            <a:normAutofit/>
          </a:bodyPr>
          <a:lstStyle/>
          <a:p>
            <a:r>
              <a:rPr lang="en-GB" dirty="0"/>
              <a:t>The Seven Ps</a:t>
            </a:r>
          </a:p>
        </p:txBody>
      </p:sp>
      <p:pic>
        <p:nvPicPr>
          <p:cNvPr id="3074" name="Picture 2" descr="Marketing Mix Definition - 4Ps &amp; 7Ps of the Marketing Mix">
            <a:extLst>
              <a:ext uri="{FF2B5EF4-FFF2-40B4-BE49-F238E27FC236}">
                <a16:creationId xmlns:a16="http://schemas.microsoft.com/office/drawing/2014/main" id="{91B4C6C1-7B42-4609-B489-870FF5F577A1}"/>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tretch>
            <a:fillRect/>
          </a:stretch>
        </p:blipFill>
        <p:spPr bwMode="auto">
          <a:xfrm>
            <a:off x="107504" y="1340768"/>
            <a:ext cx="3384376" cy="2944406"/>
          </a:xfrm>
          <a:prstGeom prst="rect">
            <a:avLst/>
          </a:prstGeom>
          <a:solidFill>
            <a:srgbClr val="FFFFFF"/>
          </a:solidFill>
        </p:spPr>
      </p:pic>
      <p:sp>
        <p:nvSpPr>
          <p:cNvPr id="4" name="Content Placeholder 3">
            <a:extLst>
              <a:ext uri="{FF2B5EF4-FFF2-40B4-BE49-F238E27FC236}">
                <a16:creationId xmlns:a16="http://schemas.microsoft.com/office/drawing/2014/main" id="{D5A967B4-8CB1-4127-B901-A032412D5E8E}"/>
              </a:ext>
            </a:extLst>
          </p:cNvPr>
          <p:cNvSpPr>
            <a:spLocks noGrp="1"/>
          </p:cNvSpPr>
          <p:nvPr>
            <p:ph sz="half" idx="2"/>
          </p:nvPr>
        </p:nvSpPr>
        <p:spPr>
          <a:xfrm>
            <a:off x="3419871" y="836712"/>
            <a:ext cx="5266929" cy="4752529"/>
          </a:xfrm>
        </p:spPr>
        <p:txBody>
          <a:bodyPr wrap="square" anchor="t">
            <a:noAutofit/>
          </a:bodyPr>
          <a:lstStyle/>
          <a:p>
            <a:pPr>
              <a:lnSpc>
                <a:spcPct val="90000"/>
              </a:lnSpc>
            </a:pPr>
            <a:r>
              <a:rPr lang="en-GB" sz="1600" dirty="0"/>
              <a:t>More Recently, Bernard Booms and Mary Bitner built a model consisting of seven P's (Booms, B. and Bitner, M. 1981). They added People, Process and Physical Evidence to the original Ps to for the new 7Ps</a:t>
            </a:r>
            <a:br>
              <a:rPr lang="en-GB" sz="1600" dirty="0"/>
            </a:br>
            <a:endParaRPr lang="en-GB" sz="1600" dirty="0"/>
          </a:p>
          <a:p>
            <a:pPr>
              <a:lnSpc>
                <a:spcPct val="90000"/>
              </a:lnSpc>
            </a:pPr>
            <a:r>
              <a:rPr lang="en-GB" sz="1600" dirty="0"/>
              <a:t>“</a:t>
            </a:r>
            <a:r>
              <a:rPr lang="en-GB" sz="1600" b="1" dirty="0"/>
              <a:t>People</a:t>
            </a:r>
            <a:r>
              <a:rPr lang="en-GB" sz="1600" dirty="0"/>
              <a:t>” was added to the list to recognise the importance of the People in all aspects of Marketing.</a:t>
            </a:r>
            <a:br>
              <a:rPr lang="en-GB" sz="1600" dirty="0"/>
            </a:br>
            <a:endParaRPr lang="en-GB" sz="1600" dirty="0"/>
          </a:p>
          <a:p>
            <a:pPr>
              <a:lnSpc>
                <a:spcPct val="90000"/>
              </a:lnSpc>
            </a:pPr>
            <a:r>
              <a:rPr lang="en-GB" sz="1600" dirty="0"/>
              <a:t>"</a:t>
            </a:r>
            <a:r>
              <a:rPr lang="en-GB" sz="1600" b="1" dirty="0"/>
              <a:t>Process</a:t>
            </a:r>
            <a:r>
              <a:rPr lang="en-GB" sz="1600" dirty="0"/>
              <a:t>" was added to the list to reflect the fact that services, unlike physical products, are experienced as a process at the time that they are purchased. </a:t>
            </a:r>
            <a:br>
              <a:rPr lang="en-GB" sz="1600" dirty="0"/>
            </a:br>
            <a:endParaRPr lang="en-GB" sz="1600" dirty="0"/>
          </a:p>
          <a:p>
            <a:pPr>
              <a:lnSpc>
                <a:spcPct val="90000"/>
              </a:lnSpc>
            </a:pPr>
            <a:r>
              <a:rPr lang="en-GB" sz="1600" dirty="0"/>
              <a:t>“</a:t>
            </a:r>
            <a:r>
              <a:rPr lang="en-GB" sz="1600" b="1" dirty="0"/>
              <a:t>Physical Evidence</a:t>
            </a:r>
            <a:r>
              <a:rPr lang="en-GB" sz="1600" dirty="0"/>
              <a:t>” was added to the list because Services as we know are intangible when marketing. However customers tend to rely on physical cues to help them evaluate the product before they buy it. Therefore marketers develop what we call physical evidence to replace these physical cues in a service</a:t>
            </a:r>
          </a:p>
        </p:txBody>
      </p:sp>
      <p:sp>
        <p:nvSpPr>
          <p:cNvPr id="5" name="Date Placeholder 4">
            <a:extLst>
              <a:ext uri="{FF2B5EF4-FFF2-40B4-BE49-F238E27FC236}">
                <a16:creationId xmlns:a16="http://schemas.microsoft.com/office/drawing/2014/main" id="{6E7AD752-4278-43B0-8871-ECEB718B73B8}"/>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16/02/2021</a:t>
            </a:fld>
            <a:endParaRPr lang="en-GB" altLang="en-US" sz="900"/>
          </a:p>
        </p:txBody>
      </p:sp>
      <p:sp>
        <p:nvSpPr>
          <p:cNvPr id="6" name="Slide Number Placeholder 5">
            <a:extLst>
              <a:ext uri="{FF2B5EF4-FFF2-40B4-BE49-F238E27FC236}">
                <a16:creationId xmlns:a16="http://schemas.microsoft.com/office/drawing/2014/main" id="{7A2F43A4-4E44-4FF9-8EBF-47E994A2DE48}"/>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6</a:t>
            </a:fld>
            <a:endParaRPr lang="en-GB" altLang="en-US"/>
          </a:p>
        </p:txBody>
      </p:sp>
    </p:spTree>
    <p:extLst>
      <p:ext uri="{BB962C8B-B14F-4D97-AF65-F5344CB8AC3E}">
        <p14:creationId xmlns:p14="http://schemas.microsoft.com/office/powerpoint/2010/main" val="32168204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1EE73A-661C-4C2C-AAC4-D0184151A9F3}"/>
              </a:ext>
            </a:extLst>
          </p:cNvPr>
          <p:cNvSpPr>
            <a:spLocks noGrp="1"/>
          </p:cNvSpPr>
          <p:nvPr>
            <p:ph type="title"/>
          </p:nvPr>
        </p:nvSpPr>
        <p:spPr>
          <a:xfrm>
            <a:off x="456852" y="-179221"/>
            <a:ext cx="8229600" cy="1143000"/>
          </a:xfrm>
        </p:spPr>
        <p:txBody>
          <a:bodyPr/>
          <a:lstStyle/>
          <a:p>
            <a:r>
              <a:rPr lang="en-GB" dirty="0"/>
              <a:t>The Future of the Marketing Mix</a:t>
            </a:r>
          </a:p>
        </p:txBody>
      </p:sp>
      <p:sp>
        <p:nvSpPr>
          <p:cNvPr id="5" name="Date Placeholder 4">
            <a:extLst>
              <a:ext uri="{FF2B5EF4-FFF2-40B4-BE49-F238E27FC236}">
                <a16:creationId xmlns:a16="http://schemas.microsoft.com/office/drawing/2014/main" id="{0DA8C579-A4C3-4414-B1C1-0B0D63D32907}"/>
              </a:ext>
            </a:extLst>
          </p:cNvPr>
          <p:cNvSpPr>
            <a:spLocks noGrp="1"/>
          </p:cNvSpPr>
          <p:nvPr>
            <p:ph type="dt" sz="half" idx="10"/>
          </p:nvPr>
        </p:nvSpPr>
        <p:spPr/>
        <p:txBody>
          <a:bodyPr/>
          <a:lstStyle/>
          <a:p>
            <a:pPr>
              <a:defRPr/>
            </a:pPr>
            <a:fld id="{F7614AD2-EBEE-4B9C-B8EB-7B45076136C4}" type="datetime1">
              <a:rPr lang="en-GB" altLang="en-US" smtClean="0"/>
              <a:pPr>
                <a:defRPr/>
              </a:pPr>
              <a:t>16/02/2021</a:t>
            </a:fld>
            <a:endParaRPr lang="en-GB" altLang="en-US"/>
          </a:p>
        </p:txBody>
      </p:sp>
      <p:sp>
        <p:nvSpPr>
          <p:cNvPr id="6" name="Slide Number Placeholder 5">
            <a:extLst>
              <a:ext uri="{FF2B5EF4-FFF2-40B4-BE49-F238E27FC236}">
                <a16:creationId xmlns:a16="http://schemas.microsoft.com/office/drawing/2014/main" id="{F4F07C3C-59EE-4077-9E66-08131F56E9CA}"/>
              </a:ext>
            </a:extLst>
          </p:cNvPr>
          <p:cNvSpPr>
            <a:spLocks noGrp="1"/>
          </p:cNvSpPr>
          <p:nvPr>
            <p:ph type="sldNum" sz="quarter" idx="11"/>
          </p:nvPr>
        </p:nvSpPr>
        <p:spPr/>
        <p:txBody>
          <a:bodyPr/>
          <a:lstStyle/>
          <a:p>
            <a:pPr>
              <a:defRPr/>
            </a:pPr>
            <a:fld id="{386495F9-B3F5-4DDF-9323-6CEC80C52C17}" type="slidenum">
              <a:rPr lang="en-GB" altLang="en-US" smtClean="0"/>
              <a:pPr>
                <a:defRPr/>
              </a:pPr>
              <a:t>7</a:t>
            </a:fld>
            <a:endParaRPr lang="en-GB" altLang="en-US"/>
          </a:p>
        </p:txBody>
      </p:sp>
      <p:pic>
        <p:nvPicPr>
          <p:cNvPr id="7" name="Online Media 6" title="Making sense of marketing in the digital age: Mike Osswald at TEDxToledo">
            <a:hlinkClick r:id="" action="ppaction://media"/>
            <a:extLst>
              <a:ext uri="{FF2B5EF4-FFF2-40B4-BE49-F238E27FC236}">
                <a16:creationId xmlns:a16="http://schemas.microsoft.com/office/drawing/2014/main" id="{FA077144-35A0-424D-A679-739C0B390AD9}"/>
              </a:ext>
            </a:extLst>
          </p:cNvPr>
          <p:cNvPicPr>
            <a:picLocks noRot="1" noChangeAspect="1"/>
          </p:cNvPicPr>
          <p:nvPr>
            <a:videoFile r:link="rId1"/>
          </p:nvPr>
        </p:nvPicPr>
        <p:blipFill>
          <a:blip r:embed="rId3"/>
          <a:stretch>
            <a:fillRect/>
          </a:stretch>
        </p:blipFill>
        <p:spPr>
          <a:xfrm>
            <a:off x="611212" y="764704"/>
            <a:ext cx="7920880" cy="4464496"/>
          </a:xfrm>
          <a:prstGeom prst="rect">
            <a:avLst/>
          </a:prstGeom>
        </p:spPr>
      </p:pic>
      <p:sp>
        <p:nvSpPr>
          <p:cNvPr id="9" name="Rectangle 8">
            <a:extLst>
              <a:ext uri="{FF2B5EF4-FFF2-40B4-BE49-F238E27FC236}">
                <a16:creationId xmlns:a16="http://schemas.microsoft.com/office/drawing/2014/main" id="{26EFFB44-1DBA-4069-9F8F-8827A185D5FD}"/>
              </a:ext>
            </a:extLst>
          </p:cNvPr>
          <p:cNvSpPr/>
          <p:nvPr/>
        </p:nvSpPr>
        <p:spPr>
          <a:xfrm>
            <a:off x="1696939" y="5304390"/>
            <a:ext cx="6624736" cy="646331"/>
          </a:xfrm>
          <a:prstGeom prst="rect">
            <a:avLst/>
          </a:prstGeom>
        </p:spPr>
        <p:txBody>
          <a:bodyPr wrap="square">
            <a:spAutoFit/>
          </a:bodyPr>
          <a:lstStyle/>
          <a:p>
            <a:r>
              <a:rPr lang="en-GB" dirty="0">
                <a:hlinkClick r:id="rId4"/>
              </a:rPr>
              <a:t>https://www.youtube.com/watch?v=m_KX_vxVsJc</a:t>
            </a:r>
            <a:endParaRPr lang="en-GB" dirty="0"/>
          </a:p>
          <a:p>
            <a:endParaRPr lang="en-GB" dirty="0"/>
          </a:p>
        </p:txBody>
      </p:sp>
    </p:spTree>
    <p:extLst>
      <p:ext uri="{BB962C8B-B14F-4D97-AF65-F5344CB8AC3E}">
        <p14:creationId xmlns:p14="http://schemas.microsoft.com/office/powerpoint/2010/main" val="26668584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Slide Number Placeholder 5">
            <a:extLst>
              <a:ext uri="{FF2B5EF4-FFF2-40B4-BE49-F238E27FC236}">
                <a16:creationId xmlns:a16="http://schemas.microsoft.com/office/drawing/2014/main" id="{53C62CCB-2E17-490F-90E5-A469CD99E88B}"/>
              </a:ext>
            </a:extLst>
          </p:cNvPr>
          <p:cNvSpPr>
            <a:spLocks noGrp="1"/>
          </p:cNvSpPr>
          <p:nvPr>
            <p:ph type="sldNum" sz="quarter" idx="12"/>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a:spcBef>
                <a:spcPct val="0"/>
              </a:spcBef>
              <a:buFontTx/>
              <a:buNone/>
            </a:pPr>
            <a:fld id="{0D9FF5CA-434F-4DE1-87CE-99CB68DAE5EE}" type="slidenum">
              <a:rPr lang="en-GB" altLang="en-US" sz="1400" smtClean="0"/>
              <a:pPr>
                <a:spcBef>
                  <a:spcPct val="0"/>
                </a:spcBef>
                <a:buFontTx/>
                <a:buNone/>
              </a:pPr>
              <a:t>8</a:t>
            </a:fld>
            <a:endParaRPr lang="en-GB" altLang="en-US" sz="1400"/>
          </a:p>
        </p:txBody>
      </p:sp>
      <p:sp>
        <p:nvSpPr>
          <p:cNvPr id="5123" name="Rectangle 2">
            <a:extLst>
              <a:ext uri="{FF2B5EF4-FFF2-40B4-BE49-F238E27FC236}">
                <a16:creationId xmlns:a16="http://schemas.microsoft.com/office/drawing/2014/main" id="{24CDB0FC-AE9A-4471-B43A-E204FF35DAFC}"/>
              </a:ext>
            </a:extLst>
          </p:cNvPr>
          <p:cNvSpPr>
            <a:spLocks noGrp="1" noChangeArrowheads="1"/>
          </p:cNvSpPr>
          <p:nvPr>
            <p:ph type="title"/>
          </p:nvPr>
        </p:nvSpPr>
        <p:spPr>
          <a:xfrm>
            <a:off x="425330" y="-43164"/>
            <a:ext cx="8229600" cy="1143000"/>
          </a:xfrm>
        </p:spPr>
        <p:txBody>
          <a:bodyPr/>
          <a:lstStyle/>
          <a:p>
            <a:pPr eaLnBrk="1" hangingPunct="1"/>
            <a:r>
              <a:rPr lang="en-GB" altLang="en-US" dirty="0"/>
              <a:t>The Marketing Mix</a:t>
            </a:r>
          </a:p>
        </p:txBody>
      </p:sp>
      <p:sp>
        <p:nvSpPr>
          <p:cNvPr id="5124" name="Rectangle 3">
            <a:extLst>
              <a:ext uri="{FF2B5EF4-FFF2-40B4-BE49-F238E27FC236}">
                <a16:creationId xmlns:a16="http://schemas.microsoft.com/office/drawing/2014/main" id="{C69DBF54-3477-4B99-9E5E-B88E584313A8}"/>
              </a:ext>
            </a:extLst>
          </p:cNvPr>
          <p:cNvSpPr>
            <a:spLocks noGrp="1" noChangeArrowheads="1"/>
          </p:cNvSpPr>
          <p:nvPr>
            <p:ph type="body" idx="1"/>
          </p:nvPr>
        </p:nvSpPr>
        <p:spPr>
          <a:xfrm>
            <a:off x="457959" y="1088740"/>
            <a:ext cx="8229600" cy="4680520"/>
          </a:xfrm>
        </p:spPr>
        <p:txBody>
          <a:bodyPr/>
          <a:lstStyle/>
          <a:p>
            <a:pPr eaLnBrk="1" hangingPunct="1"/>
            <a:r>
              <a:rPr lang="en-GB" altLang="en-US" b="1" dirty="0"/>
              <a:t>Product:</a:t>
            </a:r>
            <a:r>
              <a:rPr lang="en-GB" altLang="en-US" dirty="0"/>
              <a:t> </a:t>
            </a:r>
            <a:r>
              <a:rPr lang="en-GB" altLang="en-US" sz="2400" dirty="0"/>
              <a:t>R</a:t>
            </a:r>
            <a:r>
              <a:rPr lang="en-GB" sz="2400" dirty="0"/>
              <a:t>efers to the item actually being sold</a:t>
            </a:r>
            <a:endParaRPr lang="en-GB" altLang="en-US" sz="2400" dirty="0"/>
          </a:p>
          <a:p>
            <a:pPr marL="0" indent="0" eaLnBrk="1" hangingPunct="1">
              <a:buNone/>
            </a:pPr>
            <a:r>
              <a:rPr lang="en-GB" altLang="en-US" sz="2400" dirty="0"/>
              <a:t>Tangible Products or Services - Including Packaging, Warranty, Brand Name, Company Image, and </a:t>
            </a:r>
            <a:r>
              <a:rPr lang="en-GB" altLang="en-US" sz="2400" dirty="0" err="1"/>
              <a:t>Aftersale</a:t>
            </a:r>
            <a:r>
              <a:rPr lang="en-GB" altLang="en-US" sz="2400" dirty="0"/>
              <a:t> Service</a:t>
            </a:r>
          </a:p>
          <a:p>
            <a:pPr marL="0" indent="0" eaLnBrk="1" hangingPunct="1">
              <a:buNone/>
            </a:pPr>
            <a:r>
              <a:rPr lang="en-GB" altLang="en-US" sz="2400" dirty="0"/>
              <a:t>- Products are Purchased for their benefits and what they mean to us</a:t>
            </a:r>
            <a:endParaRPr lang="en-GB" altLang="en-US" dirty="0"/>
          </a:p>
          <a:p>
            <a:pPr eaLnBrk="1" hangingPunct="1"/>
            <a:r>
              <a:rPr lang="en-GB" altLang="en-US" b="1" dirty="0"/>
              <a:t>Price:</a:t>
            </a:r>
            <a:r>
              <a:rPr lang="en-GB" altLang="en-US" dirty="0"/>
              <a:t> </a:t>
            </a:r>
            <a:r>
              <a:rPr lang="en-GB" altLang="en-US" sz="2400" dirty="0"/>
              <a:t>What the buyer must give up to obtain the product.</a:t>
            </a:r>
          </a:p>
          <a:p>
            <a:pPr marL="0" indent="0" eaLnBrk="1" hangingPunct="1">
              <a:buNone/>
            </a:pPr>
            <a:r>
              <a:rPr lang="en-GB" altLang="en-US" sz="2400" dirty="0"/>
              <a:t>Typically the most flexible of the four elements </a:t>
            </a:r>
          </a:p>
          <a:p>
            <a:pPr marL="0" indent="0" eaLnBrk="1" hangingPunct="1">
              <a:buNone/>
            </a:pPr>
            <a:r>
              <a:rPr lang="en-GB" altLang="en-US" sz="2400" dirty="0"/>
              <a:t>Often serves as the indicator of the product quality</a:t>
            </a:r>
          </a:p>
          <a:p>
            <a:pPr eaLnBrk="1" hangingPunct="1"/>
            <a:endParaRPr lang="en-GB" altLang="en-US"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18C71A-D8E2-4F7E-8F07-11E17CB1CA08}"/>
              </a:ext>
            </a:extLst>
          </p:cNvPr>
          <p:cNvSpPr>
            <a:spLocks noGrp="1"/>
          </p:cNvSpPr>
          <p:nvPr>
            <p:ph type="title"/>
          </p:nvPr>
        </p:nvSpPr>
        <p:spPr>
          <a:xfrm>
            <a:off x="65087" y="-18256"/>
            <a:ext cx="8229600" cy="1143000"/>
          </a:xfrm>
        </p:spPr>
        <p:txBody>
          <a:bodyPr/>
          <a:lstStyle/>
          <a:p>
            <a:r>
              <a:rPr lang="en-GB" altLang="en-US" dirty="0"/>
              <a:t>The Marketing Mix</a:t>
            </a:r>
            <a:endParaRPr lang="en-GB" dirty="0"/>
          </a:p>
        </p:txBody>
      </p:sp>
      <p:sp>
        <p:nvSpPr>
          <p:cNvPr id="3" name="Content Placeholder 2">
            <a:extLst>
              <a:ext uri="{FF2B5EF4-FFF2-40B4-BE49-F238E27FC236}">
                <a16:creationId xmlns:a16="http://schemas.microsoft.com/office/drawing/2014/main" id="{5B2555D2-AAC5-4984-A3A4-394D8E27B3D1}"/>
              </a:ext>
            </a:extLst>
          </p:cNvPr>
          <p:cNvSpPr>
            <a:spLocks noGrp="1"/>
          </p:cNvSpPr>
          <p:nvPr>
            <p:ph idx="1"/>
          </p:nvPr>
        </p:nvSpPr>
        <p:spPr>
          <a:xfrm>
            <a:off x="250825" y="1124744"/>
            <a:ext cx="8518327" cy="4608512"/>
          </a:xfrm>
        </p:spPr>
        <p:txBody>
          <a:bodyPr/>
          <a:lstStyle/>
          <a:p>
            <a:pPr eaLnBrk="1" hangingPunct="1"/>
            <a:r>
              <a:rPr lang="en-GB" altLang="en-US" b="1" dirty="0"/>
              <a:t>Place (Channel/ Distribution):</a:t>
            </a:r>
          </a:p>
          <a:p>
            <a:pPr marL="0" indent="0" eaLnBrk="1" hangingPunct="1">
              <a:buNone/>
            </a:pPr>
            <a:r>
              <a:rPr lang="en-GB" altLang="en-US" sz="2400" dirty="0"/>
              <a:t>Concerned with making products available when and where customers want it</a:t>
            </a:r>
          </a:p>
          <a:p>
            <a:pPr marL="0" indent="0" eaLnBrk="1" hangingPunct="1">
              <a:buNone/>
            </a:pPr>
            <a:r>
              <a:rPr lang="en-GB" altLang="en-US" sz="2400" dirty="0"/>
              <a:t>It includes physical distribution of goods</a:t>
            </a:r>
          </a:p>
          <a:p>
            <a:pPr marL="0" indent="0" eaLnBrk="1" hangingPunct="1">
              <a:buNone/>
            </a:pPr>
            <a:endParaRPr lang="en-GB" altLang="en-US" sz="2400" dirty="0"/>
          </a:p>
          <a:p>
            <a:pPr eaLnBrk="1" hangingPunct="1"/>
            <a:r>
              <a:rPr lang="en-GB" altLang="en-US" b="1" dirty="0"/>
              <a:t>Promotion: </a:t>
            </a:r>
            <a:r>
              <a:rPr lang="en-GB" altLang="en-US" sz="2400" dirty="0"/>
              <a:t>How Companies inform, educate, persuade, and remind customers of their product benefits</a:t>
            </a:r>
          </a:p>
          <a:p>
            <a:pPr marL="0" indent="0" eaLnBrk="1" hangingPunct="1">
              <a:buNone/>
            </a:pPr>
            <a:r>
              <a:rPr lang="en-GB" altLang="en-US" sz="2400" dirty="0"/>
              <a:t>Includes Advertising, Public Relations, Sales Promotions, and Personal Selling</a:t>
            </a:r>
            <a:endParaRPr lang="en-GB" altLang="en-US" dirty="0"/>
          </a:p>
          <a:p>
            <a:endParaRPr lang="en-GB" dirty="0"/>
          </a:p>
        </p:txBody>
      </p:sp>
      <p:sp>
        <p:nvSpPr>
          <p:cNvPr id="4" name="Date Placeholder 3">
            <a:extLst>
              <a:ext uri="{FF2B5EF4-FFF2-40B4-BE49-F238E27FC236}">
                <a16:creationId xmlns:a16="http://schemas.microsoft.com/office/drawing/2014/main" id="{7DF8C6D9-DFA1-4EF2-B647-2A85541E10B0}"/>
              </a:ext>
            </a:extLst>
          </p:cNvPr>
          <p:cNvSpPr>
            <a:spLocks noGrp="1"/>
          </p:cNvSpPr>
          <p:nvPr>
            <p:ph type="dt" sz="half" idx="10"/>
          </p:nvPr>
        </p:nvSpPr>
        <p:spPr/>
        <p:txBody>
          <a:bodyPr/>
          <a:lstStyle/>
          <a:p>
            <a:pPr>
              <a:defRPr/>
            </a:pPr>
            <a:fld id="{2303D31F-598B-47EE-BA37-93F097A3D676}" type="datetime1">
              <a:rPr lang="en-GB" altLang="en-US" smtClean="0"/>
              <a:pPr>
                <a:defRPr/>
              </a:pPr>
              <a:t>16/02/2021</a:t>
            </a:fld>
            <a:endParaRPr lang="en-GB" altLang="en-US"/>
          </a:p>
        </p:txBody>
      </p:sp>
      <p:sp>
        <p:nvSpPr>
          <p:cNvPr id="5" name="Slide Number Placeholder 4">
            <a:extLst>
              <a:ext uri="{FF2B5EF4-FFF2-40B4-BE49-F238E27FC236}">
                <a16:creationId xmlns:a16="http://schemas.microsoft.com/office/drawing/2014/main" id="{C1AFCD8B-F6FC-468E-AF53-453574D3C901}"/>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Tree>
    <p:extLst>
      <p:ext uri="{BB962C8B-B14F-4D97-AF65-F5344CB8AC3E}">
        <p14:creationId xmlns:p14="http://schemas.microsoft.com/office/powerpoint/2010/main" val="33161340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63ADB7-BBA9-44C1-8A68-C4775EC46373}"/>
              </a:ext>
            </a:extLst>
          </p:cNvPr>
          <p:cNvSpPr>
            <a:spLocks noGrp="1"/>
          </p:cNvSpPr>
          <p:nvPr>
            <p:ph type="title"/>
          </p:nvPr>
        </p:nvSpPr>
        <p:spPr>
          <a:xfrm>
            <a:off x="457200" y="-99392"/>
            <a:ext cx="8229600" cy="1143000"/>
          </a:xfrm>
        </p:spPr>
        <p:txBody>
          <a:bodyPr/>
          <a:lstStyle/>
          <a:p>
            <a:r>
              <a:rPr lang="en-GB" dirty="0"/>
              <a:t>Orientations</a:t>
            </a:r>
          </a:p>
        </p:txBody>
      </p:sp>
      <p:sp>
        <p:nvSpPr>
          <p:cNvPr id="3" name="Content Placeholder 2">
            <a:extLst>
              <a:ext uri="{FF2B5EF4-FFF2-40B4-BE49-F238E27FC236}">
                <a16:creationId xmlns:a16="http://schemas.microsoft.com/office/drawing/2014/main" id="{7926474D-81E7-4722-A646-4839DF95F657}"/>
              </a:ext>
            </a:extLst>
          </p:cNvPr>
          <p:cNvSpPr>
            <a:spLocks noGrp="1"/>
          </p:cNvSpPr>
          <p:nvPr>
            <p:ph idx="1"/>
          </p:nvPr>
        </p:nvSpPr>
        <p:spPr>
          <a:xfrm>
            <a:off x="457200" y="836712"/>
            <a:ext cx="8229600" cy="4680520"/>
          </a:xfrm>
        </p:spPr>
        <p:txBody>
          <a:bodyPr/>
          <a:lstStyle/>
          <a:p>
            <a:pPr eaLnBrk="1" hangingPunct="1"/>
            <a:r>
              <a:rPr lang="en-GB" altLang="en-US" sz="2400" b="1" dirty="0"/>
              <a:t>Product Orientation</a:t>
            </a:r>
            <a:r>
              <a:rPr lang="en-GB" altLang="en-US" b="1" dirty="0"/>
              <a:t>: </a:t>
            </a:r>
            <a:r>
              <a:rPr lang="en-GB" altLang="en-US" sz="2000" dirty="0"/>
              <a:t>A</a:t>
            </a:r>
            <a:r>
              <a:rPr lang="en-GB" sz="2000" dirty="0"/>
              <a:t> management philosophy, concept, focus or state of mind which emphasises the quality of the product rather than the needs and wants of the target market; the orientation assumes that consumers will favour products that offer the most quality, performance and features and that the organisation's objectives will be most readily achieved by a concentration on these.</a:t>
            </a:r>
            <a:endParaRPr lang="en-GB" altLang="en-US" dirty="0"/>
          </a:p>
          <a:p>
            <a:pPr eaLnBrk="1" hangingPunct="1"/>
            <a:r>
              <a:rPr lang="en-GB" altLang="en-US" sz="2400" b="1" dirty="0"/>
              <a:t>Service Orientation</a:t>
            </a:r>
            <a:r>
              <a:rPr lang="en-GB" altLang="en-US" b="1" dirty="0"/>
              <a:t>: </a:t>
            </a:r>
            <a:r>
              <a:rPr lang="en-GB" sz="2000" dirty="0"/>
              <a:t>Service orientation is the ability and desire to anticipate, recognize and meet others' needs, sometimes even before those needs are articulated. Service-oriented people focus on providing satisfaction and making themselves available to others. This was defined as actively seeking ways to help others.</a:t>
            </a:r>
            <a:endParaRPr lang="en-GB" altLang="en-US" sz="2000" dirty="0"/>
          </a:p>
          <a:p>
            <a:pPr eaLnBrk="1" hangingPunct="1"/>
            <a:endParaRPr lang="en-GB" altLang="en-US" sz="2000" dirty="0"/>
          </a:p>
          <a:p>
            <a:endParaRPr lang="en-GB" dirty="0"/>
          </a:p>
        </p:txBody>
      </p:sp>
      <p:sp>
        <p:nvSpPr>
          <p:cNvPr id="4" name="Date Placeholder 3">
            <a:extLst>
              <a:ext uri="{FF2B5EF4-FFF2-40B4-BE49-F238E27FC236}">
                <a16:creationId xmlns:a16="http://schemas.microsoft.com/office/drawing/2014/main" id="{D62310B9-8DBE-4155-9DC6-A9E2CB557534}"/>
              </a:ext>
            </a:extLst>
          </p:cNvPr>
          <p:cNvSpPr>
            <a:spLocks noGrp="1"/>
          </p:cNvSpPr>
          <p:nvPr>
            <p:ph type="dt" sz="half" idx="10"/>
          </p:nvPr>
        </p:nvSpPr>
        <p:spPr/>
        <p:txBody>
          <a:bodyPr/>
          <a:lstStyle/>
          <a:p>
            <a:pPr>
              <a:defRPr/>
            </a:pPr>
            <a:fld id="{2303D31F-598B-47EE-BA37-93F097A3D676}" type="datetime1">
              <a:rPr lang="en-GB" altLang="en-US" smtClean="0"/>
              <a:pPr>
                <a:defRPr/>
              </a:pPr>
              <a:t>16/02/2021</a:t>
            </a:fld>
            <a:endParaRPr lang="en-GB" altLang="en-US"/>
          </a:p>
        </p:txBody>
      </p:sp>
      <p:sp>
        <p:nvSpPr>
          <p:cNvPr id="5" name="Slide Number Placeholder 4">
            <a:extLst>
              <a:ext uri="{FF2B5EF4-FFF2-40B4-BE49-F238E27FC236}">
                <a16:creationId xmlns:a16="http://schemas.microsoft.com/office/drawing/2014/main" id="{ADC48155-ED12-473C-B8F5-01CEB5341E93}"/>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Tree>
    <p:extLst>
      <p:ext uri="{BB962C8B-B14F-4D97-AF65-F5344CB8AC3E}">
        <p14:creationId xmlns:p14="http://schemas.microsoft.com/office/powerpoint/2010/main" val="4527303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Number Placeholder 5">
            <a:extLst>
              <a:ext uri="{FF2B5EF4-FFF2-40B4-BE49-F238E27FC236}">
                <a16:creationId xmlns:a16="http://schemas.microsoft.com/office/drawing/2014/main" id="{C2D83F91-E42E-4AA4-B02F-6765E3B00BCD}"/>
              </a:ext>
            </a:extLst>
          </p:cNvPr>
          <p:cNvSpPr>
            <a:spLocks noGrp="1"/>
          </p:cNvSpPr>
          <p:nvPr>
            <p:ph type="sldNum" sz="quarter" idx="12"/>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a:spcBef>
                <a:spcPct val="0"/>
              </a:spcBef>
              <a:buFontTx/>
              <a:buNone/>
            </a:pPr>
            <a:fld id="{309D1392-B5E2-42A9-9494-DFAB06F229FD}" type="slidenum">
              <a:rPr lang="en-GB" altLang="en-US" sz="1400" smtClean="0"/>
              <a:pPr>
                <a:spcBef>
                  <a:spcPct val="0"/>
                </a:spcBef>
                <a:buFontTx/>
                <a:buNone/>
              </a:pPr>
              <a:t>11</a:t>
            </a:fld>
            <a:endParaRPr lang="en-GB" altLang="en-US" sz="1400"/>
          </a:p>
        </p:txBody>
      </p:sp>
      <p:sp>
        <p:nvSpPr>
          <p:cNvPr id="6147" name="Rectangle 2">
            <a:extLst>
              <a:ext uri="{FF2B5EF4-FFF2-40B4-BE49-F238E27FC236}">
                <a16:creationId xmlns:a16="http://schemas.microsoft.com/office/drawing/2014/main" id="{3B4808B4-E6D4-47F9-9C20-A23C23DCDB75}"/>
              </a:ext>
            </a:extLst>
          </p:cNvPr>
          <p:cNvSpPr>
            <a:spLocks noGrp="1" noChangeArrowheads="1"/>
          </p:cNvSpPr>
          <p:nvPr>
            <p:ph type="title"/>
          </p:nvPr>
        </p:nvSpPr>
        <p:spPr/>
        <p:txBody>
          <a:bodyPr/>
          <a:lstStyle/>
          <a:p>
            <a:pPr eaLnBrk="1" hangingPunct="1"/>
            <a:r>
              <a:rPr lang="en-GB" altLang="en-US"/>
              <a:t>“Service” Marketing Mix</a:t>
            </a:r>
          </a:p>
        </p:txBody>
      </p:sp>
      <p:sp>
        <p:nvSpPr>
          <p:cNvPr id="6148" name="Rectangle 3">
            <a:extLst>
              <a:ext uri="{FF2B5EF4-FFF2-40B4-BE49-F238E27FC236}">
                <a16:creationId xmlns:a16="http://schemas.microsoft.com/office/drawing/2014/main" id="{DB4403F9-A8C6-4FB1-B8D2-DDB6E2F5FBF5}"/>
              </a:ext>
            </a:extLst>
          </p:cNvPr>
          <p:cNvSpPr>
            <a:spLocks noGrp="1" noChangeArrowheads="1"/>
          </p:cNvSpPr>
          <p:nvPr>
            <p:ph type="body" idx="1"/>
          </p:nvPr>
        </p:nvSpPr>
        <p:spPr/>
        <p:txBody>
          <a:bodyPr/>
          <a:lstStyle/>
          <a:p>
            <a:pPr eaLnBrk="1" hangingPunct="1"/>
            <a:r>
              <a:rPr lang="en-GB" altLang="en-US"/>
              <a:t>Product</a:t>
            </a:r>
          </a:p>
          <a:p>
            <a:pPr eaLnBrk="1" hangingPunct="1"/>
            <a:r>
              <a:rPr lang="en-GB" altLang="en-US"/>
              <a:t>Price</a:t>
            </a:r>
          </a:p>
          <a:p>
            <a:pPr eaLnBrk="1" hangingPunct="1"/>
            <a:r>
              <a:rPr lang="en-GB" altLang="en-US"/>
              <a:t>Place (Channel)</a:t>
            </a:r>
          </a:p>
          <a:p>
            <a:pPr eaLnBrk="1" hangingPunct="1"/>
            <a:r>
              <a:rPr lang="en-GB" altLang="en-US"/>
              <a:t>Promotion</a:t>
            </a:r>
          </a:p>
          <a:p>
            <a:pPr eaLnBrk="1" hangingPunct="1"/>
            <a:r>
              <a:rPr lang="en-GB" altLang="en-US" i="1"/>
              <a:t>People</a:t>
            </a:r>
          </a:p>
          <a:p>
            <a:pPr eaLnBrk="1" hangingPunct="1"/>
            <a:r>
              <a:rPr lang="en-GB" altLang="en-US" i="1"/>
              <a:t>Physical Evidence</a:t>
            </a:r>
          </a:p>
          <a:p>
            <a:pPr eaLnBrk="1" hangingPunct="1"/>
            <a:r>
              <a:rPr lang="en-GB" altLang="en-US" i="1"/>
              <a:t>Processes</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Number Placeholder 5">
            <a:extLst>
              <a:ext uri="{FF2B5EF4-FFF2-40B4-BE49-F238E27FC236}">
                <a16:creationId xmlns:a16="http://schemas.microsoft.com/office/drawing/2014/main" id="{EF26023B-2DC8-4A2B-82A6-6EFCA930DFDB}"/>
              </a:ext>
            </a:extLst>
          </p:cNvPr>
          <p:cNvSpPr>
            <a:spLocks noGrp="1"/>
          </p:cNvSpPr>
          <p:nvPr>
            <p:ph type="sldNum" sz="quarter" idx="12"/>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a:spcBef>
                <a:spcPct val="0"/>
              </a:spcBef>
              <a:buFontTx/>
              <a:buNone/>
            </a:pPr>
            <a:fld id="{2669F880-580E-4161-8BE0-DC654B0C8F3B}" type="slidenum">
              <a:rPr lang="en-GB" altLang="en-US" sz="1400" smtClean="0"/>
              <a:pPr>
                <a:spcBef>
                  <a:spcPct val="0"/>
                </a:spcBef>
                <a:buFontTx/>
                <a:buNone/>
              </a:pPr>
              <a:t>12</a:t>
            </a:fld>
            <a:endParaRPr lang="en-GB" altLang="en-US" sz="1400"/>
          </a:p>
        </p:txBody>
      </p:sp>
      <p:sp>
        <p:nvSpPr>
          <p:cNvPr id="7171" name="Rectangle 2">
            <a:extLst>
              <a:ext uri="{FF2B5EF4-FFF2-40B4-BE49-F238E27FC236}">
                <a16:creationId xmlns:a16="http://schemas.microsoft.com/office/drawing/2014/main" id="{24E1437B-2996-44A4-906D-9A5E311A7F7E}"/>
              </a:ext>
            </a:extLst>
          </p:cNvPr>
          <p:cNvSpPr>
            <a:spLocks noGrp="1" noChangeArrowheads="1"/>
          </p:cNvSpPr>
          <p:nvPr>
            <p:ph type="title"/>
          </p:nvPr>
        </p:nvSpPr>
        <p:spPr/>
        <p:txBody>
          <a:bodyPr/>
          <a:lstStyle/>
          <a:p>
            <a:pPr eaLnBrk="1" hangingPunct="1"/>
            <a:r>
              <a:rPr lang="en-GB" altLang="en-US"/>
              <a:t>Differences between “Services” and “Product” marketing</a:t>
            </a:r>
          </a:p>
        </p:txBody>
      </p:sp>
      <p:sp>
        <p:nvSpPr>
          <p:cNvPr id="7172" name="Rectangle 3">
            <a:extLst>
              <a:ext uri="{FF2B5EF4-FFF2-40B4-BE49-F238E27FC236}">
                <a16:creationId xmlns:a16="http://schemas.microsoft.com/office/drawing/2014/main" id="{3609831A-2AB7-4391-BA8E-C5F17C7C911E}"/>
              </a:ext>
            </a:extLst>
          </p:cNvPr>
          <p:cNvSpPr>
            <a:spLocks noGrp="1" noChangeArrowheads="1"/>
          </p:cNvSpPr>
          <p:nvPr>
            <p:ph type="body" idx="1"/>
          </p:nvPr>
        </p:nvSpPr>
        <p:spPr>
          <a:xfrm>
            <a:off x="611560" y="1643063"/>
            <a:ext cx="7772400" cy="4738687"/>
          </a:xfrm>
        </p:spPr>
        <p:txBody>
          <a:bodyPr/>
          <a:lstStyle/>
          <a:p>
            <a:pPr eaLnBrk="1" hangingPunct="1"/>
            <a:r>
              <a:rPr lang="en-GB" altLang="en-US" sz="2800" dirty="0"/>
              <a:t>Service is Intangible </a:t>
            </a:r>
          </a:p>
          <a:p>
            <a:pPr eaLnBrk="1" hangingPunct="1"/>
            <a:r>
              <a:rPr lang="en-GB" altLang="en-US" sz="2800" dirty="0"/>
              <a:t>Services consumed at point of production</a:t>
            </a:r>
          </a:p>
          <a:p>
            <a:pPr eaLnBrk="1" hangingPunct="1"/>
            <a:r>
              <a:rPr lang="en-GB" altLang="en-US" sz="2800" dirty="0"/>
              <a:t>Services are not perishable</a:t>
            </a:r>
          </a:p>
          <a:p>
            <a:pPr eaLnBrk="1" hangingPunct="1"/>
            <a:r>
              <a:rPr lang="en-GB" altLang="en-US" sz="2800" dirty="0"/>
              <a:t>Customer may be involved with the production of services</a:t>
            </a:r>
          </a:p>
          <a:p>
            <a:pPr eaLnBrk="1" hangingPunct="1"/>
            <a:r>
              <a:rPr lang="en-GB" altLang="en-US" sz="2800" dirty="0"/>
              <a:t>Services may not be standardised</a:t>
            </a:r>
          </a:p>
          <a:p>
            <a:pPr eaLnBrk="1" hangingPunct="1"/>
            <a:r>
              <a:rPr lang="en-GB" altLang="en-US" sz="2800" dirty="0"/>
              <a:t>Services cannot be stored</a:t>
            </a:r>
          </a:p>
          <a:p>
            <a:pPr eaLnBrk="1" hangingPunct="1"/>
            <a:r>
              <a:rPr lang="en-GB" altLang="en-US" sz="2800" dirty="0"/>
              <a:t>Services imply a relationship with customer</a:t>
            </a:r>
          </a:p>
          <a:p>
            <a:pPr eaLnBrk="1" hangingPunct="1"/>
            <a:endParaRPr lang="en-GB" altLang="en-US"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Number Placeholder 5">
            <a:extLst>
              <a:ext uri="{FF2B5EF4-FFF2-40B4-BE49-F238E27FC236}">
                <a16:creationId xmlns:a16="http://schemas.microsoft.com/office/drawing/2014/main" id="{1030C621-E989-4270-871C-A3D8416CBB86}"/>
              </a:ext>
            </a:extLst>
          </p:cNvPr>
          <p:cNvSpPr>
            <a:spLocks noGrp="1"/>
          </p:cNvSpPr>
          <p:nvPr>
            <p:ph type="sldNum" sz="quarter" idx="12"/>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a:spcBef>
                <a:spcPct val="0"/>
              </a:spcBef>
              <a:buFontTx/>
              <a:buNone/>
            </a:pPr>
            <a:fld id="{2EEB2512-5EA9-4C37-B905-B2E36036A4AA}" type="slidenum">
              <a:rPr lang="en-GB" altLang="en-US" sz="1400" smtClean="0"/>
              <a:pPr>
                <a:spcBef>
                  <a:spcPct val="0"/>
                </a:spcBef>
                <a:buFontTx/>
                <a:buNone/>
              </a:pPr>
              <a:t>13</a:t>
            </a:fld>
            <a:endParaRPr lang="en-GB" altLang="en-US" sz="1400"/>
          </a:p>
        </p:txBody>
      </p:sp>
      <p:sp>
        <p:nvSpPr>
          <p:cNvPr id="8195" name="Rectangle 2">
            <a:extLst>
              <a:ext uri="{FF2B5EF4-FFF2-40B4-BE49-F238E27FC236}">
                <a16:creationId xmlns:a16="http://schemas.microsoft.com/office/drawing/2014/main" id="{A7192008-8372-4EC0-A391-593E26EB8019}"/>
              </a:ext>
            </a:extLst>
          </p:cNvPr>
          <p:cNvSpPr>
            <a:spLocks noGrp="1" noChangeArrowheads="1"/>
          </p:cNvSpPr>
          <p:nvPr>
            <p:ph type="title"/>
          </p:nvPr>
        </p:nvSpPr>
        <p:spPr/>
        <p:txBody>
          <a:bodyPr/>
          <a:lstStyle/>
          <a:p>
            <a:pPr eaLnBrk="1" hangingPunct="1"/>
            <a:r>
              <a:rPr lang="en-GB" altLang="en-US"/>
              <a:t>Services Triangle</a:t>
            </a:r>
          </a:p>
        </p:txBody>
      </p:sp>
      <p:sp>
        <p:nvSpPr>
          <p:cNvPr id="8196" name="Rectangle 3">
            <a:extLst>
              <a:ext uri="{FF2B5EF4-FFF2-40B4-BE49-F238E27FC236}">
                <a16:creationId xmlns:a16="http://schemas.microsoft.com/office/drawing/2014/main" id="{43F3F05E-C6AD-4122-A2D0-8F9F8CF72EDE}"/>
              </a:ext>
            </a:extLst>
          </p:cNvPr>
          <p:cNvSpPr>
            <a:spLocks noGrp="1" noChangeArrowheads="1"/>
          </p:cNvSpPr>
          <p:nvPr>
            <p:ph type="body" idx="1"/>
          </p:nvPr>
        </p:nvSpPr>
        <p:spPr/>
        <p:txBody>
          <a:bodyPr/>
          <a:lstStyle/>
          <a:p>
            <a:pPr eaLnBrk="1" hangingPunct="1">
              <a:buFontTx/>
              <a:buNone/>
            </a:pPr>
            <a:r>
              <a:rPr lang="en-GB" altLang="en-US"/>
              <a:t>The basic service problem</a:t>
            </a:r>
          </a:p>
        </p:txBody>
      </p:sp>
      <p:sp>
        <p:nvSpPr>
          <p:cNvPr id="8197" name="AutoShape 4">
            <a:extLst>
              <a:ext uri="{FF2B5EF4-FFF2-40B4-BE49-F238E27FC236}">
                <a16:creationId xmlns:a16="http://schemas.microsoft.com/office/drawing/2014/main" id="{51999BE2-D599-46C9-BD5C-8C52AC012C45}"/>
              </a:ext>
            </a:extLst>
          </p:cNvPr>
          <p:cNvSpPr>
            <a:spLocks noChangeArrowheads="1"/>
          </p:cNvSpPr>
          <p:nvPr/>
        </p:nvSpPr>
        <p:spPr bwMode="auto">
          <a:xfrm>
            <a:off x="2438400" y="2895600"/>
            <a:ext cx="3810000" cy="2667000"/>
          </a:xfrm>
          <a:prstGeom prst="triangle">
            <a:avLst>
              <a:gd name="adj" fmla="val 50000"/>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
        <p:nvSpPr>
          <p:cNvPr id="8198" name="Text Box 6">
            <a:extLst>
              <a:ext uri="{FF2B5EF4-FFF2-40B4-BE49-F238E27FC236}">
                <a16:creationId xmlns:a16="http://schemas.microsoft.com/office/drawing/2014/main" id="{5F0064EA-A1ED-4946-82F2-744349C4F8E3}"/>
              </a:ext>
            </a:extLst>
          </p:cNvPr>
          <p:cNvSpPr txBox="1">
            <a:spLocks noChangeArrowheads="1"/>
          </p:cNvSpPr>
          <p:nvPr/>
        </p:nvSpPr>
        <p:spPr bwMode="auto">
          <a:xfrm>
            <a:off x="1371600" y="56388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r>
              <a:rPr lang="en-GB" altLang="en-US" sz="2400"/>
              <a:t>Customer</a:t>
            </a:r>
          </a:p>
        </p:txBody>
      </p:sp>
      <p:sp>
        <p:nvSpPr>
          <p:cNvPr id="8199" name="Text Box 7">
            <a:extLst>
              <a:ext uri="{FF2B5EF4-FFF2-40B4-BE49-F238E27FC236}">
                <a16:creationId xmlns:a16="http://schemas.microsoft.com/office/drawing/2014/main" id="{3A51E85B-B2FB-45AA-A584-9B9B3E94B27D}"/>
              </a:ext>
            </a:extLst>
          </p:cNvPr>
          <p:cNvSpPr txBox="1">
            <a:spLocks noChangeArrowheads="1"/>
          </p:cNvSpPr>
          <p:nvPr/>
        </p:nvSpPr>
        <p:spPr bwMode="auto">
          <a:xfrm>
            <a:off x="4953000" y="5638800"/>
            <a:ext cx="3276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r>
              <a:rPr lang="en-GB" altLang="en-US" sz="2400"/>
              <a:t>Front Line provider</a:t>
            </a:r>
          </a:p>
        </p:txBody>
      </p:sp>
      <p:sp>
        <p:nvSpPr>
          <p:cNvPr id="8200" name="Text Box 9">
            <a:extLst>
              <a:ext uri="{FF2B5EF4-FFF2-40B4-BE49-F238E27FC236}">
                <a16:creationId xmlns:a16="http://schemas.microsoft.com/office/drawing/2014/main" id="{5CF980C0-0A39-4372-A6D5-F5111787652E}"/>
              </a:ext>
            </a:extLst>
          </p:cNvPr>
          <p:cNvSpPr txBox="1">
            <a:spLocks noChangeArrowheads="1"/>
          </p:cNvSpPr>
          <p:nvPr/>
        </p:nvSpPr>
        <p:spPr bwMode="auto">
          <a:xfrm>
            <a:off x="3657600" y="243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50000"/>
              </a:spcBef>
              <a:buFontTx/>
              <a:buNone/>
            </a:pPr>
            <a:r>
              <a:rPr lang="en-GB" altLang="en-US" sz="2400"/>
              <a:t>management</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 name="Title 1">
            <a:extLst>
              <a:ext uri="{FF2B5EF4-FFF2-40B4-BE49-F238E27FC236}">
                <a16:creationId xmlns:a16="http://schemas.microsoft.com/office/drawing/2014/main" id="{AF38B78F-F752-45B9-AEAC-5000AB95FB41}"/>
              </a:ext>
            </a:extLst>
          </p:cNvPr>
          <p:cNvSpPr>
            <a:spLocks noGrp="1"/>
          </p:cNvSpPr>
          <p:nvPr>
            <p:ph type="title"/>
          </p:nvPr>
        </p:nvSpPr>
        <p:spPr>
          <a:xfrm>
            <a:off x="457200" y="274638"/>
            <a:ext cx="8229600" cy="1143000"/>
          </a:xfrm>
        </p:spPr>
        <p:txBody>
          <a:bodyPr wrap="square" anchor="ctr">
            <a:normAutofit/>
          </a:bodyPr>
          <a:lstStyle/>
          <a:p>
            <a:r>
              <a:rPr lang="en-US" dirty="0"/>
              <a:t>Individual Activity – 10 Mins</a:t>
            </a:r>
          </a:p>
        </p:txBody>
      </p:sp>
      <p:pic>
        <p:nvPicPr>
          <p:cNvPr id="1026" name="Picture 2" descr="Off School - good quality, fun activities and learning opportunities">
            <a:extLst>
              <a:ext uri="{FF2B5EF4-FFF2-40B4-BE49-F238E27FC236}">
                <a16:creationId xmlns:a16="http://schemas.microsoft.com/office/drawing/2014/main" id="{BF5C888B-2BDE-4550-9E69-C00A909663BA}"/>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tretch>
            <a:fillRect/>
          </a:stretch>
        </p:blipFill>
        <p:spPr bwMode="auto">
          <a:xfrm>
            <a:off x="955387" y="1600201"/>
            <a:ext cx="3042225" cy="3989040"/>
          </a:xfrm>
          <a:prstGeom prst="rect">
            <a:avLst/>
          </a:prstGeom>
          <a:solidFill>
            <a:srgbClr val="FFFFFF"/>
          </a:solidFill>
        </p:spPr>
      </p:pic>
      <p:sp>
        <p:nvSpPr>
          <p:cNvPr id="135" name="Content Placeholder 3">
            <a:extLst>
              <a:ext uri="{FF2B5EF4-FFF2-40B4-BE49-F238E27FC236}">
                <a16:creationId xmlns:a16="http://schemas.microsoft.com/office/drawing/2014/main" id="{2F4979CF-5852-4578-8960-CCEE0B4A1B61}"/>
              </a:ext>
            </a:extLst>
          </p:cNvPr>
          <p:cNvSpPr>
            <a:spLocks noGrp="1"/>
          </p:cNvSpPr>
          <p:nvPr>
            <p:ph sz="half" idx="2"/>
          </p:nvPr>
        </p:nvSpPr>
        <p:spPr>
          <a:xfrm>
            <a:off x="4211960" y="1196752"/>
            <a:ext cx="4399516" cy="4536504"/>
          </a:xfrm>
        </p:spPr>
        <p:txBody>
          <a:bodyPr/>
          <a:lstStyle/>
          <a:p>
            <a:r>
              <a:rPr lang="en-US" dirty="0"/>
              <a:t>Think about an organization which is product orientated and another which is service orientated. </a:t>
            </a:r>
          </a:p>
          <a:p>
            <a:r>
              <a:rPr lang="en-US" dirty="0"/>
              <a:t>Identify the Service or the Product produced by the organization and if there is an overlap in their offering</a:t>
            </a:r>
          </a:p>
        </p:txBody>
      </p:sp>
      <p:sp>
        <p:nvSpPr>
          <p:cNvPr id="4" name="Date Placeholder 3">
            <a:extLst>
              <a:ext uri="{FF2B5EF4-FFF2-40B4-BE49-F238E27FC236}">
                <a16:creationId xmlns:a16="http://schemas.microsoft.com/office/drawing/2014/main" id="{E79560F2-3763-4391-BCEF-DEA08CD4D1C0}"/>
              </a:ext>
            </a:extLst>
          </p:cNvPr>
          <p:cNvSpPr>
            <a:spLocks noGrp="1"/>
          </p:cNvSpPr>
          <p:nvPr>
            <p:ph type="dt" sz="half" idx="10"/>
          </p:nvPr>
        </p:nvSpPr>
        <p:spPr>
          <a:xfrm>
            <a:off x="250825" y="6524625"/>
            <a:ext cx="971550" cy="219075"/>
          </a:xfrm>
        </p:spPr>
        <p:txBody>
          <a:bodyPr vert="horz" lIns="91440" tIns="45720" rIns="91440" bIns="45720" rtlCol="0" anchor="ctr">
            <a:normAutofit/>
          </a:bodyPr>
          <a:lstStyle/>
          <a:p>
            <a:pPr>
              <a:lnSpc>
                <a:spcPct val="90000"/>
              </a:lnSpc>
              <a:spcAft>
                <a:spcPts val="600"/>
              </a:spcAft>
              <a:defRPr/>
            </a:pPr>
            <a:fld id="{2303D31F-598B-47EE-BA37-93F097A3D676}" type="datetime1">
              <a:rPr lang="en-GB" altLang="en-US" sz="900" kern="1200"/>
              <a:pPr>
                <a:lnSpc>
                  <a:spcPct val="90000"/>
                </a:lnSpc>
                <a:spcAft>
                  <a:spcPts val="600"/>
                </a:spcAft>
                <a:defRPr/>
              </a:pPr>
              <a:t>16/02/2021</a:t>
            </a:fld>
            <a:endParaRPr lang="en-GB" altLang="en-US" sz="900" kern="1200"/>
          </a:p>
        </p:txBody>
      </p:sp>
      <p:sp>
        <p:nvSpPr>
          <p:cNvPr id="5" name="Slide Number Placeholder 4">
            <a:extLst>
              <a:ext uri="{FF2B5EF4-FFF2-40B4-BE49-F238E27FC236}">
                <a16:creationId xmlns:a16="http://schemas.microsoft.com/office/drawing/2014/main" id="{EB157E8D-84BF-4701-B1B3-10E33B98866C}"/>
              </a:ext>
            </a:extLst>
          </p:cNvPr>
          <p:cNvSpPr>
            <a:spLocks noGrp="1"/>
          </p:cNvSpPr>
          <p:nvPr>
            <p:ph type="sldNum" sz="quarter" idx="11"/>
          </p:nvPr>
        </p:nvSpPr>
        <p:spPr>
          <a:xfrm>
            <a:off x="7956550" y="6381750"/>
            <a:ext cx="730250" cy="339725"/>
          </a:xfrm>
        </p:spPr>
        <p:txBody>
          <a:bodyPr vert="horz" wrap="square" lIns="91440" tIns="45720" rIns="91440" bIns="45720" numCol="1" anchor="ctr" anchorCtr="0" compatLnSpc="1">
            <a:prstTxWarp prst="textNoShape">
              <a:avLst/>
            </a:prstTxWarp>
            <a:normAutofit/>
          </a:bodyPr>
          <a:lstStyle/>
          <a:p>
            <a:pPr>
              <a:spcAft>
                <a:spcPts val="600"/>
              </a:spcAft>
              <a:defRPr/>
            </a:pPr>
            <a:fld id="{6550E941-99E4-4403-A917-B30FF69A9617}" type="slidenum">
              <a:rPr lang="en-GB" altLang="en-US" kern="1200"/>
              <a:pPr>
                <a:spcAft>
                  <a:spcPts val="600"/>
                </a:spcAft>
                <a:defRPr/>
              </a:pPr>
              <a:t>14</a:t>
            </a:fld>
            <a:endParaRPr lang="en-GB" altLang="en-US" kern="1200"/>
          </a:p>
        </p:txBody>
      </p:sp>
    </p:spTree>
    <p:extLst>
      <p:ext uri="{BB962C8B-B14F-4D97-AF65-F5344CB8AC3E}">
        <p14:creationId xmlns:p14="http://schemas.microsoft.com/office/powerpoint/2010/main" val="366673920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26</TotalTime>
  <Words>848</Words>
  <Application>Microsoft Office PowerPoint</Application>
  <PresentationFormat>On-screen Show (4:3)</PresentationFormat>
  <Paragraphs>90</Paragraphs>
  <Slides>14</Slides>
  <Notes>0</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Myriad Pro</vt:lpstr>
      <vt:lpstr>Times New Roman</vt:lpstr>
      <vt:lpstr>Verdana</vt:lpstr>
      <vt:lpstr>20140311PresentationUWTSDTemplate</vt:lpstr>
      <vt:lpstr>LCBB4004</vt:lpstr>
      <vt:lpstr>The Aim This Week </vt:lpstr>
      <vt:lpstr>History of the Marketing Mix – From 4Ps to 7Ps</vt:lpstr>
      <vt:lpstr>Neil H. Borden – 1949 Terminology </vt:lpstr>
      <vt:lpstr>The Four Ps</vt:lpstr>
      <vt:lpstr>The Seven Ps</vt:lpstr>
      <vt:lpstr>The Future of the Marketing Mix</vt:lpstr>
      <vt:lpstr>The Marketing Mix</vt:lpstr>
      <vt:lpstr>The Marketing Mix</vt:lpstr>
      <vt:lpstr>Orientations</vt:lpstr>
      <vt:lpstr>“Service” Marketing Mix</vt:lpstr>
      <vt:lpstr>Differences between “Services” and “Product” marketing</vt:lpstr>
      <vt:lpstr>Services Triangle</vt:lpstr>
      <vt:lpstr>Individual Activity – 10 Mins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LCBB4004</dc:title>
  <dc:creator>Efua Adams </dc:creator>
  <cp:lastModifiedBy>Efua Adams </cp:lastModifiedBy>
  <cp:revision>3</cp:revision>
  <dcterms:created xsi:type="dcterms:W3CDTF">2021-02-03T01:14:14Z</dcterms:created>
  <dcterms:modified xsi:type="dcterms:W3CDTF">2021-02-16T23:02:52Z</dcterms:modified>
</cp:coreProperties>
</file>