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86" r:id="rId11"/>
    <p:sldId id="285" r:id="rId12"/>
    <p:sldId id="269" r:id="rId13"/>
    <p:sldId id="270" r:id="rId14"/>
    <p:sldId id="265" r:id="rId15"/>
    <p:sldId id="266" r:id="rId16"/>
    <p:sldId id="277" r:id="rId17"/>
    <p:sldId id="278" r:id="rId18"/>
    <p:sldId id="279" r:id="rId19"/>
    <p:sldId id="282" r:id="rId20"/>
    <p:sldId id="281" r:id="rId21"/>
    <p:sldId id="283" r:id="rId22"/>
    <p:sldId id="271" r:id="rId23"/>
    <p:sldId id="273" r:id="rId24"/>
    <p:sldId id="274" r:id="rId25"/>
    <p:sldId id="272" r:id="rId26"/>
    <p:sldId id="276" r:id="rId27"/>
    <p:sldId id="267" r:id="rId28"/>
    <p:sldId id="284" r:id="rId29"/>
    <p:sldId id="287" r:id="rId30"/>
    <p:sldId id="268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75725" autoAdjust="0"/>
  </p:normalViewPr>
  <p:slideViewPr>
    <p:cSldViewPr snapToGrid="0">
      <p:cViewPr varScale="1">
        <p:scale>
          <a:sx n="87" d="100"/>
          <a:sy n="87" d="100"/>
        </p:scale>
        <p:origin x="151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E:\Masters\Project%20Masters\Project\Book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600" b="1" i="0" u="none" strike="noStrike" kern="1200" cap="none" spc="0" normalizeH="0" baseline="0">
                <a:solidFill>
                  <a:schemeClr val="dk1">
                    <a:lumMod val="50000"/>
                    <a:lumOff val="50000"/>
                  </a:schemeClr>
                </a:solidFill>
                <a:latin typeface="+mj-lt"/>
                <a:ea typeface="+mj-ea"/>
                <a:cs typeface="+mj-cs"/>
              </a:defRPr>
            </a:pPr>
            <a:r>
              <a:rPr lang="en-GB" sz="1600" b="1" i="0" u="none" strike="noStrike" cap="none" normalizeH="0" baseline="0">
                <a:effectLst/>
              </a:rPr>
              <a:t>System Usability Scale Results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600" b="1" i="0" u="none" strike="noStrike" kern="1200" cap="none" spc="0" normalizeH="0" baseline="0">
              <a:solidFill>
                <a:schemeClr val="dk1">
                  <a:lumMod val="50000"/>
                  <a:lumOff val="50000"/>
                </a:schemeClr>
              </a:solidFill>
              <a:latin typeface="+mj-lt"/>
              <a:ea typeface="+mj-ea"/>
              <a:cs typeface="+mj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Sheet2!$B$2:$B$11</c:f>
              <c:strCache>
                <c:ptCount val="10"/>
                <c:pt idx="0">
                  <c:v>1. I think that I would like to use this system frequently.</c:v>
                </c:pt>
                <c:pt idx="1">
                  <c:v>2. I found the system unnecessarily complex.</c:v>
                </c:pt>
                <c:pt idx="2">
                  <c:v>3. I thought the system was easy to use.</c:v>
                </c:pt>
                <c:pt idx="3">
                  <c:v>4. I think that I would need the support of a technical person to be able to use this system.</c:v>
                </c:pt>
                <c:pt idx="4">
                  <c:v>5. I found the various functions in this system were well integrated.</c:v>
                </c:pt>
                <c:pt idx="5">
                  <c:v>6. I thought there was too much inconsistency in this system.</c:v>
                </c:pt>
                <c:pt idx="6">
                  <c:v>7. I would imagine that most people would learn to use this system very quickly.</c:v>
                </c:pt>
                <c:pt idx="7">
                  <c:v>8. I found the system very cumbersome to use.</c:v>
                </c:pt>
                <c:pt idx="8">
                  <c:v>9. I felt very confident using the system.</c:v>
                </c:pt>
                <c:pt idx="9">
                  <c:v>10. I needed to learn a lot of things before I could get going with this system.</c:v>
                </c:pt>
              </c:strCache>
            </c:strRef>
          </c:cat>
          <c:val>
            <c:numRef>
              <c:f>Sheet2!$O$2:$O$11</c:f>
              <c:numCache>
                <c:formatCode>0.0</c:formatCode>
                <c:ptCount val="10"/>
                <c:pt idx="0">
                  <c:v>2.1666666666666665</c:v>
                </c:pt>
                <c:pt idx="1">
                  <c:v>3</c:v>
                </c:pt>
                <c:pt idx="2">
                  <c:v>3.1666666666666665</c:v>
                </c:pt>
                <c:pt idx="3">
                  <c:v>3.5</c:v>
                </c:pt>
                <c:pt idx="4">
                  <c:v>3.4166666666666665</c:v>
                </c:pt>
                <c:pt idx="5">
                  <c:v>3.5</c:v>
                </c:pt>
                <c:pt idx="6">
                  <c:v>2.5833333333333335</c:v>
                </c:pt>
                <c:pt idx="7">
                  <c:v>3.0833333333333335</c:v>
                </c:pt>
                <c:pt idx="8">
                  <c:v>3.1666666666666665</c:v>
                </c:pt>
                <c:pt idx="9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F69-4E02-BC32-89D0AC859BC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67"/>
        <c:overlap val="-43"/>
        <c:axId val="483624360"/>
        <c:axId val="483623184"/>
      </c:barChart>
      <c:catAx>
        <c:axId val="48362436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dk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cap="none" spc="0" normalizeH="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83623184"/>
        <c:crosses val="autoZero"/>
        <c:auto val="1"/>
        <c:lblAlgn val="ctr"/>
        <c:lblOffset val="100"/>
        <c:noMultiLvlLbl val="0"/>
      </c:catAx>
      <c:valAx>
        <c:axId val="4836231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dk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483624360"/>
        <c:crosses val="autoZero"/>
        <c:crossBetween val="between"/>
      </c:valAx>
      <c:spPr>
        <a:pattFill prst="ltDnDiag">
          <a:fgClr>
            <a:schemeClr val="dk1">
              <a:lumMod val="15000"/>
              <a:lumOff val="85000"/>
            </a:schemeClr>
          </a:fgClr>
          <a:bgClr>
            <a:schemeClr val="lt1"/>
          </a:bgClr>
        </a:pattFill>
        <a:ln>
          <a:noFill/>
        </a:ln>
        <a:effectLst/>
      </c:spPr>
    </c:plotArea>
    <c:plotVisOnly val="1"/>
    <c:dispBlanksAs val="gap"/>
    <c:showDLblsOverMax val="0"/>
  </c:chart>
  <c:spPr>
    <a:solidFill>
      <a:schemeClr val="lt1"/>
    </a:solidFill>
    <a:ln w="9525" cap="flat" cmpd="sng" algn="ctr">
      <a:solidFill>
        <a:schemeClr val="accent1"/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8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 cap="none" spc="0" normalizeH="0" baseline="0"/>
  </cs:categoryAxis>
  <cs:chartArea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dk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22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0">
      <cs:styleClr val="auto"/>
    </cs:fillRef>
    <cs:effectRef idx="0"/>
    <cs:fontRef idx="minor">
      <a:schemeClr val="dk1"/>
    </cs:fontRef>
    <cs:spPr>
      <a:solidFill>
        <a:schemeClr val="lt1"/>
      </a:solidFill>
      <a:ln w="1587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8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downBar>
  <cs:drop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plotArea>
  <cs:plotArea3D>
    <cs:lnRef idx="0"/>
    <cs:fillRef idx="0"/>
    <cs:effectRef idx="0"/>
    <cs:fontRef idx="minor">
      <a:schemeClr val="dk1"/>
    </cs:fontRef>
    <cs:spPr>
      <a:solidFill>
        <a:schemeClr val="lt1"/>
      </a:solidFill>
    </cs:spPr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dk1">
        <a:lumMod val="50000"/>
        <a:lumOff val="50000"/>
      </a:schemeClr>
    </cs:fontRef>
    <cs:defRPr sz="1600" b="1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 cap="flat" cmpd="sng" algn="ctr">
        <a:solidFill>
          <a:schemeClr val="dk1">
            <a:lumMod val="50000"/>
            <a:lumOff val="50000"/>
          </a:schemeClr>
        </a:solidFill>
        <a:round/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  <cs:spPr>
      <a:pattFill prst="ltDnDiag">
        <a:fgClr>
          <a:schemeClr val="dk1">
            <a:lumMod val="15000"/>
            <a:lumOff val="85000"/>
          </a:schemeClr>
        </a:fgClr>
        <a:bgClr>
          <a:schemeClr val="lt1"/>
        </a:bgClr>
      </a:pattFill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155E0D-96AC-4516-AE6E-0BE9F87593A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78B41E-7958-4878-9B1A-C59DCA546C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600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moodlearchive.uwtsd.ac.uk/swansea1617/mod/resource/view.php?id=98708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78B41E-7958-4878-9B1A-C59DCA546C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9477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78B41E-7958-4878-9B1A-C59DCA546C9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0860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[3] “How Cognitive Biases Influence How You Think and Act,” </a:t>
            </a:r>
            <a:r>
              <a:rPr lang="en-GB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verywellmind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[Online]. Available: https://www.verywellmind.com/what-is-a-cognitive-bias-2794963. [Accessed 12 09 2019].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78B41E-7958-4878-9B1A-C59DCA546C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262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[1]“Phenomenography - A research approach investigating different understandings of reality,” 1986.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[2]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https://research-methodology.net/research-philosophy/positivism/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 from Dr Nik Whitehead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presentation [research methods, 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RM Lecture 2-2 - The Research </a:t>
            </a:r>
            <a:r>
              <a:rPr lang="en-GB" sz="1200" b="0" i="0" u="none" strike="noStrike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ProposalFile</a:t>
            </a: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] </a:t>
            </a:r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78B41E-7958-4878-9B1A-C59DCA546C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5803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78B41E-7958-4878-9B1A-C59DCA546C9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5044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78B41E-7958-4878-9B1A-C59DCA546C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9311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78B41E-7958-4878-9B1A-C59DCA546C9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2093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25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3874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424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390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4741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1926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4157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306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432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7827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9335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927595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5978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2070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8151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4661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72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35DCABA-5D2C-4AA8-AEE4-2A409DD6F34F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46DF4B-5F8E-4F4E-951F-490A5DDF10C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8159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  <p:sldLayoutId id="2147483701" r:id="rId12"/>
    <p:sldLayoutId id="2147483702" r:id="rId13"/>
    <p:sldLayoutId id="2147483703" r:id="rId14"/>
    <p:sldLayoutId id="2147483704" r:id="rId15"/>
    <p:sldLayoutId id="2147483705" r:id="rId16"/>
    <p:sldLayoutId id="214748370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pharris.145700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hyperlink" Target="http://moodlearchive.uwtsd.ac.uk/swansea1617/mod/resource/view.php?id=9870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Investigation into User Experiences on Websites Using Eye Tracking </a:t>
            </a:r>
            <a:r>
              <a:rPr lang="en-GB" dirty="0" smtClean="0"/>
              <a:t>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1"/>
            <a:ext cx="8825658" cy="861420"/>
          </a:xfrm>
        </p:spPr>
        <p:txBody>
          <a:bodyPr>
            <a:noAutofit/>
          </a:bodyPr>
          <a:lstStyle/>
          <a:p>
            <a:r>
              <a:rPr lang="en-GB" sz="1600" dirty="0" smtClean="0"/>
              <a:t>By Paige Louise Harris</a:t>
            </a:r>
          </a:p>
          <a:p>
            <a:r>
              <a:rPr lang="en-GB" sz="1600" dirty="0" smtClean="0"/>
              <a:t>The University of Wales Trinity St David</a:t>
            </a:r>
          </a:p>
          <a:p>
            <a:r>
              <a:rPr lang="en-GB" sz="1600" dirty="0" smtClean="0">
                <a:hlinkClick r:id="rId2"/>
              </a:rPr>
              <a:t>pharris.145700@student.uwtsd.ac.uk</a:t>
            </a:r>
            <a:endParaRPr lang="en-GB" sz="1600" dirty="0" smtClean="0"/>
          </a:p>
          <a:p>
            <a:r>
              <a:rPr lang="en-GB" sz="1600" dirty="0" smtClean="0"/>
              <a:t>P145700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87399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2035334"/>
            <a:ext cx="8946541" cy="3398312"/>
          </a:xfrm>
        </p:spPr>
        <p:txBody>
          <a:bodyPr numCol="2">
            <a:normAutofit/>
          </a:bodyPr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Aims and objectives</a:t>
            </a:r>
          </a:p>
          <a:p>
            <a:r>
              <a:rPr lang="en-GB" dirty="0" smtClean="0"/>
              <a:t>Literature review</a:t>
            </a:r>
          </a:p>
          <a:p>
            <a:pPr lvl="1"/>
            <a:r>
              <a:rPr lang="en-GB" dirty="0" smtClean="0"/>
              <a:t>Eye tracking</a:t>
            </a:r>
          </a:p>
          <a:p>
            <a:pPr lvl="1"/>
            <a:r>
              <a:rPr lang="en-GB" dirty="0" smtClean="0"/>
              <a:t>Website Usability </a:t>
            </a:r>
          </a:p>
          <a:p>
            <a:pPr lvl="1"/>
            <a:r>
              <a:rPr lang="en-GB" dirty="0" smtClean="0"/>
              <a:t>User experience</a:t>
            </a:r>
          </a:p>
          <a:p>
            <a:r>
              <a:rPr lang="en-GB" dirty="0" smtClean="0"/>
              <a:t>Philosophy and Approach</a:t>
            </a:r>
          </a:p>
          <a:p>
            <a:r>
              <a:rPr lang="en-GB" dirty="0" smtClean="0"/>
              <a:t>Strategies</a:t>
            </a:r>
          </a:p>
          <a:p>
            <a:r>
              <a:rPr lang="en-GB" dirty="0" smtClean="0"/>
              <a:t>Investigation</a:t>
            </a:r>
          </a:p>
          <a:p>
            <a:r>
              <a:rPr lang="en-GB" dirty="0" smtClean="0"/>
              <a:t>Issues encountered</a:t>
            </a:r>
          </a:p>
          <a:p>
            <a:r>
              <a:rPr lang="en-GB" dirty="0" smtClean="0"/>
              <a:t>Results</a:t>
            </a:r>
          </a:p>
          <a:p>
            <a:r>
              <a:rPr lang="en-GB" dirty="0" smtClean="0"/>
              <a:t>Conclusion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40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Investigation is going to:</a:t>
            </a:r>
          </a:p>
          <a:p>
            <a:r>
              <a:rPr lang="en-GB" dirty="0" smtClean="0"/>
              <a:t>Analysis Debenhams website</a:t>
            </a:r>
            <a:r>
              <a:rPr lang="en-GB" dirty="0"/>
              <a:t> </a:t>
            </a:r>
            <a:r>
              <a:rPr lang="en-GB" dirty="0" smtClean="0"/>
              <a:t>for user friendliness and user experience.</a:t>
            </a:r>
          </a:p>
          <a:p>
            <a:r>
              <a:rPr lang="en-GB" dirty="0" smtClean="0"/>
              <a:t>Using eye tracking</a:t>
            </a:r>
          </a:p>
          <a:p>
            <a:pPr lvl="1"/>
            <a:r>
              <a:rPr lang="en-GB" dirty="0"/>
              <a:t>H</a:t>
            </a:r>
            <a:r>
              <a:rPr lang="en-GB" dirty="0" smtClean="0"/>
              <a:t>ardware - The Eye Tribe</a:t>
            </a:r>
          </a:p>
          <a:p>
            <a:pPr lvl="1"/>
            <a:r>
              <a:rPr lang="en-GB" dirty="0" smtClean="0"/>
              <a:t>Software – Ogama</a:t>
            </a:r>
          </a:p>
          <a:p>
            <a:r>
              <a:rPr lang="en-GB" dirty="0" smtClean="0"/>
              <a:t>User complete a standardised Usability Questionnaire </a:t>
            </a:r>
            <a:endParaRPr lang="en-GB" dirty="0"/>
          </a:p>
          <a:p>
            <a:r>
              <a:rPr lang="en-GB" dirty="0"/>
              <a:t>User complete a standardised User </a:t>
            </a:r>
            <a:r>
              <a:rPr lang="en-GB" dirty="0" smtClean="0"/>
              <a:t>Experience Survey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1915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and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5350" y="1825625"/>
            <a:ext cx="10458450" cy="462089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The aim of this study is to identify whether eye </a:t>
            </a:r>
            <a:r>
              <a:rPr lang="en-GB" dirty="0"/>
              <a:t>tracking software is able to identify problems within websites as well as the usability and user experiences when being used. </a:t>
            </a:r>
            <a:endParaRPr lang="en-GB" dirty="0" smtClean="0"/>
          </a:p>
          <a:p>
            <a:pPr lvl="1"/>
            <a:r>
              <a:rPr lang="en-GB" dirty="0"/>
              <a:t>To conduct a literature review on;</a:t>
            </a:r>
          </a:p>
          <a:p>
            <a:pPr lvl="2"/>
            <a:r>
              <a:rPr lang="en-GB" dirty="0"/>
              <a:t>The technology which has previous been used and current technology which is used for eye tracking.</a:t>
            </a:r>
          </a:p>
          <a:p>
            <a:pPr lvl="2"/>
            <a:r>
              <a:rPr lang="en-GB" dirty="0"/>
              <a:t>The standards which are being followed to ensure websites are user friendly.</a:t>
            </a:r>
          </a:p>
          <a:p>
            <a:pPr lvl="2"/>
            <a:r>
              <a:rPr lang="en-GB" dirty="0"/>
              <a:t>The standards which are being followed to ensure websites present users with a good experience. </a:t>
            </a:r>
          </a:p>
          <a:p>
            <a:pPr lvl="1"/>
            <a:r>
              <a:rPr lang="en-GB" dirty="0"/>
              <a:t>Conduct a research test with multiple participants, tracking their eye movements during the use of a retail website.</a:t>
            </a:r>
          </a:p>
          <a:p>
            <a:pPr lvl="1"/>
            <a:r>
              <a:rPr lang="en-GB" dirty="0"/>
              <a:t>Conduct standardised questionnaires on usability and user experience for each participant.</a:t>
            </a:r>
          </a:p>
          <a:p>
            <a:pPr lvl="1"/>
            <a:r>
              <a:rPr lang="en-GB" dirty="0"/>
              <a:t>Record, analyse and compare the results from the eye tracking software and questionnaires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55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 – Eye Tracking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First introduced in 1908 by Edmund Huey</a:t>
            </a:r>
          </a:p>
          <a:p>
            <a:r>
              <a:rPr lang="en-GB" dirty="0" smtClean="0"/>
              <a:t>From </a:t>
            </a:r>
            <a:r>
              <a:rPr lang="en-GB" dirty="0"/>
              <a:t>the 2000s to today eye tracking is being used for the following reasons;</a:t>
            </a:r>
          </a:p>
          <a:p>
            <a:pPr lvl="1"/>
            <a:r>
              <a:rPr lang="en-GB" dirty="0"/>
              <a:t>Disabled people to be able to communicate when they can only use their eyes for input.</a:t>
            </a:r>
          </a:p>
          <a:p>
            <a:pPr lvl="1"/>
            <a:r>
              <a:rPr lang="en-GB" dirty="0"/>
              <a:t>Preventing and treating eye abnormalities.</a:t>
            </a:r>
          </a:p>
          <a:p>
            <a:pPr lvl="1"/>
            <a:r>
              <a:rPr lang="en-GB" dirty="0"/>
              <a:t>Testing usability</a:t>
            </a:r>
          </a:p>
          <a:p>
            <a:pPr lvl="1"/>
            <a:r>
              <a:rPr lang="en-GB" dirty="0"/>
              <a:t>Testing perceptual, cognitive, and social abilities through infancy to adulthood</a:t>
            </a:r>
          </a:p>
          <a:p>
            <a:pPr lvl="1"/>
            <a:r>
              <a:rPr lang="en-GB" dirty="0"/>
              <a:t>Market </a:t>
            </a:r>
            <a:r>
              <a:rPr lang="en-GB" dirty="0" smtClean="0"/>
              <a:t>research</a:t>
            </a:r>
          </a:p>
          <a:p>
            <a:r>
              <a:rPr lang="en-GB" dirty="0" smtClean="0"/>
              <a:t>Corneal Reflection is the gaze tracking method that has been used for this investigation. </a:t>
            </a:r>
          </a:p>
          <a:p>
            <a:r>
              <a:rPr lang="en-GB" dirty="0"/>
              <a:t>Corneal Reflections works by the eye tracking technology detecting a light source within the user’s eyes to determine where they are looking at on the computer screen. 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747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 – Usability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Website usability is made up of </a:t>
            </a:r>
            <a:r>
              <a:rPr lang="en-GB" dirty="0"/>
              <a:t>five components, Learnability, Efficiency, Memorability, Errors, and Satisfaction. </a:t>
            </a:r>
            <a:endParaRPr lang="en-GB" dirty="0" smtClean="0"/>
          </a:p>
          <a:p>
            <a:r>
              <a:rPr lang="en-GB" dirty="0" smtClean="0"/>
              <a:t>The literature review looks into the following areas:</a:t>
            </a:r>
          </a:p>
          <a:p>
            <a:pPr lvl="1"/>
            <a:r>
              <a:rPr lang="en-GB" dirty="0" smtClean="0"/>
              <a:t>Accessibility</a:t>
            </a:r>
          </a:p>
          <a:p>
            <a:pPr lvl="1"/>
            <a:r>
              <a:rPr lang="en-GB" dirty="0" smtClean="0"/>
              <a:t>Navigation</a:t>
            </a:r>
          </a:p>
          <a:p>
            <a:pPr lvl="1"/>
            <a:r>
              <a:rPr lang="en-GB" dirty="0" smtClean="0"/>
              <a:t>Colours</a:t>
            </a:r>
          </a:p>
          <a:p>
            <a:pPr lvl="1"/>
            <a:r>
              <a:rPr lang="en-GB" dirty="0" smtClean="0"/>
              <a:t>Structure</a:t>
            </a:r>
          </a:p>
          <a:p>
            <a:pPr lvl="1"/>
            <a:r>
              <a:rPr lang="en-GB" dirty="0" smtClean="0"/>
              <a:t>Typography</a:t>
            </a:r>
          </a:p>
          <a:p>
            <a:pPr lvl="1"/>
            <a:r>
              <a:rPr lang="en-GB" dirty="0" smtClean="0"/>
              <a:t>Speed</a:t>
            </a:r>
          </a:p>
          <a:p>
            <a:pPr lvl="1"/>
            <a:r>
              <a:rPr lang="en-GB" dirty="0" smtClean="0"/>
              <a:t>Easy of Use</a:t>
            </a:r>
          </a:p>
          <a:p>
            <a:pPr lvl="1"/>
            <a:r>
              <a:rPr lang="en-GB" dirty="0" smtClean="0"/>
              <a:t>Interaction Design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015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Literature Review – User Experience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User experience is defined as 5 main categories, </a:t>
            </a:r>
          </a:p>
          <a:p>
            <a:r>
              <a:rPr lang="en-GB" dirty="0" smtClean="0"/>
              <a:t>Psychology</a:t>
            </a:r>
          </a:p>
          <a:p>
            <a:pPr lvl="1"/>
            <a:r>
              <a:rPr lang="en-GB" dirty="0" smtClean="0"/>
              <a:t>Psychology </a:t>
            </a:r>
            <a:r>
              <a:rPr lang="en-GB" dirty="0"/>
              <a:t>is  prediction of the users behaviour when using the website, therefor user behaviour can be manipulated. </a:t>
            </a:r>
          </a:p>
          <a:p>
            <a:pPr lvl="1"/>
            <a:r>
              <a:rPr lang="en-GB" dirty="0"/>
              <a:t>Cognitive Bias –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“A cognitive bias is a systematic error in thinking that affects the decisions and judgments that people make.” [3</a:t>
            </a:r>
            <a:r>
              <a:rPr lang="en-GB" i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]</a:t>
            </a:r>
            <a:endParaRPr lang="en-GB" dirty="0" smtClean="0"/>
          </a:p>
          <a:p>
            <a:r>
              <a:rPr lang="en-GB" dirty="0" smtClean="0"/>
              <a:t>Usability </a:t>
            </a:r>
          </a:p>
          <a:p>
            <a:r>
              <a:rPr lang="en-GB" dirty="0" smtClean="0"/>
              <a:t>Design </a:t>
            </a:r>
          </a:p>
          <a:p>
            <a:pPr lvl="1"/>
            <a:r>
              <a:rPr lang="en-GB" dirty="0" smtClean="0"/>
              <a:t>Behaviour, data, graphics and navigation</a:t>
            </a:r>
          </a:p>
          <a:p>
            <a:r>
              <a:rPr lang="en-GB" dirty="0" smtClean="0"/>
              <a:t>Copywriting</a:t>
            </a:r>
          </a:p>
          <a:p>
            <a:pPr lvl="1"/>
            <a:r>
              <a:rPr lang="en-GB" dirty="0" smtClean="0"/>
              <a:t>Narrative words and navigation </a:t>
            </a:r>
          </a:p>
          <a:p>
            <a:r>
              <a:rPr lang="en-GB" dirty="0" smtClean="0"/>
              <a:t>Analysis.</a:t>
            </a:r>
          </a:p>
          <a:p>
            <a:pPr marL="457200" lvl="1" indent="0">
              <a:buNone/>
            </a:pPr>
            <a:endParaRPr lang="en-GB" i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endParaRPr lang="en-GB" i="1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271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Philosophy and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440180"/>
            <a:ext cx="8946541" cy="4808219"/>
          </a:xfrm>
        </p:spPr>
        <p:txBody>
          <a:bodyPr/>
          <a:lstStyle/>
          <a:p>
            <a:pPr marL="45720" indent="0">
              <a:buNone/>
            </a:pPr>
            <a:r>
              <a:rPr lang="en-GB" b="1" dirty="0"/>
              <a:t>Phenomenology </a:t>
            </a:r>
          </a:p>
          <a:p>
            <a:pPr marL="45720" indent="0">
              <a:buNone/>
            </a:pPr>
            <a:r>
              <a:rPr lang="en-GB" dirty="0"/>
              <a:t>Will be used for the </a:t>
            </a:r>
            <a:r>
              <a:rPr lang="en-GB" dirty="0" smtClean="0"/>
              <a:t>Usability and User Experience questionnaires </a:t>
            </a:r>
            <a:r>
              <a:rPr lang="en-GB" dirty="0"/>
              <a:t>using and Inductive approach “Phenomenography is a qualitative research methodology… that investigates the qualitatively different ways in which people experience something or think about something.”[1]</a:t>
            </a:r>
          </a:p>
          <a:p>
            <a:pPr marL="45720" indent="0">
              <a:buNone/>
            </a:pPr>
            <a:r>
              <a:rPr lang="en-GB" b="1" dirty="0"/>
              <a:t>Positivism</a:t>
            </a:r>
          </a:p>
          <a:p>
            <a:pPr marL="45720" indent="0">
              <a:buNone/>
            </a:pPr>
            <a:r>
              <a:rPr lang="en-GB" dirty="0"/>
              <a:t>Positivism will be used when conducting the eye tracking experiment, using a deductive approach. “As a philosophy, positivism adheres to the view that only “factual” knowledge gained through observation”[2</a:t>
            </a:r>
            <a:r>
              <a:rPr lang="en-GB" dirty="0" smtClean="0"/>
              <a:t>]</a:t>
            </a:r>
          </a:p>
          <a:p>
            <a:pPr marL="45720" indent="0">
              <a:buNone/>
            </a:pPr>
            <a:endParaRPr lang="en-GB" dirty="0" smtClean="0"/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13712" y="5035083"/>
            <a:ext cx="8836141" cy="1608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84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Eye Tracking has been used to conduct experiments on how multiple users interact with the Debenhams website when following instructions. Analysis has been completed with Ogama. </a:t>
            </a:r>
          </a:p>
          <a:p>
            <a:r>
              <a:rPr lang="en-GB" dirty="0" smtClean="0"/>
              <a:t>Standardised System Usability Survey has been used after participants have completed the eye tracking experiment. Analysis has been completed using Excel.</a:t>
            </a:r>
          </a:p>
          <a:p>
            <a:r>
              <a:rPr lang="en-GB" dirty="0" smtClean="0"/>
              <a:t>Standardised user Experience tests completed by each user along with a downloaded excel file provided by the UEQ for analysis</a:t>
            </a:r>
          </a:p>
        </p:txBody>
      </p:sp>
    </p:spTree>
    <p:extLst>
      <p:ext uri="{BB962C8B-B14F-4D97-AF65-F5344CB8AC3E}">
        <p14:creationId xmlns:p14="http://schemas.microsoft.com/office/powerpoint/2010/main" val="1232996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Participants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 ages, sex and backgrounds</a:t>
            </a:r>
          </a:p>
          <a:p>
            <a:r>
              <a:rPr lang="en-GB" dirty="0" smtClean="0"/>
              <a:t>8 participants for the eye tracking investigation along with questionnaires.</a:t>
            </a:r>
          </a:p>
          <a:p>
            <a:r>
              <a:rPr lang="en-GB" dirty="0" smtClean="0"/>
              <a:t>Extra 6 participants completed the survey and questionnaire after following the same instructions.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353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Eye Tracking example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2052918"/>
            <a:ext cx="2941150" cy="41954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Gaze and mouse tracks</a:t>
            </a:r>
          </a:p>
          <a:p>
            <a:r>
              <a:rPr lang="en-GB" dirty="0" smtClean="0"/>
              <a:t>Review the video of the users to identify what users look at when following the instructions. </a:t>
            </a:r>
          </a:p>
          <a:p>
            <a:r>
              <a:rPr lang="en-GB" dirty="0" smtClean="0"/>
              <a:t>Easier to identify where the user looks when reviewing the video </a:t>
            </a:r>
          </a:p>
        </p:txBody>
      </p:sp>
      <p:pic>
        <p:nvPicPr>
          <p:cNvPr id="4" name="Picture 3"/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44463" y="1613301"/>
            <a:ext cx="7859612" cy="4434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626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 Usability scale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1529862"/>
            <a:ext cx="5174396" cy="4718537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10 Questions</a:t>
            </a:r>
          </a:p>
          <a:p>
            <a:r>
              <a:rPr lang="en-GB" dirty="0" smtClean="0"/>
              <a:t>Marks 1 to 5 </a:t>
            </a:r>
          </a:p>
          <a:p>
            <a:r>
              <a:rPr lang="en-GB" dirty="0" smtClean="0"/>
              <a:t>1 strongly disagree </a:t>
            </a:r>
          </a:p>
          <a:p>
            <a:r>
              <a:rPr lang="en-GB" dirty="0" smtClean="0"/>
              <a:t>5 strongly agree</a:t>
            </a:r>
          </a:p>
          <a:p>
            <a:r>
              <a:rPr lang="en-GB" dirty="0" smtClean="0"/>
              <a:t>Converted into different numbers for analysis.</a:t>
            </a:r>
          </a:p>
          <a:p>
            <a:r>
              <a:rPr lang="en-GB" dirty="0" smtClean="0"/>
              <a:t>1,3,5,7,9 is the score minus 1</a:t>
            </a:r>
          </a:p>
          <a:p>
            <a:r>
              <a:rPr lang="en-GB" dirty="0" smtClean="0"/>
              <a:t>2,4,6,8,10, is 5 minus the score</a:t>
            </a:r>
          </a:p>
          <a:p>
            <a:r>
              <a:rPr lang="en-GB" dirty="0"/>
              <a:t>Transferred to excel for final results  </a:t>
            </a:r>
          </a:p>
          <a:p>
            <a:r>
              <a:rPr lang="en-GB" dirty="0" smtClean="0"/>
              <a:t>The scores are added together and multiplied by 2.5 for a final result out of 100.</a:t>
            </a:r>
          </a:p>
          <a:p>
            <a:pPr lvl="1"/>
            <a:r>
              <a:rPr lang="en-GB" dirty="0" smtClean="0"/>
              <a:t>80.3 or higher is excellent</a:t>
            </a:r>
          </a:p>
          <a:p>
            <a:pPr lvl="1"/>
            <a:r>
              <a:rPr lang="en-GB" dirty="0" smtClean="0"/>
              <a:t>Around 68 needs some attention </a:t>
            </a:r>
          </a:p>
          <a:p>
            <a:pPr lvl="1"/>
            <a:r>
              <a:rPr lang="en-GB" dirty="0" smtClean="0"/>
              <a:t>51 or under is a fail.</a:t>
            </a:r>
          </a:p>
        </p:txBody>
      </p:sp>
      <p:pic>
        <p:nvPicPr>
          <p:cNvPr id="4" name="Picture 3"/>
          <p:cNvPicPr/>
          <p:nvPr/>
        </p:nvPicPr>
        <p:blipFill>
          <a:blip r:embed="rId3"/>
          <a:stretch>
            <a:fillRect/>
          </a:stretch>
        </p:blipFill>
        <p:spPr>
          <a:xfrm>
            <a:off x="6471139" y="139327"/>
            <a:ext cx="4944634" cy="657286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815433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Experience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853248"/>
            <a:ext cx="8946541" cy="4195481"/>
          </a:xfrm>
        </p:spPr>
        <p:txBody>
          <a:bodyPr/>
          <a:lstStyle/>
          <a:p>
            <a:r>
              <a:rPr lang="en-GB" dirty="0" smtClean="0"/>
              <a:t>Marks 1 – 7 </a:t>
            </a:r>
          </a:p>
          <a:p>
            <a:r>
              <a:rPr lang="en-GB" dirty="0" smtClean="0"/>
              <a:t>Transferred into a downloaded excel file from UEQ</a:t>
            </a:r>
          </a:p>
          <a:p>
            <a:r>
              <a:rPr lang="en-GB" dirty="0" smtClean="0"/>
              <a:t>Analysed results </a:t>
            </a:r>
          </a:p>
          <a:p>
            <a:r>
              <a:rPr lang="en-GB" dirty="0" smtClean="0"/>
              <a:t>Scores -3 to +3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12350" y="3564817"/>
            <a:ext cx="8437993" cy="309975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193790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Encountered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Ogama on the laptop would not connect to the eye tracker – SOAC PC was then used instead.</a:t>
            </a:r>
          </a:p>
          <a:p>
            <a:r>
              <a:rPr lang="en-GB" dirty="0" smtClean="0"/>
              <a:t>Creating slideshows for the investigation, and connecting Debenhams website, stated the browser was out of date. However the browser on pc showed the website correctly.</a:t>
            </a:r>
          </a:p>
          <a:p>
            <a:r>
              <a:rPr lang="en-GB" dirty="0" smtClean="0"/>
              <a:t>Many error messages showed within Ogama when using the software</a:t>
            </a:r>
          </a:p>
          <a:p>
            <a:r>
              <a:rPr lang="en-GB" dirty="0" smtClean="0"/>
              <a:t>Background video would not record in the majority of experiments. </a:t>
            </a:r>
          </a:p>
          <a:p>
            <a:r>
              <a:rPr lang="en-GB" dirty="0" smtClean="0"/>
              <a:t>Eye tracker did not work with certain types of glasses. </a:t>
            </a:r>
          </a:p>
        </p:txBody>
      </p:sp>
    </p:spTree>
    <p:extLst>
      <p:ext uri="{BB962C8B-B14F-4D97-AF65-F5344CB8AC3E}">
        <p14:creationId xmlns:p14="http://schemas.microsoft.com/office/powerpoint/2010/main" val="3616819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– Eye </a:t>
            </a:r>
            <a:r>
              <a:rPr lang="en-GB" dirty="0"/>
              <a:t>T</a:t>
            </a:r>
            <a:r>
              <a:rPr lang="en-GB" dirty="0" smtClean="0"/>
              <a:t>racking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Only 2 investigations out of 8 worked to full capabilities. </a:t>
            </a:r>
          </a:p>
          <a:p>
            <a:pPr lvl="1"/>
            <a:r>
              <a:rPr lang="en-GB" dirty="0" smtClean="0"/>
              <a:t>Participant 1 and Participant 4</a:t>
            </a:r>
          </a:p>
          <a:p>
            <a:r>
              <a:rPr lang="en-GB" dirty="0" smtClean="0"/>
              <a:t>Statistics have been created for the experiments</a:t>
            </a:r>
          </a:p>
          <a:p>
            <a:pPr lvl="1"/>
            <a:r>
              <a:rPr lang="en-GB" dirty="0" smtClean="0"/>
              <a:t>Eye and mouse gaze</a:t>
            </a:r>
          </a:p>
          <a:p>
            <a:r>
              <a:rPr lang="en-GB" dirty="0" smtClean="0"/>
              <a:t>Heat maps and fixation maps have been created and analysed </a:t>
            </a:r>
          </a:p>
          <a:p>
            <a:r>
              <a:rPr lang="en-GB" dirty="0" smtClean="0"/>
              <a:t>Comparison of the two working experiments</a:t>
            </a:r>
          </a:p>
        </p:txBody>
      </p:sp>
    </p:spTree>
    <p:extLst>
      <p:ext uri="{BB962C8B-B14F-4D97-AF65-F5344CB8AC3E}">
        <p14:creationId xmlns:p14="http://schemas.microsoft.com/office/powerpoint/2010/main" val="1111304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– Eye </a:t>
            </a:r>
            <a:r>
              <a:rPr lang="en-GB" dirty="0"/>
              <a:t>T</a:t>
            </a:r>
            <a:r>
              <a:rPr lang="en-GB" dirty="0" smtClean="0"/>
              <a:t>racking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4293" y="1754604"/>
            <a:ext cx="4083169" cy="4195481"/>
          </a:xfrm>
        </p:spPr>
        <p:txBody>
          <a:bodyPr/>
          <a:lstStyle/>
          <a:p>
            <a:r>
              <a:rPr lang="en-GB" dirty="0" smtClean="0"/>
              <a:t>Average time to complete experiment - 5 minuets </a:t>
            </a:r>
            <a:endParaRPr lang="en-GB" dirty="0"/>
          </a:p>
          <a:p>
            <a:r>
              <a:rPr lang="en-GB" dirty="0" smtClean="0"/>
              <a:t>Average number of gaze fixations - 195</a:t>
            </a:r>
          </a:p>
          <a:p>
            <a:r>
              <a:rPr lang="en-GB" dirty="0" smtClean="0"/>
              <a:t>Average number of Mouse fixations - 161 | clicks – 54</a:t>
            </a:r>
          </a:p>
          <a:p>
            <a:r>
              <a:rPr lang="en-GB" dirty="0" smtClean="0"/>
              <a:t>Results shows the Mouse followed the eyes </a:t>
            </a:r>
          </a:p>
          <a:p>
            <a:r>
              <a:rPr lang="en-GB" dirty="0" smtClean="0"/>
              <a:t>Participant 6 no gaze data as they were wearing thick glasses </a:t>
            </a:r>
            <a:endParaRPr lang="en-GB" dirty="0"/>
          </a:p>
          <a:p>
            <a:endParaRPr lang="en-GB" dirty="0" smtClean="0"/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87462" y="2258006"/>
            <a:ext cx="6799607" cy="318867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914906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– Eye </a:t>
            </a:r>
            <a:r>
              <a:rPr lang="en-GB" dirty="0" smtClean="0"/>
              <a:t>Tracking </a:t>
            </a:r>
            <a:br>
              <a:rPr lang="en-GB" dirty="0" smtClean="0"/>
            </a:br>
            <a:r>
              <a:rPr lang="en-GB" dirty="0" smtClean="0"/>
              <a:t>Participant 1</a:t>
            </a:r>
            <a:r>
              <a:rPr lang="en-GB" dirty="0"/>
              <a:t>Gaze Results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2052918"/>
            <a:ext cx="4071158" cy="4195481"/>
          </a:xfrm>
        </p:spPr>
        <p:txBody>
          <a:bodyPr/>
          <a:lstStyle/>
          <a:p>
            <a:pPr marL="400050"/>
            <a:r>
              <a:rPr lang="en-GB" dirty="0" smtClean="0"/>
              <a:t>User completed quickly showing they knew how to the use the Debenhams website and did not need time to search through the page to find buttons.</a:t>
            </a:r>
          </a:p>
          <a:p>
            <a:pPr marL="400050"/>
            <a:r>
              <a:rPr lang="en-GB" dirty="0" smtClean="0"/>
              <a:t>Little time for gazes</a:t>
            </a:r>
          </a:p>
          <a:p>
            <a:pPr marL="400050"/>
            <a:r>
              <a:rPr lang="en-GB" dirty="0" smtClean="0"/>
              <a:t>Processed data quickly </a:t>
            </a:r>
          </a:p>
          <a:p>
            <a:pPr marL="400050"/>
            <a:endParaRPr lang="en-GB" dirty="0" smtClean="0"/>
          </a:p>
        </p:txBody>
      </p:sp>
      <p:pic>
        <p:nvPicPr>
          <p:cNvPr id="4" name="Picture 3"/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60271" y="2518242"/>
            <a:ext cx="5808037" cy="32648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846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983789" cy="1400530"/>
          </a:xfrm>
        </p:spPr>
        <p:txBody>
          <a:bodyPr/>
          <a:lstStyle/>
          <a:p>
            <a:r>
              <a:rPr lang="en-GB" dirty="0"/>
              <a:t>Results – Eye </a:t>
            </a:r>
            <a:r>
              <a:rPr lang="en-GB" dirty="0" smtClean="0"/>
              <a:t>Tracking </a:t>
            </a:r>
            <a:br>
              <a:rPr lang="en-GB" dirty="0" smtClean="0"/>
            </a:br>
            <a:r>
              <a:rPr lang="en-GB" dirty="0" smtClean="0"/>
              <a:t>Participant 1 Gaze and Mouse Results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2052918"/>
            <a:ext cx="4516438" cy="4195481"/>
          </a:xfrm>
        </p:spPr>
        <p:txBody>
          <a:bodyPr/>
          <a:lstStyle/>
          <a:p>
            <a:pPr marL="400050"/>
            <a:r>
              <a:rPr lang="en-GB" dirty="0" smtClean="0"/>
              <a:t>Mouse fixations pink and gaze fixations green</a:t>
            </a:r>
          </a:p>
          <a:p>
            <a:pPr marL="400050"/>
            <a:r>
              <a:rPr lang="en-GB" dirty="0" smtClean="0"/>
              <a:t>Larger mouse fixations are the user stopping to enter text to the search bar / postcode </a:t>
            </a:r>
          </a:p>
        </p:txBody>
      </p:sp>
      <p:pic>
        <p:nvPicPr>
          <p:cNvPr id="5" name="Picture 4"/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19751" y="2495551"/>
            <a:ext cx="6572249" cy="3474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53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Results – Eye </a:t>
            </a:r>
            <a:r>
              <a:rPr lang="en-GB" dirty="0" smtClean="0"/>
              <a:t>Tracking </a:t>
            </a:r>
            <a:br>
              <a:rPr lang="en-GB" dirty="0" smtClean="0"/>
            </a:br>
            <a:r>
              <a:rPr lang="en-GB" dirty="0" smtClean="0"/>
              <a:t>Participant 4 Gaze </a:t>
            </a:r>
            <a:r>
              <a:rPr lang="en-GB" dirty="0"/>
              <a:t>Results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2052918"/>
            <a:ext cx="3983038" cy="4195481"/>
          </a:xfrm>
        </p:spPr>
        <p:txBody>
          <a:bodyPr/>
          <a:lstStyle/>
          <a:p>
            <a:pPr marL="400050"/>
            <a:r>
              <a:rPr lang="en-GB" dirty="0" smtClean="0"/>
              <a:t>Fixations seen along the bottom left for the filtering option. </a:t>
            </a:r>
          </a:p>
          <a:p>
            <a:pPr marL="400050"/>
            <a:r>
              <a:rPr lang="en-GB" dirty="0" smtClean="0"/>
              <a:t>User was interesting in the images of products located within the centre of the screen.</a:t>
            </a:r>
          </a:p>
        </p:txBody>
      </p:sp>
      <p:pic>
        <p:nvPicPr>
          <p:cNvPr id="5" name="Picture 4"/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49257" y="2052918"/>
            <a:ext cx="6720982" cy="3732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12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983789" cy="1400530"/>
          </a:xfrm>
        </p:spPr>
        <p:txBody>
          <a:bodyPr/>
          <a:lstStyle/>
          <a:p>
            <a:r>
              <a:rPr lang="en-GB" dirty="0"/>
              <a:t>Results – Eye </a:t>
            </a:r>
            <a:r>
              <a:rPr lang="en-GB" dirty="0" smtClean="0"/>
              <a:t>Tracking </a:t>
            </a:r>
            <a:br>
              <a:rPr lang="en-GB" dirty="0" smtClean="0"/>
            </a:br>
            <a:r>
              <a:rPr lang="en-GB" dirty="0" smtClean="0"/>
              <a:t>Participant 4 Gaze and Mouse Results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2052918"/>
            <a:ext cx="3697288" cy="4195481"/>
          </a:xfrm>
        </p:spPr>
        <p:txBody>
          <a:bodyPr/>
          <a:lstStyle/>
          <a:p>
            <a:pPr marL="400050"/>
            <a:r>
              <a:rPr lang="en-GB" dirty="0" smtClean="0"/>
              <a:t>Mouse fixations pink and gaze fixations yellow</a:t>
            </a:r>
          </a:p>
          <a:p>
            <a:pPr marL="400050"/>
            <a:r>
              <a:rPr lang="en-GB" dirty="0" smtClean="0"/>
              <a:t>Larger mouse fixations are the user stopping to enter text to the search bar / postcode </a:t>
            </a:r>
          </a:p>
          <a:p>
            <a:pPr marL="400050"/>
            <a:r>
              <a:rPr lang="en-GB" dirty="0" smtClean="0"/>
              <a:t>Fixations can be seen along the filtering area</a:t>
            </a:r>
          </a:p>
          <a:p>
            <a:pPr marL="400050"/>
            <a:r>
              <a:rPr lang="en-GB" dirty="0" smtClean="0"/>
              <a:t>User moved the mouse to follow the eye.</a:t>
            </a:r>
          </a:p>
        </p:txBody>
      </p:sp>
      <p:pic>
        <p:nvPicPr>
          <p:cNvPr id="7" name="Picture 6"/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02723" y="2052918"/>
            <a:ext cx="6935008" cy="3943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197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Patterns within Results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Mouse would fixate on the area the user was typing into.</a:t>
            </a:r>
          </a:p>
          <a:p>
            <a:r>
              <a:rPr lang="en-GB" dirty="0" smtClean="0"/>
              <a:t>Only 2 out of 8 participants noticed the advertisement</a:t>
            </a:r>
          </a:p>
          <a:p>
            <a:r>
              <a:rPr lang="en-GB" dirty="0" smtClean="0"/>
              <a:t>Multiple user found it difficult to find the Beauty club</a:t>
            </a: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/>
              <a:t>Instructions were perceived wrongly by multiple participants</a:t>
            </a:r>
          </a:p>
          <a:p>
            <a:pPr lvl="1"/>
            <a:r>
              <a:rPr lang="en-GB" dirty="0" smtClean="0"/>
              <a:t>‘search for nightwear’ </a:t>
            </a:r>
          </a:p>
          <a:p>
            <a:pPr lvl="1"/>
            <a:r>
              <a:rPr lang="en-GB" dirty="0" smtClean="0"/>
              <a:t>Either used the search bar or used the navigation system.</a:t>
            </a:r>
          </a:p>
          <a:p>
            <a:pPr lvl="1"/>
            <a:r>
              <a:rPr lang="en-GB" dirty="0" smtClean="0"/>
              <a:t>Navigation system was desired to be used. </a:t>
            </a:r>
          </a:p>
        </p:txBody>
      </p:sp>
    </p:spTree>
    <p:extLst>
      <p:ext uri="{BB962C8B-B14F-4D97-AF65-F5344CB8AC3E}">
        <p14:creationId xmlns:p14="http://schemas.microsoft.com/office/powerpoint/2010/main" val="2256056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– System Usability 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/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646111" y="1386522"/>
            <a:ext cx="10536239" cy="4861877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304750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– System Usability 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5" name="Chart 4"/>
          <p:cNvGraphicFramePr/>
          <p:nvPr>
            <p:extLst>
              <p:ext uri="{D42A27DB-BD31-4B8C-83A1-F6EECF244321}">
                <p14:modId xmlns:p14="http://schemas.microsoft.com/office/powerpoint/2010/main" val="3662704931"/>
              </p:ext>
            </p:extLst>
          </p:nvPr>
        </p:nvGraphicFramePr>
        <p:xfrm>
          <a:off x="1103312" y="1545589"/>
          <a:ext cx="10174288" cy="470280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518781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– System Usability 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Participant 2 was the outlier of the group with a  total score of 0.</a:t>
            </a:r>
          </a:p>
          <a:p>
            <a:pPr lvl="1"/>
            <a:r>
              <a:rPr lang="en-GB" dirty="0" smtClean="0"/>
              <a:t>During experiment, the participant </a:t>
            </a:r>
            <a:r>
              <a:rPr lang="en-GB" dirty="0"/>
              <a:t>was very negative towards online shopping and Debenhams as a company, therefore the usability and user experience results could be biased</a:t>
            </a:r>
            <a:r>
              <a:rPr lang="en-GB" dirty="0" smtClean="0"/>
              <a:t>.</a:t>
            </a:r>
          </a:p>
          <a:p>
            <a:r>
              <a:rPr lang="en-GB" dirty="0" smtClean="0"/>
              <a:t>Lowest scoring statement was “</a:t>
            </a:r>
            <a:r>
              <a:rPr lang="en-GB" dirty="0"/>
              <a:t>I would imagine that most people would learn to use this system very </a:t>
            </a:r>
            <a:r>
              <a:rPr lang="en-GB" dirty="0" smtClean="0"/>
              <a:t>quickly”</a:t>
            </a:r>
            <a:endParaRPr lang="en-GB" dirty="0"/>
          </a:p>
          <a:p>
            <a:pPr lvl="1"/>
            <a:r>
              <a:rPr lang="en-GB" dirty="0" smtClean="0"/>
              <a:t>Suggesting Debenhams needs to make it easier for users to adapt to the system.</a:t>
            </a:r>
            <a:endParaRPr lang="en-GB" dirty="0"/>
          </a:p>
          <a:p>
            <a:r>
              <a:rPr lang="en-GB" dirty="0" smtClean="0"/>
              <a:t>Overall average for this survey gave the Debenhams website a usability score of 75.2.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63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– User Experience Questionnaire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Scores range from -3.0 to 3.0 </a:t>
            </a:r>
          </a:p>
          <a:p>
            <a:r>
              <a:rPr lang="en-GB" dirty="0" smtClean="0"/>
              <a:t>A result of -0.8 or less is negative</a:t>
            </a:r>
          </a:p>
          <a:p>
            <a:r>
              <a:rPr lang="en-GB" dirty="0" smtClean="0"/>
              <a:t>-0.8 - 0.8   is neutral </a:t>
            </a:r>
          </a:p>
          <a:p>
            <a:r>
              <a:rPr lang="en-GB" dirty="0" smtClean="0"/>
              <a:t>0.8 – 3.0 positive outcome</a:t>
            </a:r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795307" y="3810000"/>
            <a:ext cx="9562549" cy="2438399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41390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Results – User Experience Questionnaire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Pragmatic Quality score is positive 1.827</a:t>
            </a:r>
          </a:p>
          <a:p>
            <a:pPr lvl="1"/>
            <a:r>
              <a:rPr lang="en-GB" dirty="0" smtClean="0"/>
              <a:t>Supportive</a:t>
            </a:r>
          </a:p>
          <a:p>
            <a:pPr lvl="1"/>
            <a:r>
              <a:rPr lang="en-GB" dirty="0" smtClean="0"/>
              <a:t>Easy </a:t>
            </a:r>
          </a:p>
          <a:p>
            <a:pPr lvl="1"/>
            <a:r>
              <a:rPr lang="en-GB" dirty="0" smtClean="0"/>
              <a:t>Efficient</a:t>
            </a:r>
          </a:p>
          <a:p>
            <a:pPr lvl="1"/>
            <a:r>
              <a:rPr lang="en-GB" dirty="0" smtClean="0"/>
              <a:t>Clear</a:t>
            </a:r>
          </a:p>
          <a:p>
            <a:r>
              <a:rPr lang="en-GB" dirty="0" smtClean="0"/>
              <a:t>Hedonic is neutral 0.115</a:t>
            </a:r>
          </a:p>
          <a:p>
            <a:pPr lvl="1"/>
            <a:r>
              <a:rPr lang="en-GB" dirty="0" smtClean="0"/>
              <a:t>Exciting </a:t>
            </a:r>
          </a:p>
          <a:p>
            <a:pPr lvl="1"/>
            <a:r>
              <a:rPr lang="en-GB" dirty="0" smtClean="0"/>
              <a:t>Interesting</a:t>
            </a:r>
          </a:p>
          <a:p>
            <a:pPr lvl="1"/>
            <a:r>
              <a:rPr lang="en-GB" dirty="0" smtClean="0"/>
              <a:t>Inventive</a:t>
            </a:r>
          </a:p>
          <a:p>
            <a:pPr lvl="1"/>
            <a:r>
              <a:rPr lang="en-GB" dirty="0" smtClean="0"/>
              <a:t>Leading edge </a:t>
            </a:r>
          </a:p>
          <a:p>
            <a:r>
              <a:rPr lang="en-GB" dirty="0" smtClean="0"/>
              <a:t>Overall Positive 0.971</a:t>
            </a:r>
          </a:p>
        </p:txBody>
      </p:sp>
      <p:pic>
        <p:nvPicPr>
          <p:cNvPr id="6" name="Picture 5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47335" y="2490965"/>
            <a:ext cx="4834321" cy="169544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Picture 6"/>
          <p:cNvPicPr/>
          <p:nvPr/>
        </p:nvPicPr>
        <p:blipFill rotWithShape="1"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572000" y="4387615"/>
            <a:ext cx="5709656" cy="2337033"/>
          </a:xfrm>
          <a:prstGeom prst="rect">
            <a:avLst/>
          </a:prstGeom>
          <a:ln>
            <a:solidFill>
              <a:schemeClr val="accent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076746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Due to issues with the eye tracking software, there was little experiments that could be analysed and compared to one another.</a:t>
            </a:r>
          </a:p>
          <a:p>
            <a:r>
              <a:rPr lang="en-GB" dirty="0" smtClean="0"/>
              <a:t>The two experiments that worked were similar participants so patterns could be found.</a:t>
            </a:r>
          </a:p>
          <a:p>
            <a:r>
              <a:rPr lang="en-GB" dirty="0" smtClean="0"/>
              <a:t>Debenhams website has good usability (score of 75.2)</a:t>
            </a:r>
          </a:p>
          <a:p>
            <a:r>
              <a:rPr lang="en-GB" dirty="0" smtClean="0"/>
              <a:t>Debenhams website leaves good user experience, but there is room for improvement ( score of 0.97.1)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494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Advertisement to be more obvious e.g. pop out message at side of page so not to be too intrusive. </a:t>
            </a:r>
          </a:p>
          <a:p>
            <a:r>
              <a:rPr lang="en-GB" dirty="0" smtClean="0"/>
              <a:t>Increase Hedonic quality of the website</a:t>
            </a:r>
          </a:p>
          <a:p>
            <a:r>
              <a:rPr lang="en-GB" dirty="0" smtClean="0"/>
              <a:t>Instructions for user eye tracking tests to be more clear</a:t>
            </a:r>
          </a:p>
          <a:p>
            <a:r>
              <a:rPr lang="en-GB" dirty="0" smtClean="0"/>
              <a:t>Use of another eye tracking and software tool</a:t>
            </a:r>
          </a:p>
          <a:p>
            <a:r>
              <a:rPr lang="en-GB" dirty="0" smtClean="0"/>
              <a:t>Analysing how people really use the site, and not just under ‘test’ conditions.</a:t>
            </a:r>
          </a:p>
          <a:p>
            <a:pPr marL="457200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025127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3449" y="2662204"/>
            <a:ext cx="4170305" cy="1400530"/>
          </a:xfrm>
        </p:spPr>
        <p:txBody>
          <a:bodyPr/>
          <a:lstStyle/>
          <a:p>
            <a:pPr algn="ctr"/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906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defTabSz="914400">
              <a:spcBef>
                <a:spcPts val="0"/>
              </a:spcBef>
              <a:buClrTx/>
              <a:buSzTx/>
              <a:buNone/>
              <a:defRPr/>
            </a:pPr>
            <a:r>
              <a:rPr lang="en-GB" dirty="0"/>
              <a:t>[1]“Phenomenography - A research approach investigating different understandings of reality,” 1986. </a:t>
            </a:r>
          </a:p>
          <a:p>
            <a:pPr marL="0" lvl="0" indent="0" defTabSz="914400">
              <a:spcBef>
                <a:spcPts val="0"/>
              </a:spcBef>
              <a:buClrTx/>
              <a:buSzTx/>
              <a:buNone/>
              <a:defRPr/>
            </a:pPr>
            <a:r>
              <a:rPr lang="en-GB" dirty="0"/>
              <a:t>[2] https://research-methodology.net/research-philosophy/positivism/</a:t>
            </a:r>
          </a:p>
          <a:p>
            <a:pPr marL="0" lvl="0" indent="0" defTabSz="914400">
              <a:spcBef>
                <a:spcPts val="0"/>
              </a:spcBef>
              <a:buClrTx/>
              <a:buSzTx/>
              <a:buNone/>
              <a:defRPr/>
            </a:pPr>
            <a:r>
              <a:rPr lang="en-GB" dirty="0" smtClean="0"/>
              <a:t>Slide 8 Image </a:t>
            </a:r>
            <a:r>
              <a:rPr lang="en-GB" dirty="0"/>
              <a:t>from Dr Nik Whitehead presentation [research methods, </a:t>
            </a:r>
            <a:r>
              <a:rPr lang="en-GB" dirty="0">
                <a:hlinkClick r:id="rId2"/>
              </a:rPr>
              <a:t>RM Lecture 2-2 - The Research </a:t>
            </a:r>
            <a:r>
              <a:rPr lang="en-GB" dirty="0" err="1">
                <a:hlinkClick r:id="rId2"/>
              </a:rPr>
              <a:t>ProposalFile</a:t>
            </a:r>
            <a:r>
              <a:rPr lang="en-GB" dirty="0"/>
              <a:t>] </a:t>
            </a:r>
            <a:endParaRPr lang="en-GB" dirty="0" smtClean="0"/>
          </a:p>
          <a:p>
            <a:pPr marL="0" indent="0" defTabSz="914400">
              <a:spcBef>
                <a:spcPts val="0"/>
              </a:spcBef>
              <a:buClrTx/>
              <a:buSzTx/>
              <a:buNone/>
              <a:defRPr/>
            </a:pPr>
            <a:r>
              <a:rPr lang="en-GB" dirty="0"/>
              <a:t>[3] “How Cognitive Biases Influence How You Think and Act,” </a:t>
            </a:r>
            <a:r>
              <a:rPr lang="en-GB" dirty="0" err="1"/>
              <a:t>verywellmind</a:t>
            </a:r>
            <a:r>
              <a:rPr lang="en-GB" dirty="0"/>
              <a:t>, [Online]. Available: https://www.verywellmind.com/what-is-a-cognitive-bias-2794963. [Accessed 12 09 2019].</a:t>
            </a:r>
          </a:p>
          <a:p>
            <a:pPr marL="0" lvl="0" indent="0" defTabSz="914400">
              <a:spcBef>
                <a:spcPts val="0"/>
              </a:spcBef>
              <a:buClrTx/>
              <a:buSzTx/>
              <a:buNone/>
              <a:defRPr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91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1747</TotalTime>
  <Words>1530</Words>
  <Application>Microsoft Office PowerPoint</Application>
  <PresentationFormat>Widescreen</PresentationFormat>
  <Paragraphs>199</Paragraphs>
  <Slides>30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6" baseType="lpstr">
      <vt:lpstr>Arial</vt:lpstr>
      <vt:lpstr>Calibri</vt:lpstr>
      <vt:lpstr>Century Gothic</vt:lpstr>
      <vt:lpstr>Times New Roman</vt:lpstr>
      <vt:lpstr>Wingdings 3</vt:lpstr>
      <vt:lpstr>Ion</vt:lpstr>
      <vt:lpstr>Investigation into User Experiences on Websites Using Eye Tracking Technology</vt:lpstr>
      <vt:lpstr>Contents</vt:lpstr>
      <vt:lpstr>Introduction</vt:lpstr>
      <vt:lpstr>Aims and Objectives</vt:lpstr>
      <vt:lpstr>Literature Review – Eye Tracking</vt:lpstr>
      <vt:lpstr>Literature Review – Usability</vt:lpstr>
      <vt:lpstr>Literature Review – User Experience</vt:lpstr>
      <vt:lpstr>Philosophy and Approach</vt:lpstr>
      <vt:lpstr>Strategies</vt:lpstr>
      <vt:lpstr>Participants</vt:lpstr>
      <vt:lpstr>Eye Tracking example</vt:lpstr>
      <vt:lpstr>System Usability scale </vt:lpstr>
      <vt:lpstr>User Experience Questionnaire</vt:lpstr>
      <vt:lpstr>Issues Encountered </vt:lpstr>
      <vt:lpstr>Results – Eye Tracking</vt:lpstr>
      <vt:lpstr>Results – Eye Tracking</vt:lpstr>
      <vt:lpstr>Results – Eye Tracking  Participant 1Gaze Results </vt:lpstr>
      <vt:lpstr>Results – Eye Tracking  Participant 1 Gaze and Mouse Results </vt:lpstr>
      <vt:lpstr>Results – Eye Tracking  Participant 4 Gaze Results </vt:lpstr>
      <vt:lpstr>Results – Eye Tracking  Participant 4 Gaze and Mouse Results </vt:lpstr>
      <vt:lpstr>Patterns within Results </vt:lpstr>
      <vt:lpstr>Results – System Usability Survey</vt:lpstr>
      <vt:lpstr>Results – System Usability Survey</vt:lpstr>
      <vt:lpstr>Results – System Usability Survey</vt:lpstr>
      <vt:lpstr>Results – User Experience Questionnaire </vt:lpstr>
      <vt:lpstr>Results – User Experience Questionnaire </vt:lpstr>
      <vt:lpstr>Conclusion</vt:lpstr>
      <vt:lpstr>Recommendations</vt:lpstr>
      <vt:lpstr>Any Questions?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Investigation into User Experiences on Websites Using Eye Tracking Technology</dc:title>
  <dc:creator>Paige Harris (P145700)</dc:creator>
  <cp:lastModifiedBy>Lee Cobley</cp:lastModifiedBy>
  <cp:revision>97</cp:revision>
  <dcterms:created xsi:type="dcterms:W3CDTF">2019-09-17T20:46:35Z</dcterms:created>
  <dcterms:modified xsi:type="dcterms:W3CDTF">2019-09-19T11:54:24Z</dcterms:modified>
</cp:coreProperties>
</file>