
<file path=[Content_Types].xml><?xml version="1.0" encoding="utf-8"?>
<Types xmlns="http://schemas.openxmlformats.org/package/2006/content-types">
  <Default Extension="rels" ContentType="application/vnd.openxmlformats-package.relationships+xml"/>
  <Override PartName="/ppt/slideLayouts/slideLayout1.xml" ContentType="application/vnd.openxmlformats-officedocument.presentationml.slideLayout+xml"/>
  <Override PartName="/ppt/slides/slide11.xml" ContentType="application/vnd.openxmlformats-officedocument.presentationml.slide+xml"/>
  <Default Extension="xml" ContentType="application/xml"/>
  <Override PartName="/ppt/slides/slide9.xml" ContentType="application/vnd.openxmlformats-officedocument.presentationml.slide+xml"/>
  <Default Extension="jpeg" ContentType="image/jpeg"/>
  <Override PartName="/ppt/tableStyles.xml" ContentType="application/vnd.openxmlformats-officedocument.presentationml.tableStyles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s/slide16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14.xml" ContentType="application/vnd.openxmlformats-officedocument.presentationml.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Override PartName="/ppt/slides/slide12.xml" ContentType="application/vnd.openxmlformats-officedocument.presentationml.slide+xml"/>
  <Default Extension="bin" ContentType="application/vnd.openxmlformats-officedocument.presentationml.printerSettings"/>
  <Override PartName="/ppt/slides/slide10.xml" ContentType="application/vnd.openxmlformats-officedocument.presentationml.slide+xml"/>
  <Override PartName="/ppt/viewProps.xml" ContentType="application/vnd.openxmlformats-officedocument.presentationml.viewProps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s/slide19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s/slide17.xml" ContentType="application/vnd.openxmlformats-officedocument.presentationml.slide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  <Override PartName="/ppt/slides/slide13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48" r:id="rId1"/>
  </p:sldMasterIdLst>
  <p:sldIdLst>
    <p:sldId id="256" r:id="rId2"/>
    <p:sldId id="260" r:id="rId3"/>
    <p:sldId id="257" r:id="rId4"/>
    <p:sldId id="258" r:id="rId5"/>
    <p:sldId id="273" r:id="rId6"/>
    <p:sldId id="266" r:id="rId7"/>
    <p:sldId id="267" r:id="rId8"/>
    <p:sldId id="268" r:id="rId9"/>
    <p:sldId id="261" r:id="rId10"/>
    <p:sldId id="262" r:id="rId11"/>
    <p:sldId id="263" r:id="rId12"/>
    <p:sldId id="264" r:id="rId13"/>
    <p:sldId id="265" r:id="rId14"/>
    <p:sldId id="269" r:id="rId15"/>
    <p:sldId id="270" r:id="rId16"/>
    <p:sldId id="271" r:id="rId17"/>
    <p:sldId id="272" r:id="rId18"/>
    <p:sldId id="274" r:id="rId19"/>
    <p:sldId id="259" r:id="rId2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620"/>
    <p:restoredTop sz="94660"/>
  </p:normalViewPr>
  <p:slideViewPr>
    <p:cSldViewPr snapToGrid="0" snapToObjects="1">
      <p:cViewPr varScale="1">
        <p:scale>
          <a:sx n="100" d="100"/>
          <a:sy n="100" d="100"/>
        </p:scale>
        <p:origin x="-11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printerSettings" Target="printerSettings/printerSettings1.bin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F5840-7813-9F49-899F-CA6343303828}" type="datetimeFigureOut">
              <a:rPr lang="en-US" smtClean="0"/>
              <a:pPr/>
              <a:t>10/19/18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CB7F3-17AA-E848-9408-B81BA4DD786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F5840-7813-9F49-899F-CA6343303828}" type="datetimeFigureOut">
              <a:rPr lang="en-US" smtClean="0"/>
              <a:pPr/>
              <a:t>10/19/18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CB7F3-17AA-E848-9408-B81BA4DD786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F5840-7813-9F49-899F-CA6343303828}" type="datetimeFigureOut">
              <a:rPr lang="en-US" smtClean="0"/>
              <a:pPr/>
              <a:t>10/19/18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CB7F3-17AA-E848-9408-B81BA4DD786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F5840-7813-9F49-899F-CA6343303828}" type="datetimeFigureOut">
              <a:rPr lang="en-US" smtClean="0"/>
              <a:pPr/>
              <a:t>10/19/18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CB7F3-17AA-E848-9408-B81BA4DD786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F5840-7813-9F49-899F-CA6343303828}" type="datetimeFigureOut">
              <a:rPr lang="en-US" smtClean="0"/>
              <a:pPr/>
              <a:t>10/19/18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CB7F3-17AA-E848-9408-B81BA4DD786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F5840-7813-9F49-899F-CA6343303828}" type="datetimeFigureOut">
              <a:rPr lang="en-US" smtClean="0"/>
              <a:pPr/>
              <a:t>10/19/18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CB7F3-17AA-E848-9408-B81BA4DD786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F5840-7813-9F49-899F-CA6343303828}" type="datetimeFigureOut">
              <a:rPr lang="en-US" smtClean="0"/>
              <a:pPr/>
              <a:t>10/19/18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CB7F3-17AA-E848-9408-B81BA4DD786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F5840-7813-9F49-899F-CA6343303828}" type="datetimeFigureOut">
              <a:rPr lang="en-US" smtClean="0"/>
              <a:pPr/>
              <a:t>10/19/18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CB7F3-17AA-E848-9408-B81BA4DD786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F5840-7813-9F49-899F-CA6343303828}" type="datetimeFigureOut">
              <a:rPr lang="en-US" smtClean="0"/>
              <a:pPr/>
              <a:t>10/19/18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CB7F3-17AA-E848-9408-B81BA4DD786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F5840-7813-9F49-899F-CA6343303828}" type="datetimeFigureOut">
              <a:rPr lang="en-US" smtClean="0"/>
              <a:pPr/>
              <a:t>10/19/18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CB7F3-17AA-E848-9408-B81BA4DD786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F5840-7813-9F49-899F-CA6343303828}" type="datetimeFigureOut">
              <a:rPr lang="en-US" smtClean="0"/>
              <a:pPr/>
              <a:t>10/19/18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CB7F3-17AA-E848-9408-B81BA4DD786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FF5840-7813-9F49-899F-CA6343303828}" type="datetimeFigureOut">
              <a:rPr lang="en-US" smtClean="0"/>
              <a:pPr/>
              <a:t>10/19/18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6CB7F3-17AA-E848-9408-B81BA4DD786E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Reading Allowed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Episode </a:t>
            </a:r>
            <a:r>
              <a:rPr lang="en-US" dirty="0" smtClean="0">
                <a:latin typeface="Times New Roman"/>
                <a:cs typeface="Times New Roman"/>
              </a:rPr>
              <a:t>II</a:t>
            </a:r>
            <a:endParaRPr lang="en-US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Recap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is Practice as Research?</a:t>
            </a:r>
          </a:p>
          <a:p>
            <a:endParaRPr lang="en-US" dirty="0" smtClean="0"/>
          </a:p>
          <a:p>
            <a:r>
              <a:rPr lang="en-US" dirty="0" smtClean="0"/>
              <a:t>The ‘back and forth’ relationship between theory and practice, with both informing each other in the end?</a:t>
            </a:r>
          </a:p>
          <a:p>
            <a:endParaRPr lang="en-US" dirty="0" smtClean="0"/>
          </a:p>
          <a:p>
            <a:r>
              <a:rPr lang="en-US" dirty="0" smtClean="0"/>
              <a:t>A practical exploration of a theoretically based question?</a:t>
            </a:r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Why do we use critical reflective practice?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z="2703" dirty="0" smtClean="0"/>
              <a:t>Critical reflection:</a:t>
            </a:r>
          </a:p>
          <a:p>
            <a:r>
              <a:rPr lang="en-US" dirty="0" smtClean="0"/>
              <a:t>Anchors theory in meaningful concrete experience, helping to bring it alive;</a:t>
            </a:r>
          </a:p>
          <a:p>
            <a:r>
              <a:rPr lang="en-US" dirty="0" smtClean="0"/>
              <a:t>It gives recognition to learning gained in non-academic contexts;</a:t>
            </a:r>
          </a:p>
          <a:p>
            <a:r>
              <a:rPr lang="en-US" dirty="0" smtClean="0"/>
              <a:t>It provides a bridge between practical experience and academic study;</a:t>
            </a:r>
          </a:p>
          <a:p>
            <a:r>
              <a:rPr lang="en-US" dirty="0" smtClean="0"/>
              <a:t>It helps develop understanding of difficult work situations, improving professional practice.</a:t>
            </a:r>
          </a:p>
          <a:p>
            <a:r>
              <a:rPr lang="en-US" sz="1946" dirty="0" smtClean="0"/>
              <a:t>(Cottrell, 2011 pp225)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Collaboration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How did your discussion of theory change within a multi-disciplinary group (compared to any previous ‘</a:t>
            </a:r>
            <a:r>
              <a:rPr lang="en-US" dirty="0" err="1" smtClean="0"/>
              <a:t>programme</a:t>
            </a:r>
            <a:r>
              <a:rPr lang="en-US" dirty="0" smtClean="0"/>
              <a:t> based’ discussion)?</a:t>
            </a:r>
          </a:p>
          <a:p>
            <a:endParaRPr lang="en-US" dirty="0" smtClean="0"/>
          </a:p>
          <a:p>
            <a:r>
              <a:rPr lang="en-US" dirty="0" smtClean="0"/>
              <a:t>How did you apply your voice to the discussion? Were you Active or Passive? Did you let someone else take over? Why?</a:t>
            </a: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To prove your work is built upon scholarship in the field.</a:t>
            </a:r>
          </a:p>
          <a:p>
            <a:r>
              <a:rPr lang="en-US" dirty="0" smtClean="0"/>
              <a:t>To demonstrate your value as a researcher.</a:t>
            </a:r>
          </a:p>
          <a:p>
            <a:r>
              <a:rPr lang="en-US" dirty="0" smtClean="0"/>
              <a:t>To avoid accusations of plagiarism.</a:t>
            </a:r>
          </a:p>
          <a:p>
            <a:r>
              <a:rPr lang="en-US" dirty="0" smtClean="0"/>
              <a:t>To keep track of the variety and amount of relevant </a:t>
            </a:r>
            <a:r>
              <a:rPr lang="en-US" smtClean="0"/>
              <a:t>sources that </a:t>
            </a:r>
            <a:r>
              <a:rPr lang="en-US" dirty="0" smtClean="0"/>
              <a:t>inspire your inquiry.</a:t>
            </a: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Why?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‘Research is a combination of both experience and reasoning and must be regarded as the most successful approach to the discovery of truth, particularly as far as the natural sciences are concerned.’</a:t>
            </a:r>
          </a:p>
          <a:p>
            <a:endParaRPr lang="en-US" dirty="0" smtClean="0"/>
          </a:p>
          <a:p>
            <a:r>
              <a:rPr lang="en-US" sz="1800" dirty="0" smtClean="0"/>
              <a:t>(Borg, 1963 in Cohen et al, 2003, pp5)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Yeah…but </a:t>
            </a:r>
            <a:r>
              <a:rPr lang="en-US" dirty="0" err="1" smtClean="0"/>
              <a:t>whhhhyyy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To develop your skills as active thinkers and doers of creative acts.</a:t>
            </a:r>
          </a:p>
          <a:p>
            <a:r>
              <a:rPr lang="en-US" dirty="0" smtClean="0"/>
              <a:t>To make work as practitioners which answers your curiosity in a measurable and informed way.</a:t>
            </a:r>
          </a:p>
          <a:p>
            <a:r>
              <a:rPr lang="en-US" dirty="0" smtClean="0"/>
              <a:t>To familiarize yourselves with current cutting edge scholarly approaches to your own discipline. 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Yeah…but </a:t>
            </a:r>
            <a:r>
              <a:rPr lang="en-US" dirty="0" err="1" smtClean="0"/>
              <a:t>whhhhyyy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To develop your skills as active thinkers and doers of creative acts.</a:t>
            </a:r>
          </a:p>
          <a:p>
            <a:r>
              <a:rPr lang="en-US" dirty="0" smtClean="0"/>
              <a:t>To make work as practitioners which answers your curiosity in a measurable and informed way.</a:t>
            </a:r>
          </a:p>
          <a:p>
            <a:r>
              <a:rPr lang="en-US" dirty="0" smtClean="0"/>
              <a:t>To familiarize yourselves with current cutting edge scholarly approaches to your </a:t>
            </a:r>
            <a:r>
              <a:rPr lang="en-US" smtClean="0"/>
              <a:t>own discipline.  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5" name="Octagon 4"/>
          <p:cNvSpPr/>
          <p:nvPr/>
        </p:nvSpPr>
        <p:spPr>
          <a:xfrm>
            <a:off x="2247900" y="1600199"/>
            <a:ext cx="4749800" cy="4525963"/>
          </a:xfrm>
          <a:prstGeom prst="octagon">
            <a:avLst/>
          </a:prstGeom>
          <a:solidFill>
            <a:srgbClr val="FF0000"/>
          </a:solidFill>
          <a:ln w="127000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2247901" y="2438400"/>
            <a:ext cx="47498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dirty="0" smtClean="0"/>
              <a:t>And if I was to be REALLY cynical- if you need to fund an idea;</a:t>
            </a:r>
          </a:p>
          <a:p>
            <a:pPr algn="ctr"/>
            <a:r>
              <a:rPr lang="en-US" sz="3000" dirty="0" smtClean="0"/>
              <a:t>research work sometimes brings in money to do what YOU want to do.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Task: </a:t>
            </a:r>
            <a:r>
              <a:rPr lang="en-US" dirty="0" smtClean="0"/>
              <a:t>Reading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b="1" dirty="0" smtClean="0"/>
              <a:t>Docs on </a:t>
            </a:r>
            <a:r>
              <a:rPr lang="en-US" b="1" dirty="0" err="1" smtClean="0"/>
              <a:t>Moodle</a:t>
            </a:r>
            <a:r>
              <a:rPr lang="en-US" b="1" dirty="0" smtClean="0"/>
              <a:t> – used last year in Ref and Ac skills</a:t>
            </a:r>
          </a:p>
          <a:p>
            <a:endParaRPr lang="en-US" b="1" dirty="0" smtClean="0"/>
          </a:p>
          <a:p>
            <a:r>
              <a:rPr lang="en-US" dirty="0" smtClean="0"/>
              <a:t>A </a:t>
            </a:r>
            <a:r>
              <a:rPr lang="en-US" dirty="0" smtClean="0"/>
              <a:t>small scale and current ‘Action Research’ project from Hereford Collage of the Arts, developed by </a:t>
            </a:r>
            <a:r>
              <a:rPr lang="en-US" dirty="0" err="1" smtClean="0"/>
              <a:t>Fenella</a:t>
            </a:r>
            <a:r>
              <a:rPr lang="en-US" dirty="0" smtClean="0"/>
              <a:t> Lloyd.</a:t>
            </a:r>
          </a:p>
          <a:p>
            <a:endParaRPr lang="en-US" dirty="0" smtClean="0"/>
          </a:p>
          <a:p>
            <a:r>
              <a:rPr lang="en-US" dirty="0" smtClean="0"/>
              <a:t>Created to help frame active reading.</a:t>
            </a:r>
          </a:p>
          <a:p>
            <a:endParaRPr lang="en-US" dirty="0" smtClean="0"/>
          </a:p>
          <a:p>
            <a:r>
              <a:rPr lang="en-US" dirty="0" smtClean="0"/>
              <a:t>If you have issues with reading – from “don’t like it” through to “I never find what I need” then the following pattern may help.</a:t>
            </a:r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Active Reading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703" dirty="0" smtClean="0"/>
              <a:t>The following notes are paraphrased from a study skills book by Bryan </a:t>
            </a:r>
            <a:r>
              <a:rPr lang="en-US" sz="2703" dirty="0" err="1" smtClean="0"/>
              <a:t>Greetham</a:t>
            </a:r>
            <a:r>
              <a:rPr lang="en-US" sz="2703" dirty="0" smtClean="0"/>
              <a:t> (pp86-89).</a:t>
            </a:r>
          </a:p>
          <a:p>
            <a:r>
              <a:rPr lang="en-US" dirty="0" smtClean="0"/>
              <a:t>Select the appropriate chapters or sections.</a:t>
            </a:r>
          </a:p>
          <a:p>
            <a:r>
              <a:rPr lang="en-US" dirty="0" smtClean="0"/>
              <a:t>Search index lists</a:t>
            </a:r>
          </a:p>
          <a:p>
            <a:r>
              <a:rPr lang="en-US" dirty="0" smtClean="0"/>
              <a:t>Search content lists</a:t>
            </a:r>
          </a:p>
          <a:p>
            <a:r>
              <a:rPr lang="en-US" dirty="0" smtClean="0"/>
              <a:t>If these are too short, non-existent or unhelpful, read the first and last paragraph of the chapter. The academic author should have outlines/ summarized their intentions here.</a:t>
            </a:r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Active Reading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Skim all of the pages looking for relevant information or a good general impression.</a:t>
            </a:r>
          </a:p>
          <a:p>
            <a:r>
              <a:rPr lang="en-US" dirty="0" smtClean="0"/>
              <a:t>or scan (with your eyes rather than a scanner) the pages looking for keywords.</a:t>
            </a:r>
          </a:p>
          <a:p>
            <a:endParaRPr lang="en-US" dirty="0" smtClean="0"/>
          </a:p>
          <a:p>
            <a:r>
              <a:rPr lang="en-US" dirty="0" smtClean="0"/>
              <a:t>This should give you a good overview of the usefulness and the standard of the text.</a:t>
            </a:r>
          </a:p>
          <a:p>
            <a:r>
              <a:rPr lang="en-US" dirty="0" smtClean="0"/>
              <a:t>Basically – does it work for you…?</a:t>
            </a:r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Active Reading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When you are satisfied that the text is relevant for your project, you need to read it in more depth. </a:t>
            </a:r>
          </a:p>
          <a:p>
            <a:r>
              <a:rPr lang="en-US" dirty="0" smtClean="0"/>
              <a:t>The word for word approach will give you better understanding of the subject matter.</a:t>
            </a:r>
          </a:p>
          <a:p>
            <a:r>
              <a:rPr lang="en-US" dirty="0" smtClean="0"/>
              <a:t>You should search for quotes which support your understanding of the work when reading like this.  </a:t>
            </a:r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Active Reading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Skim</a:t>
            </a:r>
          </a:p>
          <a:p>
            <a:r>
              <a:rPr lang="en-US" dirty="0" smtClean="0"/>
              <a:t>Scan</a:t>
            </a:r>
          </a:p>
          <a:p>
            <a:r>
              <a:rPr lang="en-US" dirty="0" smtClean="0"/>
              <a:t>Word for word.</a:t>
            </a:r>
          </a:p>
          <a:p>
            <a:endParaRPr lang="en-US" dirty="0" smtClean="0"/>
          </a:p>
          <a:p>
            <a:r>
              <a:rPr lang="en-US" dirty="0" smtClean="0"/>
              <a:t>The choice is yours to make depending on the relevance of the text, and depending what you need from the text.</a:t>
            </a:r>
          </a:p>
          <a:p>
            <a:r>
              <a:rPr lang="en-US" dirty="0" smtClean="0"/>
              <a:t>Time can also be saved by choosing the right reading method for your task.</a:t>
            </a:r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dirty="0" smtClean="0"/>
              <a:t>Independent Task</a:t>
            </a:r>
            <a:r>
              <a:rPr lang="en-US" sz="3600" dirty="0" smtClean="0"/>
              <a:t>: to design an small practical project which answers a question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Choose </a:t>
            </a:r>
            <a:r>
              <a:rPr lang="en-US" dirty="0" smtClean="0"/>
              <a:t>an excerpt of one of the ‘Theatre &amp;…’ </a:t>
            </a:r>
            <a:r>
              <a:rPr lang="en-US" dirty="0" smtClean="0"/>
              <a:t>books</a:t>
            </a:r>
            <a:r>
              <a:rPr lang="en-US" dirty="0" smtClean="0"/>
              <a:t> on </a:t>
            </a:r>
            <a:r>
              <a:rPr lang="en-US" dirty="0" err="1" smtClean="0"/>
              <a:t>Moodle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 smtClean="0"/>
              <a:t>Read the excerpt using one of the reading styles – skimming might be most appropriate.</a:t>
            </a:r>
          </a:p>
          <a:p>
            <a:r>
              <a:rPr lang="en-US" dirty="0" smtClean="0"/>
              <a:t>Use the ‘Active Reading Note Template’ to keep notes.</a:t>
            </a:r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dirty="0" smtClean="0"/>
              <a:t>Independent Task: to design an small practical project which answers a question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</a:t>
            </a:r>
            <a:r>
              <a:rPr lang="en-US" dirty="0" smtClean="0"/>
              <a:t> class, </a:t>
            </a:r>
            <a:r>
              <a:rPr lang="en-US" dirty="0" smtClean="0"/>
              <a:t>discuss the information you have read in the excerpts.</a:t>
            </a:r>
          </a:p>
          <a:p>
            <a:endParaRPr lang="en-US" dirty="0" smtClean="0"/>
          </a:p>
          <a:p>
            <a:r>
              <a:rPr lang="en-US" dirty="0" smtClean="0"/>
              <a:t>How did you respond to the information?</a:t>
            </a:r>
          </a:p>
          <a:p>
            <a:r>
              <a:rPr lang="en-US" dirty="0" smtClean="0"/>
              <a:t>Why is it relevant to you/ your practice?</a:t>
            </a:r>
          </a:p>
          <a:p>
            <a:r>
              <a:rPr lang="en-US" dirty="0" smtClean="0"/>
              <a:t>What questions did the reading raise for you?</a:t>
            </a:r>
          </a:p>
          <a:p>
            <a:r>
              <a:rPr lang="en-US" dirty="0" smtClean="0"/>
              <a:t>Which quotes summarized the work effectively?</a:t>
            </a:r>
            <a:endParaRPr 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dirty="0" smtClean="0"/>
              <a:t>Independent Task: to design an small practical project which answers a question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Develop a question that you can explore through your practice.</a:t>
            </a:r>
          </a:p>
          <a:p>
            <a:r>
              <a:rPr lang="en-US" dirty="0" smtClean="0"/>
              <a:t>Develop that practice in your group by outlining and experimenting with your questions.</a:t>
            </a:r>
          </a:p>
          <a:p>
            <a:endParaRPr lang="en-US" dirty="0" smtClean="0"/>
          </a:p>
          <a:p>
            <a:r>
              <a:rPr lang="en-US" dirty="0" smtClean="0"/>
              <a:t>Keep note </a:t>
            </a:r>
            <a:r>
              <a:rPr lang="en-US" dirty="0" smtClean="0"/>
              <a:t>of process questions throughout the </a:t>
            </a:r>
            <a:r>
              <a:rPr lang="en-US" dirty="0" smtClean="0"/>
              <a:t>development of your project.</a:t>
            </a:r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03400"/>
            <a:ext cx="8229600" cy="4733958"/>
          </a:xfrm>
        </p:spPr>
        <p:txBody>
          <a:bodyPr>
            <a:noAutofit/>
          </a:bodyPr>
          <a:lstStyle/>
          <a:p>
            <a:r>
              <a:rPr lang="en-US" sz="3000" dirty="0" smtClean="0"/>
              <a:t>You cannot fail this task if you try to create a small scale practice based project to answer an intelligent question</a:t>
            </a:r>
            <a:r>
              <a:rPr lang="en-US" sz="3000" dirty="0" smtClean="0"/>
              <a:t>.</a:t>
            </a:r>
          </a:p>
          <a:p>
            <a:endParaRPr lang="en-US" sz="3000" dirty="0" smtClean="0"/>
          </a:p>
          <a:p>
            <a:r>
              <a:rPr lang="en-US" sz="3000" dirty="0" smtClean="0"/>
              <a:t>Even if your project is not successful – i.e. does not or cannot provide the expected answer; you have not failed in your task.</a:t>
            </a:r>
            <a:endParaRPr lang="en-US" sz="3000" dirty="0" smtClean="0"/>
          </a:p>
          <a:p>
            <a:endParaRPr lang="en-US" sz="3000" dirty="0" smtClean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Consider how you can document </a:t>
            </a:r>
            <a:r>
              <a:rPr lang="en-US" dirty="0" smtClean="0"/>
              <a:t>your process in an interesting and accessible manner</a:t>
            </a:r>
            <a:r>
              <a:rPr lang="en-US" dirty="0" smtClean="0"/>
              <a:t>.</a:t>
            </a:r>
          </a:p>
          <a:p>
            <a:endParaRPr lang="en-US" dirty="0" smtClean="0"/>
          </a:p>
          <a:p>
            <a:r>
              <a:rPr lang="en-US" dirty="0" smtClean="0"/>
              <a:t>Reflect upon your question, your approach, your contribution, the literature, new links to new literature, revise the question.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Bibliography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endParaRPr lang="en-US" dirty="0" smtClean="0"/>
          </a:p>
          <a:p>
            <a:r>
              <a:rPr lang="en-US" dirty="0" smtClean="0"/>
              <a:t>Cohen, L. Lawrence, M. Morrison, K. </a:t>
            </a:r>
            <a:r>
              <a:rPr lang="en-US" i="1" dirty="0" smtClean="0"/>
              <a:t>Research Methods in Education</a:t>
            </a:r>
            <a:r>
              <a:rPr lang="en-US" dirty="0" smtClean="0"/>
              <a:t>. </a:t>
            </a:r>
            <a:r>
              <a:rPr lang="en-US" dirty="0" err="1" smtClean="0"/>
              <a:t>Routledge-Falmer</a:t>
            </a:r>
            <a:r>
              <a:rPr lang="en-US" dirty="0" smtClean="0"/>
              <a:t>, London, 2000. 5</a:t>
            </a:r>
            <a:r>
              <a:rPr lang="en-US" baseline="30000" dirty="0" smtClean="0"/>
              <a:t>th</a:t>
            </a:r>
            <a:r>
              <a:rPr lang="en-US" dirty="0" smtClean="0"/>
              <a:t> Edition.</a:t>
            </a:r>
          </a:p>
          <a:p>
            <a:r>
              <a:rPr lang="en-US" dirty="0" smtClean="0"/>
              <a:t>Cottrell, S. </a:t>
            </a:r>
            <a:r>
              <a:rPr lang="en-US" i="1" dirty="0" smtClean="0"/>
              <a:t>Palgrave Study Skills- Critical Thinking Studies</a:t>
            </a:r>
            <a:r>
              <a:rPr lang="en-US" dirty="0" smtClean="0"/>
              <a:t>. Palgrave MacMillan, Hampshire, 2011. 2</a:t>
            </a:r>
            <a:r>
              <a:rPr lang="en-US" baseline="30000" dirty="0" smtClean="0"/>
              <a:t>nd</a:t>
            </a:r>
            <a:r>
              <a:rPr lang="en-US" dirty="0" smtClean="0"/>
              <a:t> Edition.</a:t>
            </a:r>
          </a:p>
          <a:p>
            <a:r>
              <a:rPr lang="en-US" dirty="0" smtClean="0"/>
              <a:t>Dolan, J. </a:t>
            </a:r>
            <a:r>
              <a:rPr lang="en-US" i="1" dirty="0" smtClean="0"/>
              <a:t>Theatre &amp; Sexuality</a:t>
            </a:r>
            <a:r>
              <a:rPr lang="en-US" dirty="0" smtClean="0"/>
              <a:t>. Palgrave MacMillan, Hampshire, 2010.</a:t>
            </a:r>
          </a:p>
          <a:p>
            <a:r>
              <a:rPr lang="en-US" dirty="0" err="1" smtClean="0"/>
              <a:t>Greetham</a:t>
            </a:r>
            <a:r>
              <a:rPr lang="en-US" dirty="0" smtClean="0"/>
              <a:t>, B. </a:t>
            </a:r>
            <a:r>
              <a:rPr lang="en-US" i="1" dirty="0" smtClean="0"/>
              <a:t>Palgrave Study Skills- How to Write Better Essays. </a:t>
            </a:r>
            <a:r>
              <a:rPr lang="en-US" dirty="0" smtClean="0"/>
              <a:t>Palgrave MacMillan, Hampshire, 2013. 3</a:t>
            </a:r>
            <a:r>
              <a:rPr lang="en-US" baseline="30000" dirty="0" smtClean="0"/>
              <a:t>rd</a:t>
            </a:r>
            <a:r>
              <a:rPr lang="en-US" dirty="0" smtClean="0"/>
              <a:t> Edition.</a:t>
            </a:r>
          </a:p>
          <a:p>
            <a:r>
              <a:rPr lang="en-US" dirty="0" err="1" smtClean="0"/>
              <a:t>Harvie</a:t>
            </a:r>
            <a:r>
              <a:rPr lang="en-US" dirty="0" smtClean="0"/>
              <a:t>, J. </a:t>
            </a:r>
            <a:r>
              <a:rPr lang="en-US" i="1" dirty="0" smtClean="0"/>
              <a:t>Theatre &amp; The City</a:t>
            </a:r>
            <a:r>
              <a:rPr lang="en-US" dirty="0" smtClean="0"/>
              <a:t>. Palgrave MacMillan, Hampshire, 2009.</a:t>
            </a:r>
          </a:p>
          <a:p>
            <a:r>
              <a:rPr lang="en-US" dirty="0" err="1" smtClean="0"/>
              <a:t>Ridout</a:t>
            </a:r>
            <a:r>
              <a:rPr lang="en-US" dirty="0" smtClean="0"/>
              <a:t>, N. </a:t>
            </a:r>
            <a:r>
              <a:rPr lang="en-US" i="1" dirty="0" smtClean="0"/>
              <a:t>Theatre &amp; Ethics</a:t>
            </a:r>
            <a:r>
              <a:rPr lang="en-US" dirty="0" smtClean="0"/>
              <a:t>. Palgrave MacMillan, Hampshire, 2009.</a:t>
            </a:r>
          </a:p>
          <a:p>
            <a:r>
              <a:rPr lang="en-US" dirty="0" err="1" smtClean="0"/>
              <a:t>Solga</a:t>
            </a:r>
            <a:r>
              <a:rPr lang="en-US" dirty="0" smtClean="0"/>
              <a:t>, K. </a:t>
            </a:r>
            <a:r>
              <a:rPr lang="en-US" i="1" dirty="0" smtClean="0"/>
              <a:t>Theatre &amp; Feminism</a:t>
            </a:r>
            <a:r>
              <a:rPr lang="en-US" dirty="0" smtClean="0"/>
              <a:t>. Palgrave MacMillan, Hampshire, 2016.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1074</Words>
  <Application>Microsoft Macintosh PowerPoint</Application>
  <PresentationFormat>On-screen Show (4:3)</PresentationFormat>
  <Paragraphs>101</Paragraphs>
  <Slides>19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Reading Allowed</vt:lpstr>
      <vt:lpstr>Recap</vt:lpstr>
      <vt:lpstr>Why do we use critical reflective practice?</vt:lpstr>
      <vt:lpstr>Collaboration</vt:lpstr>
      <vt:lpstr>Referencing</vt:lpstr>
      <vt:lpstr>Why?</vt:lpstr>
      <vt:lpstr>Yeah…but whhhhyyy?</vt:lpstr>
      <vt:lpstr>Yeah…but whhhhyyy?</vt:lpstr>
      <vt:lpstr>Task: Reading </vt:lpstr>
      <vt:lpstr>Active Reading</vt:lpstr>
      <vt:lpstr>Active Reading</vt:lpstr>
      <vt:lpstr>Active Reading</vt:lpstr>
      <vt:lpstr>Active Reading</vt:lpstr>
      <vt:lpstr>Independent Task: to design an small practical project which answers a question</vt:lpstr>
      <vt:lpstr>Independent Task: to design an small practical project which answers a question</vt:lpstr>
      <vt:lpstr>Independent Task: to design an small practical project which answers a question</vt:lpstr>
      <vt:lpstr>Slide 17</vt:lpstr>
      <vt:lpstr>Slide 18</vt:lpstr>
      <vt:lpstr>Bibliography</vt:lpstr>
    </vt:vector>
  </TitlesOfParts>
  <Company>UoW:Trinity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Coleg y Drindod</dc:creator>
  <cp:lastModifiedBy>Coleg y Drindod</cp:lastModifiedBy>
  <cp:revision>11</cp:revision>
  <dcterms:created xsi:type="dcterms:W3CDTF">2018-10-19T08:46:38Z</dcterms:created>
  <dcterms:modified xsi:type="dcterms:W3CDTF">2018-10-19T09:42:18Z</dcterms:modified>
</cp:coreProperties>
</file>