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4" r:id="rId7"/>
    <p:sldId id="268" r:id="rId8"/>
    <p:sldId id="262" r:id="rId9"/>
    <p:sldId id="261" r:id="rId10"/>
    <p:sldId id="269" r:id="rId11"/>
    <p:sldId id="263" r:id="rId12"/>
    <p:sldId id="265" r:id="rId13"/>
    <p:sldId id="267" r:id="rId14"/>
    <p:sldId id="266" r:id="rId15"/>
  </p:sldIdLst>
  <p:sldSz cx="9144000" cy="5143500" type="screen16x9"/>
  <p:notesSz cx="5143500" cy="9144000"/>
  <p:embeddedFontLst>
    <p:embeddedFont>
      <p:font typeface="Bricolage Grotesque SemiBold" panose="020B0604020202020204" charset="0"/>
      <p:regular r:id="rId17"/>
    </p:embeddedFont>
    <p:embeddedFont>
      <p:font typeface="Inter" panose="020B0604020202020204" charset="0"/>
      <p:regular r:id="rId18"/>
    </p:embeddedFont>
    <p:embeddedFont>
      <p:font typeface="Inter Bold" panose="020B0604020202020204" charset="0"/>
      <p:regular r:id="rId19"/>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132" d="100"/>
          <a:sy n="132" d="100"/>
        </p:scale>
        <p:origin x="132" y="6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516376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master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9144000" cy="5143500"/>
          </a:xfrm>
          <a:prstGeom prst="rect">
            <a:avLst/>
          </a:prstGeom>
        </p:spPr>
      </p:pic>
      <p:sp>
        <p:nvSpPr>
          <p:cNvPr id="3" name="Shape 0"/>
          <p:cNvSpPr/>
          <p:nvPr/>
        </p:nvSpPr>
        <p:spPr>
          <a:xfrm>
            <a:off x="0" y="0"/>
            <a:ext cx="9144000" cy="5143500"/>
          </a:xfrm>
          <a:prstGeom prst="rect">
            <a:avLst/>
          </a:prstGeom>
          <a:solidFill>
            <a:srgbClr val="FFFFFF">
              <a:alpha val="95000"/>
            </a:srgbClr>
          </a:solidFill>
          <a:ln/>
        </p:spPr>
        <p:txBody>
          <a:bodyPr/>
          <a:lstStyle/>
          <a:p>
            <a:endParaRPr lang="en-GB"/>
          </a:p>
        </p:txBody>
      </p:sp>
      <p:pic>
        <p:nvPicPr>
          <p:cNvPr id="4" name="Image 1" descr="preencoded.png">
            <a:hlinkClick r:id="rId3"/>
          </p:cNvPr>
          <p:cNvPicPr>
            <a:picLocks noChangeAspect="1"/>
          </p:cNvPicPr>
          <p:nvPr/>
        </p:nvPicPr>
        <p:blipFill>
          <a:blip r:embed="rId4"/>
          <a:stretch>
            <a:fillRect/>
          </a:stretch>
        </p:blipFill>
        <p:spPr>
          <a:xfrm>
            <a:off x="8029180" y="4844491"/>
            <a:ext cx="1071843" cy="256032"/>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svg"/><Relationship Id="rId4" Type="http://schemas.openxmlformats.org/officeDocument/2006/relationships/image" Target="../media/image5.sv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sv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0.png"/><Relationship Id="rId11" Type="http://schemas.openxmlformats.org/officeDocument/2006/relationships/image" Target="../media/image15.svg"/><Relationship Id="rId5" Type="http://schemas.openxmlformats.org/officeDocument/2006/relationships/image" Target="../media/image9.svg"/><Relationship Id="rId10" Type="http://schemas.openxmlformats.org/officeDocument/2006/relationships/image" Target="../media/image14.png"/><Relationship Id="rId4" Type="http://schemas.openxmlformats.org/officeDocument/2006/relationships/image" Target="../media/image8.png"/><Relationship Id="rId9" Type="http://schemas.openxmlformats.org/officeDocument/2006/relationships/image" Target="../media/image13.svg"/></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pandas.pydata.org/" TargetMode="External"/><Relationship Id="rId2" Type="http://schemas.openxmlformats.org/officeDocument/2006/relationships/hyperlink" Target="https://numpy.org/" TargetMode="External"/><Relationship Id="rId1" Type="http://schemas.openxmlformats.org/officeDocument/2006/relationships/slideLayout" Target="../slideLayouts/slideLayout2.xml"/><Relationship Id="rId4" Type="http://schemas.openxmlformats.org/officeDocument/2006/relationships/hyperlink" Target="https://matplotlib.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543550" y="0"/>
            <a:ext cx="3600450" cy="5143500"/>
          </a:xfrm>
          <a:prstGeom prst="rect">
            <a:avLst/>
          </a:prstGeom>
        </p:spPr>
      </p:pic>
      <p:sp>
        <p:nvSpPr>
          <p:cNvPr id="3" name="Text 0"/>
          <p:cNvSpPr/>
          <p:nvPr/>
        </p:nvSpPr>
        <p:spPr>
          <a:xfrm>
            <a:off x="267519" y="285601"/>
            <a:ext cx="4722763" cy="1328961"/>
          </a:xfrm>
          <a:prstGeom prst="rect">
            <a:avLst/>
          </a:prstGeom>
          <a:noFill/>
          <a:ln/>
        </p:spPr>
        <p:txBody>
          <a:bodyPr wrap="square" lIns="0" tIns="0" rIns="0" bIns="0" rtlCol="0" anchor="t">
            <a:normAutofit/>
          </a:bodyPr>
          <a:lstStyle/>
          <a:p>
            <a:pPr marL="0" indent="0" algn="l">
              <a:lnSpc>
                <a:spcPct val="104000"/>
              </a:lnSpc>
              <a:buNone/>
            </a:pPr>
            <a:r>
              <a:rPr lang="en-US" sz="2750" dirty="0">
                <a:solidFill>
                  <a:srgbClr val="2C2926"/>
                </a:solidFill>
                <a:latin typeface="Bricolage Grotesque SemiBold" pitchFamily="34" charset="0"/>
                <a:ea typeface="Bricolage Grotesque SemiBold" pitchFamily="34" charset="-122"/>
                <a:cs typeface="Bricolage Grotesque SemiBold" pitchFamily="34" charset="-120"/>
              </a:rPr>
              <a:t>Statistical Analysis of Corner Kick Distribution in Football Matches</a:t>
            </a:r>
            <a:endParaRPr lang="en-US" sz="2750" dirty="0"/>
          </a:p>
        </p:txBody>
      </p:sp>
      <p:sp>
        <p:nvSpPr>
          <p:cNvPr id="4" name="Text 1"/>
          <p:cNvSpPr/>
          <p:nvPr/>
        </p:nvSpPr>
        <p:spPr>
          <a:xfrm>
            <a:off x="220952" y="1668686"/>
            <a:ext cx="5179963" cy="226814"/>
          </a:xfrm>
          <a:prstGeom prst="rect">
            <a:avLst/>
          </a:prstGeom>
          <a:noFill/>
          <a:ln/>
        </p:spPr>
        <p:txBody>
          <a:bodyPr wrap="none" lIns="0" tIns="0" rIns="0" bIns="0" rtlCol="0" anchor="t"/>
          <a:lstStyle/>
          <a:p>
            <a:pPr marL="0" indent="0" algn="l">
              <a:lnSpc>
                <a:spcPct val="133000"/>
              </a:lnSpc>
              <a:buNone/>
            </a:pPr>
            <a:r>
              <a:rPr lang="en-US" sz="1100" dirty="0">
                <a:solidFill>
                  <a:srgbClr val="2C2926"/>
                </a:solidFill>
                <a:latin typeface="Inter" pitchFamily="34" charset="0"/>
                <a:ea typeface="Inter" pitchFamily="34" charset="-122"/>
                <a:cs typeface="Inter" pitchFamily="34" charset="-120"/>
              </a:rPr>
              <a:t>Interim Viva Presentation · Football Analytics &amp; Statistical Modelling</a:t>
            </a:r>
            <a:endParaRPr lang="en-US" sz="1100" dirty="0"/>
          </a:p>
        </p:txBody>
      </p:sp>
      <p:sp>
        <p:nvSpPr>
          <p:cNvPr id="6" name="TextBox 5">
            <a:extLst>
              <a:ext uri="{FF2B5EF4-FFF2-40B4-BE49-F238E27FC236}">
                <a16:creationId xmlns:a16="http://schemas.microsoft.com/office/drawing/2014/main" id="{8F6B29E5-8828-9B84-D4F8-996E08A4F93B}"/>
              </a:ext>
            </a:extLst>
          </p:cNvPr>
          <p:cNvSpPr txBox="1"/>
          <p:nvPr/>
        </p:nvSpPr>
        <p:spPr>
          <a:xfrm>
            <a:off x="1718734" y="2003272"/>
            <a:ext cx="4572000" cy="338554"/>
          </a:xfrm>
          <a:prstGeom prst="rect">
            <a:avLst/>
          </a:prstGeom>
          <a:noFill/>
        </p:spPr>
        <p:txBody>
          <a:bodyPr wrap="square">
            <a:spAutoFit/>
          </a:bodyPr>
          <a:lstStyle/>
          <a:p>
            <a:r>
              <a:rPr lang="pt-BR" sz="1600" dirty="0"/>
              <a:t>Md Sadeque Imam Shaikh</a:t>
            </a:r>
            <a:endParaRPr lang="en-GB" sz="1600" dirty="0"/>
          </a:p>
        </p:txBody>
      </p:sp>
      <p:sp>
        <p:nvSpPr>
          <p:cNvPr id="10" name="TextBox 9">
            <a:extLst>
              <a:ext uri="{FF2B5EF4-FFF2-40B4-BE49-F238E27FC236}">
                <a16:creationId xmlns:a16="http://schemas.microsoft.com/office/drawing/2014/main" id="{5025FA29-5834-D794-BC1A-2AC2DB940699}"/>
              </a:ext>
            </a:extLst>
          </p:cNvPr>
          <p:cNvSpPr txBox="1"/>
          <p:nvPr/>
        </p:nvSpPr>
        <p:spPr>
          <a:xfrm>
            <a:off x="-60565" y="2003272"/>
            <a:ext cx="4572000" cy="338554"/>
          </a:xfrm>
          <a:prstGeom prst="rect">
            <a:avLst/>
          </a:prstGeom>
          <a:noFill/>
        </p:spPr>
        <p:txBody>
          <a:bodyPr wrap="square">
            <a:spAutoFit/>
          </a:bodyPr>
          <a:lstStyle/>
          <a:p>
            <a:r>
              <a:rPr lang="en-GB" sz="1600" dirty="0"/>
              <a:t>Teacher / Supervisor:</a:t>
            </a:r>
          </a:p>
        </p:txBody>
      </p:sp>
      <p:sp>
        <p:nvSpPr>
          <p:cNvPr id="12" name="TextBox 11">
            <a:extLst>
              <a:ext uri="{FF2B5EF4-FFF2-40B4-BE49-F238E27FC236}">
                <a16:creationId xmlns:a16="http://schemas.microsoft.com/office/drawing/2014/main" id="{256CBEB3-501D-B491-DD5F-1D50CB67B4E2}"/>
              </a:ext>
            </a:extLst>
          </p:cNvPr>
          <p:cNvSpPr txBox="1"/>
          <p:nvPr/>
        </p:nvSpPr>
        <p:spPr>
          <a:xfrm>
            <a:off x="-60565" y="2387084"/>
            <a:ext cx="4572000" cy="338554"/>
          </a:xfrm>
          <a:prstGeom prst="rect">
            <a:avLst/>
          </a:prstGeom>
          <a:noFill/>
        </p:spPr>
        <p:txBody>
          <a:bodyPr wrap="square">
            <a:spAutoFit/>
          </a:bodyPr>
          <a:lstStyle/>
          <a:p>
            <a:r>
              <a:rPr lang="en-GB" sz="1600" dirty="0"/>
              <a:t>Institution: University of </a:t>
            </a:r>
            <a:r>
              <a:rPr lang="en-GB" sz="1600" dirty="0" err="1"/>
              <a:t>wales</a:t>
            </a:r>
            <a:r>
              <a:rPr lang="en-GB" sz="1600" dirty="0"/>
              <a:t> trinity sain David </a:t>
            </a:r>
          </a:p>
        </p:txBody>
      </p:sp>
      <p:sp>
        <p:nvSpPr>
          <p:cNvPr id="14" name="TextBox 13">
            <a:extLst>
              <a:ext uri="{FF2B5EF4-FFF2-40B4-BE49-F238E27FC236}">
                <a16:creationId xmlns:a16="http://schemas.microsoft.com/office/drawing/2014/main" id="{BFC65903-D1BC-E97C-95CF-97DE133ED32E}"/>
              </a:ext>
            </a:extLst>
          </p:cNvPr>
          <p:cNvSpPr txBox="1"/>
          <p:nvPr/>
        </p:nvSpPr>
        <p:spPr>
          <a:xfrm>
            <a:off x="-46566" y="2778847"/>
            <a:ext cx="4618566" cy="338554"/>
          </a:xfrm>
          <a:prstGeom prst="rect">
            <a:avLst/>
          </a:prstGeom>
          <a:noFill/>
        </p:spPr>
        <p:txBody>
          <a:bodyPr wrap="square">
            <a:spAutoFit/>
          </a:bodyPr>
          <a:lstStyle/>
          <a:p>
            <a:r>
              <a:rPr lang="en-GB" sz="1600" dirty="0"/>
              <a:t>Student: Armando </a:t>
            </a:r>
            <a:r>
              <a:rPr lang="en-GB" sz="1600" dirty="0" err="1"/>
              <a:t>forgione</a:t>
            </a:r>
            <a:r>
              <a:rPr lang="en-GB" sz="1600" dirty="0"/>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600450" cy="5143500"/>
          </a:xfrm>
          <a:prstGeom prst="rect">
            <a:avLst/>
          </a:prstGeom>
        </p:spPr>
      </p:pic>
      <p:sp>
        <p:nvSpPr>
          <p:cNvPr id="3" name="Text 0"/>
          <p:cNvSpPr/>
          <p:nvPr/>
        </p:nvSpPr>
        <p:spPr>
          <a:xfrm>
            <a:off x="3925119" y="501476"/>
            <a:ext cx="3835226" cy="422300"/>
          </a:xfrm>
          <a:prstGeom prst="rect">
            <a:avLst/>
          </a:prstGeom>
          <a:noFill/>
          <a:ln/>
        </p:spPr>
        <p:txBody>
          <a:bodyPr wrap="none" lIns="0" tIns="0" rIns="0" bIns="0" rtlCol="0" anchor="t"/>
          <a:lstStyle/>
          <a:p>
            <a:pPr marL="0" indent="0" algn="l">
              <a:lnSpc>
                <a:spcPct val="104000"/>
              </a:lnSpc>
              <a:buNone/>
            </a:pPr>
            <a:r>
              <a:rPr lang="en-US" sz="2650" dirty="0">
                <a:solidFill>
                  <a:srgbClr val="2C2926"/>
                </a:solidFill>
                <a:latin typeface="Bricolage Grotesque SemiBold" pitchFamily="34" charset="0"/>
                <a:ea typeface="Bricolage Grotesque SemiBold" pitchFamily="34" charset="-122"/>
                <a:cs typeface="Bricolage Grotesque SemiBold" pitchFamily="34" charset="-120"/>
              </a:rPr>
              <a:t>Introduction</a:t>
            </a:r>
            <a:endParaRPr lang="en-US" sz="2650" dirty="0"/>
          </a:p>
        </p:txBody>
      </p:sp>
      <p:pic>
        <p:nvPicPr>
          <p:cNvPr id="4"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925119" y="1116955"/>
            <a:ext cx="4722763" cy="1229916"/>
          </a:xfrm>
          <a:prstGeom prst="rect">
            <a:avLst/>
          </a:prstGeom>
        </p:spPr>
      </p:pic>
      <p:sp>
        <p:nvSpPr>
          <p:cNvPr id="5" name="Text 1"/>
          <p:cNvSpPr/>
          <p:nvPr/>
        </p:nvSpPr>
        <p:spPr>
          <a:xfrm>
            <a:off x="4155430" y="1271067"/>
            <a:ext cx="1688976" cy="211113"/>
          </a:xfrm>
          <a:prstGeom prst="rect">
            <a:avLst/>
          </a:prstGeom>
          <a:noFill/>
          <a:ln/>
        </p:spPr>
        <p:txBody>
          <a:bodyPr wrap="none" lIns="0" tIns="0" rIns="0" bIns="0" rtlCol="0" anchor="t"/>
          <a:lstStyle/>
          <a:p>
            <a:pPr marL="0" indent="0" algn="l">
              <a:lnSpc>
                <a:spcPct val="104000"/>
              </a:lnSpc>
              <a:buNone/>
            </a:pPr>
            <a:r>
              <a:rPr lang="en-US" sz="1300" dirty="0">
                <a:solidFill>
                  <a:srgbClr val="2C2926"/>
                </a:solidFill>
                <a:latin typeface="Bricolage Grotesque SemiBold" pitchFamily="34" charset="0"/>
                <a:ea typeface="Bricolage Grotesque SemiBold" pitchFamily="34" charset="-122"/>
                <a:cs typeface="Bricolage Grotesque SemiBold" pitchFamily="34" charset="-120"/>
              </a:rPr>
              <a:t>Growing Field</a:t>
            </a:r>
            <a:endParaRPr lang="en-US" sz="1300" dirty="0"/>
          </a:p>
        </p:txBody>
      </p:sp>
      <p:sp>
        <p:nvSpPr>
          <p:cNvPr id="6" name="Text 2"/>
          <p:cNvSpPr/>
          <p:nvPr/>
        </p:nvSpPr>
        <p:spPr>
          <a:xfrm>
            <a:off x="4155430" y="1559421"/>
            <a:ext cx="4338340" cy="633338"/>
          </a:xfrm>
          <a:prstGeom prst="rect">
            <a:avLst/>
          </a:prstGeom>
          <a:noFill/>
          <a:ln/>
        </p:spPr>
        <p:txBody>
          <a:bodyPr wrap="square" lIns="0" tIns="0" rIns="0" bIns="0" rtlCol="0" anchor="t">
            <a:normAutofit/>
          </a:bodyPr>
          <a:lstStyle/>
          <a:p>
            <a:pPr marL="0" indent="0" algn="l">
              <a:lnSpc>
                <a:spcPct val="130000"/>
              </a:lnSpc>
              <a:buNone/>
            </a:pPr>
            <a:r>
              <a:rPr lang="en-US" sz="1050" dirty="0">
                <a:solidFill>
                  <a:srgbClr val="2C2926"/>
                </a:solidFill>
                <a:latin typeface="Inter" pitchFamily="34" charset="0"/>
                <a:ea typeface="Inter" pitchFamily="34" charset="-122"/>
                <a:cs typeface="Inter" pitchFamily="34" charset="-120"/>
              </a:rPr>
              <a:t>Football analytics is an increasingly important field in modern sports. Statistical models are widely used to analyse match events and performance.</a:t>
            </a:r>
            <a:endParaRPr lang="en-US" sz="1050" dirty="0"/>
          </a:p>
        </p:txBody>
      </p:sp>
      <p:pic>
        <p:nvPicPr>
          <p:cNvPr id="7"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925119" y="2475607"/>
            <a:ext cx="4722763" cy="1018803"/>
          </a:xfrm>
          <a:prstGeom prst="rect">
            <a:avLst/>
          </a:prstGeom>
        </p:spPr>
      </p:pic>
      <p:sp>
        <p:nvSpPr>
          <p:cNvPr id="8" name="Text 3"/>
          <p:cNvSpPr/>
          <p:nvPr/>
        </p:nvSpPr>
        <p:spPr>
          <a:xfrm>
            <a:off x="4155430" y="2629719"/>
            <a:ext cx="1688976" cy="211113"/>
          </a:xfrm>
          <a:prstGeom prst="rect">
            <a:avLst/>
          </a:prstGeom>
          <a:noFill/>
          <a:ln/>
        </p:spPr>
        <p:txBody>
          <a:bodyPr wrap="none" lIns="0" tIns="0" rIns="0" bIns="0" rtlCol="0" anchor="t"/>
          <a:lstStyle/>
          <a:p>
            <a:pPr marL="0" indent="0" algn="l">
              <a:lnSpc>
                <a:spcPct val="104000"/>
              </a:lnSpc>
              <a:buNone/>
            </a:pPr>
            <a:r>
              <a:rPr lang="en-US" sz="1300" dirty="0">
                <a:solidFill>
                  <a:srgbClr val="2C2926"/>
                </a:solidFill>
                <a:latin typeface="Bricolage Grotesque SemiBold" pitchFamily="34" charset="0"/>
                <a:ea typeface="Bricolage Grotesque SemiBold" pitchFamily="34" charset="-122"/>
                <a:cs typeface="Bricolage Grotesque SemiBold" pitchFamily="34" charset="-120"/>
              </a:rPr>
              <a:t>Research Gap</a:t>
            </a:r>
            <a:endParaRPr lang="en-US" sz="1300" dirty="0"/>
          </a:p>
        </p:txBody>
      </p:sp>
      <p:sp>
        <p:nvSpPr>
          <p:cNvPr id="9" name="Text 4"/>
          <p:cNvSpPr/>
          <p:nvPr/>
        </p:nvSpPr>
        <p:spPr>
          <a:xfrm>
            <a:off x="4155430" y="2918073"/>
            <a:ext cx="4338340" cy="422225"/>
          </a:xfrm>
          <a:prstGeom prst="rect">
            <a:avLst/>
          </a:prstGeom>
          <a:noFill/>
          <a:ln/>
        </p:spPr>
        <p:txBody>
          <a:bodyPr wrap="square" lIns="0" tIns="0" rIns="0" bIns="0" rtlCol="0" anchor="t">
            <a:normAutofit/>
          </a:bodyPr>
          <a:lstStyle/>
          <a:p>
            <a:pPr marL="0" indent="0" algn="l">
              <a:lnSpc>
                <a:spcPct val="130000"/>
              </a:lnSpc>
              <a:buNone/>
            </a:pPr>
            <a:r>
              <a:rPr lang="en-US" sz="1050" dirty="0">
                <a:solidFill>
                  <a:srgbClr val="2C2926"/>
                </a:solidFill>
                <a:latin typeface="Inter" pitchFamily="34" charset="0"/>
                <a:ea typeface="Inter" pitchFamily="34" charset="-122"/>
                <a:cs typeface="Inter" pitchFamily="34" charset="-120"/>
              </a:rPr>
              <a:t>Most existing research focuses on goals and shots. Corner kicks are less studied despite being a key indicator of attacking pressure.</a:t>
            </a:r>
            <a:endParaRPr lang="en-US" sz="1050" dirty="0"/>
          </a:p>
        </p:txBody>
      </p:sp>
      <p:pic>
        <p:nvPicPr>
          <p:cNvPr id="10" name="Image 3"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925119" y="3623146"/>
            <a:ext cx="4722763" cy="1018803"/>
          </a:xfrm>
          <a:prstGeom prst="rect">
            <a:avLst/>
          </a:prstGeom>
        </p:spPr>
      </p:pic>
      <p:sp>
        <p:nvSpPr>
          <p:cNvPr id="11" name="Text 5"/>
          <p:cNvSpPr/>
          <p:nvPr/>
        </p:nvSpPr>
        <p:spPr>
          <a:xfrm>
            <a:off x="4155430" y="3777258"/>
            <a:ext cx="1688976" cy="211113"/>
          </a:xfrm>
          <a:prstGeom prst="rect">
            <a:avLst/>
          </a:prstGeom>
          <a:noFill/>
          <a:ln/>
        </p:spPr>
        <p:txBody>
          <a:bodyPr wrap="none" lIns="0" tIns="0" rIns="0" bIns="0" rtlCol="0" anchor="t"/>
          <a:lstStyle/>
          <a:p>
            <a:pPr marL="0" indent="0" algn="l">
              <a:lnSpc>
                <a:spcPct val="104000"/>
              </a:lnSpc>
              <a:buNone/>
            </a:pPr>
            <a:r>
              <a:rPr lang="en-US" sz="1300" dirty="0">
                <a:solidFill>
                  <a:srgbClr val="2C2926"/>
                </a:solidFill>
                <a:latin typeface="Bricolage Grotesque SemiBold" pitchFamily="34" charset="0"/>
                <a:ea typeface="Bricolage Grotesque SemiBold" pitchFamily="34" charset="-122"/>
                <a:cs typeface="Bricolage Grotesque SemiBold" pitchFamily="34" charset="-120"/>
              </a:rPr>
              <a:t>This Project</a:t>
            </a:r>
            <a:endParaRPr lang="en-US" sz="1300" dirty="0"/>
          </a:p>
        </p:txBody>
      </p:sp>
      <p:sp>
        <p:nvSpPr>
          <p:cNvPr id="12" name="Text 6"/>
          <p:cNvSpPr/>
          <p:nvPr/>
        </p:nvSpPr>
        <p:spPr>
          <a:xfrm>
            <a:off x="4155430" y="4065612"/>
            <a:ext cx="4338340" cy="422225"/>
          </a:xfrm>
          <a:prstGeom prst="rect">
            <a:avLst/>
          </a:prstGeom>
          <a:noFill/>
          <a:ln/>
        </p:spPr>
        <p:txBody>
          <a:bodyPr wrap="square" lIns="0" tIns="0" rIns="0" bIns="0" rtlCol="0" anchor="t">
            <a:normAutofit/>
          </a:bodyPr>
          <a:lstStyle/>
          <a:p>
            <a:pPr marL="0" indent="0" algn="l">
              <a:lnSpc>
                <a:spcPct val="130000"/>
              </a:lnSpc>
              <a:buNone/>
            </a:pPr>
            <a:r>
              <a:rPr lang="en-US" sz="1050" dirty="0">
                <a:solidFill>
                  <a:srgbClr val="2C2926"/>
                </a:solidFill>
                <a:latin typeface="Inter" pitchFamily="34" charset="0"/>
                <a:ea typeface="Inter" pitchFamily="34" charset="-122"/>
                <a:cs typeface="Inter" pitchFamily="34" charset="-120"/>
              </a:rPr>
              <a:t>This project focuses on modelling the statistical distribution of corner kicks in football matches.</a:t>
            </a:r>
            <a:endParaRPr lang="en-US" sz="10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496119" y="1098500"/>
            <a:ext cx="4001319" cy="442987"/>
          </a:xfrm>
          <a:prstGeom prst="rect">
            <a:avLst/>
          </a:prstGeom>
          <a:noFill/>
          <a:ln/>
        </p:spPr>
        <p:txBody>
          <a:bodyPr wrap="none" lIns="0" tIns="0" rIns="0" bIns="0" rtlCol="0" anchor="t"/>
          <a:lstStyle/>
          <a:p>
            <a:pPr marL="0" indent="0" algn="l">
              <a:lnSpc>
                <a:spcPct val="104000"/>
              </a:lnSpc>
              <a:buNone/>
            </a:pPr>
            <a:r>
              <a:rPr lang="en-US" sz="2750" dirty="0">
                <a:solidFill>
                  <a:srgbClr val="2C2926"/>
                </a:solidFill>
                <a:latin typeface="Bricolage Grotesque SemiBold" pitchFamily="34" charset="0"/>
                <a:ea typeface="Bricolage Grotesque SemiBold" pitchFamily="34" charset="-122"/>
                <a:cs typeface="Bricolage Grotesque SemiBold" pitchFamily="34" charset="-120"/>
              </a:rPr>
              <a:t>Aim &amp; Objectives</a:t>
            </a:r>
            <a:endParaRPr lang="en-US" sz="2750" dirty="0"/>
          </a:p>
        </p:txBody>
      </p:sp>
      <p:sp>
        <p:nvSpPr>
          <p:cNvPr id="3" name="Shape 1"/>
          <p:cNvSpPr/>
          <p:nvPr/>
        </p:nvSpPr>
        <p:spPr>
          <a:xfrm>
            <a:off x="394022" y="1754088"/>
            <a:ext cx="4107135" cy="2290911"/>
          </a:xfrm>
          <a:prstGeom prst="roundRect">
            <a:avLst>
              <a:gd name="adj" fmla="val 4456"/>
            </a:avLst>
          </a:prstGeom>
          <a:solidFill>
            <a:srgbClr val="E7BF6A">
              <a:alpha val="95000"/>
            </a:srgbClr>
          </a:solidFill>
          <a:ln/>
        </p:spPr>
        <p:txBody>
          <a:bodyPr/>
          <a:lstStyle/>
          <a:p>
            <a:endParaRPr lang="en-GB"/>
          </a:p>
        </p:txBody>
      </p:sp>
      <p:sp>
        <p:nvSpPr>
          <p:cNvPr id="4" name="Text 2"/>
          <p:cNvSpPr/>
          <p:nvPr/>
        </p:nvSpPr>
        <p:spPr>
          <a:xfrm>
            <a:off x="535781" y="1895847"/>
            <a:ext cx="2229222" cy="221456"/>
          </a:xfrm>
          <a:prstGeom prst="rect">
            <a:avLst/>
          </a:prstGeom>
          <a:noFill/>
          <a:ln/>
        </p:spPr>
        <p:txBody>
          <a:bodyPr wrap="none" lIns="0" tIns="0" rIns="0" bIns="0" rtlCol="0" anchor="t"/>
          <a:lstStyle/>
          <a:p>
            <a:pPr marL="0" indent="0" algn="l">
              <a:lnSpc>
                <a:spcPct val="104000"/>
              </a:lnSpc>
              <a:buNone/>
            </a:pPr>
            <a:r>
              <a:rPr lang="en-US" sz="1350" dirty="0">
                <a:solidFill>
                  <a:srgbClr val="2C2926"/>
                </a:solidFill>
                <a:latin typeface="Bricolage Grotesque SemiBold" pitchFamily="34" charset="0"/>
                <a:ea typeface="Bricolage Grotesque SemiBold" pitchFamily="34" charset="-122"/>
                <a:cs typeface="Bricolage Grotesque SemiBold" pitchFamily="34" charset="-120"/>
              </a:rPr>
              <a:t>Aim</a:t>
            </a:r>
            <a:endParaRPr lang="en-US" sz="1350" dirty="0"/>
          </a:p>
        </p:txBody>
      </p:sp>
      <p:sp>
        <p:nvSpPr>
          <p:cNvPr id="5" name="Text 3"/>
          <p:cNvSpPr/>
          <p:nvPr/>
        </p:nvSpPr>
        <p:spPr>
          <a:xfrm>
            <a:off x="535781" y="2259062"/>
            <a:ext cx="3823618" cy="1134070"/>
          </a:xfrm>
          <a:prstGeom prst="rect">
            <a:avLst/>
          </a:prstGeom>
          <a:noFill/>
          <a:ln/>
        </p:spPr>
        <p:txBody>
          <a:bodyPr wrap="square" lIns="0" tIns="0" rIns="0" bIns="0" rtlCol="0" anchor="t">
            <a:normAutofit/>
          </a:bodyPr>
          <a:lstStyle/>
          <a:p>
            <a:pPr marL="0" indent="0" algn="l">
              <a:lnSpc>
                <a:spcPct val="133000"/>
              </a:lnSpc>
              <a:buNone/>
            </a:pPr>
            <a:r>
              <a:rPr lang="en-US" sz="1100" dirty="0">
                <a:solidFill>
                  <a:srgbClr val="2C2926"/>
                </a:solidFill>
                <a:latin typeface="Inter" pitchFamily="34" charset="0"/>
                <a:ea typeface="Inter" pitchFamily="34" charset="-122"/>
                <a:cs typeface="Inter" pitchFamily="34" charset="-120"/>
              </a:rPr>
              <a:t>To analyse the statistical distribution of total corner kicks in football matches and estimate probabilities that can help understand match variability and support more informed and responsible interpretation of sports-related decision-making.</a:t>
            </a:r>
            <a:endParaRPr lang="en-US" sz="1100" dirty="0"/>
          </a:p>
        </p:txBody>
      </p:sp>
      <p:sp>
        <p:nvSpPr>
          <p:cNvPr id="6" name="Text 4"/>
          <p:cNvSpPr/>
          <p:nvPr/>
        </p:nvSpPr>
        <p:spPr>
          <a:xfrm>
            <a:off x="4749701" y="1895847"/>
            <a:ext cx="2229222" cy="221456"/>
          </a:xfrm>
          <a:prstGeom prst="rect">
            <a:avLst/>
          </a:prstGeom>
          <a:noFill/>
          <a:ln/>
        </p:spPr>
        <p:txBody>
          <a:bodyPr wrap="none" lIns="0" tIns="0" rIns="0" bIns="0" rtlCol="0" anchor="t"/>
          <a:lstStyle/>
          <a:p>
            <a:pPr marL="0" indent="0" algn="l">
              <a:lnSpc>
                <a:spcPct val="104000"/>
              </a:lnSpc>
              <a:buNone/>
            </a:pPr>
            <a:r>
              <a:rPr lang="en-US" sz="1350" dirty="0">
                <a:solidFill>
                  <a:srgbClr val="2C2926"/>
                </a:solidFill>
                <a:latin typeface="Bricolage Grotesque SemiBold" pitchFamily="34" charset="0"/>
                <a:ea typeface="Bricolage Grotesque SemiBold" pitchFamily="34" charset="-122"/>
                <a:cs typeface="Bricolage Grotesque SemiBold" pitchFamily="34" charset="-120"/>
              </a:rPr>
              <a:t>Objectives</a:t>
            </a:r>
            <a:endParaRPr lang="en-US" sz="1350" dirty="0"/>
          </a:p>
        </p:txBody>
      </p:sp>
      <p:sp>
        <p:nvSpPr>
          <p:cNvPr id="7" name="Text 5"/>
          <p:cNvSpPr/>
          <p:nvPr/>
        </p:nvSpPr>
        <p:spPr>
          <a:xfrm>
            <a:off x="4749701" y="2259062"/>
            <a:ext cx="3902943" cy="1736378"/>
          </a:xfrm>
          <a:prstGeom prst="rect">
            <a:avLst/>
          </a:prstGeom>
          <a:noFill/>
          <a:ln/>
        </p:spPr>
        <p:txBody>
          <a:bodyPr wrap="square" lIns="0" tIns="0" rIns="0" bIns="0" rtlCol="0" anchor="t">
            <a:normAutofit/>
          </a:bodyPr>
          <a:lstStyle/>
          <a:p>
            <a:pPr marL="223520" indent="-223520" algn="l">
              <a:lnSpc>
                <a:spcPct val="133000"/>
              </a:lnSpc>
              <a:buSzPct val="100000"/>
              <a:buChar char="•"/>
            </a:pPr>
            <a:r>
              <a:rPr lang="en-US" sz="1100" dirty="0">
                <a:solidFill>
                  <a:srgbClr val="2C2926"/>
                </a:solidFill>
                <a:latin typeface="Inter" pitchFamily="34" charset="0"/>
                <a:ea typeface="Inter" pitchFamily="34" charset="-122"/>
                <a:cs typeface="Inter" pitchFamily="34" charset="-120"/>
              </a:rPr>
              <a:t>Generate synthetic football match data for corner kicks</a:t>
            </a:r>
            <a:endParaRPr lang="en-US" sz="1100" dirty="0"/>
          </a:p>
          <a:p>
            <a:pPr marL="223520" indent="-223520" algn="l">
              <a:lnSpc>
                <a:spcPct val="133000"/>
              </a:lnSpc>
              <a:buSzPct val="100000"/>
              <a:buChar char="•"/>
            </a:pPr>
            <a:r>
              <a:rPr lang="en-US" sz="1100" dirty="0">
                <a:solidFill>
                  <a:srgbClr val="2C2926"/>
                </a:solidFill>
                <a:latin typeface="Inter" pitchFamily="34" charset="0"/>
                <a:ea typeface="Inter" pitchFamily="34" charset="-122"/>
                <a:cs typeface="Inter" pitchFamily="34" charset="-120"/>
              </a:rPr>
              <a:t>Analyse the statistical distribution of total corners per match</a:t>
            </a:r>
            <a:endParaRPr lang="en-US" sz="1100" dirty="0"/>
          </a:p>
          <a:p>
            <a:pPr marL="223520" indent="-223520" algn="l">
              <a:lnSpc>
                <a:spcPct val="133000"/>
              </a:lnSpc>
              <a:buSzPct val="100000"/>
              <a:buChar char="•"/>
            </a:pPr>
            <a:r>
              <a:rPr lang="en-US" sz="1100" dirty="0">
                <a:solidFill>
                  <a:srgbClr val="2C2926"/>
                </a:solidFill>
                <a:latin typeface="Inter" pitchFamily="34" charset="0"/>
                <a:ea typeface="Inter" pitchFamily="34" charset="-122"/>
                <a:cs typeface="Inter" pitchFamily="34" charset="-120"/>
              </a:rPr>
              <a:t>Estimate probability of outcomes (e.g. fewer than 15 corners)</a:t>
            </a:r>
            <a:endParaRPr lang="en-US" sz="1100" dirty="0"/>
          </a:p>
          <a:p>
            <a:pPr marL="223520" indent="-223520" algn="l">
              <a:lnSpc>
                <a:spcPct val="133000"/>
              </a:lnSpc>
              <a:buSzPct val="100000"/>
              <a:buChar char="•"/>
            </a:pPr>
            <a:r>
              <a:rPr lang="en-US" sz="1100" dirty="0">
                <a:solidFill>
                  <a:srgbClr val="2C2926"/>
                </a:solidFill>
                <a:latin typeface="Inter" pitchFamily="34" charset="0"/>
                <a:ea typeface="Inter" pitchFamily="34" charset="-122"/>
                <a:cs typeface="Inter" pitchFamily="34" charset="-120"/>
              </a:rPr>
              <a:t>Visualise results using Python programming</a:t>
            </a: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600450" cy="5143500"/>
          </a:xfrm>
          <a:prstGeom prst="rect">
            <a:avLst/>
          </a:prstGeom>
        </p:spPr>
      </p:pic>
      <p:sp>
        <p:nvSpPr>
          <p:cNvPr id="3" name="Text 0"/>
          <p:cNvSpPr/>
          <p:nvPr/>
        </p:nvSpPr>
        <p:spPr>
          <a:xfrm>
            <a:off x="3925119" y="435694"/>
            <a:ext cx="2949178" cy="311497"/>
          </a:xfrm>
          <a:prstGeom prst="rect">
            <a:avLst/>
          </a:prstGeom>
          <a:noFill/>
          <a:ln/>
        </p:spPr>
        <p:txBody>
          <a:bodyPr wrap="none" lIns="0" tIns="0" rIns="0" bIns="0" rtlCol="0" anchor="t"/>
          <a:lstStyle/>
          <a:p>
            <a:pPr marL="0" indent="0" algn="l">
              <a:lnSpc>
                <a:spcPct val="104000"/>
              </a:lnSpc>
              <a:buNone/>
            </a:pPr>
            <a:r>
              <a:rPr lang="en-US" sz="1950" dirty="0">
                <a:solidFill>
                  <a:srgbClr val="2C2926"/>
                </a:solidFill>
                <a:latin typeface="Bricolage Grotesque SemiBold" pitchFamily="34" charset="0"/>
                <a:ea typeface="Bricolage Grotesque SemiBold" pitchFamily="34" charset="-122"/>
                <a:cs typeface="Bricolage Grotesque SemiBold" pitchFamily="34" charset="-120"/>
              </a:rPr>
              <a:t>Why This Project</a:t>
            </a:r>
            <a:endParaRPr lang="en-US" sz="1950" dirty="0"/>
          </a:p>
        </p:txBody>
      </p:sp>
      <p:sp>
        <p:nvSpPr>
          <p:cNvPr id="4" name="Shape 1"/>
          <p:cNvSpPr/>
          <p:nvPr/>
        </p:nvSpPr>
        <p:spPr>
          <a:xfrm>
            <a:off x="3925119" y="852264"/>
            <a:ext cx="4722763" cy="911349"/>
          </a:xfrm>
          <a:prstGeom prst="roundRect">
            <a:avLst>
              <a:gd name="adj" fmla="val 4594"/>
            </a:avLst>
          </a:prstGeom>
          <a:solidFill>
            <a:srgbClr val="FFFFFF"/>
          </a:solidFill>
          <a:ln w="4763">
            <a:solidFill>
              <a:srgbClr val="F8ECD3"/>
            </a:solidFill>
            <a:prstDash val="solid"/>
          </a:ln>
        </p:spPr>
        <p:txBody>
          <a:bodyPr/>
          <a:lstStyle/>
          <a:p>
            <a:endParaRPr lang="en-GB"/>
          </a:p>
        </p:txBody>
      </p:sp>
      <p:pic>
        <p:nvPicPr>
          <p:cNvPr id="5" name="Image 1" descr="preencoded.png"/>
          <p:cNvPicPr>
            <a:picLocks noChangeAspect="1"/>
          </p:cNvPicPr>
          <p:nvPr/>
        </p:nvPicPr>
        <p:blipFill>
          <a:blip r:embed="rId4"/>
          <a:stretch>
            <a:fillRect/>
          </a:stretch>
        </p:blipFill>
        <p:spPr>
          <a:xfrm>
            <a:off x="4029521" y="956667"/>
            <a:ext cx="298996" cy="298996"/>
          </a:xfrm>
          <a:prstGeom prst="rect">
            <a:avLst/>
          </a:prstGeom>
        </p:spPr>
      </p:pic>
      <p:pic>
        <p:nvPicPr>
          <p:cNvPr id="6"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111749" y="1038895"/>
            <a:ext cx="134541" cy="134541"/>
          </a:xfrm>
          <a:prstGeom prst="rect">
            <a:avLst/>
          </a:prstGeom>
        </p:spPr>
      </p:pic>
      <p:sp>
        <p:nvSpPr>
          <p:cNvPr id="7" name="Text 2"/>
          <p:cNvSpPr/>
          <p:nvPr/>
        </p:nvSpPr>
        <p:spPr>
          <a:xfrm>
            <a:off x="4029521" y="1325687"/>
            <a:ext cx="1245989" cy="155674"/>
          </a:xfrm>
          <a:prstGeom prst="rect">
            <a:avLst/>
          </a:prstGeom>
          <a:noFill/>
          <a:ln/>
        </p:spPr>
        <p:txBody>
          <a:bodyPr wrap="none" lIns="0" tIns="0" rIns="0" bIns="0" rtlCol="0" anchor="t"/>
          <a:lstStyle/>
          <a:p>
            <a:pPr marL="0" indent="0" algn="l">
              <a:lnSpc>
                <a:spcPct val="104000"/>
              </a:lnSpc>
              <a:buNone/>
            </a:pPr>
            <a:r>
              <a:rPr lang="en-US" sz="950" dirty="0">
                <a:solidFill>
                  <a:srgbClr val="2C2926"/>
                </a:solidFill>
                <a:latin typeface="Bricolage Grotesque SemiBold" pitchFamily="34" charset="0"/>
                <a:ea typeface="Bricolage Grotesque SemiBold" pitchFamily="34" charset="-122"/>
                <a:cs typeface="Bricolage Grotesque SemiBold" pitchFamily="34" charset="-120"/>
              </a:rPr>
              <a:t>Football Analytics</a:t>
            </a:r>
            <a:endParaRPr lang="en-US" sz="950" dirty="0"/>
          </a:p>
        </p:txBody>
      </p:sp>
      <p:sp>
        <p:nvSpPr>
          <p:cNvPr id="8" name="Text 3"/>
          <p:cNvSpPr/>
          <p:nvPr/>
        </p:nvSpPr>
        <p:spPr>
          <a:xfrm>
            <a:off x="4029521" y="1523405"/>
            <a:ext cx="4513957" cy="135806"/>
          </a:xfrm>
          <a:prstGeom prst="rect">
            <a:avLst/>
          </a:prstGeom>
          <a:noFill/>
          <a:ln/>
        </p:spPr>
        <p:txBody>
          <a:bodyPr wrap="none" lIns="0" tIns="0" rIns="0" bIns="0" rtlCol="0" anchor="t"/>
          <a:lstStyle/>
          <a:p>
            <a:pPr marL="0" indent="0" algn="l">
              <a:lnSpc>
                <a:spcPct val="114000"/>
              </a:lnSpc>
              <a:buNone/>
            </a:pPr>
            <a:r>
              <a:rPr lang="en-US" sz="750" dirty="0">
                <a:solidFill>
                  <a:srgbClr val="2C2926"/>
                </a:solidFill>
                <a:latin typeface="Inter" pitchFamily="34" charset="0"/>
                <a:ea typeface="Inter" pitchFamily="34" charset="-122"/>
                <a:cs typeface="Inter" pitchFamily="34" charset="-120"/>
              </a:rPr>
              <a:t>Interest in football analytics and data science</a:t>
            </a:r>
            <a:endParaRPr lang="en-US" sz="750" dirty="0"/>
          </a:p>
        </p:txBody>
      </p:sp>
      <p:sp>
        <p:nvSpPr>
          <p:cNvPr id="9" name="Shape 4"/>
          <p:cNvSpPr/>
          <p:nvPr/>
        </p:nvSpPr>
        <p:spPr>
          <a:xfrm>
            <a:off x="3925119" y="1833637"/>
            <a:ext cx="4722763" cy="911349"/>
          </a:xfrm>
          <a:prstGeom prst="roundRect">
            <a:avLst>
              <a:gd name="adj" fmla="val 4594"/>
            </a:avLst>
          </a:prstGeom>
          <a:solidFill>
            <a:srgbClr val="FFFFFF"/>
          </a:solidFill>
          <a:ln w="4763">
            <a:solidFill>
              <a:srgbClr val="F8ECD3"/>
            </a:solidFill>
            <a:prstDash val="solid"/>
          </a:ln>
        </p:spPr>
        <p:txBody>
          <a:bodyPr/>
          <a:lstStyle/>
          <a:p>
            <a:endParaRPr lang="en-GB"/>
          </a:p>
        </p:txBody>
      </p:sp>
      <p:pic>
        <p:nvPicPr>
          <p:cNvPr id="10" name="Image 3" descr="preencoded.png"/>
          <p:cNvPicPr>
            <a:picLocks noChangeAspect="1"/>
          </p:cNvPicPr>
          <p:nvPr/>
        </p:nvPicPr>
        <p:blipFill>
          <a:blip r:embed="rId6"/>
          <a:stretch>
            <a:fillRect/>
          </a:stretch>
        </p:blipFill>
        <p:spPr>
          <a:xfrm>
            <a:off x="4029521" y="1938040"/>
            <a:ext cx="298996" cy="298996"/>
          </a:xfrm>
          <a:prstGeom prst="rect">
            <a:avLst/>
          </a:prstGeom>
        </p:spPr>
      </p:pic>
      <p:pic>
        <p:nvPicPr>
          <p:cNvPr id="11" name="Image 4" descr="preencoded.png"/>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4111749" y="2020267"/>
            <a:ext cx="134541" cy="134541"/>
          </a:xfrm>
          <a:prstGeom prst="rect">
            <a:avLst/>
          </a:prstGeom>
        </p:spPr>
      </p:pic>
      <p:sp>
        <p:nvSpPr>
          <p:cNvPr id="12" name="Text 5"/>
          <p:cNvSpPr/>
          <p:nvPr/>
        </p:nvSpPr>
        <p:spPr>
          <a:xfrm>
            <a:off x="4029521" y="2307059"/>
            <a:ext cx="1245989" cy="155674"/>
          </a:xfrm>
          <a:prstGeom prst="rect">
            <a:avLst/>
          </a:prstGeom>
          <a:noFill/>
          <a:ln/>
        </p:spPr>
        <p:txBody>
          <a:bodyPr wrap="none" lIns="0" tIns="0" rIns="0" bIns="0" rtlCol="0" anchor="t"/>
          <a:lstStyle/>
          <a:p>
            <a:pPr marL="0" indent="0" algn="l">
              <a:lnSpc>
                <a:spcPct val="104000"/>
              </a:lnSpc>
              <a:buNone/>
            </a:pPr>
            <a:r>
              <a:rPr lang="en-US" sz="950" dirty="0">
                <a:solidFill>
                  <a:srgbClr val="2C2926"/>
                </a:solidFill>
                <a:latin typeface="Bricolage Grotesque SemiBold" pitchFamily="34" charset="0"/>
                <a:ea typeface="Bricolage Grotesque SemiBold" pitchFamily="34" charset="-122"/>
                <a:cs typeface="Bricolage Grotesque SemiBold" pitchFamily="34" charset="-120"/>
              </a:rPr>
              <a:t>Statistical Modelling</a:t>
            </a:r>
            <a:endParaRPr lang="en-US" sz="950" dirty="0"/>
          </a:p>
        </p:txBody>
      </p:sp>
      <p:sp>
        <p:nvSpPr>
          <p:cNvPr id="13" name="Text 6"/>
          <p:cNvSpPr/>
          <p:nvPr/>
        </p:nvSpPr>
        <p:spPr>
          <a:xfrm>
            <a:off x="4029521" y="2504777"/>
            <a:ext cx="4513957" cy="135806"/>
          </a:xfrm>
          <a:prstGeom prst="rect">
            <a:avLst/>
          </a:prstGeom>
          <a:noFill/>
          <a:ln/>
        </p:spPr>
        <p:txBody>
          <a:bodyPr wrap="none" lIns="0" tIns="0" rIns="0" bIns="0" rtlCol="0" anchor="t"/>
          <a:lstStyle/>
          <a:p>
            <a:pPr marL="0" indent="0" algn="l">
              <a:lnSpc>
                <a:spcPct val="114000"/>
              </a:lnSpc>
              <a:buNone/>
            </a:pPr>
            <a:r>
              <a:rPr lang="en-US" sz="750" dirty="0">
                <a:solidFill>
                  <a:srgbClr val="2C2926"/>
                </a:solidFill>
                <a:latin typeface="Inter" pitchFamily="34" charset="0"/>
                <a:ea typeface="Inter" pitchFamily="34" charset="-122"/>
                <a:cs typeface="Inter" pitchFamily="34" charset="-120"/>
              </a:rPr>
              <a:t>Application of statistical and probabilistic modelling techniques</a:t>
            </a:r>
            <a:endParaRPr lang="en-US" sz="750" dirty="0"/>
          </a:p>
        </p:txBody>
      </p:sp>
      <p:sp>
        <p:nvSpPr>
          <p:cNvPr id="14" name="Shape 7"/>
          <p:cNvSpPr/>
          <p:nvPr/>
        </p:nvSpPr>
        <p:spPr>
          <a:xfrm>
            <a:off x="3925119" y="2815010"/>
            <a:ext cx="4722763" cy="911349"/>
          </a:xfrm>
          <a:prstGeom prst="roundRect">
            <a:avLst>
              <a:gd name="adj" fmla="val 4594"/>
            </a:avLst>
          </a:prstGeom>
          <a:solidFill>
            <a:srgbClr val="FFFFFF"/>
          </a:solidFill>
          <a:ln w="4763">
            <a:solidFill>
              <a:srgbClr val="F8ECD3"/>
            </a:solidFill>
            <a:prstDash val="solid"/>
          </a:ln>
        </p:spPr>
        <p:txBody>
          <a:bodyPr/>
          <a:lstStyle/>
          <a:p>
            <a:endParaRPr lang="en-GB"/>
          </a:p>
        </p:txBody>
      </p:sp>
      <p:pic>
        <p:nvPicPr>
          <p:cNvPr id="15" name="Image 5" descr="preencoded.png"/>
          <p:cNvPicPr>
            <a:picLocks noChangeAspect="1"/>
          </p:cNvPicPr>
          <p:nvPr/>
        </p:nvPicPr>
        <p:blipFill>
          <a:blip r:embed="rId8"/>
          <a:stretch>
            <a:fillRect/>
          </a:stretch>
        </p:blipFill>
        <p:spPr>
          <a:xfrm>
            <a:off x="4029521" y="2919413"/>
            <a:ext cx="298996" cy="298996"/>
          </a:xfrm>
          <a:prstGeom prst="rect">
            <a:avLst/>
          </a:prstGeom>
        </p:spPr>
      </p:pic>
      <p:pic>
        <p:nvPicPr>
          <p:cNvPr id="16" name="Image 6" descr="preencoded.png"/>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4111749" y="3001640"/>
            <a:ext cx="134541" cy="134541"/>
          </a:xfrm>
          <a:prstGeom prst="rect">
            <a:avLst/>
          </a:prstGeom>
        </p:spPr>
      </p:pic>
      <p:sp>
        <p:nvSpPr>
          <p:cNvPr id="17" name="Text 8"/>
          <p:cNvSpPr/>
          <p:nvPr/>
        </p:nvSpPr>
        <p:spPr>
          <a:xfrm>
            <a:off x="4029521" y="3288432"/>
            <a:ext cx="1245989" cy="155674"/>
          </a:xfrm>
          <a:prstGeom prst="rect">
            <a:avLst/>
          </a:prstGeom>
          <a:noFill/>
          <a:ln/>
        </p:spPr>
        <p:txBody>
          <a:bodyPr wrap="none" lIns="0" tIns="0" rIns="0" bIns="0" rtlCol="0" anchor="t"/>
          <a:lstStyle/>
          <a:p>
            <a:pPr marL="0" indent="0" algn="l">
              <a:lnSpc>
                <a:spcPct val="104000"/>
              </a:lnSpc>
              <a:buNone/>
            </a:pPr>
            <a:r>
              <a:rPr lang="en-US" sz="950" dirty="0">
                <a:solidFill>
                  <a:srgbClr val="2C2926"/>
                </a:solidFill>
                <a:latin typeface="Bricolage Grotesque SemiBold" pitchFamily="34" charset="0"/>
                <a:ea typeface="Bricolage Grotesque SemiBold" pitchFamily="34" charset="-122"/>
                <a:cs typeface="Bricolage Grotesque SemiBold" pitchFamily="34" charset="-120"/>
              </a:rPr>
              <a:t>Python Skills</a:t>
            </a:r>
            <a:endParaRPr lang="en-US" sz="950" dirty="0"/>
          </a:p>
        </p:txBody>
      </p:sp>
      <p:sp>
        <p:nvSpPr>
          <p:cNvPr id="18" name="Text 9"/>
          <p:cNvSpPr/>
          <p:nvPr/>
        </p:nvSpPr>
        <p:spPr>
          <a:xfrm>
            <a:off x="4029521" y="3486150"/>
            <a:ext cx="4513957" cy="135806"/>
          </a:xfrm>
          <a:prstGeom prst="rect">
            <a:avLst/>
          </a:prstGeom>
          <a:noFill/>
          <a:ln/>
        </p:spPr>
        <p:txBody>
          <a:bodyPr wrap="none" lIns="0" tIns="0" rIns="0" bIns="0" rtlCol="0" anchor="t"/>
          <a:lstStyle/>
          <a:p>
            <a:pPr marL="0" indent="0" algn="l">
              <a:lnSpc>
                <a:spcPct val="114000"/>
              </a:lnSpc>
              <a:buNone/>
            </a:pPr>
            <a:r>
              <a:rPr lang="en-US" sz="750" dirty="0">
                <a:solidFill>
                  <a:srgbClr val="2C2926"/>
                </a:solidFill>
                <a:latin typeface="Inter" pitchFamily="34" charset="0"/>
                <a:ea typeface="Inter" pitchFamily="34" charset="-122"/>
                <a:cs typeface="Inter" pitchFamily="34" charset="-120"/>
              </a:rPr>
              <a:t>Development of Python programming skills</a:t>
            </a:r>
            <a:endParaRPr lang="en-US" sz="750" dirty="0"/>
          </a:p>
        </p:txBody>
      </p:sp>
      <p:sp>
        <p:nvSpPr>
          <p:cNvPr id="19" name="Shape 10"/>
          <p:cNvSpPr/>
          <p:nvPr/>
        </p:nvSpPr>
        <p:spPr>
          <a:xfrm>
            <a:off x="3925119" y="3796382"/>
            <a:ext cx="4722763" cy="911349"/>
          </a:xfrm>
          <a:prstGeom prst="roundRect">
            <a:avLst>
              <a:gd name="adj" fmla="val 4594"/>
            </a:avLst>
          </a:prstGeom>
          <a:solidFill>
            <a:srgbClr val="FFFFFF"/>
          </a:solidFill>
          <a:ln w="4763">
            <a:solidFill>
              <a:srgbClr val="F8ECD3"/>
            </a:solidFill>
            <a:prstDash val="solid"/>
          </a:ln>
        </p:spPr>
        <p:txBody>
          <a:bodyPr/>
          <a:lstStyle/>
          <a:p>
            <a:endParaRPr lang="en-GB"/>
          </a:p>
        </p:txBody>
      </p:sp>
      <p:pic>
        <p:nvPicPr>
          <p:cNvPr id="20" name="Image 7" descr="preencoded.png"/>
          <p:cNvPicPr>
            <a:picLocks noChangeAspect="1"/>
          </p:cNvPicPr>
          <p:nvPr/>
        </p:nvPicPr>
        <p:blipFill>
          <a:blip r:embed="rId10"/>
          <a:stretch>
            <a:fillRect/>
          </a:stretch>
        </p:blipFill>
        <p:spPr>
          <a:xfrm>
            <a:off x="4029521" y="3900785"/>
            <a:ext cx="298996" cy="298996"/>
          </a:xfrm>
          <a:prstGeom prst="rect">
            <a:avLst/>
          </a:prstGeom>
        </p:spPr>
      </p:pic>
      <p:pic>
        <p:nvPicPr>
          <p:cNvPr id="21" name="Image 8" descr="preencoded.png"/>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4111749" y="3983013"/>
            <a:ext cx="134541" cy="134541"/>
          </a:xfrm>
          <a:prstGeom prst="rect">
            <a:avLst/>
          </a:prstGeom>
        </p:spPr>
      </p:pic>
      <p:sp>
        <p:nvSpPr>
          <p:cNvPr id="22" name="Text 11"/>
          <p:cNvSpPr/>
          <p:nvPr/>
        </p:nvSpPr>
        <p:spPr>
          <a:xfrm>
            <a:off x="4029521" y="4269804"/>
            <a:ext cx="1245989" cy="155674"/>
          </a:xfrm>
          <a:prstGeom prst="rect">
            <a:avLst/>
          </a:prstGeom>
          <a:noFill/>
          <a:ln/>
        </p:spPr>
        <p:txBody>
          <a:bodyPr wrap="none" lIns="0" tIns="0" rIns="0" bIns="0" rtlCol="0" anchor="t"/>
          <a:lstStyle/>
          <a:p>
            <a:pPr marL="0" indent="0" algn="l">
              <a:lnSpc>
                <a:spcPct val="104000"/>
              </a:lnSpc>
              <a:buNone/>
            </a:pPr>
            <a:r>
              <a:rPr lang="en-US" sz="950" dirty="0">
                <a:solidFill>
                  <a:srgbClr val="2C2926"/>
                </a:solidFill>
                <a:latin typeface="Bricolage Grotesque SemiBold" pitchFamily="34" charset="0"/>
                <a:ea typeface="Bricolage Grotesque SemiBold" pitchFamily="34" charset="-122"/>
                <a:cs typeface="Bricolage Grotesque SemiBold" pitchFamily="34" charset="-120"/>
              </a:rPr>
              <a:t>Career Relevance</a:t>
            </a:r>
            <a:endParaRPr lang="en-US" sz="950" dirty="0"/>
          </a:p>
        </p:txBody>
      </p:sp>
      <p:sp>
        <p:nvSpPr>
          <p:cNvPr id="23" name="Text 12"/>
          <p:cNvSpPr/>
          <p:nvPr/>
        </p:nvSpPr>
        <p:spPr>
          <a:xfrm>
            <a:off x="4029521" y="4467523"/>
            <a:ext cx="4513957" cy="135806"/>
          </a:xfrm>
          <a:prstGeom prst="rect">
            <a:avLst/>
          </a:prstGeom>
          <a:noFill/>
          <a:ln/>
        </p:spPr>
        <p:txBody>
          <a:bodyPr wrap="none" lIns="0" tIns="0" rIns="0" bIns="0" rtlCol="0" anchor="t"/>
          <a:lstStyle/>
          <a:p>
            <a:pPr marL="0" indent="0" algn="l">
              <a:lnSpc>
                <a:spcPct val="114000"/>
              </a:lnSpc>
              <a:buNone/>
            </a:pPr>
            <a:r>
              <a:rPr lang="en-US" sz="750" dirty="0">
                <a:solidFill>
                  <a:srgbClr val="2C2926"/>
                </a:solidFill>
                <a:latin typeface="Inter" pitchFamily="34" charset="0"/>
                <a:ea typeface="Inter" pitchFamily="34" charset="-122"/>
                <a:cs typeface="Inter" pitchFamily="34" charset="-120"/>
              </a:rPr>
              <a:t>Relevance for future career in data science and sports analytics</a:t>
            </a:r>
            <a:endParaRPr lang="en-US" sz="7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496119" y="405557"/>
            <a:ext cx="3824362" cy="401464"/>
          </a:xfrm>
          <a:prstGeom prst="rect">
            <a:avLst/>
          </a:prstGeom>
          <a:noFill/>
          <a:ln/>
        </p:spPr>
        <p:txBody>
          <a:bodyPr wrap="none" lIns="0" tIns="0" rIns="0" bIns="0" rtlCol="0" anchor="t"/>
          <a:lstStyle/>
          <a:p>
            <a:pPr marL="0" indent="0" algn="l">
              <a:lnSpc>
                <a:spcPct val="104000"/>
              </a:lnSpc>
              <a:buNone/>
            </a:pPr>
            <a:r>
              <a:rPr lang="en-US" sz="2500" dirty="0">
                <a:solidFill>
                  <a:srgbClr val="2C2926"/>
                </a:solidFill>
                <a:latin typeface="Bricolage Grotesque SemiBold" pitchFamily="34" charset="0"/>
                <a:ea typeface="Bricolage Grotesque SemiBold" pitchFamily="34" charset="-122"/>
                <a:cs typeface="Bricolage Grotesque SemiBold" pitchFamily="34" charset="-120"/>
              </a:rPr>
              <a:t>Background &amp; Theory</a:t>
            </a:r>
            <a:endParaRPr lang="en-US" sz="2500" dirty="0"/>
          </a:p>
        </p:txBody>
      </p:sp>
      <p:pic>
        <p:nvPicPr>
          <p:cNvPr id="3" name="Image 0" descr="preencoded.png"/>
          <p:cNvPicPr>
            <a:picLocks noChangeAspect="1"/>
          </p:cNvPicPr>
          <p:nvPr/>
        </p:nvPicPr>
        <p:blipFill>
          <a:blip r:embed="rId3"/>
          <a:stretch>
            <a:fillRect/>
          </a:stretch>
        </p:blipFill>
        <p:spPr>
          <a:xfrm>
            <a:off x="496119" y="1389608"/>
            <a:ext cx="5188893" cy="2940323"/>
          </a:xfrm>
          <a:prstGeom prst="rect">
            <a:avLst/>
          </a:prstGeom>
        </p:spPr>
      </p:pic>
      <p:sp>
        <p:nvSpPr>
          <p:cNvPr id="4" name="Text 1"/>
          <p:cNvSpPr/>
          <p:nvPr/>
        </p:nvSpPr>
        <p:spPr>
          <a:xfrm>
            <a:off x="6003206" y="1097979"/>
            <a:ext cx="2339801" cy="200695"/>
          </a:xfrm>
          <a:prstGeom prst="rect">
            <a:avLst/>
          </a:prstGeom>
          <a:noFill/>
          <a:ln/>
        </p:spPr>
        <p:txBody>
          <a:bodyPr wrap="none" lIns="0" tIns="0" rIns="0" bIns="0" rtlCol="0" anchor="t"/>
          <a:lstStyle/>
          <a:p>
            <a:pPr marL="0" indent="0" algn="l">
              <a:lnSpc>
                <a:spcPct val="104000"/>
              </a:lnSpc>
              <a:buNone/>
            </a:pPr>
            <a:r>
              <a:rPr lang="en-US" sz="1250" dirty="0">
                <a:solidFill>
                  <a:srgbClr val="2C2926"/>
                </a:solidFill>
                <a:latin typeface="Bricolage Grotesque SemiBold" pitchFamily="34" charset="0"/>
                <a:ea typeface="Bricolage Grotesque SemiBold" pitchFamily="34" charset="-122"/>
                <a:cs typeface="Bricolage Grotesque SemiBold" pitchFamily="34" charset="-120"/>
              </a:rPr>
              <a:t>Corner Kicks as a Metric</a:t>
            </a:r>
            <a:endParaRPr lang="en-US" sz="1250" dirty="0"/>
          </a:p>
        </p:txBody>
      </p:sp>
      <p:sp>
        <p:nvSpPr>
          <p:cNvPr id="5" name="Text 2"/>
          <p:cNvSpPr/>
          <p:nvPr/>
        </p:nvSpPr>
        <p:spPr>
          <a:xfrm>
            <a:off x="6003206" y="1415058"/>
            <a:ext cx="2649364" cy="783729"/>
          </a:xfrm>
          <a:prstGeom prst="rect">
            <a:avLst/>
          </a:prstGeom>
          <a:noFill/>
          <a:ln/>
        </p:spPr>
        <p:txBody>
          <a:bodyPr wrap="square" lIns="0" tIns="0" rIns="0" bIns="0" rtlCol="0" anchor="t">
            <a:normAutofit/>
          </a:bodyPr>
          <a:lstStyle/>
          <a:p>
            <a:pPr marL="0" indent="0" algn="l">
              <a:lnSpc>
                <a:spcPct val="127000"/>
              </a:lnSpc>
              <a:buNone/>
            </a:pPr>
            <a:r>
              <a:rPr lang="en-US" sz="1000" dirty="0">
                <a:solidFill>
                  <a:srgbClr val="2C2926"/>
                </a:solidFill>
                <a:latin typeface="Inter" pitchFamily="34" charset="0"/>
                <a:ea typeface="Inter" pitchFamily="34" charset="-122"/>
                <a:cs typeface="Inter" pitchFamily="34" charset="-120"/>
              </a:rPr>
              <a:t>Corner kicks reflect attacking pressure during football matches and are a measurable event suitable for statistical modelling.</a:t>
            </a:r>
            <a:endParaRPr lang="en-US" sz="1000" dirty="0"/>
          </a:p>
        </p:txBody>
      </p:sp>
      <p:sp>
        <p:nvSpPr>
          <p:cNvPr id="6" name="Text 3"/>
          <p:cNvSpPr/>
          <p:nvPr/>
        </p:nvSpPr>
        <p:spPr>
          <a:xfrm>
            <a:off x="6003206" y="2315170"/>
            <a:ext cx="2063130" cy="200695"/>
          </a:xfrm>
          <a:prstGeom prst="rect">
            <a:avLst/>
          </a:prstGeom>
          <a:noFill/>
          <a:ln/>
        </p:spPr>
        <p:txBody>
          <a:bodyPr wrap="none" lIns="0" tIns="0" rIns="0" bIns="0" rtlCol="0" anchor="t"/>
          <a:lstStyle/>
          <a:p>
            <a:pPr marL="0" indent="0" algn="l">
              <a:lnSpc>
                <a:spcPct val="104000"/>
              </a:lnSpc>
              <a:buNone/>
            </a:pPr>
            <a:r>
              <a:rPr lang="en-US" sz="1250" dirty="0">
                <a:solidFill>
                  <a:srgbClr val="2C2926"/>
                </a:solidFill>
                <a:latin typeface="Bricolage Grotesque SemiBold" pitchFamily="34" charset="0"/>
                <a:ea typeface="Bricolage Grotesque SemiBold" pitchFamily="34" charset="-122"/>
                <a:cs typeface="Bricolage Grotesque SemiBold" pitchFamily="34" charset="-120"/>
              </a:rPr>
              <a:t>Poisson Distribution</a:t>
            </a:r>
            <a:endParaRPr lang="en-US" sz="1250" dirty="0"/>
          </a:p>
        </p:txBody>
      </p:sp>
      <p:sp>
        <p:nvSpPr>
          <p:cNvPr id="7" name="Text 4"/>
          <p:cNvSpPr/>
          <p:nvPr/>
        </p:nvSpPr>
        <p:spPr>
          <a:xfrm>
            <a:off x="6003206" y="2632249"/>
            <a:ext cx="2649364" cy="979661"/>
          </a:xfrm>
          <a:prstGeom prst="rect">
            <a:avLst/>
          </a:prstGeom>
          <a:noFill/>
          <a:ln/>
        </p:spPr>
        <p:txBody>
          <a:bodyPr wrap="square" lIns="0" tIns="0" rIns="0" bIns="0" rtlCol="0" anchor="t">
            <a:normAutofit/>
          </a:bodyPr>
          <a:lstStyle/>
          <a:p>
            <a:pPr marL="0" indent="0" algn="l">
              <a:lnSpc>
                <a:spcPct val="127000"/>
              </a:lnSpc>
              <a:buNone/>
            </a:pPr>
            <a:r>
              <a:rPr lang="en-US" sz="1000" dirty="0">
                <a:solidFill>
                  <a:srgbClr val="2C2926"/>
                </a:solidFill>
                <a:latin typeface="Inter" pitchFamily="34" charset="0"/>
                <a:ea typeface="Inter" pitchFamily="34" charset="-122"/>
                <a:cs typeface="Inter" pitchFamily="34" charset="-120"/>
              </a:rPr>
              <a:t>Football events can be modelled using probability distributions. The </a:t>
            </a:r>
            <a:r>
              <a:rPr lang="en-US" sz="1000" b="1" dirty="0">
                <a:solidFill>
                  <a:srgbClr val="2C2926"/>
                </a:solidFill>
                <a:latin typeface="Inter Bold" pitchFamily="34" charset="0"/>
                <a:ea typeface="Inter Bold" pitchFamily="34" charset="-122"/>
                <a:cs typeface="Inter Bold" pitchFamily="34" charset="-120"/>
              </a:rPr>
              <a:t>Poisson distribution</a:t>
            </a:r>
            <a:r>
              <a:rPr lang="en-US" sz="1000" dirty="0">
                <a:solidFill>
                  <a:srgbClr val="2C2926"/>
                </a:solidFill>
                <a:latin typeface="Inter" pitchFamily="34" charset="0"/>
                <a:ea typeface="Inter" pitchFamily="34" charset="-122"/>
                <a:cs typeface="Inter" pitchFamily="34" charset="-120"/>
              </a:rPr>
              <a:t> is widely used in sports analytics to model the frequency of discrete events over a fixed period.</a:t>
            </a:r>
            <a:endParaRPr lang="en-US" sz="1000" dirty="0"/>
          </a:p>
        </p:txBody>
      </p:sp>
      <p:sp>
        <p:nvSpPr>
          <p:cNvPr id="8" name="Text 5"/>
          <p:cNvSpPr/>
          <p:nvPr/>
        </p:nvSpPr>
        <p:spPr>
          <a:xfrm>
            <a:off x="6003206" y="3728293"/>
            <a:ext cx="2063130" cy="200695"/>
          </a:xfrm>
          <a:prstGeom prst="rect">
            <a:avLst/>
          </a:prstGeom>
          <a:noFill/>
          <a:ln/>
        </p:spPr>
        <p:txBody>
          <a:bodyPr wrap="none" lIns="0" tIns="0" rIns="0" bIns="0" rtlCol="0" anchor="t"/>
          <a:lstStyle/>
          <a:p>
            <a:pPr marL="0" indent="0" algn="l">
              <a:lnSpc>
                <a:spcPct val="104000"/>
              </a:lnSpc>
              <a:buNone/>
            </a:pPr>
            <a:r>
              <a:rPr lang="en-US" sz="1250" dirty="0">
                <a:solidFill>
                  <a:srgbClr val="2C2926"/>
                </a:solidFill>
                <a:latin typeface="Bricolage Grotesque SemiBold" pitchFamily="34" charset="0"/>
                <a:ea typeface="Bricolage Grotesque SemiBold" pitchFamily="34" charset="-122"/>
                <a:cs typeface="Bricolage Grotesque SemiBold" pitchFamily="34" charset="-120"/>
              </a:rPr>
              <a:t>Project Application</a:t>
            </a:r>
            <a:endParaRPr lang="en-US" sz="1250" dirty="0"/>
          </a:p>
        </p:txBody>
      </p:sp>
      <p:sp>
        <p:nvSpPr>
          <p:cNvPr id="9" name="Text 6"/>
          <p:cNvSpPr/>
          <p:nvPr/>
        </p:nvSpPr>
        <p:spPr>
          <a:xfrm>
            <a:off x="6003206" y="4045372"/>
            <a:ext cx="2649364" cy="587797"/>
          </a:xfrm>
          <a:prstGeom prst="rect">
            <a:avLst/>
          </a:prstGeom>
          <a:noFill/>
          <a:ln/>
        </p:spPr>
        <p:txBody>
          <a:bodyPr wrap="square" lIns="0" tIns="0" rIns="0" bIns="0" rtlCol="0" anchor="t">
            <a:normAutofit/>
          </a:bodyPr>
          <a:lstStyle/>
          <a:p>
            <a:pPr marL="0" indent="0" algn="l">
              <a:lnSpc>
                <a:spcPct val="127000"/>
              </a:lnSpc>
              <a:buNone/>
            </a:pPr>
            <a:r>
              <a:rPr lang="en-US" sz="1000" dirty="0">
                <a:solidFill>
                  <a:srgbClr val="2C2926"/>
                </a:solidFill>
                <a:latin typeface="Inter" pitchFamily="34" charset="0"/>
                <a:ea typeface="Inter" pitchFamily="34" charset="-122"/>
                <a:cs typeface="Inter" pitchFamily="34" charset="-120"/>
              </a:rPr>
              <a:t>This project applies statistical modelling to simulate and analyse corner kick behaviour.</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DB7AF2B-CDE4-C32C-0469-5B0F83B61B62}"/>
              </a:ext>
            </a:extLst>
          </p:cNvPr>
          <p:cNvPicPr>
            <a:picLocks noChangeAspect="1"/>
          </p:cNvPicPr>
          <p:nvPr/>
        </p:nvPicPr>
        <p:blipFill>
          <a:blip r:embed="rId2"/>
          <a:stretch>
            <a:fillRect/>
          </a:stretch>
        </p:blipFill>
        <p:spPr>
          <a:xfrm>
            <a:off x="4656667" y="402441"/>
            <a:ext cx="4487333" cy="4179476"/>
          </a:xfrm>
          <a:prstGeom prst="rect">
            <a:avLst/>
          </a:prstGeom>
        </p:spPr>
      </p:pic>
      <p:sp>
        <p:nvSpPr>
          <p:cNvPr id="7" name="TextBox 6">
            <a:extLst>
              <a:ext uri="{FF2B5EF4-FFF2-40B4-BE49-F238E27FC236}">
                <a16:creationId xmlns:a16="http://schemas.microsoft.com/office/drawing/2014/main" id="{0B056A16-B376-006D-BC01-B02202BA688B}"/>
              </a:ext>
            </a:extLst>
          </p:cNvPr>
          <p:cNvSpPr txBox="1"/>
          <p:nvPr/>
        </p:nvSpPr>
        <p:spPr>
          <a:xfrm>
            <a:off x="0" y="402441"/>
            <a:ext cx="4572000" cy="3693319"/>
          </a:xfrm>
          <a:prstGeom prst="rect">
            <a:avLst/>
          </a:prstGeom>
          <a:noFill/>
        </p:spPr>
        <p:txBody>
          <a:bodyPr wrap="square">
            <a:spAutoFit/>
          </a:bodyPr>
          <a:lstStyle/>
          <a:p>
            <a:pPr>
              <a:buNone/>
            </a:pPr>
            <a:r>
              <a:rPr lang="en-GB" sz="2400" b="1" dirty="0">
                <a:latin typeface="Bricolage Grotesque SemiBold" panose="020B0604020202020204" charset="0"/>
              </a:rPr>
              <a:t>Simulation Results: Corner Kick Distribution</a:t>
            </a:r>
          </a:p>
          <a:p>
            <a:pPr>
              <a:buNone/>
            </a:pPr>
            <a:endParaRPr lang="en-GB" b="1" dirty="0">
              <a:latin typeface="Bricolage Grotesque SemiBold" panose="020B0604020202020204" charset="0"/>
            </a:endParaRPr>
          </a:p>
          <a:p>
            <a:pPr>
              <a:buFont typeface="Arial" panose="020B0604020202020204" pitchFamily="34" charset="0"/>
              <a:buChar char="•"/>
            </a:pPr>
            <a:r>
              <a:rPr lang="en-GB" sz="1400" dirty="0">
                <a:latin typeface="Bricolage Grotesque SemiBold" panose="020B0604020202020204" charset="0"/>
              </a:rPr>
              <a:t>The graph compares the simulated corner kick distribution with the theoretical Poisson model (λ = 11). </a:t>
            </a:r>
          </a:p>
          <a:p>
            <a:pPr>
              <a:buFont typeface="Arial" panose="020B0604020202020204" pitchFamily="34" charset="0"/>
              <a:buChar char="•"/>
            </a:pPr>
            <a:r>
              <a:rPr lang="en-GB" sz="1400" dirty="0">
                <a:latin typeface="Bricolage Grotesque SemiBold" panose="020B0604020202020204" charset="0"/>
              </a:rPr>
              <a:t>A Monte Carlo simulation of 1,000 matches was used. </a:t>
            </a:r>
          </a:p>
          <a:p>
            <a:pPr>
              <a:buFont typeface="Arial" panose="020B0604020202020204" pitchFamily="34" charset="0"/>
              <a:buChar char="•"/>
            </a:pPr>
            <a:r>
              <a:rPr lang="en-GB" sz="1400" dirty="0">
                <a:latin typeface="Bricolage Grotesque SemiBold" panose="020B0604020202020204" charset="0"/>
              </a:rPr>
              <a:t>The simulated results closely match the theoretical distribution, supporting the Poisson model. </a:t>
            </a:r>
          </a:p>
          <a:p>
            <a:pPr>
              <a:buFont typeface="Arial" panose="020B0604020202020204" pitchFamily="34" charset="0"/>
              <a:buChar char="•"/>
            </a:pPr>
            <a:r>
              <a:rPr lang="en-GB" sz="1400" dirty="0">
                <a:latin typeface="Bricolage Grotesque SemiBold" panose="020B0604020202020204" charset="0"/>
              </a:rPr>
              <a:t>The data shows a mean of 11.10 corners, with values ranging from 3 to 24. </a:t>
            </a:r>
          </a:p>
          <a:p>
            <a:pPr>
              <a:buFont typeface="Arial" panose="020B0604020202020204" pitchFamily="34" charset="0"/>
              <a:buChar char="•"/>
            </a:pPr>
            <a:r>
              <a:rPr lang="en-GB" sz="1400" dirty="0">
                <a:latin typeface="Bricolage Grotesque SemiBold" panose="020B0604020202020204" charset="0"/>
              </a:rPr>
              <a:t>These results confirm that corner kicks can be effectively modelled using statistical methods.</a:t>
            </a:r>
          </a:p>
        </p:txBody>
      </p:sp>
    </p:spTree>
    <p:extLst>
      <p:ext uri="{BB962C8B-B14F-4D97-AF65-F5344CB8AC3E}">
        <p14:creationId xmlns:p14="http://schemas.microsoft.com/office/powerpoint/2010/main" val="27996164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108A464-C30A-7921-2532-2D68F736967B}"/>
              </a:ext>
            </a:extLst>
          </p:cNvPr>
          <p:cNvSpPr txBox="1"/>
          <p:nvPr/>
        </p:nvSpPr>
        <p:spPr>
          <a:xfrm>
            <a:off x="3861977" y="0"/>
            <a:ext cx="4572000" cy="3939540"/>
          </a:xfrm>
          <a:prstGeom prst="rect">
            <a:avLst/>
          </a:prstGeom>
          <a:noFill/>
        </p:spPr>
        <p:txBody>
          <a:bodyPr wrap="square">
            <a:spAutoFit/>
          </a:bodyPr>
          <a:lstStyle/>
          <a:p>
            <a:pPr>
              <a:buNone/>
            </a:pPr>
            <a:r>
              <a:rPr lang="en-GB" sz="2400" b="1" dirty="0">
                <a:latin typeface="Bricolage Grotesque SemiBold" panose="020B0604020202020204" charset="0"/>
              </a:rPr>
              <a:t>COMPARISON OF RESULTS </a:t>
            </a:r>
          </a:p>
          <a:p>
            <a:pPr>
              <a:buNone/>
            </a:pPr>
            <a:endParaRPr lang="en-GB" b="1" dirty="0">
              <a:latin typeface="Bricolage Grotesque SemiBold" panose="020B0604020202020204" charset="0"/>
            </a:endParaRPr>
          </a:p>
          <a:p>
            <a:pPr>
              <a:buNone/>
            </a:pPr>
            <a:r>
              <a:rPr lang="en-GB" sz="1600" dirty="0">
                <a:latin typeface="Bricolage Grotesque SemiBold" panose="020B0604020202020204" charset="0"/>
              </a:rPr>
              <a:t>The first graph shows the full distribution of corner kicks and its fit with the Poisson model. </a:t>
            </a:r>
          </a:p>
          <a:p>
            <a:pPr>
              <a:buFont typeface="Arial" panose="020B0604020202020204" pitchFamily="34" charset="0"/>
              <a:buChar char="•"/>
            </a:pPr>
            <a:r>
              <a:rPr lang="en-GB" sz="1600" dirty="0">
                <a:latin typeface="Bricolage Grotesque SemiBold" panose="020B0604020202020204" charset="0"/>
              </a:rPr>
              <a:t>The second graph focuses on probability outcomes based on a threshold (15 corners). </a:t>
            </a:r>
          </a:p>
          <a:p>
            <a:pPr>
              <a:buFont typeface="Arial" panose="020B0604020202020204" pitchFamily="34" charset="0"/>
              <a:buChar char="•"/>
            </a:pPr>
            <a:r>
              <a:rPr lang="en-GB" sz="1600" dirty="0">
                <a:latin typeface="Bricolage Grotesque SemiBold" panose="020B0604020202020204" charset="0"/>
              </a:rPr>
              <a:t>Both results are consistent with the Poisson assumption used in the model. </a:t>
            </a:r>
          </a:p>
          <a:p>
            <a:pPr>
              <a:buFont typeface="Arial" panose="020B0604020202020204" pitchFamily="34" charset="0"/>
              <a:buChar char="•"/>
            </a:pPr>
            <a:r>
              <a:rPr lang="en-GB" sz="1600" dirty="0">
                <a:latin typeface="Bricolage Grotesque SemiBold" panose="020B0604020202020204" charset="0"/>
              </a:rPr>
              <a:t>The distribution graph validates the shape of the model, while the probability graph quantifies real match scenarios. </a:t>
            </a:r>
          </a:p>
          <a:p>
            <a:pPr>
              <a:buFont typeface="Arial" panose="020B0604020202020204" pitchFamily="34" charset="0"/>
              <a:buChar char="•"/>
            </a:pPr>
            <a:r>
              <a:rPr lang="en-GB" sz="1600" dirty="0">
                <a:latin typeface="Bricolage Grotesque SemiBold" panose="020B0604020202020204" charset="0"/>
              </a:rPr>
              <a:t>Together, they show both the behaviour and practical interpretation of corner kick events</a:t>
            </a:r>
            <a:r>
              <a:rPr lang="en-GB" sz="1600" dirty="0"/>
              <a:t>.</a:t>
            </a:r>
          </a:p>
        </p:txBody>
      </p:sp>
      <p:pic>
        <p:nvPicPr>
          <p:cNvPr id="5" name="Picture 4">
            <a:extLst>
              <a:ext uri="{FF2B5EF4-FFF2-40B4-BE49-F238E27FC236}">
                <a16:creationId xmlns:a16="http://schemas.microsoft.com/office/drawing/2014/main" id="{9377FBEC-6FE9-B83A-AC7E-AB4CE3F09F77}"/>
              </a:ext>
            </a:extLst>
          </p:cNvPr>
          <p:cNvPicPr>
            <a:picLocks noChangeAspect="1"/>
          </p:cNvPicPr>
          <p:nvPr/>
        </p:nvPicPr>
        <p:blipFill>
          <a:blip r:embed="rId2"/>
          <a:stretch>
            <a:fillRect/>
          </a:stretch>
        </p:blipFill>
        <p:spPr>
          <a:xfrm>
            <a:off x="0" y="0"/>
            <a:ext cx="3057642" cy="2252133"/>
          </a:xfrm>
          <a:prstGeom prst="rect">
            <a:avLst/>
          </a:prstGeom>
        </p:spPr>
      </p:pic>
      <p:pic>
        <p:nvPicPr>
          <p:cNvPr id="7" name="Picture 6">
            <a:extLst>
              <a:ext uri="{FF2B5EF4-FFF2-40B4-BE49-F238E27FC236}">
                <a16:creationId xmlns:a16="http://schemas.microsoft.com/office/drawing/2014/main" id="{52A2E238-A4CF-E24C-B504-7C198E148C8C}"/>
              </a:ext>
            </a:extLst>
          </p:cNvPr>
          <p:cNvPicPr>
            <a:picLocks noChangeAspect="1"/>
          </p:cNvPicPr>
          <p:nvPr/>
        </p:nvPicPr>
        <p:blipFill>
          <a:blip r:embed="rId3"/>
          <a:stretch>
            <a:fillRect/>
          </a:stretch>
        </p:blipFill>
        <p:spPr>
          <a:xfrm>
            <a:off x="0" y="2252133"/>
            <a:ext cx="2472266" cy="2815478"/>
          </a:xfrm>
          <a:prstGeom prst="rect">
            <a:avLst/>
          </a:prstGeom>
        </p:spPr>
      </p:pic>
    </p:spTree>
    <p:extLst>
      <p:ext uri="{BB962C8B-B14F-4D97-AF65-F5344CB8AC3E}">
        <p14:creationId xmlns:p14="http://schemas.microsoft.com/office/powerpoint/2010/main" val="18723970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183901" y="0"/>
            <a:ext cx="4001319" cy="442987"/>
          </a:xfrm>
          <a:prstGeom prst="rect">
            <a:avLst/>
          </a:prstGeom>
          <a:noFill/>
          <a:ln/>
        </p:spPr>
        <p:txBody>
          <a:bodyPr wrap="none" lIns="0" tIns="0" rIns="0" bIns="0" rtlCol="0" anchor="t"/>
          <a:lstStyle/>
          <a:p>
            <a:pPr marL="0" indent="0" algn="l">
              <a:lnSpc>
                <a:spcPct val="104000"/>
              </a:lnSpc>
              <a:buNone/>
            </a:pPr>
            <a:r>
              <a:rPr lang="en-US" sz="2750" dirty="0">
                <a:solidFill>
                  <a:srgbClr val="2C2926"/>
                </a:solidFill>
                <a:latin typeface="Bricolage Grotesque SemiBold" pitchFamily="34" charset="0"/>
                <a:ea typeface="Bricolage Grotesque SemiBold" pitchFamily="34" charset="-122"/>
                <a:cs typeface="Bricolage Grotesque SemiBold" pitchFamily="34" charset="-120"/>
              </a:rPr>
              <a:t>Project Workflow</a:t>
            </a:r>
            <a:endParaRPr lang="en-US" sz="2750" dirty="0"/>
          </a:p>
        </p:txBody>
      </p:sp>
      <p:sp>
        <p:nvSpPr>
          <p:cNvPr id="5" name="Text 2"/>
          <p:cNvSpPr/>
          <p:nvPr/>
        </p:nvSpPr>
        <p:spPr>
          <a:xfrm>
            <a:off x="5502299" y="3390127"/>
            <a:ext cx="1190146" cy="229266"/>
          </a:xfrm>
          <a:prstGeom prst="rect">
            <a:avLst/>
          </a:prstGeom>
          <a:noFill/>
          <a:ln/>
        </p:spPr>
        <p:txBody>
          <a:bodyPr wrap="none" lIns="0" tIns="0" rIns="0" bIns="0" rtlCol="0" anchor="t"/>
          <a:lstStyle/>
          <a:p>
            <a:pPr marL="0" indent="0" algn="ctr">
              <a:lnSpc>
                <a:spcPct val="104000"/>
              </a:lnSpc>
              <a:buNone/>
            </a:pPr>
            <a:endParaRPr lang="en-US" sz="1400" dirty="0"/>
          </a:p>
        </p:txBody>
      </p:sp>
      <p:sp>
        <p:nvSpPr>
          <p:cNvPr id="7" name="Text 4"/>
          <p:cNvSpPr/>
          <p:nvPr/>
        </p:nvSpPr>
        <p:spPr>
          <a:xfrm>
            <a:off x="2518781" y="3390127"/>
            <a:ext cx="1190146" cy="229266"/>
          </a:xfrm>
          <a:prstGeom prst="rect">
            <a:avLst/>
          </a:prstGeom>
          <a:noFill/>
          <a:ln/>
        </p:spPr>
        <p:txBody>
          <a:bodyPr wrap="none" lIns="0" tIns="0" rIns="0" bIns="0" rtlCol="0" anchor="t"/>
          <a:lstStyle/>
          <a:p>
            <a:pPr marL="0" indent="0" algn="ctr">
              <a:lnSpc>
                <a:spcPct val="104000"/>
              </a:lnSpc>
              <a:buNone/>
            </a:pPr>
            <a:endParaRPr lang="en-US" sz="1400" dirty="0"/>
          </a:p>
        </p:txBody>
      </p:sp>
      <p:sp>
        <p:nvSpPr>
          <p:cNvPr id="8" name="Text 5"/>
          <p:cNvSpPr/>
          <p:nvPr/>
        </p:nvSpPr>
        <p:spPr>
          <a:xfrm>
            <a:off x="994415" y="3390127"/>
            <a:ext cx="1190146" cy="229266"/>
          </a:xfrm>
          <a:prstGeom prst="rect">
            <a:avLst/>
          </a:prstGeom>
          <a:noFill/>
          <a:ln/>
        </p:spPr>
        <p:txBody>
          <a:bodyPr wrap="none" lIns="0" tIns="0" rIns="0" bIns="0" rtlCol="0" anchor="t"/>
          <a:lstStyle/>
          <a:p>
            <a:pPr marL="0" indent="0" algn="ctr">
              <a:lnSpc>
                <a:spcPct val="104000"/>
              </a:lnSpc>
              <a:buNone/>
            </a:pPr>
            <a:endParaRPr lang="en-US" sz="1400" dirty="0"/>
          </a:p>
        </p:txBody>
      </p:sp>
      <p:sp>
        <p:nvSpPr>
          <p:cNvPr id="9" name="Text 6"/>
          <p:cNvSpPr/>
          <p:nvPr/>
        </p:nvSpPr>
        <p:spPr>
          <a:xfrm>
            <a:off x="496119" y="4268391"/>
            <a:ext cx="8151763" cy="453628"/>
          </a:xfrm>
          <a:prstGeom prst="rect">
            <a:avLst/>
          </a:prstGeom>
          <a:noFill/>
          <a:ln/>
        </p:spPr>
        <p:txBody>
          <a:bodyPr wrap="square" lIns="0" tIns="0" rIns="0" bIns="0" rtlCol="0" anchor="t">
            <a:normAutofit/>
          </a:bodyPr>
          <a:lstStyle/>
          <a:p>
            <a:pPr marL="0" indent="0" algn="l">
              <a:lnSpc>
                <a:spcPct val="133000"/>
              </a:lnSpc>
              <a:buNone/>
            </a:pPr>
            <a:endParaRPr lang="en-US" sz="1100" dirty="0"/>
          </a:p>
        </p:txBody>
      </p:sp>
      <p:pic>
        <p:nvPicPr>
          <p:cNvPr id="11" name="Picture 10">
            <a:extLst>
              <a:ext uri="{FF2B5EF4-FFF2-40B4-BE49-F238E27FC236}">
                <a16:creationId xmlns:a16="http://schemas.microsoft.com/office/drawing/2014/main" id="{57D3C780-2948-8368-9162-427ACA4ADDEB}"/>
              </a:ext>
            </a:extLst>
          </p:cNvPr>
          <p:cNvPicPr>
            <a:picLocks noChangeAspect="1"/>
          </p:cNvPicPr>
          <p:nvPr/>
        </p:nvPicPr>
        <p:blipFill>
          <a:blip r:embed="rId3"/>
          <a:stretch>
            <a:fillRect/>
          </a:stretch>
        </p:blipFill>
        <p:spPr>
          <a:xfrm>
            <a:off x="5566415" y="316946"/>
            <a:ext cx="2369313" cy="4405073"/>
          </a:xfrm>
          <a:prstGeom prst="rect">
            <a:avLst/>
          </a:prstGeom>
        </p:spPr>
      </p:pic>
      <p:sp>
        <p:nvSpPr>
          <p:cNvPr id="15" name="TextBox 14">
            <a:extLst>
              <a:ext uri="{FF2B5EF4-FFF2-40B4-BE49-F238E27FC236}">
                <a16:creationId xmlns:a16="http://schemas.microsoft.com/office/drawing/2014/main" id="{2B967F7E-9F2D-C2B3-32E0-B4CA90E72B2B}"/>
              </a:ext>
            </a:extLst>
          </p:cNvPr>
          <p:cNvSpPr txBox="1"/>
          <p:nvPr/>
        </p:nvSpPr>
        <p:spPr>
          <a:xfrm>
            <a:off x="120345" y="442987"/>
            <a:ext cx="4572000" cy="4031873"/>
          </a:xfrm>
          <a:prstGeom prst="rect">
            <a:avLst/>
          </a:prstGeom>
          <a:noFill/>
        </p:spPr>
        <p:txBody>
          <a:bodyPr wrap="square">
            <a:spAutoFit/>
          </a:bodyPr>
          <a:lstStyle/>
          <a:p>
            <a:pPr>
              <a:buNone/>
            </a:pPr>
            <a:r>
              <a:rPr lang="en-GB" sz="1600" dirty="0">
                <a:latin typeface="Bricolage Grotesque SemiBold" panose="020B0604020202020204" charset="0"/>
              </a:rPr>
              <a:t>The project follows a structured workflow to analyse the distribution of corner kicks in football matches. </a:t>
            </a:r>
          </a:p>
          <a:p>
            <a:pPr>
              <a:buFont typeface="Arial" panose="020B0604020202020204" pitchFamily="34" charset="0"/>
              <a:buChar char="•"/>
            </a:pPr>
            <a:r>
              <a:rPr lang="en-GB" sz="1600" dirty="0">
                <a:latin typeface="Bricolage Grotesque SemiBold" panose="020B0604020202020204" charset="0"/>
              </a:rPr>
              <a:t>A Poisson distribution is used to generate synthetic match data through Python simulations. </a:t>
            </a:r>
          </a:p>
          <a:p>
            <a:pPr>
              <a:buFont typeface="Arial" panose="020B0604020202020204" pitchFamily="34" charset="0"/>
              <a:buChar char="•"/>
            </a:pPr>
            <a:r>
              <a:rPr lang="en-GB" sz="1600" dirty="0">
                <a:latin typeface="Bricolage Grotesque SemiBold" panose="020B0604020202020204" charset="0"/>
              </a:rPr>
              <a:t>The simulated data is analysed using statistical methods to estimate the probability of different corner kick outcomes. </a:t>
            </a:r>
          </a:p>
          <a:p>
            <a:pPr>
              <a:buFont typeface="Arial" panose="020B0604020202020204" pitchFamily="34" charset="0"/>
              <a:buChar char="•"/>
            </a:pPr>
            <a:r>
              <a:rPr lang="en-GB" sz="1600" dirty="0">
                <a:latin typeface="Bricolage Grotesque SemiBold" panose="020B0604020202020204" charset="0"/>
              </a:rPr>
              <a:t>The results are visualised through graphs and interpreted to evaluate the suitability of the statistical model. </a:t>
            </a:r>
          </a:p>
          <a:p>
            <a:pPr>
              <a:buFont typeface="Arial" panose="020B0604020202020204" pitchFamily="34" charset="0"/>
              <a:buChar char="•"/>
            </a:pPr>
            <a:r>
              <a:rPr lang="en-GB" sz="1600" dirty="0">
                <a:latin typeface="Bricolage Grotesque SemiBold" panose="020B0604020202020204" charset="0"/>
              </a:rPr>
              <a:t>The final objective is to provide a data-driven approach to football analysis while promoting responsible betting awareness.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496119" y="711175"/>
            <a:ext cx="4001319" cy="442987"/>
          </a:xfrm>
          <a:prstGeom prst="rect">
            <a:avLst/>
          </a:prstGeom>
          <a:noFill/>
          <a:ln/>
        </p:spPr>
        <p:txBody>
          <a:bodyPr wrap="none" lIns="0" tIns="0" rIns="0" bIns="0" rtlCol="0" anchor="t"/>
          <a:lstStyle/>
          <a:p>
            <a:pPr marL="0" indent="0" algn="l">
              <a:lnSpc>
                <a:spcPct val="104000"/>
              </a:lnSpc>
              <a:buNone/>
            </a:pPr>
            <a:r>
              <a:rPr lang="en-US" sz="2750" dirty="0">
                <a:solidFill>
                  <a:srgbClr val="2C2926"/>
                </a:solidFill>
                <a:latin typeface="Bricolage Grotesque SemiBold" pitchFamily="34" charset="0"/>
                <a:ea typeface="Bricolage Grotesque SemiBold" pitchFamily="34" charset="-122"/>
                <a:cs typeface="Bricolage Grotesque SemiBold" pitchFamily="34" charset="-120"/>
              </a:rPr>
              <a:t>Methodology</a:t>
            </a:r>
            <a:endParaRPr lang="en-US" sz="2750" dirty="0"/>
          </a:p>
        </p:txBody>
      </p:sp>
      <p:pic>
        <p:nvPicPr>
          <p:cNvPr id="3" name="Image 0" descr="preencoded.png"/>
          <p:cNvPicPr>
            <a:picLocks noChangeAspect="1"/>
          </p:cNvPicPr>
          <p:nvPr/>
        </p:nvPicPr>
        <p:blipFill>
          <a:blip r:embed="rId3"/>
          <a:stretch>
            <a:fillRect/>
          </a:stretch>
        </p:blipFill>
        <p:spPr>
          <a:xfrm>
            <a:off x="496119" y="1437680"/>
            <a:ext cx="4075881" cy="567035"/>
          </a:xfrm>
          <a:prstGeom prst="rect">
            <a:avLst/>
          </a:prstGeom>
        </p:spPr>
      </p:pic>
      <p:sp>
        <p:nvSpPr>
          <p:cNvPr id="4" name="Text 1"/>
          <p:cNvSpPr/>
          <p:nvPr/>
        </p:nvSpPr>
        <p:spPr>
          <a:xfrm>
            <a:off x="637877" y="2146474"/>
            <a:ext cx="1772022" cy="221456"/>
          </a:xfrm>
          <a:prstGeom prst="rect">
            <a:avLst/>
          </a:prstGeom>
          <a:noFill/>
          <a:ln/>
        </p:spPr>
        <p:txBody>
          <a:bodyPr wrap="none" lIns="0" tIns="0" rIns="0" bIns="0" rtlCol="0" anchor="t"/>
          <a:lstStyle/>
          <a:p>
            <a:pPr marL="0" indent="0" algn="l">
              <a:lnSpc>
                <a:spcPct val="104000"/>
              </a:lnSpc>
              <a:buNone/>
            </a:pPr>
            <a:r>
              <a:rPr lang="en-US" sz="1350" dirty="0">
                <a:solidFill>
                  <a:srgbClr val="2C2926"/>
                </a:solidFill>
                <a:latin typeface="Bricolage Grotesque SemiBold" pitchFamily="34" charset="0"/>
                <a:ea typeface="Bricolage Grotesque SemiBold" pitchFamily="34" charset="-122"/>
                <a:cs typeface="Bricolage Grotesque SemiBold" pitchFamily="34" charset="-120"/>
              </a:rPr>
              <a:t>Data Generation</a:t>
            </a:r>
            <a:endParaRPr lang="en-US" sz="1350" dirty="0"/>
          </a:p>
        </p:txBody>
      </p:sp>
      <p:sp>
        <p:nvSpPr>
          <p:cNvPr id="5" name="Text 2"/>
          <p:cNvSpPr/>
          <p:nvPr/>
        </p:nvSpPr>
        <p:spPr>
          <a:xfrm>
            <a:off x="637877" y="2452985"/>
            <a:ext cx="3792364" cy="226814"/>
          </a:xfrm>
          <a:prstGeom prst="rect">
            <a:avLst/>
          </a:prstGeom>
          <a:noFill/>
          <a:ln/>
        </p:spPr>
        <p:txBody>
          <a:bodyPr wrap="none" lIns="0" tIns="0" rIns="0" bIns="0" rtlCol="0" anchor="t"/>
          <a:lstStyle/>
          <a:p>
            <a:pPr marL="0" indent="0" algn="l">
              <a:lnSpc>
                <a:spcPct val="133000"/>
              </a:lnSpc>
              <a:buNone/>
            </a:pPr>
            <a:r>
              <a:rPr lang="en-US" sz="1100" dirty="0">
                <a:solidFill>
                  <a:srgbClr val="2C2926"/>
                </a:solidFill>
                <a:latin typeface="Inter" pitchFamily="34" charset="0"/>
                <a:ea typeface="Inter" pitchFamily="34" charset="-122"/>
                <a:cs typeface="Inter" pitchFamily="34" charset="-120"/>
              </a:rPr>
              <a:t>Synthetic data generated using a Poisson distribution</a:t>
            </a:r>
            <a:endParaRPr lang="en-US" sz="1100" dirty="0"/>
          </a:p>
        </p:txBody>
      </p:sp>
      <p:pic>
        <p:nvPicPr>
          <p:cNvPr id="6" name="Image 1" descr="preencoded.png"/>
          <p:cNvPicPr>
            <a:picLocks noChangeAspect="1"/>
          </p:cNvPicPr>
          <p:nvPr/>
        </p:nvPicPr>
        <p:blipFill>
          <a:blip r:embed="rId4"/>
          <a:stretch>
            <a:fillRect/>
          </a:stretch>
        </p:blipFill>
        <p:spPr>
          <a:xfrm>
            <a:off x="4572000" y="1437680"/>
            <a:ext cx="4075881" cy="567035"/>
          </a:xfrm>
          <a:prstGeom prst="rect">
            <a:avLst/>
          </a:prstGeom>
        </p:spPr>
      </p:pic>
      <p:sp>
        <p:nvSpPr>
          <p:cNvPr id="7" name="Text 3"/>
          <p:cNvSpPr/>
          <p:nvPr/>
        </p:nvSpPr>
        <p:spPr>
          <a:xfrm>
            <a:off x="4713759" y="2146474"/>
            <a:ext cx="1772022" cy="221456"/>
          </a:xfrm>
          <a:prstGeom prst="rect">
            <a:avLst/>
          </a:prstGeom>
          <a:noFill/>
          <a:ln/>
        </p:spPr>
        <p:txBody>
          <a:bodyPr wrap="none" lIns="0" tIns="0" rIns="0" bIns="0" rtlCol="0" anchor="t"/>
          <a:lstStyle/>
          <a:p>
            <a:pPr marL="0" indent="0" algn="l">
              <a:lnSpc>
                <a:spcPct val="104000"/>
              </a:lnSpc>
              <a:buNone/>
            </a:pPr>
            <a:r>
              <a:rPr lang="en-US" sz="1350" dirty="0">
                <a:solidFill>
                  <a:srgbClr val="2C2926"/>
                </a:solidFill>
                <a:latin typeface="Bricolage Grotesque SemiBold" pitchFamily="34" charset="0"/>
                <a:ea typeface="Bricolage Grotesque SemiBold" pitchFamily="34" charset="-122"/>
                <a:cs typeface="Bricolage Grotesque SemiBold" pitchFamily="34" charset="-120"/>
              </a:rPr>
              <a:t>Python Simulation</a:t>
            </a:r>
            <a:endParaRPr lang="en-US" sz="1350" dirty="0"/>
          </a:p>
        </p:txBody>
      </p:sp>
      <p:sp>
        <p:nvSpPr>
          <p:cNvPr id="8" name="Text 4"/>
          <p:cNvSpPr/>
          <p:nvPr/>
        </p:nvSpPr>
        <p:spPr>
          <a:xfrm>
            <a:off x="4713759" y="2452985"/>
            <a:ext cx="3792364" cy="226814"/>
          </a:xfrm>
          <a:prstGeom prst="rect">
            <a:avLst/>
          </a:prstGeom>
          <a:noFill/>
          <a:ln/>
        </p:spPr>
        <p:txBody>
          <a:bodyPr wrap="none" lIns="0" tIns="0" rIns="0" bIns="0" rtlCol="0" anchor="t"/>
          <a:lstStyle/>
          <a:p>
            <a:pPr marL="0" indent="0" algn="l">
              <a:lnSpc>
                <a:spcPct val="133000"/>
              </a:lnSpc>
              <a:buNone/>
            </a:pPr>
            <a:r>
              <a:rPr lang="en-US" sz="1100" dirty="0">
                <a:solidFill>
                  <a:srgbClr val="2C2926"/>
                </a:solidFill>
                <a:latin typeface="Inter" pitchFamily="34" charset="0"/>
                <a:ea typeface="Inter" pitchFamily="34" charset="-122"/>
                <a:cs typeface="Inter" pitchFamily="34" charset="-120"/>
              </a:rPr>
              <a:t>Python used for simulation and statistical analysis</a:t>
            </a:r>
            <a:endParaRPr lang="en-US" sz="1100" dirty="0"/>
          </a:p>
        </p:txBody>
      </p:sp>
      <p:pic>
        <p:nvPicPr>
          <p:cNvPr id="9" name="Image 2" descr="preencoded.png"/>
          <p:cNvPicPr>
            <a:picLocks noChangeAspect="1"/>
          </p:cNvPicPr>
          <p:nvPr/>
        </p:nvPicPr>
        <p:blipFill>
          <a:blip r:embed="rId5"/>
          <a:stretch>
            <a:fillRect/>
          </a:stretch>
        </p:blipFill>
        <p:spPr>
          <a:xfrm>
            <a:off x="496119" y="2821558"/>
            <a:ext cx="4075881" cy="567035"/>
          </a:xfrm>
          <a:prstGeom prst="rect">
            <a:avLst/>
          </a:prstGeom>
        </p:spPr>
      </p:pic>
      <p:sp>
        <p:nvSpPr>
          <p:cNvPr id="10" name="Text 5"/>
          <p:cNvSpPr/>
          <p:nvPr/>
        </p:nvSpPr>
        <p:spPr>
          <a:xfrm>
            <a:off x="637877" y="3530352"/>
            <a:ext cx="1822252" cy="221456"/>
          </a:xfrm>
          <a:prstGeom prst="rect">
            <a:avLst/>
          </a:prstGeom>
          <a:noFill/>
          <a:ln/>
        </p:spPr>
        <p:txBody>
          <a:bodyPr wrap="none" lIns="0" tIns="0" rIns="0" bIns="0" rtlCol="0" anchor="t"/>
          <a:lstStyle/>
          <a:p>
            <a:pPr marL="0" indent="0" algn="l">
              <a:lnSpc>
                <a:spcPct val="104000"/>
              </a:lnSpc>
              <a:buNone/>
            </a:pPr>
            <a:r>
              <a:rPr lang="en-US" sz="1350" dirty="0">
                <a:solidFill>
                  <a:srgbClr val="2C2926"/>
                </a:solidFill>
                <a:latin typeface="Bricolage Grotesque SemiBold" pitchFamily="34" charset="0"/>
                <a:ea typeface="Bricolage Grotesque SemiBold" pitchFamily="34" charset="-122"/>
                <a:cs typeface="Bricolage Grotesque SemiBold" pitchFamily="34" charset="-120"/>
              </a:rPr>
              <a:t>Descriptive Statistics</a:t>
            </a:r>
            <a:endParaRPr lang="en-US" sz="1350" dirty="0"/>
          </a:p>
        </p:txBody>
      </p:sp>
      <p:sp>
        <p:nvSpPr>
          <p:cNvPr id="11" name="Text 6"/>
          <p:cNvSpPr/>
          <p:nvPr/>
        </p:nvSpPr>
        <p:spPr>
          <a:xfrm>
            <a:off x="637877" y="3836863"/>
            <a:ext cx="3792364" cy="453628"/>
          </a:xfrm>
          <a:prstGeom prst="rect">
            <a:avLst/>
          </a:prstGeom>
          <a:noFill/>
          <a:ln/>
        </p:spPr>
        <p:txBody>
          <a:bodyPr wrap="square" lIns="0" tIns="0" rIns="0" bIns="0" rtlCol="0" anchor="t">
            <a:normAutofit/>
          </a:bodyPr>
          <a:lstStyle/>
          <a:p>
            <a:pPr marL="0" indent="0" algn="l">
              <a:lnSpc>
                <a:spcPct val="133000"/>
              </a:lnSpc>
              <a:buNone/>
            </a:pPr>
            <a:r>
              <a:rPr lang="en-US" sz="1100" dirty="0">
                <a:solidFill>
                  <a:srgbClr val="2C2926"/>
                </a:solidFill>
                <a:latin typeface="Inter" pitchFamily="34" charset="0"/>
                <a:ea typeface="Inter" pitchFamily="34" charset="-122"/>
                <a:cs typeface="Inter" pitchFamily="34" charset="-120"/>
              </a:rPr>
              <a:t>Data evaluated using descriptive statistics and probability methods</a:t>
            </a:r>
            <a:endParaRPr lang="en-US" sz="1100" dirty="0"/>
          </a:p>
        </p:txBody>
      </p:sp>
      <p:pic>
        <p:nvPicPr>
          <p:cNvPr id="12" name="Image 3" descr="preencoded.png"/>
          <p:cNvPicPr>
            <a:picLocks noChangeAspect="1"/>
          </p:cNvPicPr>
          <p:nvPr/>
        </p:nvPicPr>
        <p:blipFill>
          <a:blip r:embed="rId6"/>
          <a:stretch>
            <a:fillRect/>
          </a:stretch>
        </p:blipFill>
        <p:spPr>
          <a:xfrm>
            <a:off x="4572000" y="2821558"/>
            <a:ext cx="4075881" cy="567035"/>
          </a:xfrm>
          <a:prstGeom prst="rect">
            <a:avLst/>
          </a:prstGeom>
        </p:spPr>
      </p:pic>
      <p:sp>
        <p:nvSpPr>
          <p:cNvPr id="13" name="Text 7"/>
          <p:cNvSpPr/>
          <p:nvPr/>
        </p:nvSpPr>
        <p:spPr>
          <a:xfrm>
            <a:off x="4713759" y="3530352"/>
            <a:ext cx="1772022" cy="221456"/>
          </a:xfrm>
          <a:prstGeom prst="rect">
            <a:avLst/>
          </a:prstGeom>
          <a:noFill/>
          <a:ln/>
        </p:spPr>
        <p:txBody>
          <a:bodyPr wrap="none" lIns="0" tIns="0" rIns="0" bIns="0" rtlCol="0" anchor="t"/>
          <a:lstStyle/>
          <a:p>
            <a:pPr marL="0" indent="0" algn="l">
              <a:lnSpc>
                <a:spcPct val="104000"/>
              </a:lnSpc>
              <a:buNone/>
            </a:pPr>
            <a:r>
              <a:rPr lang="en-US" sz="1350" dirty="0">
                <a:solidFill>
                  <a:srgbClr val="2C2926"/>
                </a:solidFill>
                <a:latin typeface="Bricolage Grotesque SemiBold" pitchFamily="34" charset="0"/>
                <a:ea typeface="Bricolage Grotesque SemiBold" pitchFamily="34" charset="-122"/>
                <a:cs typeface="Bricolage Grotesque SemiBold" pitchFamily="34" charset="-120"/>
              </a:rPr>
              <a:t>Visualisation</a:t>
            </a:r>
            <a:endParaRPr lang="en-US" sz="1350" dirty="0"/>
          </a:p>
        </p:txBody>
      </p:sp>
      <p:sp>
        <p:nvSpPr>
          <p:cNvPr id="14" name="Text 8"/>
          <p:cNvSpPr/>
          <p:nvPr/>
        </p:nvSpPr>
        <p:spPr>
          <a:xfrm>
            <a:off x="4713759" y="3836863"/>
            <a:ext cx="3792364" cy="226814"/>
          </a:xfrm>
          <a:prstGeom prst="rect">
            <a:avLst/>
          </a:prstGeom>
          <a:noFill/>
          <a:ln/>
        </p:spPr>
        <p:txBody>
          <a:bodyPr wrap="none" lIns="0" tIns="0" rIns="0" bIns="0" rtlCol="0" anchor="t"/>
          <a:lstStyle/>
          <a:p>
            <a:pPr marL="0" indent="0" algn="l">
              <a:lnSpc>
                <a:spcPct val="133000"/>
              </a:lnSpc>
              <a:buNone/>
            </a:pPr>
            <a:r>
              <a:rPr lang="en-US" sz="1100" dirty="0">
                <a:solidFill>
                  <a:srgbClr val="2C2926"/>
                </a:solidFill>
                <a:latin typeface="Inter" pitchFamily="34" charset="0"/>
                <a:ea typeface="Inter" pitchFamily="34" charset="-122"/>
                <a:cs typeface="Inter" pitchFamily="34" charset="-120"/>
              </a:rPr>
              <a:t>Results visualised using graphs and charts</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3ADB6D6-C728-0B18-3E6A-961EABD2B49A}"/>
              </a:ext>
            </a:extLst>
          </p:cNvPr>
          <p:cNvSpPr txBox="1"/>
          <p:nvPr/>
        </p:nvSpPr>
        <p:spPr>
          <a:xfrm>
            <a:off x="389466" y="459306"/>
            <a:ext cx="5935133" cy="4278094"/>
          </a:xfrm>
          <a:prstGeom prst="rect">
            <a:avLst/>
          </a:prstGeom>
          <a:noFill/>
        </p:spPr>
        <p:txBody>
          <a:bodyPr wrap="square">
            <a:spAutoFit/>
          </a:bodyPr>
          <a:lstStyle/>
          <a:p>
            <a:pPr>
              <a:buNone/>
            </a:pPr>
            <a:r>
              <a:rPr lang="en-GB" sz="1600" b="1" dirty="0"/>
              <a:t> </a:t>
            </a:r>
            <a:r>
              <a:rPr lang="en-GB" sz="3200" b="1" dirty="0"/>
              <a:t>Tools and Methods</a:t>
            </a:r>
          </a:p>
          <a:p>
            <a:pPr>
              <a:buNone/>
            </a:pPr>
            <a:r>
              <a:rPr lang="en-GB" sz="1600" b="1" dirty="0"/>
              <a:t>🧑‍💻 Development Environment</a:t>
            </a:r>
          </a:p>
          <a:p>
            <a:pPr>
              <a:buFont typeface="Arial" panose="020B0604020202020204" pitchFamily="34" charset="0"/>
              <a:buChar char="•"/>
            </a:pPr>
            <a:r>
              <a:rPr lang="en-GB" sz="1600" dirty="0" err="1"/>
              <a:t>Replit</a:t>
            </a:r>
            <a:r>
              <a:rPr lang="en-GB" sz="1600" dirty="0"/>
              <a:t> </a:t>
            </a:r>
          </a:p>
          <a:p>
            <a:pPr>
              <a:buFont typeface="Arial" panose="020B0604020202020204" pitchFamily="34" charset="0"/>
              <a:buChar char="•"/>
            </a:pPr>
            <a:endParaRPr lang="en-GB" sz="1600" dirty="0"/>
          </a:p>
          <a:p>
            <a:pPr>
              <a:buFont typeface="Arial" panose="020B0604020202020204" pitchFamily="34" charset="0"/>
              <a:buChar char="•"/>
            </a:pPr>
            <a:r>
              <a:rPr lang="en-GB" sz="1600" b="1" dirty="0"/>
              <a:t>🐍 Programming Language</a:t>
            </a:r>
          </a:p>
          <a:p>
            <a:pPr>
              <a:buFont typeface="Arial" panose="020B0604020202020204" pitchFamily="34" charset="0"/>
              <a:buChar char="•"/>
            </a:pPr>
            <a:r>
              <a:rPr lang="en-GB" sz="1600" dirty="0"/>
              <a:t>Python </a:t>
            </a:r>
          </a:p>
          <a:p>
            <a:pPr>
              <a:buFont typeface="Arial" panose="020B0604020202020204" pitchFamily="34" charset="0"/>
              <a:buChar char="•"/>
            </a:pPr>
            <a:endParaRPr lang="en-GB" sz="1600" dirty="0"/>
          </a:p>
          <a:p>
            <a:pPr>
              <a:buNone/>
            </a:pPr>
            <a:r>
              <a:rPr lang="en-GB" sz="1600" b="1" dirty="0"/>
              <a:t>📦 Libraries Used</a:t>
            </a:r>
          </a:p>
          <a:p>
            <a:pPr>
              <a:buFont typeface="Arial" panose="020B0604020202020204" pitchFamily="34" charset="0"/>
              <a:buChar char="•"/>
            </a:pPr>
            <a:r>
              <a:rPr lang="en-GB" sz="1600" dirty="0"/>
              <a:t>NumPy → generation of Poisson-distributed data </a:t>
            </a:r>
          </a:p>
          <a:p>
            <a:pPr>
              <a:buFont typeface="Arial" panose="020B0604020202020204" pitchFamily="34" charset="0"/>
              <a:buChar char="•"/>
            </a:pPr>
            <a:r>
              <a:rPr lang="en-GB" sz="1600" dirty="0"/>
              <a:t>Pandas → data processing and analysis </a:t>
            </a:r>
          </a:p>
          <a:p>
            <a:pPr>
              <a:buFont typeface="Arial" panose="020B0604020202020204" pitchFamily="34" charset="0"/>
              <a:buChar char="•"/>
            </a:pPr>
            <a:r>
              <a:rPr lang="en-GB" sz="1600" dirty="0"/>
              <a:t>Matplotlib → data visualisation </a:t>
            </a:r>
          </a:p>
          <a:p>
            <a:pPr>
              <a:buFont typeface="Arial" panose="020B0604020202020204" pitchFamily="34" charset="0"/>
              <a:buChar char="•"/>
            </a:pPr>
            <a:endParaRPr lang="en-GB" sz="1600" dirty="0"/>
          </a:p>
          <a:p>
            <a:pPr>
              <a:buNone/>
            </a:pPr>
            <a:r>
              <a:rPr lang="en-GB" sz="1600" b="1" dirty="0"/>
              <a:t>📊 Statistical Approach</a:t>
            </a:r>
          </a:p>
          <a:p>
            <a:pPr>
              <a:buNone/>
            </a:pPr>
            <a:endParaRPr lang="en-GB" sz="1600" b="1" dirty="0"/>
          </a:p>
          <a:p>
            <a:pPr>
              <a:buFont typeface="Arial" panose="020B0604020202020204" pitchFamily="34" charset="0"/>
              <a:buChar char="•"/>
            </a:pPr>
            <a:r>
              <a:rPr lang="en-GB" sz="1600" dirty="0"/>
              <a:t>Poisson distribution (used to model corner kick frequency) </a:t>
            </a:r>
          </a:p>
          <a:p>
            <a:pPr>
              <a:buFont typeface="Arial" panose="020B0604020202020204" pitchFamily="34" charset="0"/>
              <a:buChar char="•"/>
            </a:pPr>
            <a:r>
              <a:rPr lang="en-GB" sz="1600" dirty="0"/>
              <a:t>Monte Carlo simulation (used to generate 10,000 match outcomes)</a:t>
            </a:r>
          </a:p>
        </p:txBody>
      </p:sp>
    </p:spTree>
    <p:extLst>
      <p:ext uri="{BB962C8B-B14F-4D97-AF65-F5344CB8AC3E}">
        <p14:creationId xmlns:p14="http://schemas.microsoft.com/office/powerpoint/2010/main" val="7374810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496119" y="729853"/>
            <a:ext cx="8233990" cy="442987"/>
          </a:xfrm>
          <a:prstGeom prst="rect">
            <a:avLst/>
          </a:prstGeom>
          <a:noFill/>
          <a:ln/>
        </p:spPr>
        <p:txBody>
          <a:bodyPr wrap="none" lIns="0" tIns="0" rIns="0" bIns="0" rtlCol="0" anchor="t"/>
          <a:lstStyle/>
          <a:p>
            <a:pPr marL="0" indent="0" algn="l">
              <a:lnSpc>
                <a:spcPct val="104000"/>
              </a:lnSpc>
              <a:buNone/>
            </a:pPr>
            <a:r>
              <a:rPr lang="en-US" sz="2750" dirty="0">
                <a:solidFill>
                  <a:srgbClr val="2C2926"/>
                </a:solidFill>
                <a:latin typeface="Bricolage Grotesque SemiBold" pitchFamily="34" charset="0"/>
                <a:ea typeface="Bricolage Grotesque SemiBold" pitchFamily="34" charset="-122"/>
                <a:cs typeface="Bricolage Grotesque SemiBold" pitchFamily="34" charset="-120"/>
              </a:rPr>
              <a:t>Real-World Application &amp; Expected Outcomes</a:t>
            </a:r>
            <a:endParaRPr lang="en-US" sz="2750" dirty="0"/>
          </a:p>
        </p:txBody>
      </p:sp>
      <p:sp>
        <p:nvSpPr>
          <p:cNvPr id="3" name="Text 1"/>
          <p:cNvSpPr/>
          <p:nvPr/>
        </p:nvSpPr>
        <p:spPr>
          <a:xfrm>
            <a:off x="496119" y="1527200"/>
            <a:ext cx="2744912" cy="221456"/>
          </a:xfrm>
          <a:prstGeom prst="rect">
            <a:avLst/>
          </a:prstGeom>
          <a:noFill/>
          <a:ln/>
        </p:spPr>
        <p:txBody>
          <a:bodyPr wrap="none" lIns="0" tIns="0" rIns="0" bIns="0" rtlCol="0" anchor="t"/>
          <a:lstStyle/>
          <a:p>
            <a:pPr marL="0" indent="0" algn="l">
              <a:lnSpc>
                <a:spcPct val="104000"/>
              </a:lnSpc>
              <a:buNone/>
            </a:pPr>
            <a:r>
              <a:rPr lang="en-US" sz="1350" dirty="0">
                <a:solidFill>
                  <a:srgbClr val="2C2926"/>
                </a:solidFill>
                <a:latin typeface="Bricolage Grotesque SemiBold" pitchFamily="34" charset="0"/>
                <a:ea typeface="Bricolage Grotesque SemiBold" pitchFamily="34" charset="-122"/>
                <a:cs typeface="Bricolage Grotesque SemiBold" pitchFamily="34" charset="-120"/>
              </a:rPr>
              <a:t>Responsible Interpretation</a:t>
            </a:r>
            <a:endParaRPr lang="en-US" sz="1350" dirty="0"/>
          </a:p>
        </p:txBody>
      </p:sp>
      <p:sp>
        <p:nvSpPr>
          <p:cNvPr id="4" name="Text 2"/>
          <p:cNvSpPr/>
          <p:nvPr/>
        </p:nvSpPr>
        <p:spPr>
          <a:xfrm>
            <a:off x="496119" y="1890415"/>
            <a:ext cx="3902943" cy="2395686"/>
          </a:xfrm>
          <a:prstGeom prst="rect">
            <a:avLst/>
          </a:prstGeom>
          <a:noFill/>
          <a:ln/>
        </p:spPr>
        <p:txBody>
          <a:bodyPr wrap="square" lIns="0" tIns="0" rIns="0" bIns="0" rtlCol="0" anchor="t">
            <a:normAutofit/>
          </a:bodyPr>
          <a:lstStyle/>
          <a:p>
            <a:pPr marL="0" indent="0" algn="l">
              <a:lnSpc>
                <a:spcPct val="133000"/>
              </a:lnSpc>
              <a:spcAft>
                <a:spcPts val="1000"/>
              </a:spcAft>
              <a:buNone/>
            </a:pPr>
            <a:r>
              <a:rPr lang="en-US" sz="1100" dirty="0">
                <a:solidFill>
                  <a:srgbClr val="2C2926"/>
                </a:solidFill>
                <a:latin typeface="Inter" pitchFamily="34" charset="0"/>
                <a:ea typeface="Inter" pitchFamily="34" charset="-122"/>
                <a:cs typeface="Inter" pitchFamily="34" charset="-120"/>
              </a:rPr>
              <a:t>The model helps understand variability in football match events. Statistical probability can support better interpretation of uncertainty in sports outcomes. This project promotes awareness of responsible decision-making in contexts involving sports data and betting markets.</a:t>
            </a:r>
            <a:endParaRPr lang="en-US" sz="1100" dirty="0"/>
          </a:p>
          <a:p>
            <a:pPr marL="0" indent="0" algn="l">
              <a:lnSpc>
                <a:spcPct val="133000"/>
              </a:lnSpc>
              <a:buNone/>
            </a:pPr>
            <a:r>
              <a:rPr lang="en-US" sz="1100" dirty="0">
                <a:solidFill>
                  <a:srgbClr val="2C2926"/>
                </a:solidFill>
                <a:latin typeface="Inter" pitchFamily="34" charset="0"/>
                <a:ea typeface="Inter" pitchFamily="34" charset="-122"/>
                <a:cs typeface="Inter" pitchFamily="34" charset="-120"/>
              </a:rPr>
              <a:t>It highlights how data-driven insights can reduce overconfidence in high-variance situations (e.g. peak match moments). </a:t>
            </a:r>
            <a:r>
              <a:rPr lang="en-US" sz="1100" b="1" dirty="0">
                <a:solidFill>
                  <a:srgbClr val="2C2926"/>
                </a:solidFill>
                <a:latin typeface="Inter Bold" pitchFamily="34" charset="0"/>
                <a:ea typeface="Inter Bold" pitchFamily="34" charset="-122"/>
                <a:cs typeface="Inter Bold" pitchFamily="34" charset="-120"/>
              </a:rPr>
              <a:t>The focus is on understanding probability, not predicting guaranteed outcomes.</a:t>
            </a:r>
            <a:endParaRPr lang="en-US" sz="1100" dirty="0"/>
          </a:p>
        </p:txBody>
      </p:sp>
      <p:sp>
        <p:nvSpPr>
          <p:cNvPr id="5" name="Text 3"/>
          <p:cNvSpPr/>
          <p:nvPr/>
        </p:nvSpPr>
        <p:spPr>
          <a:xfrm>
            <a:off x="4749701" y="1527200"/>
            <a:ext cx="2229222" cy="221456"/>
          </a:xfrm>
          <a:prstGeom prst="rect">
            <a:avLst/>
          </a:prstGeom>
          <a:noFill/>
          <a:ln/>
        </p:spPr>
        <p:txBody>
          <a:bodyPr wrap="none" lIns="0" tIns="0" rIns="0" bIns="0" rtlCol="0" anchor="t"/>
          <a:lstStyle/>
          <a:p>
            <a:pPr marL="0" indent="0" algn="l">
              <a:lnSpc>
                <a:spcPct val="104000"/>
              </a:lnSpc>
              <a:buNone/>
            </a:pPr>
            <a:r>
              <a:rPr lang="en-US" sz="1350" dirty="0">
                <a:solidFill>
                  <a:srgbClr val="2C2926"/>
                </a:solidFill>
                <a:latin typeface="Bricolage Grotesque SemiBold" pitchFamily="34" charset="0"/>
                <a:ea typeface="Bricolage Grotesque SemiBold" pitchFamily="34" charset="-122"/>
                <a:cs typeface="Bricolage Grotesque SemiBold" pitchFamily="34" charset="-120"/>
              </a:rPr>
              <a:t>Expected Outcomes</a:t>
            </a:r>
            <a:endParaRPr lang="en-US" sz="1350" dirty="0"/>
          </a:p>
        </p:txBody>
      </p:sp>
      <p:sp>
        <p:nvSpPr>
          <p:cNvPr id="6" name="Text 4"/>
          <p:cNvSpPr/>
          <p:nvPr/>
        </p:nvSpPr>
        <p:spPr>
          <a:xfrm>
            <a:off x="4749701" y="1890415"/>
            <a:ext cx="3902943" cy="1055936"/>
          </a:xfrm>
          <a:prstGeom prst="rect">
            <a:avLst/>
          </a:prstGeom>
          <a:noFill/>
          <a:ln/>
        </p:spPr>
        <p:txBody>
          <a:bodyPr wrap="square" lIns="0" tIns="0" rIns="0" bIns="0" rtlCol="0" anchor="t">
            <a:normAutofit/>
          </a:bodyPr>
          <a:lstStyle/>
          <a:p>
            <a:pPr marL="223520" indent="-223520" algn="l">
              <a:lnSpc>
                <a:spcPct val="133000"/>
              </a:lnSpc>
              <a:buSzPct val="100000"/>
              <a:buChar char="•"/>
            </a:pPr>
            <a:r>
              <a:rPr lang="en-US" sz="1100" dirty="0">
                <a:solidFill>
                  <a:srgbClr val="2C2926"/>
                </a:solidFill>
                <a:latin typeface="Inter" pitchFamily="34" charset="0"/>
                <a:ea typeface="Inter" pitchFamily="34" charset="-122"/>
                <a:cs typeface="Inter" pitchFamily="34" charset="-120"/>
              </a:rPr>
              <a:t>Statistical model for corner kick distribution</a:t>
            </a:r>
            <a:endParaRPr lang="en-US" sz="1100" dirty="0"/>
          </a:p>
          <a:p>
            <a:pPr marL="223520" indent="-223520" algn="l">
              <a:lnSpc>
                <a:spcPct val="133000"/>
              </a:lnSpc>
              <a:buSzPct val="100000"/>
              <a:buChar char="•"/>
            </a:pPr>
            <a:r>
              <a:rPr lang="en-US" sz="1100" dirty="0">
                <a:solidFill>
                  <a:srgbClr val="2C2926"/>
                </a:solidFill>
                <a:latin typeface="Inter" pitchFamily="34" charset="0"/>
                <a:ea typeface="Inter" pitchFamily="34" charset="-122"/>
                <a:cs typeface="Inter" pitchFamily="34" charset="-120"/>
              </a:rPr>
              <a:t>Probability estimation of match outcomes</a:t>
            </a:r>
            <a:endParaRPr lang="en-US" sz="1100" dirty="0"/>
          </a:p>
          <a:p>
            <a:pPr marL="223520" indent="-223520" algn="l">
              <a:lnSpc>
                <a:spcPct val="133000"/>
              </a:lnSpc>
              <a:buSzPct val="100000"/>
              <a:buChar char="•"/>
            </a:pPr>
            <a:r>
              <a:rPr lang="en-US" sz="1100" dirty="0">
                <a:solidFill>
                  <a:srgbClr val="2C2926"/>
                </a:solidFill>
                <a:latin typeface="Inter" pitchFamily="34" charset="0"/>
                <a:ea typeface="Inter" pitchFamily="34" charset="-122"/>
                <a:cs typeface="Inter" pitchFamily="34" charset="-120"/>
              </a:rPr>
              <a:t>Python-based visualisations</a:t>
            </a:r>
            <a:endParaRPr lang="en-US" sz="1100" dirty="0"/>
          </a:p>
          <a:p>
            <a:pPr marL="223520" indent="-223520" algn="l">
              <a:lnSpc>
                <a:spcPct val="133000"/>
              </a:lnSpc>
              <a:buSzPct val="100000"/>
              <a:buChar char="•"/>
            </a:pPr>
            <a:r>
              <a:rPr lang="en-US" sz="1100" dirty="0">
                <a:solidFill>
                  <a:srgbClr val="2C2926"/>
                </a:solidFill>
                <a:latin typeface="Inter" pitchFamily="34" charset="0"/>
                <a:ea typeface="Inter" pitchFamily="34" charset="-122"/>
                <a:cs typeface="Inter" pitchFamily="34" charset="-120"/>
              </a:rPr>
              <a:t>Foundation for future extension using real match data</a:t>
            </a:r>
            <a:endParaRPr lang="en-US" sz="11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24A503D-08CE-96DF-3B98-EF902FE0F19C}"/>
              </a:ext>
            </a:extLst>
          </p:cNvPr>
          <p:cNvPicPr>
            <a:picLocks noChangeAspect="1"/>
          </p:cNvPicPr>
          <p:nvPr/>
        </p:nvPicPr>
        <p:blipFill>
          <a:blip r:embed="rId2"/>
          <a:stretch>
            <a:fillRect/>
          </a:stretch>
        </p:blipFill>
        <p:spPr>
          <a:xfrm>
            <a:off x="0" y="16701"/>
            <a:ext cx="9144000" cy="5110098"/>
          </a:xfrm>
          <a:prstGeom prst="rect">
            <a:avLst/>
          </a:prstGeom>
        </p:spPr>
      </p:pic>
    </p:spTree>
    <p:extLst>
      <p:ext uri="{BB962C8B-B14F-4D97-AF65-F5344CB8AC3E}">
        <p14:creationId xmlns:p14="http://schemas.microsoft.com/office/powerpoint/2010/main" val="37388003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8AB4675-FB56-E4F1-464D-ED29A1786FAC}"/>
              </a:ext>
            </a:extLst>
          </p:cNvPr>
          <p:cNvSpPr txBox="1"/>
          <p:nvPr/>
        </p:nvSpPr>
        <p:spPr>
          <a:xfrm>
            <a:off x="135467" y="169671"/>
            <a:ext cx="7086600" cy="34778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2000" dirty="0">
              <a:solidFill>
                <a:prstClr val="black"/>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4000" b="0" i="0" u="none" strike="noStrike" kern="1200" cap="none" spc="0" normalizeH="0" baseline="0" noProof="0" dirty="0">
                <a:ln>
                  <a:noFill/>
                </a:ln>
                <a:solidFill>
                  <a:prstClr val="black"/>
                </a:solidFill>
                <a:effectLst/>
                <a:uLnTx/>
                <a:uFillTx/>
                <a:latin typeface="Bricolage Grotesque SemiBold" panose="020B0604020202020204" charset="0"/>
              </a:rPr>
              <a:t>conclusion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4000" dirty="0">
              <a:solidFill>
                <a:prstClr val="black"/>
              </a:solidFill>
              <a:latin typeface="Bricolage Grotesque SemiBold" panose="020B060402020202020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prstClr val="black"/>
                </a:solidFill>
                <a:latin typeface="Bricolage Grotesque SemiBold" panose="020B0604020202020204" charset="0"/>
              </a:rPr>
              <a:t>T</a:t>
            </a:r>
            <a:r>
              <a:rPr kumimoji="0" lang="en-GB" sz="2000" b="0" i="0" u="none" strike="noStrike" kern="1200" cap="none" spc="0" normalizeH="0" baseline="0" noProof="0" dirty="0">
                <a:ln>
                  <a:noFill/>
                </a:ln>
                <a:solidFill>
                  <a:prstClr val="black"/>
                </a:solidFill>
                <a:effectLst/>
                <a:uLnTx/>
                <a:uFillTx/>
                <a:latin typeface="Bricolage Grotesque SemiBold" panose="020B0604020202020204" charset="0"/>
              </a:rPr>
              <a:t>he project demonstrates that corner kicks can be effectively modelled using a Poisson distribution. The simulation results are consistent with theoretical expectations, and the Python implementation confirms the validity of the approach. Future work will focus on applying the model to real match data.</a:t>
            </a:r>
          </a:p>
        </p:txBody>
      </p:sp>
    </p:spTree>
    <p:extLst>
      <p:ext uri="{BB962C8B-B14F-4D97-AF65-F5344CB8AC3E}">
        <p14:creationId xmlns:p14="http://schemas.microsoft.com/office/powerpoint/2010/main" val="16181430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01A158F-531F-0B57-8830-86DD08C07AC8}"/>
              </a:ext>
            </a:extLst>
          </p:cNvPr>
          <p:cNvSpPr txBox="1"/>
          <p:nvPr/>
        </p:nvSpPr>
        <p:spPr>
          <a:xfrm>
            <a:off x="414867" y="385507"/>
            <a:ext cx="4572000" cy="2585323"/>
          </a:xfrm>
          <a:prstGeom prst="rect">
            <a:avLst/>
          </a:prstGeom>
          <a:noFill/>
        </p:spPr>
        <p:txBody>
          <a:bodyPr wrap="square">
            <a:spAutoFit/>
          </a:bodyPr>
          <a:lstStyle/>
          <a:p>
            <a:pPr>
              <a:buNone/>
            </a:pPr>
            <a:r>
              <a:rPr lang="en-GB" b="1" dirty="0">
                <a:latin typeface="Bricolage Grotesque SemiBold" panose="020B0604020202020204" charset="0"/>
              </a:rPr>
              <a:t> References</a:t>
            </a:r>
          </a:p>
          <a:p>
            <a:pPr>
              <a:buNone/>
            </a:pPr>
            <a:endParaRPr lang="en-GB" b="1" dirty="0">
              <a:latin typeface="Bricolage Grotesque SemiBold" panose="020B0604020202020204" charset="0"/>
            </a:endParaRPr>
          </a:p>
          <a:p>
            <a:pPr>
              <a:buFont typeface="Arial" panose="020B0604020202020204" pitchFamily="34" charset="0"/>
              <a:buChar char="•"/>
            </a:pPr>
            <a:r>
              <a:rPr lang="en-GB" sz="1400" dirty="0">
                <a:latin typeface="Bricolage Grotesque SemiBold" panose="020B0604020202020204" charset="0"/>
              </a:rPr>
              <a:t>Ross, S. (2014). </a:t>
            </a:r>
            <a:r>
              <a:rPr lang="en-GB" sz="1400" i="1" dirty="0">
                <a:latin typeface="Bricolage Grotesque SemiBold" panose="020B0604020202020204" charset="0"/>
              </a:rPr>
              <a:t>Introduction to Probability Models</a:t>
            </a:r>
            <a:r>
              <a:rPr lang="en-GB" sz="1400" dirty="0">
                <a:latin typeface="Bricolage Grotesque SemiBold" panose="020B0604020202020204" charset="0"/>
              </a:rPr>
              <a:t>. Academic Press. </a:t>
            </a:r>
          </a:p>
          <a:p>
            <a:pPr>
              <a:buFont typeface="Arial" panose="020B0604020202020204" pitchFamily="34" charset="0"/>
              <a:buChar char="•"/>
            </a:pPr>
            <a:r>
              <a:rPr lang="en-GB" sz="1400" dirty="0">
                <a:latin typeface="Bricolage Grotesque SemiBold" panose="020B0604020202020204" charset="0"/>
              </a:rPr>
              <a:t>Hughes, M. &amp; Franks, I. (2005). </a:t>
            </a:r>
            <a:r>
              <a:rPr lang="en-GB" sz="1400" i="1" dirty="0">
                <a:latin typeface="Bricolage Grotesque SemiBold" panose="020B0604020202020204" charset="0"/>
              </a:rPr>
              <a:t>Analysis of Passing Sequences and Performance in Football</a:t>
            </a:r>
            <a:r>
              <a:rPr lang="en-GB" sz="1400" dirty="0">
                <a:latin typeface="Bricolage Grotesque SemiBold" panose="020B0604020202020204" charset="0"/>
              </a:rPr>
              <a:t>. </a:t>
            </a:r>
          </a:p>
          <a:p>
            <a:pPr>
              <a:buFont typeface="Arial" panose="020B0604020202020204" pitchFamily="34" charset="0"/>
              <a:buChar char="•"/>
            </a:pPr>
            <a:r>
              <a:rPr lang="en-GB" sz="1400" dirty="0" err="1">
                <a:latin typeface="Bricolage Grotesque SemiBold" panose="020B0604020202020204" charset="0"/>
              </a:rPr>
              <a:t>StatsBomb</a:t>
            </a:r>
            <a:r>
              <a:rPr lang="en-GB" sz="1400" dirty="0">
                <a:latin typeface="Bricolage Grotesque SemiBold" panose="020B0604020202020204" charset="0"/>
              </a:rPr>
              <a:t> Research Articles (Football analytics insights). </a:t>
            </a:r>
          </a:p>
          <a:p>
            <a:pPr>
              <a:buFont typeface="Arial" panose="020B0604020202020204" pitchFamily="34" charset="0"/>
              <a:buChar char="•"/>
            </a:pPr>
            <a:r>
              <a:rPr lang="en-GB" sz="1400" dirty="0">
                <a:latin typeface="Bricolage Grotesque SemiBold" panose="020B0604020202020204" charset="0"/>
              </a:rPr>
              <a:t>NumPy Documentation: </a:t>
            </a:r>
            <a:r>
              <a:rPr lang="en-GB" sz="1400" dirty="0">
                <a:latin typeface="Bricolage Grotesque SemiBold" panose="020B0604020202020204" charset="0"/>
                <a:hlinkClick r:id="rId2"/>
              </a:rPr>
              <a:t>https://numpy.org</a:t>
            </a:r>
            <a:r>
              <a:rPr lang="en-GB" sz="1400" dirty="0">
                <a:latin typeface="Bricolage Grotesque SemiBold" panose="020B0604020202020204" charset="0"/>
              </a:rPr>
              <a:t> </a:t>
            </a:r>
          </a:p>
          <a:p>
            <a:pPr>
              <a:buFont typeface="Arial" panose="020B0604020202020204" pitchFamily="34" charset="0"/>
              <a:buChar char="•"/>
            </a:pPr>
            <a:r>
              <a:rPr lang="en-GB" sz="1400" dirty="0">
                <a:latin typeface="Bricolage Grotesque SemiBold" panose="020B0604020202020204" charset="0"/>
              </a:rPr>
              <a:t>Pandas Documentation: </a:t>
            </a:r>
            <a:r>
              <a:rPr lang="en-GB" sz="1400" dirty="0">
                <a:latin typeface="Bricolage Grotesque SemiBold" panose="020B0604020202020204" charset="0"/>
                <a:hlinkClick r:id="rId3"/>
              </a:rPr>
              <a:t>https://pandas.pydata.org</a:t>
            </a:r>
            <a:r>
              <a:rPr lang="en-GB" sz="1400" dirty="0">
                <a:latin typeface="Bricolage Grotesque SemiBold" panose="020B0604020202020204" charset="0"/>
              </a:rPr>
              <a:t> </a:t>
            </a:r>
          </a:p>
          <a:p>
            <a:pPr>
              <a:buFont typeface="Arial" panose="020B0604020202020204" pitchFamily="34" charset="0"/>
              <a:buChar char="•"/>
            </a:pPr>
            <a:r>
              <a:rPr lang="en-GB" sz="1400" dirty="0">
                <a:latin typeface="Bricolage Grotesque SemiBold" panose="020B0604020202020204" charset="0"/>
              </a:rPr>
              <a:t>Matplotlib Documentation: </a:t>
            </a:r>
            <a:r>
              <a:rPr lang="en-GB" sz="1400" dirty="0">
                <a:latin typeface="Bricolage Grotesque SemiBold" panose="020B0604020202020204" charset="0"/>
                <a:hlinkClick r:id="rId4"/>
              </a:rPr>
              <a:t>https://matplotlib.org</a:t>
            </a:r>
            <a:endParaRPr lang="en-GB" sz="1400" dirty="0">
              <a:latin typeface="Bricolage Grotesque SemiBold" panose="020B0604020202020204" charset="0"/>
            </a:endParaRPr>
          </a:p>
        </p:txBody>
      </p:sp>
    </p:spTree>
    <p:extLst>
      <p:ext uri="{BB962C8B-B14F-4D97-AF65-F5344CB8AC3E}">
        <p14:creationId xmlns:p14="http://schemas.microsoft.com/office/powerpoint/2010/main" val="16836448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318</TotalTime>
  <Words>861</Words>
  <Application>Microsoft Office PowerPoint</Application>
  <PresentationFormat>On-screen Show (16:9)</PresentationFormat>
  <Paragraphs>111</Paragraphs>
  <Slides>14</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Inter</vt:lpstr>
      <vt:lpstr>Calibri</vt:lpstr>
      <vt:lpstr>Inter Bold</vt:lpstr>
      <vt:lpstr>Bricolage Grotesque SemiBold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Armando Forgione (2218650)</cp:lastModifiedBy>
  <cp:revision>2</cp:revision>
  <dcterms:created xsi:type="dcterms:W3CDTF">2026-07-01T15:03:37Z</dcterms:created>
  <dcterms:modified xsi:type="dcterms:W3CDTF">2026-07-03T01:50:29Z</dcterms:modified>
</cp:coreProperties>
</file>