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  <p:sldMasterId id="2147483648" r:id="rId2"/>
  </p:sldMasterIdLst>
  <p:sldIdLst>
    <p:sldId id="256" r:id="rId3"/>
    <p:sldId id="257" r:id="rId4"/>
    <p:sldId id="258" r:id="rId5"/>
    <p:sldId id="264" r:id="rId6"/>
    <p:sldId id="259" r:id="rId7"/>
    <p:sldId id="260" r:id="rId8"/>
    <p:sldId id="261" r:id="rId9"/>
    <p:sldId id="265" r:id="rId10"/>
    <p:sldId id="262" r:id="rId11"/>
    <p:sldId id="263" r:id="rId12"/>
    <p:sldId id="266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53FC8B-B8A3-4C71-9E5B-D245497D8B79}" v="18" dt="2022-07-23T12:56:42.688"/>
    <p1510:client id="{7F4A779B-5937-FB4D-B58C-0256077DD40D}" v="12" dt="2022-07-23T12:30:12.640"/>
    <p1510:client id="{DBAB34D2-31A1-40AD-96C7-F7B23EDF4178}" v="14" dt="2022-07-22T18:30:27.0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84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microsoft.com/office/2015/10/relationships/revisionInfo" Target="revisionInfo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C935195-419F-43B8-BC56-1FE3976D4D7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8203EE5-3B38-4F24-A312-4926644C37F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Al-Fedaghi, S., 2012. A conceptual foundation for the Shannon-Weaver model of communication. </a:t>
          </a:r>
          <a:r>
            <a:rPr lang="en-US" b="0" i="1"/>
            <a:t>International journal of soft computing</a:t>
          </a:r>
          <a:r>
            <a:rPr lang="en-US" b="0" i="0"/>
            <a:t>, </a:t>
          </a:r>
          <a:r>
            <a:rPr lang="en-US" b="0" i="1"/>
            <a:t>7</a:t>
          </a:r>
          <a:r>
            <a:rPr lang="en-US" b="0" i="0"/>
            <a:t>(1), pp.12-19.</a:t>
          </a:r>
          <a:endParaRPr lang="en-US"/>
        </a:p>
      </dgm:t>
    </dgm:pt>
    <dgm:pt modelId="{6ED3597B-C15C-4B15-B182-C55324024F52}" type="parTrans" cxnId="{40FC2829-2196-4895-8A7A-715B1D4DD7DA}">
      <dgm:prSet/>
      <dgm:spPr/>
      <dgm:t>
        <a:bodyPr/>
        <a:lstStyle/>
        <a:p>
          <a:endParaRPr lang="en-US"/>
        </a:p>
      </dgm:t>
    </dgm:pt>
    <dgm:pt modelId="{AC666C6A-F32F-4AD1-BEBB-1ACBB961CCE3}" type="sibTrans" cxnId="{40FC2829-2196-4895-8A7A-715B1D4DD7DA}">
      <dgm:prSet/>
      <dgm:spPr/>
      <dgm:t>
        <a:bodyPr/>
        <a:lstStyle/>
        <a:p>
          <a:endParaRPr lang="en-US"/>
        </a:p>
      </dgm:t>
    </dgm:pt>
    <dgm:pt modelId="{16BD970D-9D0B-4337-9BF3-7FAECE7180B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Kincaid, D.L., 1979. The convergence model of communication.</a:t>
          </a:r>
          <a:endParaRPr lang="en-US"/>
        </a:p>
      </dgm:t>
    </dgm:pt>
    <dgm:pt modelId="{822D65FB-5F20-47D4-B0CF-1CA28999C818}" type="parTrans" cxnId="{F38F977F-E65A-464F-8B10-AF2BDF4EF8FF}">
      <dgm:prSet/>
      <dgm:spPr/>
      <dgm:t>
        <a:bodyPr/>
        <a:lstStyle/>
        <a:p>
          <a:endParaRPr lang="en-US"/>
        </a:p>
      </dgm:t>
    </dgm:pt>
    <dgm:pt modelId="{6FAC1178-1C04-4EE0-96E4-2D53392A7172}" type="sibTrans" cxnId="{F38F977F-E65A-464F-8B10-AF2BDF4EF8FF}">
      <dgm:prSet/>
      <dgm:spPr/>
      <dgm:t>
        <a:bodyPr/>
        <a:lstStyle/>
        <a:p>
          <a:endParaRPr lang="en-US"/>
        </a:p>
      </dgm:t>
    </dgm:pt>
    <dgm:pt modelId="{843F3C7A-953D-4BF6-84B5-C43AAC68D8D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Stead, B.A., 1972. Berlo's communication process model as applied to the behavioral theories of Maslow, Herzberg, and McGregor. </a:t>
          </a:r>
          <a:r>
            <a:rPr lang="en-US" b="0" i="1"/>
            <a:t>Academy of Management journal</a:t>
          </a:r>
          <a:r>
            <a:rPr lang="en-US" b="0" i="0"/>
            <a:t>, </a:t>
          </a:r>
          <a:r>
            <a:rPr lang="en-US" b="0" i="1"/>
            <a:t>15</a:t>
          </a:r>
          <a:r>
            <a:rPr lang="en-US" b="0" i="0"/>
            <a:t>(3), pp.389-394.</a:t>
          </a:r>
          <a:endParaRPr lang="en-US"/>
        </a:p>
      </dgm:t>
    </dgm:pt>
    <dgm:pt modelId="{837EFE29-FE56-4061-B585-76A286822521}" type="parTrans" cxnId="{34871FB4-43B3-4EF3-A82D-07C7035E94F9}">
      <dgm:prSet/>
      <dgm:spPr/>
      <dgm:t>
        <a:bodyPr/>
        <a:lstStyle/>
        <a:p>
          <a:endParaRPr lang="en-US"/>
        </a:p>
      </dgm:t>
    </dgm:pt>
    <dgm:pt modelId="{97BA9EDF-7853-4B54-91E7-E48A8E881B52}" type="sibTrans" cxnId="{34871FB4-43B3-4EF3-A82D-07C7035E94F9}">
      <dgm:prSet/>
      <dgm:spPr/>
      <dgm:t>
        <a:bodyPr/>
        <a:lstStyle/>
        <a:p>
          <a:endParaRPr lang="en-US"/>
        </a:p>
      </dgm:t>
    </dgm:pt>
    <dgm:pt modelId="{E436C3F4-D17B-4389-9BD5-50C3A2C33E36}" type="pres">
      <dgm:prSet presAssocID="{9C935195-419F-43B8-BC56-1FE3976D4D7B}" presName="root" presStyleCnt="0">
        <dgm:presLayoutVars>
          <dgm:dir/>
          <dgm:resizeHandles val="exact"/>
        </dgm:presLayoutVars>
      </dgm:prSet>
      <dgm:spPr/>
    </dgm:pt>
    <dgm:pt modelId="{BED888EC-C588-47F8-B1F8-C5542F6E0EB7}" type="pres">
      <dgm:prSet presAssocID="{A8203EE5-3B38-4F24-A312-4926644C37F2}" presName="compNode" presStyleCnt="0"/>
      <dgm:spPr/>
    </dgm:pt>
    <dgm:pt modelId="{3DA45166-11ED-47F6-8FAF-8D53C9206FE6}" type="pres">
      <dgm:prSet presAssocID="{A8203EE5-3B38-4F24-A312-4926644C37F2}" presName="bgRect" presStyleLbl="bgShp" presStyleIdx="0" presStyleCnt="3"/>
      <dgm:spPr/>
    </dgm:pt>
    <dgm:pt modelId="{C224D4A5-19D6-4180-A69F-862FC41FABC2}" type="pres">
      <dgm:prSet presAssocID="{A8203EE5-3B38-4F24-A312-4926644C37F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6E0ED9C1-9868-4EDA-B7E3-E63C7AEA4AAE}" type="pres">
      <dgm:prSet presAssocID="{A8203EE5-3B38-4F24-A312-4926644C37F2}" presName="spaceRect" presStyleCnt="0"/>
      <dgm:spPr/>
    </dgm:pt>
    <dgm:pt modelId="{A9BEA416-E852-4B1C-A54D-980704E30D17}" type="pres">
      <dgm:prSet presAssocID="{A8203EE5-3B38-4F24-A312-4926644C37F2}" presName="parTx" presStyleLbl="revTx" presStyleIdx="0" presStyleCnt="3">
        <dgm:presLayoutVars>
          <dgm:chMax val="0"/>
          <dgm:chPref val="0"/>
        </dgm:presLayoutVars>
      </dgm:prSet>
      <dgm:spPr/>
    </dgm:pt>
    <dgm:pt modelId="{202DBF6E-3405-438B-9C36-B34099D57CD5}" type="pres">
      <dgm:prSet presAssocID="{AC666C6A-F32F-4AD1-BEBB-1ACBB961CCE3}" presName="sibTrans" presStyleCnt="0"/>
      <dgm:spPr/>
    </dgm:pt>
    <dgm:pt modelId="{A3B6FBD8-6E97-419F-A688-D0CA408E0DC0}" type="pres">
      <dgm:prSet presAssocID="{16BD970D-9D0B-4337-9BF3-7FAECE7180B6}" presName="compNode" presStyleCnt="0"/>
      <dgm:spPr/>
    </dgm:pt>
    <dgm:pt modelId="{30FAAA69-6A03-4BCA-B3E6-7146736788FD}" type="pres">
      <dgm:prSet presAssocID="{16BD970D-9D0B-4337-9BF3-7FAECE7180B6}" presName="bgRect" presStyleLbl="bgShp" presStyleIdx="1" presStyleCnt="3"/>
      <dgm:spPr/>
    </dgm:pt>
    <dgm:pt modelId="{2668A72A-6AAD-4EFA-B53E-B54AA339D1AE}" type="pres">
      <dgm:prSet presAssocID="{16BD970D-9D0B-4337-9BF3-7FAECE7180B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9D22E944-2CFB-4E3A-946A-7DE39A816906}" type="pres">
      <dgm:prSet presAssocID="{16BD970D-9D0B-4337-9BF3-7FAECE7180B6}" presName="spaceRect" presStyleCnt="0"/>
      <dgm:spPr/>
    </dgm:pt>
    <dgm:pt modelId="{5A3593C0-4845-4B29-96CA-6F5424625AAD}" type="pres">
      <dgm:prSet presAssocID="{16BD970D-9D0B-4337-9BF3-7FAECE7180B6}" presName="parTx" presStyleLbl="revTx" presStyleIdx="1" presStyleCnt="3">
        <dgm:presLayoutVars>
          <dgm:chMax val="0"/>
          <dgm:chPref val="0"/>
        </dgm:presLayoutVars>
      </dgm:prSet>
      <dgm:spPr/>
    </dgm:pt>
    <dgm:pt modelId="{6914B7A1-F28C-473D-91C6-A7089DFAEB94}" type="pres">
      <dgm:prSet presAssocID="{6FAC1178-1C04-4EE0-96E4-2D53392A7172}" presName="sibTrans" presStyleCnt="0"/>
      <dgm:spPr/>
    </dgm:pt>
    <dgm:pt modelId="{A95C0F12-D8A2-4182-8C14-46B4764F4FC7}" type="pres">
      <dgm:prSet presAssocID="{843F3C7A-953D-4BF6-84B5-C43AAC68D8DE}" presName="compNode" presStyleCnt="0"/>
      <dgm:spPr/>
    </dgm:pt>
    <dgm:pt modelId="{691F9FE8-358B-4064-BD76-0D31FC8F4364}" type="pres">
      <dgm:prSet presAssocID="{843F3C7A-953D-4BF6-84B5-C43AAC68D8DE}" presName="bgRect" presStyleLbl="bgShp" presStyleIdx="2" presStyleCnt="3"/>
      <dgm:spPr/>
    </dgm:pt>
    <dgm:pt modelId="{18279FDA-6355-45D3-A4AB-E35CB3C443F9}" type="pres">
      <dgm:prSet presAssocID="{843F3C7A-953D-4BF6-84B5-C43AAC68D8D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EF44C957-CCB2-4649-A188-556FD2F9DF10}" type="pres">
      <dgm:prSet presAssocID="{843F3C7A-953D-4BF6-84B5-C43AAC68D8DE}" presName="spaceRect" presStyleCnt="0"/>
      <dgm:spPr/>
    </dgm:pt>
    <dgm:pt modelId="{91001661-11DD-4825-8C07-1738506062E1}" type="pres">
      <dgm:prSet presAssocID="{843F3C7A-953D-4BF6-84B5-C43AAC68D8D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0FC2829-2196-4895-8A7A-715B1D4DD7DA}" srcId="{9C935195-419F-43B8-BC56-1FE3976D4D7B}" destId="{A8203EE5-3B38-4F24-A312-4926644C37F2}" srcOrd="0" destOrd="0" parTransId="{6ED3597B-C15C-4B15-B182-C55324024F52}" sibTransId="{AC666C6A-F32F-4AD1-BEBB-1ACBB961CCE3}"/>
    <dgm:cxn modelId="{12D04B3F-E3D0-4095-B37A-4DF6EA6DCFB8}" type="presOf" srcId="{9C935195-419F-43B8-BC56-1FE3976D4D7B}" destId="{E436C3F4-D17B-4389-9BD5-50C3A2C33E36}" srcOrd="0" destOrd="0" presId="urn:microsoft.com/office/officeart/2018/2/layout/IconVerticalSolidList"/>
    <dgm:cxn modelId="{4C4C4769-4AA0-47F9-BD6F-38A9B550FF5C}" type="presOf" srcId="{A8203EE5-3B38-4F24-A312-4926644C37F2}" destId="{A9BEA416-E852-4B1C-A54D-980704E30D17}" srcOrd="0" destOrd="0" presId="urn:microsoft.com/office/officeart/2018/2/layout/IconVerticalSolidList"/>
    <dgm:cxn modelId="{0BC5346C-6ADA-4CDF-BF60-FE45664482F3}" type="presOf" srcId="{843F3C7A-953D-4BF6-84B5-C43AAC68D8DE}" destId="{91001661-11DD-4825-8C07-1738506062E1}" srcOrd="0" destOrd="0" presId="urn:microsoft.com/office/officeart/2018/2/layout/IconVerticalSolidList"/>
    <dgm:cxn modelId="{F38F977F-E65A-464F-8B10-AF2BDF4EF8FF}" srcId="{9C935195-419F-43B8-BC56-1FE3976D4D7B}" destId="{16BD970D-9D0B-4337-9BF3-7FAECE7180B6}" srcOrd="1" destOrd="0" parTransId="{822D65FB-5F20-47D4-B0CF-1CA28999C818}" sibTransId="{6FAC1178-1C04-4EE0-96E4-2D53392A7172}"/>
    <dgm:cxn modelId="{34871FB4-43B3-4EF3-A82D-07C7035E94F9}" srcId="{9C935195-419F-43B8-BC56-1FE3976D4D7B}" destId="{843F3C7A-953D-4BF6-84B5-C43AAC68D8DE}" srcOrd="2" destOrd="0" parTransId="{837EFE29-FE56-4061-B585-76A286822521}" sibTransId="{97BA9EDF-7853-4B54-91E7-E48A8E881B52}"/>
    <dgm:cxn modelId="{3863A3CE-B264-490E-BAD0-823EC70A8606}" type="presOf" srcId="{16BD970D-9D0B-4337-9BF3-7FAECE7180B6}" destId="{5A3593C0-4845-4B29-96CA-6F5424625AAD}" srcOrd="0" destOrd="0" presId="urn:microsoft.com/office/officeart/2018/2/layout/IconVerticalSolidList"/>
    <dgm:cxn modelId="{A0399249-3D04-45E7-B84C-2B5A01A01625}" type="presParOf" srcId="{E436C3F4-D17B-4389-9BD5-50C3A2C33E36}" destId="{BED888EC-C588-47F8-B1F8-C5542F6E0EB7}" srcOrd="0" destOrd="0" presId="urn:microsoft.com/office/officeart/2018/2/layout/IconVerticalSolidList"/>
    <dgm:cxn modelId="{87894AF6-0A6B-44C9-804D-A651D51C7600}" type="presParOf" srcId="{BED888EC-C588-47F8-B1F8-C5542F6E0EB7}" destId="{3DA45166-11ED-47F6-8FAF-8D53C9206FE6}" srcOrd="0" destOrd="0" presId="urn:microsoft.com/office/officeart/2018/2/layout/IconVerticalSolidList"/>
    <dgm:cxn modelId="{BDE02159-1FF4-4E7E-ACBA-05E101FB104C}" type="presParOf" srcId="{BED888EC-C588-47F8-B1F8-C5542F6E0EB7}" destId="{C224D4A5-19D6-4180-A69F-862FC41FABC2}" srcOrd="1" destOrd="0" presId="urn:microsoft.com/office/officeart/2018/2/layout/IconVerticalSolidList"/>
    <dgm:cxn modelId="{21A6297F-9D52-4FFF-BBAE-ED3BB2AD218E}" type="presParOf" srcId="{BED888EC-C588-47F8-B1F8-C5542F6E0EB7}" destId="{6E0ED9C1-9868-4EDA-B7E3-E63C7AEA4AAE}" srcOrd="2" destOrd="0" presId="urn:microsoft.com/office/officeart/2018/2/layout/IconVerticalSolidList"/>
    <dgm:cxn modelId="{ABCBD8E3-3D9E-4F52-A2C9-0CDA92132CA6}" type="presParOf" srcId="{BED888EC-C588-47F8-B1F8-C5542F6E0EB7}" destId="{A9BEA416-E852-4B1C-A54D-980704E30D17}" srcOrd="3" destOrd="0" presId="urn:microsoft.com/office/officeart/2018/2/layout/IconVerticalSolidList"/>
    <dgm:cxn modelId="{0CD72734-23D9-43F1-A35D-6B8C9568F466}" type="presParOf" srcId="{E436C3F4-D17B-4389-9BD5-50C3A2C33E36}" destId="{202DBF6E-3405-438B-9C36-B34099D57CD5}" srcOrd="1" destOrd="0" presId="urn:microsoft.com/office/officeart/2018/2/layout/IconVerticalSolidList"/>
    <dgm:cxn modelId="{70F7A744-EB13-41F2-BFA0-F7AA95A44013}" type="presParOf" srcId="{E436C3F4-D17B-4389-9BD5-50C3A2C33E36}" destId="{A3B6FBD8-6E97-419F-A688-D0CA408E0DC0}" srcOrd="2" destOrd="0" presId="urn:microsoft.com/office/officeart/2018/2/layout/IconVerticalSolidList"/>
    <dgm:cxn modelId="{24CACEAD-5F9B-43B1-9533-8956D8CED3C7}" type="presParOf" srcId="{A3B6FBD8-6E97-419F-A688-D0CA408E0DC0}" destId="{30FAAA69-6A03-4BCA-B3E6-7146736788FD}" srcOrd="0" destOrd="0" presId="urn:microsoft.com/office/officeart/2018/2/layout/IconVerticalSolidList"/>
    <dgm:cxn modelId="{1468154A-60B5-44C7-8C58-112FB19F23DD}" type="presParOf" srcId="{A3B6FBD8-6E97-419F-A688-D0CA408E0DC0}" destId="{2668A72A-6AAD-4EFA-B53E-B54AA339D1AE}" srcOrd="1" destOrd="0" presId="urn:microsoft.com/office/officeart/2018/2/layout/IconVerticalSolidList"/>
    <dgm:cxn modelId="{D2AEA05A-8AC1-4623-A3D7-A464DD93A185}" type="presParOf" srcId="{A3B6FBD8-6E97-419F-A688-D0CA408E0DC0}" destId="{9D22E944-2CFB-4E3A-946A-7DE39A816906}" srcOrd="2" destOrd="0" presId="urn:microsoft.com/office/officeart/2018/2/layout/IconVerticalSolidList"/>
    <dgm:cxn modelId="{2589ECB5-3C14-4A8D-BF78-408A1A7A9DD7}" type="presParOf" srcId="{A3B6FBD8-6E97-419F-A688-D0CA408E0DC0}" destId="{5A3593C0-4845-4B29-96CA-6F5424625AAD}" srcOrd="3" destOrd="0" presId="urn:microsoft.com/office/officeart/2018/2/layout/IconVerticalSolidList"/>
    <dgm:cxn modelId="{16B311F3-5BD1-4CC3-89D3-A7529618BD61}" type="presParOf" srcId="{E436C3F4-D17B-4389-9BD5-50C3A2C33E36}" destId="{6914B7A1-F28C-473D-91C6-A7089DFAEB94}" srcOrd="3" destOrd="0" presId="urn:microsoft.com/office/officeart/2018/2/layout/IconVerticalSolidList"/>
    <dgm:cxn modelId="{325F8B7D-BECE-49C6-8428-1624B88B6EAA}" type="presParOf" srcId="{E436C3F4-D17B-4389-9BD5-50C3A2C33E36}" destId="{A95C0F12-D8A2-4182-8C14-46B4764F4FC7}" srcOrd="4" destOrd="0" presId="urn:microsoft.com/office/officeart/2018/2/layout/IconVerticalSolidList"/>
    <dgm:cxn modelId="{921AE1A1-4159-4D72-BFDF-94103DE1F07E}" type="presParOf" srcId="{A95C0F12-D8A2-4182-8C14-46B4764F4FC7}" destId="{691F9FE8-358B-4064-BD76-0D31FC8F4364}" srcOrd="0" destOrd="0" presId="urn:microsoft.com/office/officeart/2018/2/layout/IconVerticalSolidList"/>
    <dgm:cxn modelId="{EF71D8C1-DACB-4338-A9FF-D887FADAA9E0}" type="presParOf" srcId="{A95C0F12-D8A2-4182-8C14-46B4764F4FC7}" destId="{18279FDA-6355-45D3-A4AB-E35CB3C443F9}" srcOrd="1" destOrd="0" presId="urn:microsoft.com/office/officeart/2018/2/layout/IconVerticalSolidList"/>
    <dgm:cxn modelId="{7CAA6CD1-A64F-45FE-9034-B9C5F643C883}" type="presParOf" srcId="{A95C0F12-D8A2-4182-8C14-46B4764F4FC7}" destId="{EF44C957-CCB2-4649-A188-556FD2F9DF10}" srcOrd="2" destOrd="0" presId="urn:microsoft.com/office/officeart/2018/2/layout/IconVerticalSolidList"/>
    <dgm:cxn modelId="{EB41D699-9EBF-4E78-B8FC-BDF74A6C6DBA}" type="presParOf" srcId="{A95C0F12-D8A2-4182-8C14-46B4764F4FC7}" destId="{91001661-11DD-4825-8C07-1738506062E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A45166-11ED-47F6-8FAF-8D53C9206FE6}">
      <dsp:nvSpPr>
        <dsp:cNvPr id="0" name=""/>
        <dsp:cNvSpPr/>
      </dsp:nvSpPr>
      <dsp:spPr>
        <a:xfrm>
          <a:off x="0" y="417"/>
          <a:ext cx="10363826" cy="9780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24D4A5-19D6-4180-A69F-862FC41FABC2}">
      <dsp:nvSpPr>
        <dsp:cNvPr id="0" name=""/>
        <dsp:cNvSpPr/>
      </dsp:nvSpPr>
      <dsp:spPr>
        <a:xfrm>
          <a:off x="295868" y="220485"/>
          <a:ext cx="537942" cy="5379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BEA416-E852-4B1C-A54D-980704E30D17}">
      <dsp:nvSpPr>
        <dsp:cNvPr id="0" name=""/>
        <dsp:cNvSpPr/>
      </dsp:nvSpPr>
      <dsp:spPr>
        <a:xfrm>
          <a:off x="1129679" y="417"/>
          <a:ext cx="9234146" cy="978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13" tIns="103513" rIns="103513" bIns="10351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/>
            <a:t>Al-Fedaghi, S., 2012. A conceptual foundation for the Shannon-Weaver model of communication. </a:t>
          </a:r>
          <a:r>
            <a:rPr lang="en-US" sz="1900" b="0" i="1" kern="1200"/>
            <a:t>International journal of soft computing</a:t>
          </a:r>
          <a:r>
            <a:rPr lang="en-US" sz="1900" b="0" i="0" kern="1200"/>
            <a:t>, </a:t>
          </a:r>
          <a:r>
            <a:rPr lang="en-US" sz="1900" b="0" i="1" kern="1200"/>
            <a:t>7</a:t>
          </a:r>
          <a:r>
            <a:rPr lang="en-US" sz="1900" b="0" i="0" kern="1200"/>
            <a:t>(1), pp.12-19.</a:t>
          </a:r>
          <a:endParaRPr lang="en-US" sz="1900" kern="1200"/>
        </a:p>
      </dsp:txBody>
      <dsp:txXfrm>
        <a:off x="1129679" y="417"/>
        <a:ext cx="9234146" cy="978077"/>
      </dsp:txXfrm>
    </dsp:sp>
    <dsp:sp modelId="{30FAAA69-6A03-4BCA-B3E6-7146736788FD}">
      <dsp:nvSpPr>
        <dsp:cNvPr id="0" name=""/>
        <dsp:cNvSpPr/>
      </dsp:nvSpPr>
      <dsp:spPr>
        <a:xfrm>
          <a:off x="0" y="1223014"/>
          <a:ext cx="10363826" cy="9780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68A72A-6AAD-4EFA-B53E-B54AA339D1AE}">
      <dsp:nvSpPr>
        <dsp:cNvPr id="0" name=""/>
        <dsp:cNvSpPr/>
      </dsp:nvSpPr>
      <dsp:spPr>
        <a:xfrm>
          <a:off x="295868" y="1443082"/>
          <a:ext cx="537942" cy="5379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3593C0-4845-4B29-96CA-6F5424625AAD}">
      <dsp:nvSpPr>
        <dsp:cNvPr id="0" name=""/>
        <dsp:cNvSpPr/>
      </dsp:nvSpPr>
      <dsp:spPr>
        <a:xfrm>
          <a:off x="1129679" y="1223014"/>
          <a:ext cx="9234146" cy="978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13" tIns="103513" rIns="103513" bIns="10351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/>
            <a:t>Kincaid, D.L., 1979. The convergence model of communication.</a:t>
          </a:r>
          <a:endParaRPr lang="en-US" sz="1900" kern="1200"/>
        </a:p>
      </dsp:txBody>
      <dsp:txXfrm>
        <a:off x="1129679" y="1223014"/>
        <a:ext cx="9234146" cy="978077"/>
      </dsp:txXfrm>
    </dsp:sp>
    <dsp:sp modelId="{691F9FE8-358B-4064-BD76-0D31FC8F4364}">
      <dsp:nvSpPr>
        <dsp:cNvPr id="0" name=""/>
        <dsp:cNvSpPr/>
      </dsp:nvSpPr>
      <dsp:spPr>
        <a:xfrm>
          <a:off x="0" y="2445611"/>
          <a:ext cx="10363826" cy="9780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279FDA-6355-45D3-A4AB-E35CB3C443F9}">
      <dsp:nvSpPr>
        <dsp:cNvPr id="0" name=""/>
        <dsp:cNvSpPr/>
      </dsp:nvSpPr>
      <dsp:spPr>
        <a:xfrm>
          <a:off x="295868" y="2665679"/>
          <a:ext cx="537942" cy="53794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001661-11DD-4825-8C07-1738506062E1}">
      <dsp:nvSpPr>
        <dsp:cNvPr id="0" name=""/>
        <dsp:cNvSpPr/>
      </dsp:nvSpPr>
      <dsp:spPr>
        <a:xfrm>
          <a:off x="1129679" y="2445611"/>
          <a:ext cx="9234146" cy="978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13" tIns="103513" rIns="103513" bIns="10351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/>
            <a:t>Stead, B.A., 1972. Berlo's communication process model as applied to the behavioral theories of Maslow, Herzberg, and McGregor. </a:t>
          </a:r>
          <a:r>
            <a:rPr lang="en-US" sz="1900" b="0" i="1" kern="1200"/>
            <a:t>Academy of Management journal</a:t>
          </a:r>
          <a:r>
            <a:rPr lang="en-US" sz="1900" b="0" i="0" kern="1200"/>
            <a:t>, </a:t>
          </a:r>
          <a:r>
            <a:rPr lang="en-US" sz="1900" b="0" i="1" kern="1200"/>
            <a:t>15</a:t>
          </a:r>
          <a:r>
            <a:rPr lang="en-US" sz="1900" b="0" i="0" kern="1200"/>
            <a:t>(3), pp.389-394.</a:t>
          </a:r>
          <a:endParaRPr lang="en-US" sz="1900" kern="1200"/>
        </a:p>
      </dsp:txBody>
      <dsp:txXfrm>
        <a:off x="1129679" y="2445611"/>
        <a:ext cx="9234146" cy="9780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7/23/2022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7/23/2022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7/23/2022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7/23/2022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7/23/2022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58D0F-06C2-42ED-B76A-32556DCC40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3A532B-5A33-4EFF-B932-14CE44BA46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C577ED-633A-47EF-9379-3A58E21052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B7B6F-793D-4053-919E-EBFD32B304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60AC39-D64F-46F3-9F1A-CD5013DA1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95960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7/23/2022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6FFF2F0-624B-4F86-9282-0D676C1D27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FEA550-B192-4864-854F-A13D49126A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BF382-8599-478D-9D88-BFEF042C30C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CC1729-8208-4FFE-94C9-868871018AAC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ADE118-7433-4812-AD2D-15C5D170041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8CDD53-CD69-4A8E-A1E2-FB50C51263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916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.pn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">
            <a:extLst>
              <a:ext uri="{FF2B5EF4-FFF2-40B4-BE49-F238E27FC236}">
                <a16:creationId xmlns:a16="http://schemas.microsoft.com/office/drawing/2014/main" id="{9A0F0AC6-A89F-416B-9FA4-48E664065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9">
            <a:extLst>
              <a:ext uri="{FF2B5EF4-FFF2-40B4-BE49-F238E27FC236}">
                <a16:creationId xmlns:a16="http://schemas.microsoft.com/office/drawing/2014/main" id="{218D7DD0-110F-43F3-A7E4-B51873CBF1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30" name="Rectangle 11">
            <a:extLst>
              <a:ext uri="{FF2B5EF4-FFF2-40B4-BE49-F238E27FC236}">
                <a16:creationId xmlns:a16="http://schemas.microsoft.com/office/drawing/2014/main" id="{E3F012C5-2940-4F3E-BB5E-B8B2C9E829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13">
            <a:extLst>
              <a:ext uri="{FF2B5EF4-FFF2-40B4-BE49-F238E27FC236}">
                <a16:creationId xmlns:a16="http://schemas.microsoft.com/office/drawing/2014/main" id="{EB37C977-E7E3-44AC-AEC8-2E2764190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13876" cy="6858000"/>
          </a:xfrm>
          <a:prstGeom prst="rect">
            <a:avLst/>
          </a:prstGeom>
          <a:ln>
            <a:noFill/>
          </a:ln>
          <a:effectLst>
            <a:outerShdw blurRad="88900" dist="254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5" name="Picture 15">
            <a:extLst>
              <a:ext uri="{FF2B5EF4-FFF2-40B4-BE49-F238E27FC236}">
                <a16:creationId xmlns:a16="http://schemas.microsoft.com/office/drawing/2014/main" id="{A70DF37D-86A3-45DB-B1C1-580462D4BB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7037" b="73004"/>
          <a:stretch/>
        </p:blipFill>
        <p:spPr>
          <a:xfrm>
            <a:off x="1" y="-2"/>
            <a:ext cx="3321978" cy="219679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59896" y="960814"/>
            <a:ext cx="2732249" cy="491293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2500">
                <a:solidFill>
                  <a:schemeClr val="bg1"/>
                </a:solidFill>
              </a:rPr>
              <a:t>Strategies for effective communication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79078" y="960814"/>
            <a:ext cx="6247722" cy="483038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1"/>
                </a:solidFill>
              </a:rPr>
              <a:t>Tehreem -2120566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1"/>
                </a:solidFill>
              </a:rPr>
              <a:t> Aisha -2122694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1"/>
                </a:solidFill>
              </a:rPr>
              <a:t>Scott -2122699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err="1">
                <a:solidFill>
                  <a:schemeClr val="tx1"/>
                </a:solidFill>
              </a:rPr>
              <a:t>Samia</a:t>
            </a:r>
            <a:r>
              <a:rPr lang="en-US" sz="1800">
                <a:solidFill>
                  <a:schemeClr val="tx1"/>
                </a:solidFill>
              </a:rPr>
              <a:t> -2123965                           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1"/>
                </a:solidFill>
              </a:rPr>
              <a:t>Lecturer-OBINNA NKWOCHA-bMSW4002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2186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3" name="Picture 2">
            <a:extLst>
              <a:ext uri="{FF2B5EF4-FFF2-40B4-BE49-F238E27FC236}">
                <a16:creationId xmlns:a16="http://schemas.microsoft.com/office/drawing/2014/main" id="{25496B42-CC46-4183-B481-887CD3E8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4" name="Picture 1096">
            <a:extLst>
              <a:ext uri="{FF2B5EF4-FFF2-40B4-BE49-F238E27FC236}">
                <a16:creationId xmlns:a16="http://schemas.microsoft.com/office/drawing/2014/main" id="{E2758CE0-F916-4DCE-88D1-71430BE44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125" name="Rectangle 1098">
            <a:extLst>
              <a:ext uri="{FF2B5EF4-FFF2-40B4-BE49-F238E27FC236}">
                <a16:creationId xmlns:a16="http://schemas.microsoft.com/office/drawing/2014/main" id="{C5952BE2-F3EF-4B0A-86F5-986FE49BA2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Edgbaston Manor care home, Speedwell Road, Edgbaston, Birmingham, West  Midlands B5 7PR | 70 Reviews">
            <a:extLst>
              <a:ext uri="{FF2B5EF4-FFF2-40B4-BE49-F238E27FC236}">
                <a16:creationId xmlns:a16="http://schemas.microsoft.com/office/drawing/2014/main" id="{07212D44-3FB9-2E65-040F-3FDEA218321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63" r="-2" b="9336"/>
          <a:stretch/>
        </p:blipFill>
        <p:spPr bwMode="auto">
          <a:xfrm>
            <a:off x="3078173" y="550656"/>
            <a:ext cx="6035655" cy="3292475"/>
          </a:xfrm>
          <a:prstGeom prst="roundRect">
            <a:avLst>
              <a:gd name="adj" fmla="val 530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" name="Picture 1100">
            <a:extLst>
              <a:ext uri="{FF2B5EF4-FFF2-40B4-BE49-F238E27FC236}">
                <a16:creationId xmlns:a16="http://schemas.microsoft.com/office/drawing/2014/main" id="{A5912450-3395-4ED9-B7EE-F6BD262C40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8179AF4-3DFC-7FCA-CFE3-1032088024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1012" y="3909806"/>
            <a:ext cx="8689976" cy="25171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/>
              <a:t>Edgbaston Manor care home </a:t>
            </a:r>
            <a:br>
              <a:rPr lang="en-US" sz="4400"/>
            </a:br>
            <a:r>
              <a:rPr lang="en-US" sz="1800"/>
              <a:t>Speedwell Road,</a:t>
            </a:r>
            <a:br>
              <a:rPr lang="en-US" sz="1800"/>
            </a:br>
            <a:r>
              <a:rPr lang="en-US" sz="1800"/>
              <a:t> </a:t>
            </a:r>
            <a:r>
              <a:rPr lang="en-US" sz="1800" err="1"/>
              <a:t>Edgbaston</a:t>
            </a:r>
            <a:r>
              <a:rPr lang="en-US" sz="1800"/>
              <a:t> Birmingham</a:t>
            </a:r>
            <a:br>
              <a:rPr lang="en-US" sz="1800"/>
            </a:br>
            <a:r>
              <a:rPr lang="en-US" sz="1800"/>
              <a:t>West Midlands</a:t>
            </a:r>
            <a:br>
              <a:rPr lang="en-US" sz="1800"/>
            </a:br>
            <a:r>
              <a:rPr lang="en-US" sz="1800"/>
              <a:t>B5 7PR</a:t>
            </a:r>
            <a:br>
              <a:rPr lang="en-US"/>
            </a:br>
            <a:endParaRPr lang="en-US" sz="4400"/>
          </a:p>
        </p:txBody>
      </p:sp>
    </p:spTree>
    <p:extLst>
      <p:ext uri="{BB962C8B-B14F-4D97-AF65-F5344CB8AC3E}">
        <p14:creationId xmlns:p14="http://schemas.microsoft.com/office/powerpoint/2010/main" val="933088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E083DC-3F34-80AE-CADB-A78D5CE2AC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Benefits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92BBD5-3BC9-246D-50C0-B7448442C67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4007582"/>
          </a:xfrm>
        </p:spPr>
        <p:txBody>
          <a:bodyPr>
            <a:normAutofit/>
          </a:bodyPr>
          <a:lstStyle/>
          <a:p>
            <a:pPr fontAlgn="base"/>
            <a:r>
              <a:rPr lang="en-GB" b="0" i="0" u="none" strike="noStrike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Improvement of care services</a:t>
            </a:r>
            <a:r>
              <a:rPr lang="en-US" b="0" i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Enhance patient experience</a:t>
            </a:r>
            <a:r>
              <a:rPr lang="en-US" b="0" i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Create more transparency and openness </a:t>
            </a:r>
            <a:r>
              <a:rPr lang="en-US" b="0" i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Reduce complaints/prevent errors</a:t>
            </a:r>
            <a:r>
              <a:rPr lang="en-US" b="0" i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Builds faith on care system</a:t>
            </a:r>
            <a:r>
              <a:rPr lang="en-US" b="0" i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Creates a better working environment</a:t>
            </a:r>
            <a:r>
              <a:rPr lang="en-US" b="0" i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r>
              <a:rPr lang="en-US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b="0" i="0" u="none" strike="noStrike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for </a:t>
            </a:r>
            <a:r>
              <a:rPr lang="en-GB">
                <a:solidFill>
                  <a:srgbClr val="000000"/>
                </a:solidFill>
                <a:latin typeface="Calibri" panose="020F0502020204030204" pitchFamily="34" charset="0"/>
              </a:rPr>
              <a:t>health professionals</a:t>
            </a:r>
            <a:r>
              <a:rPr lang="en-GB" b="0" i="0" u="none" strike="noStrike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 </a:t>
            </a:r>
            <a:endParaRPr lang="en-US" b="0" i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513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697C9-643B-0CB7-05B6-F8BCFF2F4F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Benefits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B40810-26AB-80DE-443B-027EC9F018D4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Improves public relations</a:t>
            </a:r>
            <a:r>
              <a:rPr lang="en-US" b="0" i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Communication fuels innovation, space for new ideas</a:t>
            </a:r>
            <a:r>
              <a:rPr lang="en-US" b="0" i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Powers productivity</a:t>
            </a:r>
            <a:r>
              <a:rPr lang="en-US" b="0" i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Overall, builds a culture of teamwork</a:t>
            </a:r>
            <a:r>
              <a:rPr lang="en-US" b="0" i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​</a:t>
            </a:r>
            <a:r>
              <a:rPr lang="en-US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b="0" i="0" u="none" strike="noStrike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and trust with no misunderstandings.</a:t>
            </a:r>
            <a:r>
              <a:rPr lang="en-US" b="0" i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​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339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Communication studies blog by Sis Michelle: Schramm's Model of Communication-  An Interactional Model">
            <a:extLst>
              <a:ext uri="{FF2B5EF4-FFF2-40B4-BE49-F238E27FC236}">
                <a16:creationId xmlns:a16="http://schemas.microsoft.com/office/drawing/2014/main" id="{05EEF592-1E33-B01D-E0A9-97C15324035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23" r="12998" b="3"/>
          <a:stretch/>
        </p:blipFill>
        <p:spPr bwMode="auto">
          <a:xfrm>
            <a:off x="484632" y="1960118"/>
            <a:ext cx="3517119" cy="2931617"/>
          </a:xfrm>
          <a:prstGeom prst="rect">
            <a:avLst/>
          </a:prstGeom>
          <a:noFill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221" name="Straight Connector 2204">
            <a:extLst>
              <a:ext uri="{FF2B5EF4-FFF2-40B4-BE49-F238E27FC236}">
                <a16:creationId xmlns:a16="http://schemas.microsoft.com/office/drawing/2014/main" id="{DCD67800-37AC-4E14-89B0-F79DCB3FB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165600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Shannon and Weaver Model of Communication -">
            <a:extLst>
              <a:ext uri="{FF2B5EF4-FFF2-40B4-BE49-F238E27FC236}">
                <a16:creationId xmlns:a16="http://schemas.microsoft.com/office/drawing/2014/main" id="{D1AD5DCA-9E3B-2540-AA3E-11A91365806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672" b="2"/>
          <a:stretch/>
        </p:blipFill>
        <p:spPr bwMode="auto">
          <a:xfrm>
            <a:off x="4310676" y="2443636"/>
            <a:ext cx="3537345" cy="1964581"/>
          </a:xfrm>
          <a:prstGeom prst="rect">
            <a:avLst/>
          </a:prstGeom>
          <a:noFill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222" name="Straight Connector 2206">
            <a:extLst>
              <a:ext uri="{FF2B5EF4-FFF2-40B4-BE49-F238E27FC236}">
                <a16:creationId xmlns:a16="http://schemas.microsoft.com/office/drawing/2014/main" id="{20F1788F-A5AE-4188-8274-F7F2E3833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995920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8" name="Picture 10" descr="Berlos Model of Communication Explained | Marketing91">
            <a:extLst>
              <a:ext uri="{FF2B5EF4-FFF2-40B4-BE49-F238E27FC236}">
                <a16:creationId xmlns:a16="http://schemas.microsoft.com/office/drawing/2014/main" id="{1A9CE12E-A466-B677-B12D-41DDE4F956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62336" y="2441134"/>
            <a:ext cx="3517120" cy="1969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8829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734BE-2CDA-B3E0-CFF5-1045E0CE6A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Berlo’s</a:t>
            </a:r>
            <a:r>
              <a:rPr lang="en-GB"/>
              <a:t> model of communication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6A6868-D9D8-141D-6114-E1D99CF5EEC8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cap="small"/>
              <a:t>Edgbaston manor care home can benefit by communicating using </a:t>
            </a:r>
            <a:r>
              <a:rPr lang="en-GB" cap="small" err="1"/>
              <a:t>berlo’s</a:t>
            </a:r>
            <a:r>
              <a:rPr lang="en-GB" cap="small"/>
              <a:t> model</a:t>
            </a:r>
          </a:p>
          <a:p>
            <a:r>
              <a:rPr lang="en-GB" cap="small"/>
              <a:t>The sender has responsibility to have all the information</a:t>
            </a:r>
          </a:p>
          <a:p>
            <a:r>
              <a:rPr lang="en-GB" cap="small"/>
              <a:t>His communication skill</a:t>
            </a:r>
          </a:p>
          <a:p>
            <a:r>
              <a:rPr lang="en-GB" cap="small"/>
              <a:t>Attitude </a:t>
            </a:r>
          </a:p>
          <a:p>
            <a:r>
              <a:rPr lang="en-GB" cap="small"/>
              <a:t>Delivery of message</a:t>
            </a:r>
          </a:p>
          <a:p>
            <a:r>
              <a:rPr lang="en-GB" cap="small"/>
              <a:t>Chanel of communication</a:t>
            </a:r>
          </a:p>
          <a:p>
            <a:r>
              <a:rPr lang="en-GB" cap="small"/>
              <a:t>Receiver </a:t>
            </a:r>
          </a:p>
        </p:txBody>
      </p:sp>
    </p:spTree>
    <p:extLst>
      <p:ext uri="{BB962C8B-B14F-4D97-AF65-F5344CB8AC3E}">
        <p14:creationId xmlns:p14="http://schemas.microsoft.com/office/powerpoint/2010/main" val="1736012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52F12-4C28-B3AD-2A66-8532B1F7C2E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1071154"/>
            <a:ext cx="10363826" cy="4720045"/>
          </a:xfrm>
        </p:spPr>
        <p:txBody>
          <a:bodyPr/>
          <a:lstStyle/>
          <a:p>
            <a:pPr marL="0" indent="0">
              <a:buNone/>
            </a:pPr>
            <a:r>
              <a:rPr lang="en-GB"/>
              <a:t>The care home can train their employees by ensuring</a:t>
            </a:r>
          </a:p>
          <a:p>
            <a:pPr marL="0" indent="0">
              <a:buNone/>
            </a:pPr>
            <a:r>
              <a:rPr lang="en-GB"/>
              <a:t>1-employee is kind and friendly</a:t>
            </a:r>
          </a:p>
          <a:p>
            <a:pPr marL="0" indent="0">
              <a:buNone/>
            </a:pPr>
            <a:r>
              <a:rPr lang="en-GB"/>
              <a:t>2-by making sure the employee has all the information</a:t>
            </a:r>
          </a:p>
          <a:p>
            <a:pPr marL="0" indent="0">
              <a:buNone/>
            </a:pPr>
            <a:r>
              <a:rPr lang="en-GB"/>
              <a:t>3-the context they deliver the message</a:t>
            </a:r>
          </a:p>
          <a:p>
            <a:pPr marL="0" indent="0">
              <a:buNone/>
            </a:pPr>
            <a:r>
              <a:rPr lang="en-GB"/>
              <a:t>4-the way employee communicate with their residence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6567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32" name="Rectangle 5128">
            <a:extLst>
              <a:ext uri="{FF2B5EF4-FFF2-40B4-BE49-F238E27FC236}">
                <a16:creationId xmlns:a16="http://schemas.microsoft.com/office/drawing/2014/main" id="{446F2B05-D14A-46C1-B94D-81BAFA34CA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Barriers of Communication | Leverage Edu">
            <a:extLst>
              <a:ext uri="{FF2B5EF4-FFF2-40B4-BE49-F238E27FC236}">
                <a16:creationId xmlns:a16="http://schemas.microsoft.com/office/drawing/2014/main" id="{8C01001B-B252-B830-AB15-D010FDEFF4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464" y="2171421"/>
            <a:ext cx="3995592" cy="2490210"/>
          </a:xfrm>
          <a:prstGeom prst="roundRect">
            <a:avLst>
              <a:gd name="adj" fmla="val 530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5130">
            <a:extLst>
              <a:ext uri="{FF2B5EF4-FFF2-40B4-BE49-F238E27FC236}">
                <a16:creationId xmlns:a16="http://schemas.microsoft.com/office/drawing/2014/main" id="{DC21F734-A85A-4FEA-8CB8-6C72B8195C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6760637-0A88-3E85-DC62-4D37DFECE3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2520" y="618517"/>
            <a:ext cx="5855416" cy="1596177"/>
          </a:xfrm>
        </p:spPr>
        <p:txBody>
          <a:bodyPr>
            <a:normAutofit/>
          </a:bodyPr>
          <a:lstStyle/>
          <a:p>
            <a:r>
              <a:rPr lang="en-GB"/>
              <a:t>Barriers </a:t>
            </a:r>
          </a:p>
        </p:txBody>
      </p:sp>
      <p:sp>
        <p:nvSpPr>
          <p:cNvPr id="5126" name="Content Placeholder 5125">
            <a:extLst>
              <a:ext uri="{FF2B5EF4-FFF2-40B4-BE49-F238E27FC236}">
                <a16:creationId xmlns:a16="http://schemas.microsoft.com/office/drawing/2014/main" id="{0809A67C-A69C-728B-957E-B57CFA0F9B1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282520" y="2367092"/>
            <a:ext cx="5855415" cy="38474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Physiological </a:t>
            </a:r>
          </a:p>
          <a:p>
            <a:r>
              <a:rPr lang="en-US"/>
              <a:t>Emotions</a:t>
            </a:r>
          </a:p>
          <a:p>
            <a:r>
              <a:rPr lang="en-US"/>
              <a:t>Information overload</a:t>
            </a:r>
          </a:p>
          <a:p>
            <a:r>
              <a:rPr lang="en-US"/>
              <a:t>Language</a:t>
            </a:r>
          </a:p>
          <a:p>
            <a:r>
              <a:rPr lang="en-US"/>
              <a:t>Cultural</a:t>
            </a: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1568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E3254AE-C4CD-426D-A6E8-7FA13B0F8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2" descr="Is adopting a new benefits communication channel a good idea?">
            <a:extLst>
              <a:ext uri="{FF2B5EF4-FFF2-40B4-BE49-F238E27FC236}">
                <a16:creationId xmlns:a16="http://schemas.microsoft.com/office/drawing/2014/main" id="{59B84E58-3149-57D3-C6CB-06E2A192C8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17734" y="3086710"/>
            <a:ext cx="4770219" cy="1984868"/>
          </a:xfrm>
          <a:prstGeom prst="roundRect">
            <a:avLst>
              <a:gd name="adj" fmla="val 530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5C53434-A0C7-4A81-8EB0-D460DAD9B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5BEB17-96E2-9726-231A-E180FC9869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>
            <a:normAutofit/>
          </a:bodyPr>
          <a:lstStyle/>
          <a:p>
            <a:r>
              <a:rPr lang="en-GB"/>
              <a:t>Channels of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69DB60-7C32-52C4-8D3A-C6E4F159439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4860493" cy="3424107"/>
          </a:xfrm>
        </p:spPr>
        <p:txBody>
          <a:bodyPr>
            <a:normAutofit/>
          </a:bodyPr>
          <a:lstStyle/>
          <a:p>
            <a:r>
              <a:rPr lang="en-GB"/>
              <a:t> creative ways to ensure residents stay connected to community and people</a:t>
            </a:r>
          </a:p>
          <a:p>
            <a:r>
              <a:rPr lang="en-GB"/>
              <a:t>Information delivered regularly by phone, e-mail, newsletter, events and activities 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9860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19" name="Rectangle 3114">
            <a:extLst>
              <a:ext uri="{FF2B5EF4-FFF2-40B4-BE49-F238E27FC236}">
                <a16:creationId xmlns:a16="http://schemas.microsoft.com/office/drawing/2014/main" id="{61210F8D-F7F2-47FC-91CB-247E361A5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6" name="Picture 4" descr="Improving the Quality of Care for Care Home Residents across Hartlepool,  Stockton and Darlington - NECS">
            <a:extLst>
              <a:ext uri="{FF2B5EF4-FFF2-40B4-BE49-F238E27FC236}">
                <a16:creationId xmlns:a16="http://schemas.microsoft.com/office/drawing/2014/main" id="{D8C3F01C-CCAB-4979-4718-889EA24336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463" y="1589638"/>
            <a:ext cx="5452537" cy="3230441"/>
          </a:xfrm>
          <a:prstGeom prst="roundRect">
            <a:avLst>
              <a:gd name="adj" fmla="val 530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20" name="Picture 3116">
            <a:extLst>
              <a:ext uri="{FF2B5EF4-FFF2-40B4-BE49-F238E27FC236}">
                <a16:creationId xmlns:a16="http://schemas.microsoft.com/office/drawing/2014/main" id="{41509D60-00A2-43CB-85EE-55A4E714B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8161D37-5FDA-BFF2-C9C7-B6A61786C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733" y="618517"/>
            <a:ext cx="4860494" cy="1596177"/>
          </a:xfrm>
        </p:spPr>
        <p:txBody>
          <a:bodyPr>
            <a:normAutofit/>
          </a:bodyPr>
          <a:lstStyle/>
          <a:p>
            <a:r>
              <a:rPr lang="en-GB"/>
              <a:t>Channels of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BDD184-7F92-EAF5-AD54-FB04C1C8A0C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417399" y="2367092"/>
            <a:ext cx="4860201" cy="3424107"/>
          </a:xfrm>
        </p:spPr>
        <p:txBody>
          <a:bodyPr>
            <a:normAutofit/>
          </a:bodyPr>
          <a:lstStyle/>
          <a:p>
            <a:r>
              <a:rPr lang="en-GB" sz="1800"/>
              <a:t>In person visits and activities </a:t>
            </a:r>
          </a:p>
          <a:p>
            <a:r>
              <a:rPr lang="en-GB" sz="1800"/>
              <a:t>Online professional art classes, church service by zoom</a:t>
            </a:r>
          </a:p>
          <a:p>
            <a:r>
              <a:rPr lang="en-GB" sz="1800"/>
              <a:t>Facebook portal</a:t>
            </a:r>
          </a:p>
          <a:p>
            <a:r>
              <a:rPr lang="en-GB" sz="1800"/>
              <a:t>Connection through smart tv/tablet</a:t>
            </a:r>
          </a:p>
        </p:txBody>
      </p:sp>
    </p:spTree>
    <p:extLst>
      <p:ext uri="{BB962C8B-B14F-4D97-AF65-F5344CB8AC3E}">
        <p14:creationId xmlns:p14="http://schemas.microsoft.com/office/powerpoint/2010/main" val="2602936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64DB00-27C2-E9C0-9C0A-60A3BD1996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20B0E63-AEEE-64F3-E99B-9E4902A800FE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810476593"/>
              </p:ext>
            </p:extLst>
          </p:nvPr>
        </p:nvGraphicFramePr>
        <p:xfrm>
          <a:off x="1144943" y="1074261"/>
          <a:ext cx="10363826" cy="3424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75474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5286591-9DEE-40D6-861B-569E5A9D47E2}"/>
              </a:ext>
            </a:extLst>
          </p:cNvPr>
          <p:cNvGraphicFramePr>
            <a:graphicFrameLocks noGrp="1"/>
          </p:cNvGraphicFramePr>
          <p:nvPr/>
        </p:nvGraphicFramePr>
        <p:xfrm>
          <a:off x="1000124" y="719666"/>
          <a:ext cx="10101264" cy="53908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43314">
                  <a:extLst>
                    <a:ext uri="{9D8B030D-6E8A-4147-A177-3AD203B41FA5}">
                      <a16:colId xmlns:a16="http://schemas.microsoft.com/office/drawing/2014/main" val="1381715570"/>
                    </a:ext>
                  </a:extLst>
                </a:gridCol>
                <a:gridCol w="6457950">
                  <a:extLst>
                    <a:ext uri="{9D8B030D-6E8A-4147-A177-3AD203B41FA5}">
                      <a16:colId xmlns:a16="http://schemas.microsoft.com/office/drawing/2014/main" val="3579679796"/>
                    </a:ext>
                  </a:extLst>
                </a:gridCol>
              </a:tblGrid>
              <a:tr h="882562"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Teamwork Evaluation 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Team responses.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018179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/>
                        <a:t>Who was in your team?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Myself, Aisha, </a:t>
                      </a:r>
                      <a:r>
                        <a:rPr lang="en-GB" err="1"/>
                        <a:t>Tehreem</a:t>
                      </a:r>
                      <a:r>
                        <a:rPr lang="en-GB"/>
                        <a:t> and Scott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8373457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What were the key strengths of your team? </a:t>
                      </a: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Communication is our key strength as a team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7276796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What were the challenges that you overcame as a team?</a:t>
                      </a: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Deciding the care home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3256840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What would you do differently if you worked as a team again?</a:t>
                      </a: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Face to face meeting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1358641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/>
                        <a:t>How would you rate your team working? Out of 10?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 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41053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91353093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tf00001031_wac</Template>
  <TotalTime>0</TotalTime>
  <Words>400</Words>
  <Application>Microsoft Office PowerPoint</Application>
  <PresentationFormat>Widescreen</PresentationFormat>
  <Paragraphs>62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Calibri</vt:lpstr>
      <vt:lpstr>Calibri Light</vt:lpstr>
      <vt:lpstr>Segoe UI</vt:lpstr>
      <vt:lpstr>Tw Cen MT</vt:lpstr>
      <vt:lpstr>Droplet</vt:lpstr>
      <vt:lpstr>Office Theme</vt:lpstr>
      <vt:lpstr>Strategies for effective communication </vt:lpstr>
      <vt:lpstr>Edgbaston Manor care home  Speedwell Road,  Edgbaston Birmingham West Midlands B5 7PR </vt:lpstr>
      <vt:lpstr>Benefits </vt:lpstr>
      <vt:lpstr>Benefits </vt:lpstr>
      <vt:lpstr>PowerPoint Presentation</vt:lpstr>
      <vt:lpstr>Berlo’s model of communication </vt:lpstr>
      <vt:lpstr>PowerPoint Presentation</vt:lpstr>
      <vt:lpstr>Barriers </vt:lpstr>
      <vt:lpstr>Channels of communication</vt:lpstr>
      <vt:lpstr>Channels of communication</vt:lpstr>
      <vt:lpstr>Reference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Tehreem Arshad</dc:creator>
  <cp:lastModifiedBy>Samia Waseem (2123965)</cp:lastModifiedBy>
  <cp:revision>3</cp:revision>
  <dcterms:created xsi:type="dcterms:W3CDTF">2022-07-21T18:19:46Z</dcterms:created>
  <dcterms:modified xsi:type="dcterms:W3CDTF">2022-07-23T13:21:04Z</dcterms:modified>
</cp:coreProperties>
</file>