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4"/>
  </p:handoutMasterIdLst>
  <p:sldIdLst>
    <p:sldId id="263" r:id="rId2"/>
    <p:sldId id="256" r:id="rId3"/>
    <p:sldId id="257" r:id="rId4"/>
    <p:sldId id="258" r:id="rId5"/>
    <p:sldId id="259" r:id="rId6"/>
    <p:sldId id="264" r:id="rId7"/>
    <p:sldId id="266" r:id="rId8"/>
    <p:sldId id="267" r:id="rId9"/>
    <p:sldId id="270" r:id="rId10"/>
    <p:sldId id="271" r:id="rId11"/>
    <p:sldId id="272" r:id="rId12"/>
    <p:sldId id="269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9" autoAdjust="0"/>
    <p:restoredTop sz="94660"/>
  </p:normalViewPr>
  <p:slideViewPr>
    <p:cSldViewPr snapToGrid="0">
      <p:cViewPr varScale="1">
        <p:scale>
          <a:sx n="68" d="100"/>
          <a:sy n="68" d="100"/>
        </p:scale>
        <p:origin x="3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138A01-2B11-46E2-8274-FDFA164DF936}" type="datetimeFigureOut">
              <a:rPr lang="en-GB" smtClean="0"/>
              <a:t>10/09/2018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6B068-0E58-43BD-9CA8-D2E4B1F82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653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2bkbs00Z68" TargetMode="External"/><Relationship Id="rId2" Type="http://schemas.openxmlformats.org/officeDocument/2006/relationships/hyperlink" Target="https://www.youtube.com/watch?v=6c10LIVlhc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dinfowales.co.uk/" TargetMode="External"/><Relationship Id="rId2" Type="http://schemas.openxmlformats.org/officeDocument/2006/relationships/hyperlink" Target="https://www.adhdfoundation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aldic.org.uk/eal-teaching-and-learning/outline-guidance/eal-ofsted/" TargetMode="External"/><Relationship Id="rId4" Type="http://schemas.openxmlformats.org/officeDocument/2006/relationships/hyperlink" Target="https://www.dyslexiascotland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1215" y="1977939"/>
            <a:ext cx="8849718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Rounded MT Bold" panose="020F0704030504030204" pitchFamily="34" charset="0"/>
              </a:rPr>
              <a:t>Croeso</a:t>
            </a:r>
          </a:p>
          <a:p>
            <a:pPr algn="ctr"/>
            <a:r>
              <a:rPr lang="cy-GB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Rounded MT Bold" panose="020F0704030504030204" pitchFamily="34" charset="0"/>
              </a:rPr>
              <a:t>Welcome</a:t>
            </a:r>
            <a:endParaRPr lang="cy-GB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9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5422" y="1822274"/>
            <a:ext cx="11525956" cy="23876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 Rounded MT Bold" panose="020F0704030504030204" pitchFamily="34" charset="0"/>
                <a:cs typeface="Arial" panose="020B0604020202020204" pitchFamily="34" charset="0"/>
              </a:rPr>
              <a:t>Cyflwyniad</a:t>
            </a:r>
            <a: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  <a:t> bras I </a:t>
            </a:r>
            <a:b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 Rounded MT Bold" panose="020F0704030504030204" pitchFamily="34" charset="0"/>
                <a:cs typeface="Arial" panose="020B0604020202020204" pitchFamily="34" charset="0"/>
              </a:rPr>
              <a:t>Anghenion</a:t>
            </a:r>
            <a: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  <a:cs typeface="Arial" panose="020B0604020202020204" pitchFamily="34" charset="0"/>
              </a:rPr>
              <a:t>dysgu</a:t>
            </a:r>
            <a: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  <a:cs typeface="Arial" panose="020B0604020202020204" pitchFamily="34" charset="0"/>
              </a:rPr>
              <a:t>Ychwanegol</a:t>
            </a:r>
            <a: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  <a:t> (ADY)</a:t>
            </a:r>
            <a:b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 Rounded MT Bold" panose="020F070403050403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A brief introduction to </a:t>
            </a:r>
            <a:b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additional Learning Needs </a:t>
            </a:r>
            <a:b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7492" y="4618038"/>
            <a:ext cx="9001462" cy="1655762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 smtClean="0">
                <a:latin typeface="Arial Rounded MT Bold" panose="020F0704030504030204" pitchFamily="34" charset="0"/>
              </a:rPr>
              <a:t>Nanna Ryder</a:t>
            </a:r>
          </a:p>
          <a:p>
            <a:r>
              <a:rPr lang="en-GB" sz="3200" dirty="0" smtClean="0">
                <a:latin typeface="Arial Rounded MT Bold" panose="020F0704030504030204" pitchFamily="34" charset="0"/>
                <a:hlinkClick r:id="rId2"/>
              </a:rPr>
              <a:t>n.ryder@uwtsd.ac.uk</a:t>
            </a:r>
            <a:endParaRPr lang="en-GB" sz="3200" dirty="0" smtClean="0">
              <a:latin typeface="Arial Rounded MT Bold" panose="020F0704030504030204" pitchFamily="34" charset="0"/>
            </a:endParaRPr>
          </a:p>
          <a:p>
            <a:r>
              <a:rPr lang="en-GB" sz="3200" dirty="0" smtClean="0">
                <a:latin typeface="Arial Rounded MT Bold" panose="020F0704030504030204" pitchFamily="34" charset="0"/>
              </a:rPr>
              <a:t>13/09/18</a:t>
            </a:r>
            <a:endParaRPr lang="en-GB" sz="32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66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16088" y="214489"/>
            <a:ext cx="11684001" cy="1326321"/>
          </a:xfrm>
        </p:spPr>
        <p:txBody>
          <a:bodyPr>
            <a:normAutofit/>
          </a:bodyPr>
          <a:lstStyle/>
          <a:p>
            <a:pPr algn="l"/>
            <a:r>
              <a:rPr lang="en-GB" dirty="0" err="1" smtClean="0">
                <a:latin typeface="Arial Rounded MT Bold" panose="020F0704030504030204" pitchFamily="34" charset="0"/>
              </a:rPr>
              <a:t>beth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ydych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chi’n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ei</a:t>
            </a:r>
            <a:r>
              <a:rPr lang="en-GB" dirty="0" smtClean="0">
                <a:latin typeface="Arial Rounded MT Bold" panose="020F0704030504030204" pitchFamily="34" charset="0"/>
              </a:rPr>
              <a:t> weld fan </a:t>
            </a:r>
            <a:r>
              <a:rPr lang="en-GB" dirty="0" err="1" smtClean="0">
                <a:latin typeface="Arial Rounded MT Bold" panose="020F0704030504030204" pitchFamily="34" charset="0"/>
              </a:rPr>
              <a:t>hyn</a:t>
            </a:r>
            <a:r>
              <a:rPr lang="en-GB" dirty="0" smtClean="0">
                <a:latin typeface="Arial Rounded MT Bold" panose="020F0704030504030204" pitchFamily="34" charset="0"/>
              </a:rPr>
              <a:t>?</a:t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what can you see here?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6400" y="1422400"/>
            <a:ext cx="11593689" cy="524933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610577" y="3414888"/>
            <a:ext cx="722489" cy="6942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3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 smtClean="0">
                <a:latin typeface="Arial Rounded MT Bold" panose="020F0704030504030204" pitchFamily="34" charset="0"/>
              </a:rPr>
              <a:t>Nodau</a:t>
            </a:r>
            <a:r>
              <a:rPr lang="en-GB" dirty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dysgu</a:t>
            </a:r>
            <a:r>
              <a:rPr lang="en-GB" dirty="0" smtClean="0">
                <a:latin typeface="Arial Rounded MT Bold" panose="020F0704030504030204" pitchFamily="34" charset="0"/>
              </a:rPr>
              <a:t/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learning objectives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0222" y="2088319"/>
            <a:ext cx="5229577" cy="37028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100" dirty="0" err="1" smtClean="0">
                <a:latin typeface="Arial Rounded MT Bold" panose="020F0704030504030204" pitchFamily="34" charset="0"/>
              </a:rPr>
              <a:t>Erbyn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diwedd</a:t>
            </a:r>
            <a:r>
              <a:rPr lang="en-GB" sz="2100" dirty="0" smtClean="0">
                <a:latin typeface="Arial Rounded MT Bold" panose="020F0704030504030204" pitchFamily="34" charset="0"/>
              </a:rPr>
              <a:t> y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sesiwn</a:t>
            </a:r>
            <a:r>
              <a:rPr lang="en-GB" sz="2100" dirty="0" smtClean="0">
                <a:latin typeface="Arial Rounded MT Bold" panose="020F0704030504030204" pitchFamily="34" charset="0"/>
              </a:rPr>
              <a:t> hon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byddwch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wedi</a:t>
            </a:r>
            <a:r>
              <a:rPr lang="en-GB" sz="2100" dirty="0" smtClean="0">
                <a:latin typeface="Arial Rounded MT Bold" panose="020F070403050403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ystyried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yr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ystod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eang</a:t>
            </a:r>
            <a:r>
              <a:rPr lang="en-GB" sz="2100" dirty="0" smtClean="0">
                <a:latin typeface="Arial Rounded MT Bold" panose="020F0704030504030204" pitchFamily="34" charset="0"/>
              </a:rPr>
              <a:t> o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Anghenion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Dysgu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Ychwanegol</a:t>
            </a:r>
            <a:r>
              <a:rPr lang="en-GB" sz="2100" dirty="0" smtClean="0">
                <a:latin typeface="Arial Rounded MT Bold" panose="020F0704030504030204" pitchFamily="34" charset="0"/>
              </a:rPr>
              <a:t> (ADY) y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dewch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ar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eu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traws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yn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yr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ysgolion</a:t>
            </a:r>
            <a:endParaRPr lang="en-GB" sz="2100" dirty="0">
              <a:latin typeface="Arial Rounded MT Bold" panose="020F07040305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100" dirty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deall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pwysigrwydd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ymagwedd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gynhwysol</a:t>
            </a:r>
            <a:r>
              <a:rPr lang="en-GB" sz="2100" dirty="0" smtClean="0">
                <a:latin typeface="Arial Rounded MT Bold" panose="020F0704030504030204" pitchFamily="34" charset="0"/>
              </a:rPr>
              <a:t>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tuag</a:t>
            </a:r>
            <a:r>
              <a:rPr lang="en-GB" sz="2100" dirty="0" smtClean="0">
                <a:latin typeface="Arial Rounded MT Bold" panose="020F0704030504030204" pitchFamily="34" charset="0"/>
              </a:rPr>
              <a:t> at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ddysgu</a:t>
            </a:r>
            <a:r>
              <a:rPr lang="en-GB" sz="2100" dirty="0" smtClean="0">
                <a:latin typeface="Arial Rounded MT Bold" panose="020F0704030504030204" pitchFamily="34" charset="0"/>
              </a:rPr>
              <a:t> ac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addysgu</a:t>
            </a:r>
            <a:r>
              <a:rPr lang="en-GB" sz="2100" dirty="0" smtClean="0">
                <a:latin typeface="Arial Rounded MT Bold" panose="020F070403050403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1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sz="2100" dirty="0" err="1" smtClean="0">
                <a:latin typeface="Arial Rounded MT Bold" panose="020F0704030504030204" pitchFamily="34" charset="0"/>
              </a:rPr>
              <a:t>Cysylltiedig</a:t>
            </a:r>
            <a:r>
              <a:rPr lang="en-GB" sz="2100" dirty="0" smtClean="0">
                <a:latin typeface="Arial Rounded MT Bold" panose="020F0704030504030204" pitchFamily="34" charset="0"/>
              </a:rPr>
              <a:t> â </a:t>
            </a:r>
            <a:r>
              <a:rPr lang="en-GB" sz="2100" dirty="0" err="1" smtClean="0">
                <a:latin typeface="Arial Rounded MT Bold" panose="020F0704030504030204" pitchFamily="34" charset="0"/>
              </a:rPr>
              <a:t>safonau</a:t>
            </a:r>
            <a:r>
              <a:rPr lang="en-GB" sz="2100" dirty="0" smtClean="0">
                <a:latin typeface="Arial Rounded MT Bold" panose="020F0704030504030204" pitchFamily="34" charset="0"/>
              </a:rPr>
              <a:t> SAC: </a:t>
            </a:r>
          </a:p>
          <a:p>
            <a:pPr marL="0" indent="0">
              <a:buNone/>
            </a:pPr>
            <a:r>
              <a:rPr lang="en-US" altLang="en-US" sz="2100" dirty="0"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S1.1, S1.8 &amp; S2.6 </a:t>
            </a:r>
            <a:endParaRPr lang="en-GB" altLang="en-US" sz="2100" dirty="0"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2" y="2088319"/>
            <a:ext cx="5465441" cy="370288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By the end of this session you will:</a:t>
            </a:r>
          </a:p>
          <a:p>
            <a:pPr>
              <a:buFont typeface="Wingdings" pitchFamily="2" charset="2"/>
              <a:buChar char="q"/>
            </a:pPr>
            <a:r>
              <a:rPr lang="en-GB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c</a:t>
            </a:r>
            <a:r>
              <a:rPr lang="en-GB" altLang="en-US" sz="2100" dirty="0" smtClean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onsider the </a:t>
            </a:r>
            <a:r>
              <a:rPr lang="en-GB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wide range of Additional Learning Needs (ALN</a:t>
            </a:r>
            <a:r>
              <a:rPr lang="en-GB" altLang="en-US" sz="2100" dirty="0" smtClean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) you will encounter in schools</a:t>
            </a:r>
            <a:endParaRPr lang="en-GB" altLang="en-US" sz="2100" dirty="0">
              <a:solidFill>
                <a:srgbClr val="FFFFCC"/>
              </a:solidFill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pPr>
              <a:buFont typeface="Wingdings" pitchFamily="2" charset="2"/>
              <a:buChar char="q"/>
            </a:pPr>
            <a:r>
              <a:rPr lang="en-GB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u</a:t>
            </a:r>
            <a:r>
              <a:rPr lang="en-GB" altLang="en-US" sz="2100" dirty="0" smtClean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nderstand the importance of an inclusive approach to learning and teaching. </a:t>
            </a:r>
            <a:endParaRPr lang="en-GB" altLang="en-US" sz="2100" dirty="0">
              <a:solidFill>
                <a:srgbClr val="FFFFCC"/>
              </a:solidFill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2100" dirty="0">
              <a:solidFill>
                <a:srgbClr val="FFFFCC"/>
              </a:solidFill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Linked to QTS standards: </a:t>
            </a:r>
            <a:endParaRPr lang="en-GB" altLang="en-US" sz="2100" dirty="0" smtClean="0">
              <a:solidFill>
                <a:srgbClr val="FFFFCC"/>
              </a:solidFill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 smtClean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S1.1</a:t>
            </a:r>
            <a:r>
              <a:rPr lang="en-US" altLang="en-US" sz="2100" dirty="0">
                <a:solidFill>
                  <a:srgbClr val="FFFFCC"/>
                </a:solidFill>
                <a:latin typeface="Arial Rounded MT Bold" panose="020F0704030504030204" pitchFamily="34" charset="0"/>
                <a:ea typeface="ＭＳ Ｐゴシック" panose="020B0600070205080204" pitchFamily="34" charset="-128"/>
              </a:rPr>
              <a:t>, S1.8 &amp; S2.6 </a:t>
            </a:r>
            <a:endParaRPr lang="en-GB" altLang="en-US" sz="2100" dirty="0">
              <a:solidFill>
                <a:srgbClr val="FFFFCC"/>
              </a:solidFill>
              <a:latin typeface="Arial Rounded MT Bold" panose="020F070403050403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 smtClean="0">
                <a:latin typeface="Arial Rounded MT Bold" panose="020F0704030504030204" pitchFamily="34" charset="0"/>
              </a:rPr>
              <a:t>Gwaith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pâR</a:t>
            </a:r>
            <a:r>
              <a:rPr lang="en-GB" dirty="0" smtClean="0">
                <a:latin typeface="Arial Rounded MT Bold" panose="020F0704030504030204" pitchFamily="34" charset="0"/>
              </a:rPr>
              <a:t/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PAIRED TASK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140179" y="1902054"/>
            <a:ext cx="9956800" cy="48035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>
                <a:latin typeface="Arial Rounded MT Bold" panose="020F0704030504030204" pitchFamily="34" charset="0"/>
              </a:rPr>
              <a:t>Diffiniwch</a:t>
            </a:r>
            <a:r>
              <a:rPr lang="en-GB" sz="3200" dirty="0" smtClean="0">
                <a:latin typeface="Arial Rounded MT Bold" panose="020F0704030504030204" pitchFamily="34" charset="0"/>
              </a:rPr>
              <a:t> </a:t>
            </a:r>
            <a:r>
              <a:rPr lang="en-GB" sz="3200" dirty="0" err="1" smtClean="0">
                <a:latin typeface="Arial Rounded MT Bold" panose="020F0704030504030204" pitchFamily="34" charset="0"/>
              </a:rPr>
              <a:t>Anghenion</a:t>
            </a:r>
            <a:r>
              <a:rPr lang="en-GB" sz="3200" dirty="0" smtClean="0">
                <a:latin typeface="Arial Rounded MT Bold" panose="020F0704030504030204" pitchFamily="34" charset="0"/>
              </a:rPr>
              <a:t> </a:t>
            </a:r>
            <a:r>
              <a:rPr lang="en-GB" sz="3200" dirty="0" err="1" smtClean="0">
                <a:latin typeface="Arial Rounded MT Bold" panose="020F0704030504030204" pitchFamily="34" charset="0"/>
              </a:rPr>
              <a:t>Dysgu</a:t>
            </a:r>
            <a:r>
              <a:rPr lang="en-GB" sz="3200" dirty="0" smtClean="0">
                <a:latin typeface="Arial Rounded MT Bold" panose="020F0704030504030204" pitchFamily="34" charset="0"/>
              </a:rPr>
              <a:t> </a:t>
            </a:r>
            <a:r>
              <a:rPr lang="en-GB" sz="3200" dirty="0" err="1" smtClean="0">
                <a:latin typeface="Arial Rounded MT Bold" panose="020F0704030504030204" pitchFamily="34" charset="0"/>
              </a:rPr>
              <a:t>Ychwanegol</a:t>
            </a:r>
            <a:r>
              <a:rPr lang="en-GB" sz="3200" dirty="0" smtClean="0">
                <a:latin typeface="Arial Rounded MT Bold" panose="020F0704030504030204" pitchFamily="34" charset="0"/>
              </a:rPr>
              <a:t> (ADY)</a:t>
            </a:r>
          </a:p>
          <a:p>
            <a:pPr algn="ctr"/>
            <a:endParaRPr lang="en-GB" sz="3200" dirty="0" smtClean="0">
              <a:latin typeface="Arial Rounded MT Bold" panose="020F0704030504030204" pitchFamily="34" charset="0"/>
            </a:endParaRPr>
          </a:p>
          <a:p>
            <a:pPr algn="ctr"/>
            <a:r>
              <a:rPr lang="en-GB" sz="32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Define Additional Learning Needs (ALN)</a:t>
            </a:r>
            <a:endParaRPr lang="en-GB" sz="3200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1410" y="5180806"/>
            <a:ext cx="1973167" cy="1310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60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311" y="301131"/>
            <a:ext cx="6242755" cy="632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95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 Rounded MT Bold" panose="020F0704030504030204" pitchFamily="34" charset="0"/>
              </a:rPr>
              <a:t>Rhaglen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trawsnewid</a:t>
            </a:r>
            <a:r>
              <a:rPr lang="en-GB" dirty="0" smtClean="0">
                <a:latin typeface="Arial Rounded MT Bold" panose="020F0704030504030204" pitchFamily="34" charset="0"/>
              </a:rPr>
              <a:t> ADY</a:t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ALN Transformation programme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Arial Rounded MT Bold" panose="020F0704030504030204" pitchFamily="34" charset="0"/>
              </a:rPr>
              <a:t>CYMRAEG: </a:t>
            </a:r>
            <a:r>
              <a:rPr lang="en-GB" sz="3200" dirty="0">
                <a:latin typeface="Arial Rounded MT Bold" panose="020F0704030504030204" pitchFamily="34" charset="0"/>
                <a:hlinkClick r:id="rId2"/>
              </a:rPr>
              <a:t>https://</a:t>
            </a:r>
            <a:r>
              <a:rPr lang="en-GB" sz="3200" dirty="0" smtClean="0">
                <a:latin typeface="Arial Rounded MT Bold" panose="020F0704030504030204" pitchFamily="34" charset="0"/>
                <a:hlinkClick r:id="rId2"/>
              </a:rPr>
              <a:t>www.youtube.com/watch?v=6c10LIVlhcw</a:t>
            </a:r>
            <a:r>
              <a:rPr lang="en-GB" sz="3200" dirty="0" smtClean="0">
                <a:latin typeface="Arial Rounded MT Bold" panose="020F07040305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3200" dirty="0" smtClean="0">
                <a:latin typeface="Arial Rounded MT Bold" panose="020F0704030504030204" pitchFamily="34" charset="0"/>
              </a:rPr>
              <a:t>ENGLISH</a:t>
            </a:r>
            <a:r>
              <a:rPr lang="en-GB" sz="3200" dirty="0">
                <a:latin typeface="Arial Rounded MT Bold" panose="020F0704030504030204" pitchFamily="34" charset="0"/>
              </a:rPr>
              <a:t>: </a:t>
            </a:r>
            <a:r>
              <a:rPr lang="en-GB" sz="3200" dirty="0">
                <a:latin typeface="Arial Rounded MT Bold" panose="020F0704030504030204" pitchFamily="34" charset="0"/>
                <a:hlinkClick r:id="rId3"/>
              </a:rPr>
              <a:t>https://</a:t>
            </a:r>
            <a:r>
              <a:rPr lang="en-GB" sz="3200" dirty="0" smtClean="0">
                <a:latin typeface="Arial Rounded MT Bold" panose="020F0704030504030204" pitchFamily="34" charset="0"/>
                <a:hlinkClick r:id="rId3"/>
              </a:rPr>
              <a:t>www.youtube.com/watch?v=z2bkbs00Z68</a:t>
            </a:r>
            <a:r>
              <a:rPr lang="en-GB" sz="3200" dirty="0" smtClean="0">
                <a:latin typeface="Arial Rounded MT Bold" panose="020F0704030504030204" pitchFamily="34" charset="0"/>
              </a:rPr>
              <a:t> </a:t>
            </a:r>
            <a:endParaRPr lang="en-GB" sz="32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546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657316" cy="132632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Pam </a:t>
            </a:r>
            <a:r>
              <a:rPr lang="en-GB" dirty="0" err="1" smtClean="0">
                <a:latin typeface="Arial Rounded MT Bold" panose="020F0704030504030204" pitchFamily="34" charset="0"/>
              </a:rPr>
              <a:t>mae’n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bwysig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cynnwys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pob</a:t>
            </a:r>
            <a:r>
              <a:rPr lang="en-GB" dirty="0" smtClean="0">
                <a:latin typeface="Arial Rounded MT Bold" panose="020F0704030504030204" pitchFamily="34" charset="0"/>
              </a:rPr>
              <a:t> </a:t>
            </a:r>
            <a:r>
              <a:rPr lang="en-GB" dirty="0" err="1" smtClean="0">
                <a:latin typeface="Arial Rounded MT Bold" panose="020F0704030504030204" pitchFamily="34" charset="0"/>
              </a:rPr>
              <a:t>dysgwr</a:t>
            </a:r>
            <a:r>
              <a:rPr lang="en-GB" dirty="0" smtClean="0">
                <a:latin typeface="Arial Rounded MT Bold" panose="020F0704030504030204" pitchFamily="34" charset="0"/>
              </a:rPr>
              <a:t>?</a:t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Why is it important to include all learners?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53156" y="2088319"/>
            <a:ext cx="5466643" cy="448181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Hawliau</a:t>
            </a:r>
            <a:r>
              <a:rPr lang="en-GB" sz="2400" dirty="0" smtClean="0">
                <a:latin typeface="Arial Rounded MT Bold" panose="020F0704030504030204" pitchFamily="34" charset="0"/>
              </a:rPr>
              <a:t> plant a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phobl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ifanc</a:t>
            </a:r>
            <a:r>
              <a:rPr lang="en-GB" sz="2400" dirty="0" smtClean="0">
                <a:latin typeface="Arial Rounded MT Bold" panose="020F0704030504030204" pitchFamily="34" charset="0"/>
              </a:rPr>
              <a:t> (CCUHP)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Cydraddoldeb</a:t>
            </a: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latin typeface="Arial Rounded MT Bold" panose="020F0704030504030204" pitchFamily="34" charset="0"/>
              </a:rPr>
              <a:t>(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Deddf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Cydraddoldeb</a:t>
            </a:r>
            <a:r>
              <a:rPr lang="en-GB" sz="2400" dirty="0" smtClean="0">
                <a:latin typeface="Arial Rounded MT Bold" panose="020F0704030504030204" pitchFamily="34" charset="0"/>
              </a:rPr>
              <a:t> 2010)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Lles</a:t>
            </a:r>
            <a:r>
              <a:rPr lang="en-GB" sz="2400" dirty="0" smtClean="0">
                <a:latin typeface="Arial Rounded MT Bold" panose="020F0704030504030204" pitchFamily="34" charset="0"/>
              </a:rPr>
              <a:t> (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Deddf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Llesiant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Cenedlaethau’r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Dyfodol</a:t>
            </a:r>
            <a:r>
              <a:rPr lang="en-GB" sz="2400" dirty="0" smtClean="0">
                <a:latin typeface="Arial Rounded MT Bold" panose="020F0704030504030204" pitchFamily="34" charset="0"/>
              </a:rPr>
              <a:t>, 2015)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Cwricwlwm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cynhwysol</a:t>
            </a: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latin typeface="Arial Rounded MT Bold" panose="020F0704030504030204" pitchFamily="34" charset="0"/>
              </a:rPr>
              <a:t>(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Dyfodol</a:t>
            </a: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Llwyddiannus</a:t>
            </a:r>
            <a:r>
              <a:rPr lang="en-GB" sz="2400" dirty="0" smtClean="0">
                <a:latin typeface="Arial Rounded MT Bold" panose="020F0704030504030204" pitchFamily="34" charset="0"/>
              </a:rPr>
              <a:t> - Donaldson, 2015)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err="1" smtClean="0">
                <a:latin typeface="Arial Rounded MT Bold" panose="020F0704030504030204" pitchFamily="34" charset="0"/>
              </a:rPr>
              <a:t>Arall</a:t>
            </a:r>
            <a:r>
              <a:rPr lang="en-GB" sz="2400" dirty="0" smtClean="0">
                <a:latin typeface="Arial Rounded MT Bold" panose="020F0704030504030204" pitchFamily="34" charset="0"/>
              </a:rPr>
              <a:t> ? 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679930" cy="370288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 smtClean="0"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Children and young people’s rights (UNCRC)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FFCC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Equality (Equality Act 2010)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FFCC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Well-being (Well-being and Future Generations Act, 2015)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FFCC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Inclusive curriculum (Successful Futures - </a:t>
            </a:r>
            <a:r>
              <a:rPr lang="en-GB" sz="2400" dirty="0">
                <a:solidFill>
                  <a:srgbClr val="FFFFCC"/>
                </a:solidFill>
                <a:latin typeface="Arial Rounded MT Bold" panose="020F0704030504030204" pitchFamily="34" charset="0"/>
              </a:rPr>
              <a:t>Donaldson, 2015) </a:t>
            </a:r>
            <a:endParaRPr lang="en-GB" sz="2400" dirty="0" smtClean="0">
              <a:solidFill>
                <a:srgbClr val="FFFFCC"/>
              </a:solidFill>
              <a:latin typeface="Arial Rounded MT Bold" panose="020F07040305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FFCC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Other? </a:t>
            </a:r>
            <a:endParaRPr lang="en-GB" sz="2400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28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57219" y="248356"/>
            <a:ext cx="10353761" cy="1326321"/>
          </a:xfrm>
        </p:spPr>
        <p:txBody>
          <a:bodyPr>
            <a:normAutofit/>
          </a:bodyPr>
          <a:lstStyle/>
          <a:p>
            <a:pPr algn="l"/>
            <a:r>
              <a:rPr lang="en-US" dirty="0" err="1" smtClean="0">
                <a:latin typeface="Arial Rounded MT Bold" panose="020F0704030504030204" pitchFamily="34" charset="0"/>
              </a:rPr>
              <a:t>Cofiwch</a:t>
            </a:r>
            <a:r>
              <a:rPr lang="en-US" dirty="0" smtClean="0">
                <a:latin typeface="Arial Rounded MT Bold" panose="020F0704030504030204" pitchFamily="34" charset="0"/>
              </a:rPr>
              <a:t/>
            </a:r>
            <a:br>
              <a:rPr lang="en-US" dirty="0" smtClean="0">
                <a:latin typeface="Arial Rounded MT Bold" panose="020F0704030504030204" pitchFamily="34" charset="0"/>
              </a:rPr>
            </a:br>
            <a:r>
              <a:rPr lang="en-US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Remember</a:t>
            </a:r>
            <a:endParaRPr lang="en-US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378" y="1574677"/>
            <a:ext cx="9005844" cy="450292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981200" y="5999988"/>
            <a:ext cx="8305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(https://teachsen.files.wordpress.com/2015/10/img_0663.jpg)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25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 smtClean="0">
                <a:latin typeface="Arial Rounded MT Bold" panose="020F0704030504030204" pitchFamily="34" charset="0"/>
              </a:rPr>
              <a:t>Ystyriwch</a:t>
            </a:r>
            <a:r>
              <a:rPr lang="en-GB" dirty="0" smtClean="0">
                <a:latin typeface="Arial Rounded MT Bold" panose="020F0704030504030204" pitchFamily="34" charset="0"/>
              </a:rPr>
              <a:t/>
            </a:r>
            <a:br>
              <a:rPr lang="en-GB" dirty="0" smtClean="0">
                <a:latin typeface="Arial Rounded MT Bold" panose="020F0704030504030204" pitchFamily="34" charset="0"/>
              </a:rPr>
            </a:br>
            <a:r>
              <a:rPr lang="en-GB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consider</a:t>
            </a:r>
            <a:endParaRPr lang="en-GB" dirty="0">
              <a:solidFill>
                <a:srgbClr val="FFFFCC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3657" y="375003"/>
            <a:ext cx="5784743" cy="620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32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9022"/>
            <a:ext cx="12192000" cy="6937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66756AE4-2DB9-2F4A-A679-CA0205424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496" y="184426"/>
            <a:ext cx="10353761" cy="1326321"/>
          </a:xfrm>
        </p:spPr>
        <p:txBody>
          <a:bodyPr/>
          <a:lstStyle/>
          <a:p>
            <a:r>
              <a:rPr lang="en-US" dirty="0" err="1" smtClean="0">
                <a:latin typeface="Arial Rounded MT Bold" panose="020F0704030504030204" pitchFamily="34" charset="0"/>
              </a:rPr>
              <a:t>Cyfeirndodau</a:t>
            </a:r>
            <a:r>
              <a:rPr lang="en-US" dirty="0" smtClean="0">
                <a:latin typeface="Arial Rounded MT Bold" panose="020F0704030504030204" pitchFamily="34" charset="0"/>
              </a:rPr>
              <a:t> </a:t>
            </a:r>
            <a:r>
              <a:rPr lang="en-US" dirty="0" err="1" smtClean="0">
                <a:latin typeface="Arial Rounded MT Bold" panose="020F0704030504030204" pitchFamily="34" charset="0"/>
              </a:rPr>
              <a:t>defnyddiol</a:t>
            </a:r>
            <a:r>
              <a:rPr lang="en-US" dirty="0" smtClean="0">
                <a:latin typeface="Arial Rounded MT Bold" panose="020F0704030504030204" pitchFamily="34" charset="0"/>
              </a:rPr>
              <a:t/>
            </a:r>
            <a:br>
              <a:rPr lang="en-US" dirty="0" smtClean="0">
                <a:latin typeface="Arial Rounded MT Bold" panose="020F0704030504030204" pitchFamily="34" charset="0"/>
              </a:rPr>
            </a:br>
            <a:r>
              <a:rPr lang="en-US" dirty="0" smtClean="0">
                <a:solidFill>
                  <a:srgbClr val="FFFFCC"/>
                </a:solidFill>
                <a:latin typeface="Arial Rounded MT Bold" panose="020F0704030504030204" pitchFamily="34" charset="0"/>
              </a:rPr>
              <a:t>Useful </a:t>
            </a:r>
            <a:r>
              <a:rPr lang="en-US" dirty="0">
                <a:solidFill>
                  <a:srgbClr val="FFFFCC"/>
                </a:solidFill>
                <a:latin typeface="Arial Rounded MT Bold" panose="020F070403050403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4F940A7-D1D9-0143-8617-592C1CD51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036" y="1510747"/>
            <a:ext cx="9144000" cy="514846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FFFFCC"/>
                </a:solidFill>
              </a:rPr>
              <a:t>ADHD - </a:t>
            </a:r>
            <a:r>
              <a:rPr lang="en-US" sz="2800" dirty="0">
                <a:solidFill>
                  <a:srgbClr val="FFFFCC"/>
                </a:solidFill>
                <a:hlinkClick r:id="rId2"/>
              </a:rPr>
              <a:t>https://www.adhdfoundation.org.uk/</a:t>
            </a:r>
            <a:r>
              <a:rPr lang="en-US" sz="2800" dirty="0">
                <a:solidFill>
                  <a:srgbClr val="FFFFCC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FFCC"/>
                </a:solidFill>
              </a:rPr>
              <a:t>Autistic Spectrum Condition - </a:t>
            </a:r>
            <a:r>
              <a:rPr lang="en-US" sz="2800" dirty="0">
                <a:solidFill>
                  <a:srgbClr val="FFFFCC"/>
                </a:solidFill>
                <a:hlinkClick r:id="rId3"/>
              </a:rPr>
              <a:t>https://www.asdinfowales.co.uk/</a:t>
            </a:r>
            <a:r>
              <a:rPr lang="en-US" sz="2800" dirty="0">
                <a:solidFill>
                  <a:srgbClr val="FFFFCC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FFCC"/>
                </a:solidFill>
              </a:rPr>
              <a:t>Dyslexia - </a:t>
            </a:r>
            <a:r>
              <a:rPr lang="en-US" sz="2800" dirty="0">
                <a:solidFill>
                  <a:srgbClr val="FFFFCC"/>
                </a:solidFill>
                <a:hlinkClick r:id="rId4"/>
              </a:rPr>
              <a:t>https://www.dyslexiascotland.org.uk/</a:t>
            </a:r>
            <a:r>
              <a:rPr lang="en-US" sz="2800" dirty="0">
                <a:solidFill>
                  <a:srgbClr val="FFFFCC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FFCC"/>
                </a:solidFill>
              </a:rPr>
              <a:t>EAL - </a:t>
            </a:r>
            <a:r>
              <a:rPr lang="en-US" sz="2800" dirty="0">
                <a:solidFill>
                  <a:srgbClr val="FFFFCC"/>
                </a:solidFill>
                <a:hlinkClick r:id="rId5"/>
              </a:rPr>
              <a:t>https://www.naldic.org.uk/eal-teaching-and-learning/outline-guidance/eal-ofsted/</a:t>
            </a:r>
            <a:r>
              <a:rPr lang="en-US" sz="2800" dirty="0">
                <a:solidFill>
                  <a:srgbClr val="FFFFCC"/>
                </a:solidFill>
              </a:rPr>
              <a:t>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y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Glazzard, J., Hughes, A., Netherwood, A. Neve, L &amp; Stokoe, J. (2010) </a:t>
            </a:r>
            <a:r>
              <a:rPr lang="cy-GB" altLang="en-US" sz="2800" i="1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Teaching Primary Special Educational Needs, </a:t>
            </a:r>
            <a:r>
              <a:rPr lang="cy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Exeter: Learning Matters Ltd.                                                                                Packer, N. (2017) </a:t>
            </a:r>
            <a:r>
              <a:rPr lang="cy-GB" altLang="en-US" sz="2800" i="1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The Teacher’s Guide to SEN. </a:t>
            </a:r>
            <a:r>
              <a:rPr lang="cy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Williston:Crown House Publishing. </a:t>
            </a:r>
            <a:r>
              <a:rPr lang="en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                                                                                                       Peer, L. &amp; Reid, G. (2016) </a:t>
            </a:r>
            <a:r>
              <a:rPr lang="en-GB" altLang="en-US" sz="2800" i="1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Special Educational Needs – A Guide for Inclusive Practice (2</a:t>
            </a:r>
            <a:r>
              <a:rPr lang="en-GB" altLang="en-US" sz="2800" i="1" baseline="300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nd</a:t>
            </a:r>
            <a:r>
              <a:rPr lang="en-GB" altLang="en-US" sz="2800" i="1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 ed.). </a:t>
            </a:r>
            <a:r>
              <a:rPr lang="en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London: Sage.                                                                                                                       Spooner, W. (2011) </a:t>
            </a:r>
            <a:r>
              <a:rPr lang="en-GB" altLang="en-US" sz="2800" i="1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The SEN Handbook for Trainee Teachers, NQTs and Teaching Assistants. </a:t>
            </a:r>
            <a:r>
              <a:rPr lang="en-GB" altLang="en-US" sz="2800" dirty="0">
                <a:solidFill>
                  <a:srgbClr val="FFFFCC"/>
                </a:solidFill>
                <a:ea typeface="ＭＳ Ｐゴシック" panose="020B0600070205080204" pitchFamily="34" charset="-128"/>
              </a:rPr>
              <a:t>Abingdon: Routledge</a:t>
            </a:r>
            <a:r>
              <a:rPr lang="en-GB" altLang="en-US" sz="2800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.</a:t>
            </a:r>
            <a:endParaRPr lang="en-US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61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8346F"/>
      </a:dk2>
      <a:lt2>
        <a:srgbClr val="D9A8D2"/>
      </a:lt2>
      <a:accent1>
        <a:srgbClr val="CE57AB"/>
      </a:accent1>
      <a:accent2>
        <a:srgbClr val="8E8EFD"/>
      </a:accent2>
      <a:accent3>
        <a:srgbClr val="7CBCE0"/>
      </a:accent3>
      <a:accent4>
        <a:srgbClr val="70BF9F"/>
      </a:accent4>
      <a:accent5>
        <a:srgbClr val="A5B960"/>
      </a:accent5>
      <a:accent6>
        <a:srgbClr val="D47A57"/>
      </a:accent6>
      <a:hlink>
        <a:srgbClr val="D164DE"/>
      </a:hlink>
      <a:folHlink>
        <a:srgbClr val="BE87C4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D4FE1632-F131-47D3-A814-99E9CD025E2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124</TotalTime>
  <Words>371</Words>
  <Application>Microsoft Office PowerPoint</Application>
  <PresentationFormat>Widescreen</PresentationFormat>
  <Paragraphs>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ＭＳ Ｐゴシック</vt:lpstr>
      <vt:lpstr>Arial</vt:lpstr>
      <vt:lpstr>Arial Rounded MT Bold</vt:lpstr>
      <vt:lpstr>Bookman Old Style</vt:lpstr>
      <vt:lpstr>Calibri</vt:lpstr>
      <vt:lpstr>Rockwell</vt:lpstr>
      <vt:lpstr>Wingdings</vt:lpstr>
      <vt:lpstr>Damask</vt:lpstr>
      <vt:lpstr>PowerPoint Presentation</vt:lpstr>
      <vt:lpstr>Cyflwyniad bras I  Anghenion dysgu Ychwanegol (ADY)  A brief introduction to  additional Learning Needs  </vt:lpstr>
      <vt:lpstr>beth ydych chi’n ei weld fan hyn? what can you see here?</vt:lpstr>
      <vt:lpstr>Nodau dysgu learning objectives</vt:lpstr>
      <vt:lpstr>Gwaith pâR PAIRED TASK</vt:lpstr>
      <vt:lpstr>PowerPoint Presentation</vt:lpstr>
      <vt:lpstr>Rhaglen trawsnewid ADY ALN Transformation programme</vt:lpstr>
      <vt:lpstr>Pam mae’n bwysig cynnwys pob dysgwr? Why is it important to include all learners?</vt:lpstr>
      <vt:lpstr>Cofiwch Remember</vt:lpstr>
      <vt:lpstr>Ystyriwch consider</vt:lpstr>
      <vt:lpstr>PowerPoint Presentation</vt:lpstr>
      <vt:lpstr>Cyfeirndodau defnyddiol Useful 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Anghenion dysgu Ychwanegol (ADY) &amp; Chynhwysiant Additional Learning Needs  &amp; Inclusion</dc:title>
  <dc:creator>Nanna Ryder</dc:creator>
  <cp:lastModifiedBy>Nanna Ryder</cp:lastModifiedBy>
  <cp:revision>4</cp:revision>
  <cp:lastPrinted>2018-09-10T15:55:12Z</cp:lastPrinted>
  <dcterms:created xsi:type="dcterms:W3CDTF">2018-09-10T13:51:03Z</dcterms:created>
  <dcterms:modified xsi:type="dcterms:W3CDTF">2018-09-10T15:55:18Z</dcterms:modified>
</cp:coreProperties>
</file>