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69" r:id="rId3"/>
    <p:sldId id="283" r:id="rId4"/>
    <p:sldId id="284" r:id="rId5"/>
    <p:sldId id="27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13285-0282-FEA1-CE02-250E4CDF30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6CF3C6-1461-6201-27C4-180EFAE004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B2749-57C2-D2C6-E9F9-A162303E9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045C-9C5D-4237-8D86-673F5CDEB9EE}" type="datetime1">
              <a:rPr lang="en-US" smtClean="0"/>
              <a:t>7/13/2022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5F8DD-D29B-F08D-CAA7-FE9CAA327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A0AD66-332D-3CCF-4BBC-26CFB066F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6791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B07A8-AB72-337C-27EB-B542AB59F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41452-E4C2-3B31-2B51-6168ACB57B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F9126-FA15-C7B4-2E05-BAE633534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14403-9862-4182-8204-7E0A97B81197}" type="datetime1">
              <a:rPr lang="en-US" smtClean="0"/>
              <a:t>7/13/2022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01FD7C-ABE1-F8C8-690A-B36A50BFA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0258E-A01E-2DE8-DE61-DB5C554B3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3091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ACE87-F0DA-B12C-CCEB-B5639CD7B7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AA5333-BD7A-C9AB-27E8-4A55986D29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0BE072-15E4-B3F2-1381-C38F58300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17E77-2DAA-4CB5-A4E8-D837BAC7CF0D}" type="datetime1">
              <a:rPr lang="en-US" smtClean="0"/>
              <a:t>7/13/2022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BA9DB7-B8A6-3484-D0A7-4AFED0F4B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627E7-B77D-D169-05C6-48BBA32D5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0443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C81C5-0C2E-510D-FD84-B463E2FA5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D5ED8-64DF-E085-57B0-62BDBF8B6E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14BA4F-5C9F-598C-3270-487652ACDB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0D4392-2366-F48B-E9C3-49E4A08C6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3D21-3DB0-4757-A0C3-9BF1531E10F7}" type="datetime1">
              <a:rPr lang="en-US" smtClean="0"/>
              <a:t>7/13/2022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02AEF5-6B60-F342-52D8-8D427A2A6B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C8E6E7-DCB8-9039-0532-95BD0F07B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9293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C5EC4-706F-54C0-6890-29A4517E8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D16B59-21CD-EBE1-EC7B-13866DBDB3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808B3D-ABCB-DD05-4991-2D598CDBD1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7518DC-6839-349B-4BF1-E7B5D96739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657BF5-2496-388A-1F07-309E012071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808F66-1968-B88D-96FB-D8BA02D45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93D1C-D964-4E47-86BA-BB7378BAB4BB}" type="datetime1">
              <a:rPr lang="en-US" smtClean="0"/>
              <a:t>7/13/2022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B6D949-F3FA-477E-7001-684DEB398D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751251-AF7A-7875-E16D-0B25AE1C5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227634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D6090-1222-581D-ECEC-88A846E8C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BCAE40-4050-F4BF-6FB7-590A18C03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79A4F-B37D-4491-8B8B-837EBDB6A2F5}" type="datetime1">
              <a:rPr lang="en-US" smtClean="0"/>
              <a:t>7/13/2022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336502-524A-BA8B-F773-C5803C51B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AD1D6B-793A-B909-BB5D-2FEDA9620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838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47C77C-432F-EA82-71E9-35431B85D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B2006-E458-484A-ACB8-9903F9ACB1A6}" type="datetime1">
              <a:rPr lang="en-US" smtClean="0"/>
              <a:t>7/13/2022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0180B7-84AE-04AA-3B8E-8D27E7EB8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1CB97A-040F-D2C4-BB25-1DAC9BA78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842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59CA4-FBCE-DD13-5FD1-826BC989D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7AFB7-E7F4-550C-342A-FF46499FC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BDC700-1AF4-4F05-F6ED-082C93EF81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0B6F19-AEC8-EB31-9883-571A14BB0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8988D-49FE-46D4-B507-CE81D11841F0}" type="datetime1">
              <a:rPr lang="en-US" smtClean="0"/>
              <a:t>7/13/2022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9F04AC-E3DF-020F-69D4-201AD9B56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921A72-24E1-C75A-5A1D-56AE902A6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16390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A9BF6-287C-9467-FAFE-EA14DCFA0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12F505-E887-C70F-7780-DDC141F8BE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756ABE-49CB-DB7B-C893-17294495E8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5E996D-AE4E-0553-EA25-EA3D2748C5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D5F3C-E7D1-47CF-9B56-98BA1F779CE1}" type="datetime1">
              <a:rPr lang="en-US" smtClean="0"/>
              <a:t>7/13/2022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999424-94A0-B2BB-B951-C02D22D35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16CC9-2078-026C-1571-F26B20F0E3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1934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628A9-5AF5-7706-8571-DB95A352F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ABE4CE-7CC0-6B89-AE5C-65C9EF1E13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FC5693-D6A9-B359-ED7E-755BF3789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67B8F-408A-4799-8025-D8E6A24772E6}" type="datetime1">
              <a:rPr lang="en-US" smtClean="0"/>
              <a:t>7/13/2022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E4ECBB-D6F7-CDFF-725C-C7A2DD2AA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005804-78DB-4EBB-7D4D-5180AFE43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2941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3E163E-DA78-44EF-91D6-91487DB896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8C631C-F633-3F96-EB34-12802BC945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482BED-40D3-5158-F9E1-8D6E8414B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DB780-22E9-4312-A599-46A93874FF08}" type="datetime1">
              <a:rPr lang="en-US" smtClean="0"/>
              <a:t>7/13/2022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A68B88-35C1-FFE3-871B-F805E5E1B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C412CF-5E2E-D0F9-02DE-359D616BE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95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F1E21A-C5D1-B31F-CD31-9C5244404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1175C1-B216-8709-B4F2-8EC973B010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D6A63-9549-5A66-41E2-E115E0A76C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113EB9-F8D2-4880-8A7F-2DBB73160BFC}" type="datetime1">
              <a:rPr lang="en-US" smtClean="0"/>
              <a:t>7/13/2022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3EBFE3-20D8-4C45-A914-2DD5958021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9AA893-F9CB-FE38-7493-9F83B1950B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92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conditions/alzheimers-diseas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A1A43-B750-4259-AA02-68777493B1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182" y="0"/>
            <a:ext cx="3065126" cy="914399"/>
          </a:xfrm>
        </p:spPr>
        <p:txBody>
          <a:bodyPr>
            <a:noAutofit/>
          </a:bodyPr>
          <a:lstStyle/>
          <a:p>
            <a:br>
              <a:rPr lang="en-US" sz="2400" b="1" dirty="0"/>
            </a:br>
            <a:r>
              <a:rPr lang="en-US" sz="2400" b="1" dirty="0"/>
              <a:t>Shirley OBENG ASARE</a:t>
            </a:r>
            <a:br>
              <a:rPr lang="en-US" sz="2400" b="1" dirty="0"/>
            </a:br>
            <a:r>
              <a:rPr lang="en-GB" sz="1400" b="1" dirty="0">
                <a:latin typeface="Arial" panose="020B0604020202020204" pitchFamily="34" charset="0"/>
                <a:ea typeface="Calibri" panose="020F0502020204030204" pitchFamily="34" charset="0"/>
              </a:rPr>
              <a:t>Student ID: 2021949</a:t>
            </a:r>
            <a:r>
              <a:rPr lang="en-US" sz="2400" b="1" dirty="0"/>
              <a:t>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F61DBF-2C3F-4F06-BAE0-5C6A7317D5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50803" y="1029351"/>
            <a:ext cx="5877385" cy="536321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NERVOUS SYSTEM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1D8DDB4-0A5D-C155-46EF-E14E18458F78}"/>
              </a:ext>
            </a:extLst>
          </p:cNvPr>
          <p:cNvGrpSpPr/>
          <p:nvPr/>
        </p:nvGrpSpPr>
        <p:grpSpPr>
          <a:xfrm>
            <a:off x="586990" y="1857247"/>
            <a:ext cx="5349767" cy="4813347"/>
            <a:chOff x="879539" y="1289741"/>
            <a:chExt cx="5349767" cy="4813347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E0AA9115-FC8D-224B-B0E2-8F6817B4AE38}"/>
                </a:ext>
              </a:extLst>
            </p:cNvPr>
            <p:cNvGrpSpPr/>
            <p:nvPr/>
          </p:nvGrpSpPr>
          <p:grpSpPr>
            <a:xfrm>
              <a:off x="879539" y="1289741"/>
              <a:ext cx="5349767" cy="4813347"/>
              <a:chOff x="879539" y="1289741"/>
              <a:chExt cx="5349767" cy="4813347"/>
            </a:xfrm>
          </p:grpSpPr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ED0B87C5-EFB6-EE4F-1AD9-80B2F94F02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79539" y="1874517"/>
                <a:ext cx="5349767" cy="4228571"/>
              </a:xfrm>
              <a:prstGeom prst="rect">
                <a:avLst/>
              </a:prstGeom>
            </p:spPr>
          </p:pic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A8A41A46-9DB4-46D6-2254-420FD74A920B}"/>
                  </a:ext>
                </a:extLst>
              </p:cNvPr>
              <p:cNvSpPr txBox="1"/>
              <p:nvPr/>
            </p:nvSpPr>
            <p:spPr>
              <a:xfrm>
                <a:off x="879539" y="1289741"/>
                <a:ext cx="5349767" cy="584775"/>
              </a:xfrm>
              <a:prstGeom prst="rect">
                <a:avLst/>
              </a:prstGeom>
              <a:solidFill>
                <a:schemeClr val="tx1"/>
              </a:solidFill>
            </p:spPr>
            <p:txBody>
              <a:bodyPr wrap="square" rtlCol="0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3200" b="1" i="0" u="none" strike="noStrike" kern="1200" cap="none" spc="0" normalizeH="0" baseline="0" noProof="0" dirty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WHAT IS IT?</a:t>
                </a:r>
              </a:p>
            </p:txBody>
          </p:sp>
        </p:grp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B0D09F4D-82BF-7723-C83C-917B20EF79EB}"/>
                </a:ext>
              </a:extLst>
            </p:cNvPr>
            <p:cNvSpPr txBox="1"/>
            <p:nvPr/>
          </p:nvSpPr>
          <p:spPr>
            <a:xfrm>
              <a:off x="1358309" y="3827721"/>
              <a:ext cx="3383812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(Mai and </a:t>
              </a:r>
              <a:r>
                <a:rPr kumimoji="0" lang="en-GB" sz="1800" b="0" i="0" u="none" strike="noStrike" kern="1200" cap="none" spc="0" normalizeH="0" baseline="0" noProof="0" dirty="0" err="1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Paxinos</a:t>
              </a: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, G. eds., 2011.) 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EAF95B-EDC9-0CAA-141C-83CC4EE742CB}"/>
              </a:ext>
            </a:extLst>
          </p:cNvPr>
          <p:cNvGrpSpPr/>
          <p:nvPr/>
        </p:nvGrpSpPr>
        <p:grpSpPr>
          <a:xfrm>
            <a:off x="6096000" y="1844139"/>
            <a:ext cx="5572833" cy="4826455"/>
            <a:chOff x="6101961" y="1453235"/>
            <a:chExt cx="5572833" cy="4780163"/>
          </a:xfrm>
        </p:grpSpPr>
        <p:pic>
          <p:nvPicPr>
            <p:cNvPr id="12" name="Picture 2">
              <a:extLst>
                <a:ext uri="{FF2B5EF4-FFF2-40B4-BE49-F238E27FC236}">
                  <a16:creationId xmlns:a16="http://schemas.microsoft.com/office/drawing/2014/main" id="{AA79BA2A-D363-46B4-BDE3-8089F77CD24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01961" y="2004826"/>
              <a:ext cx="5572833" cy="42285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FAD6ED69-BA4E-73FF-4055-51D01367E1F5}"/>
                </a:ext>
              </a:extLst>
            </p:cNvPr>
            <p:cNvSpPr txBox="1"/>
            <p:nvPr/>
          </p:nvSpPr>
          <p:spPr>
            <a:xfrm>
              <a:off x="6101961" y="1453235"/>
              <a:ext cx="3605808" cy="1569660"/>
            </a:xfrm>
            <a:prstGeom prst="rect">
              <a:avLst/>
            </a:prstGeom>
            <a:solidFill>
              <a:schemeClr val="tx1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32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rPr>
                <a:t>WHY IS IT IMPORTANT?</a:t>
              </a:r>
            </a:p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1827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4AC2D51-9D3C-EA4B-F5CC-B71A458475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2221" y="1270788"/>
            <a:ext cx="4476307" cy="44763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05E497E7-5685-B7A9-70F7-0172772DC7AE}"/>
              </a:ext>
            </a:extLst>
          </p:cNvPr>
          <p:cNvSpPr/>
          <p:nvPr/>
        </p:nvSpPr>
        <p:spPr>
          <a:xfrm>
            <a:off x="8169364" y="386167"/>
            <a:ext cx="3732028" cy="2100966"/>
          </a:xfrm>
          <a:prstGeom prst="wedgeRoundRectCallout">
            <a:avLst>
              <a:gd name="adj1" fmla="val -57407"/>
              <a:gd name="adj2" fmla="val 29067"/>
              <a:gd name="adj3" fmla="val 16667"/>
            </a:avLst>
          </a:prstGeom>
          <a:solidFill>
            <a:schemeClr val="bg1">
              <a:lumMod val="85000"/>
            </a:schemeClr>
          </a:solidFill>
          <a:ln w="28575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D0D59451-27DB-01E4-5158-D179B2416CA7}"/>
              </a:ext>
            </a:extLst>
          </p:cNvPr>
          <p:cNvSpPr/>
          <p:nvPr/>
        </p:nvSpPr>
        <p:spPr>
          <a:xfrm>
            <a:off x="346885" y="386167"/>
            <a:ext cx="3890852" cy="2100966"/>
          </a:xfrm>
          <a:prstGeom prst="wedgeRoundRectCallout">
            <a:avLst>
              <a:gd name="adj1" fmla="val 64478"/>
              <a:gd name="adj2" fmla="val 31408"/>
              <a:gd name="adj3" fmla="val 16667"/>
            </a:avLst>
          </a:prstGeom>
          <a:solidFill>
            <a:schemeClr val="bg1">
              <a:lumMod val="85000"/>
            </a:schemeClr>
          </a:solidFill>
          <a:ln w="28575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605466-3C17-8258-7672-DB20B1581CA3}"/>
              </a:ext>
            </a:extLst>
          </p:cNvPr>
          <p:cNvSpPr txBox="1"/>
          <p:nvPr/>
        </p:nvSpPr>
        <p:spPr>
          <a:xfrm>
            <a:off x="495634" y="375261"/>
            <a:ext cx="371602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Central Nervous System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Brain &amp; Spinal Cord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Receives, processes and reacts to information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(Mai and Paxinos, 2011)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7E71788-E4C8-AEEE-1F89-0B0C579047D4}"/>
              </a:ext>
            </a:extLst>
          </p:cNvPr>
          <p:cNvSpPr/>
          <p:nvPr/>
        </p:nvSpPr>
        <p:spPr>
          <a:xfrm>
            <a:off x="403457" y="2774839"/>
            <a:ext cx="3890852" cy="1819060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1503328C-A847-CA3E-0C00-7A73C794B6B0}"/>
              </a:ext>
            </a:extLst>
          </p:cNvPr>
          <p:cNvSpPr/>
          <p:nvPr/>
        </p:nvSpPr>
        <p:spPr>
          <a:xfrm>
            <a:off x="422897" y="4649804"/>
            <a:ext cx="3890852" cy="2052379"/>
          </a:xfrm>
          <a:prstGeom prst="roundRect">
            <a:avLst/>
          </a:prstGeom>
          <a:solidFill>
            <a:schemeClr val="bg1"/>
          </a:solidFill>
          <a:ln w="38100"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4A5815D-92B2-5A15-6963-47EF3F7299D4}"/>
              </a:ext>
            </a:extLst>
          </p:cNvPr>
          <p:cNvSpPr txBox="1"/>
          <p:nvPr/>
        </p:nvSpPr>
        <p:spPr>
          <a:xfrm>
            <a:off x="439357" y="2797889"/>
            <a:ext cx="381905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The Brain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 is called the </a:t>
            </a:r>
            <a:r>
              <a:rPr kumimoji="0" lang="en-GB" sz="22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Central Control System</a:t>
            </a: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, controlling everything including actions, information and body processes.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D14253D-B2AA-D7DE-A4E3-88E548993C65}"/>
              </a:ext>
            </a:extLst>
          </p:cNvPr>
          <p:cNvSpPr txBox="1"/>
          <p:nvPr/>
        </p:nvSpPr>
        <p:spPr>
          <a:xfrm>
            <a:off x="588106" y="4714867"/>
            <a:ext cx="3670303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The Spinal Cord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Transports or carries information from the brain to the nerves and rest of the body (Mai and Paxinos, 2011).</a:t>
            </a:r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5D89DB08-C984-D5FE-A9CB-3E34047EA224}"/>
              </a:ext>
            </a:extLst>
          </p:cNvPr>
          <p:cNvSpPr/>
          <p:nvPr/>
        </p:nvSpPr>
        <p:spPr>
          <a:xfrm>
            <a:off x="1971373" y="2533344"/>
            <a:ext cx="903767" cy="185589"/>
          </a:xfrm>
          <a:prstGeom prst="down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934B883-B580-CE84-5794-84B1EE0BFE80}"/>
              </a:ext>
            </a:extLst>
          </p:cNvPr>
          <p:cNvSpPr txBox="1"/>
          <p:nvPr/>
        </p:nvSpPr>
        <p:spPr>
          <a:xfrm>
            <a:off x="8169364" y="420624"/>
            <a:ext cx="362355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The Peripheral Nervous System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nerves that connect the Central Nervous System to the rest of the body (Davies,1994.) 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349D9BBD-C6F4-A634-CCDB-B3FA3A133056}"/>
              </a:ext>
            </a:extLst>
          </p:cNvPr>
          <p:cNvSpPr/>
          <p:nvPr/>
        </p:nvSpPr>
        <p:spPr>
          <a:xfrm>
            <a:off x="8010540" y="2771837"/>
            <a:ext cx="3890852" cy="1938992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88AA9E-172C-FA97-AF89-C7C9080B5909}"/>
              </a:ext>
            </a:extLst>
          </p:cNvPr>
          <p:cNvSpPr txBox="1"/>
          <p:nvPr/>
        </p:nvSpPr>
        <p:spPr>
          <a:xfrm>
            <a:off x="8010540" y="2848781"/>
            <a:ext cx="3778003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Autonomic Nervous System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 controls the automatic actions such as breathing and blinking (Gibbons, 2019). 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41765023-90FB-F6EC-6C0D-87934B434F07}"/>
              </a:ext>
            </a:extLst>
          </p:cNvPr>
          <p:cNvSpPr/>
          <p:nvPr/>
        </p:nvSpPr>
        <p:spPr>
          <a:xfrm>
            <a:off x="8027000" y="4763192"/>
            <a:ext cx="3890852" cy="1938992"/>
          </a:xfrm>
          <a:prstGeom prst="roundRect">
            <a:avLst/>
          </a:prstGeom>
          <a:solidFill>
            <a:schemeClr val="bg1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BFC5D8C-C9A0-CD1E-1699-E88251748347}"/>
              </a:ext>
            </a:extLst>
          </p:cNvPr>
          <p:cNvSpPr txBox="1"/>
          <p:nvPr/>
        </p:nvSpPr>
        <p:spPr>
          <a:xfrm>
            <a:off x="8027000" y="4840136"/>
            <a:ext cx="3778003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Somatic Nervous System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 controls actions that voluntary so such as running, cooking, singing, talking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(He et al., 2020)</a:t>
            </a:r>
          </a:p>
        </p:txBody>
      </p:sp>
      <p:sp>
        <p:nvSpPr>
          <p:cNvPr id="9" name="Callout: Up Arrow 8">
            <a:extLst>
              <a:ext uri="{FF2B5EF4-FFF2-40B4-BE49-F238E27FC236}">
                <a16:creationId xmlns:a16="http://schemas.microsoft.com/office/drawing/2014/main" id="{B3B6BC77-7884-1C70-BC83-71DE02E94D29}"/>
              </a:ext>
            </a:extLst>
          </p:cNvPr>
          <p:cNvSpPr/>
          <p:nvPr/>
        </p:nvSpPr>
        <p:spPr>
          <a:xfrm>
            <a:off x="4423619" y="5305647"/>
            <a:ext cx="3490532" cy="1396535"/>
          </a:xfrm>
          <a:prstGeom prst="upArrowCallout">
            <a:avLst>
              <a:gd name="adj1" fmla="val 118410"/>
              <a:gd name="adj2" fmla="val 59205"/>
              <a:gd name="adj3" fmla="val 25000"/>
              <a:gd name="adj4" fmla="val 72232"/>
            </a:avLst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13FD093-1E15-A692-99E4-EF4199B3C02C}"/>
              </a:ext>
            </a:extLst>
          </p:cNvPr>
          <p:cNvSpPr txBox="1"/>
          <p:nvPr/>
        </p:nvSpPr>
        <p:spPr>
          <a:xfrm>
            <a:off x="4590167" y="5506483"/>
            <a:ext cx="316016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00FF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Neurons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Nerve cells that send signals to the brain.</a:t>
            </a:r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84E3E4DA-4F96-696F-5196-E25A44D2B446}"/>
              </a:ext>
            </a:extLst>
          </p:cNvPr>
          <p:cNvSpPr/>
          <p:nvPr/>
        </p:nvSpPr>
        <p:spPr>
          <a:xfrm>
            <a:off x="9711306" y="2516141"/>
            <a:ext cx="903767" cy="185589"/>
          </a:xfrm>
          <a:prstGeom prst="downArrow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0919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B61E7F50-DC29-D107-A158-885EB7653FEC}"/>
              </a:ext>
            </a:extLst>
          </p:cNvPr>
          <p:cNvGrpSpPr/>
          <p:nvPr/>
        </p:nvGrpSpPr>
        <p:grpSpPr>
          <a:xfrm>
            <a:off x="155944" y="164633"/>
            <a:ext cx="11894289" cy="6597180"/>
            <a:chOff x="155944" y="164633"/>
            <a:chExt cx="11894289" cy="659718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851E6C35-662A-F631-3965-3F150A54FBB6}"/>
                </a:ext>
              </a:extLst>
            </p:cNvPr>
            <p:cNvSpPr/>
            <p:nvPr/>
          </p:nvSpPr>
          <p:spPr>
            <a:xfrm>
              <a:off x="170121" y="164633"/>
              <a:ext cx="11865935" cy="659718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5A799A6-A081-8668-C280-F5AEA073DE97}"/>
                </a:ext>
              </a:extLst>
            </p:cNvPr>
            <p:cNvSpPr txBox="1"/>
            <p:nvPr/>
          </p:nvSpPr>
          <p:spPr>
            <a:xfrm>
              <a:off x="8229600" y="6238593"/>
              <a:ext cx="3820633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400" b="0" i="0" u="none" strike="noStrike" kern="1200" cap="none" spc="0" normalizeH="0" baseline="0" noProof="0" dirty="0">
                  <a:ln>
                    <a:noFill/>
                  </a:ln>
                  <a:solidFill>
                    <a:srgbClr val="222222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Source: NHS, 2020; Zhang, X., Zhou, J., Gu, Z., Zhang, H., Gong, Q. and Luo, K. (2021). </a:t>
              </a:r>
              <a:endPara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" name="Arrow: Right 4">
              <a:extLst>
                <a:ext uri="{FF2B5EF4-FFF2-40B4-BE49-F238E27FC236}">
                  <a16:creationId xmlns:a16="http://schemas.microsoft.com/office/drawing/2014/main" id="{3BD4D414-E958-881E-C203-841FED759EE9}"/>
                </a:ext>
              </a:extLst>
            </p:cNvPr>
            <p:cNvSpPr/>
            <p:nvPr/>
          </p:nvSpPr>
          <p:spPr>
            <a:xfrm>
              <a:off x="170121" y="340242"/>
              <a:ext cx="3540642" cy="871870"/>
            </a:xfrm>
            <a:prstGeom prst="rightArrow">
              <a:avLst>
                <a:gd name="adj1" fmla="val 50000"/>
                <a:gd name="adj2" fmla="val 71951"/>
              </a:avLst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B0490D93-2741-EA8D-204B-2108ED72EE38}"/>
                </a:ext>
              </a:extLst>
            </p:cNvPr>
            <p:cNvSpPr txBox="1"/>
            <p:nvPr/>
          </p:nvSpPr>
          <p:spPr>
            <a:xfrm>
              <a:off x="510363" y="576122"/>
              <a:ext cx="221157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CAUSES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5A86F95-B836-5AD5-76C0-F23518710A7E}"/>
                </a:ext>
              </a:extLst>
            </p:cNvPr>
            <p:cNvSpPr txBox="1"/>
            <p:nvPr/>
          </p:nvSpPr>
          <p:spPr>
            <a:xfrm>
              <a:off x="361506" y="976232"/>
              <a:ext cx="7230139" cy="12875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marR="0" lvl="0" indent="-28575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v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AGEING </a:t>
              </a:r>
            </a:p>
            <a:p>
              <a:pPr marL="285750" marR="0" lvl="0" indent="-28575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v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ENVIRONMENTAL FACTORS, FOR EXAMPLE, STRESS ETC</a:t>
              </a:r>
            </a:p>
            <a:p>
              <a:pPr marL="285750" marR="0" lvl="0" indent="-28575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v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FAMILY HISTORY</a:t>
              </a:r>
            </a:p>
          </p:txBody>
        </p:sp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09607E90-227E-CB11-2227-12A993DDC72E}"/>
                </a:ext>
              </a:extLst>
            </p:cNvPr>
            <p:cNvSpPr/>
            <p:nvPr/>
          </p:nvSpPr>
          <p:spPr>
            <a:xfrm>
              <a:off x="155944" y="2194943"/>
              <a:ext cx="3540642" cy="871870"/>
            </a:xfrm>
            <a:prstGeom prst="rightArrow">
              <a:avLst>
                <a:gd name="adj1" fmla="val 50000"/>
                <a:gd name="adj2" fmla="val 71951"/>
              </a:avLst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265462E3-D197-3AAD-51DB-CB2FE820187D}"/>
                </a:ext>
              </a:extLst>
            </p:cNvPr>
            <p:cNvSpPr txBox="1"/>
            <p:nvPr/>
          </p:nvSpPr>
          <p:spPr>
            <a:xfrm>
              <a:off x="496186" y="2441514"/>
              <a:ext cx="221157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SIGNS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B7A4C55-2EFE-7F8E-83FA-A0637604A2C1}"/>
                </a:ext>
              </a:extLst>
            </p:cNvPr>
            <p:cNvSpPr txBox="1"/>
            <p:nvPr/>
          </p:nvSpPr>
          <p:spPr>
            <a:xfrm>
              <a:off x="347329" y="2841624"/>
              <a:ext cx="7807843" cy="17030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marR="0" lvl="0" indent="-28575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v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MEMORY LOSS </a:t>
              </a:r>
            </a:p>
            <a:p>
              <a:pPr marL="285750" marR="0" lvl="0" indent="-28575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v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UNABLE TO DO EASY TASKS LIKE EATING, DRESSING, ETC</a:t>
              </a:r>
            </a:p>
            <a:p>
              <a:pPr marL="285750" marR="0" lvl="0" indent="-28575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v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PROBLEMS WITH SPEECH AND LANGUAGE</a:t>
              </a:r>
            </a:p>
            <a:p>
              <a:pPr marL="285750" marR="0" lvl="0" indent="-28575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v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PROBLEMS MOVING AROUND WITHOUT ASSISTANCE, </a:t>
              </a:r>
            </a:p>
          </p:txBody>
        </p:sp>
        <p:sp>
          <p:nvSpPr>
            <p:cNvPr id="17" name="Arrow: Right 16">
              <a:extLst>
                <a:ext uri="{FF2B5EF4-FFF2-40B4-BE49-F238E27FC236}">
                  <a16:creationId xmlns:a16="http://schemas.microsoft.com/office/drawing/2014/main" id="{123708DA-2E70-EEE4-1789-0640A1C8EEF4}"/>
                </a:ext>
              </a:extLst>
            </p:cNvPr>
            <p:cNvSpPr/>
            <p:nvPr/>
          </p:nvSpPr>
          <p:spPr>
            <a:xfrm>
              <a:off x="155944" y="4501208"/>
              <a:ext cx="3540642" cy="871870"/>
            </a:xfrm>
            <a:prstGeom prst="rightArrow">
              <a:avLst>
                <a:gd name="adj1" fmla="val 50000"/>
                <a:gd name="adj2" fmla="val 71951"/>
              </a:avLst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1C29CF74-0424-67CE-6667-F91F3B9B7B1C}"/>
                </a:ext>
              </a:extLst>
            </p:cNvPr>
            <p:cNvSpPr txBox="1"/>
            <p:nvPr/>
          </p:nvSpPr>
          <p:spPr>
            <a:xfrm>
              <a:off x="496186" y="4765137"/>
              <a:ext cx="221157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TREATMENT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F441B805-B81B-AEF7-81B5-899736A33594}"/>
                </a:ext>
              </a:extLst>
            </p:cNvPr>
            <p:cNvSpPr txBox="1"/>
            <p:nvPr/>
          </p:nvSpPr>
          <p:spPr>
            <a:xfrm>
              <a:off x="361506" y="5335283"/>
              <a:ext cx="8931350" cy="12875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marR="0" lvl="0" indent="-28575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v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CONTROL BLOOD PRESSURE, DIABETES, STROKE – </a:t>
              </a: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highlight>
                    <a:srgbClr val="FFFF00"/>
                  </a:highlight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Risk Factors</a:t>
              </a:r>
            </a:p>
            <a:p>
              <a:pPr marL="285750" marR="0" lvl="0" indent="-28575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v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TRY AND AVOID STRESS WHEN YOUNGER OR MIDDLE AGE</a:t>
              </a:r>
            </a:p>
            <a:p>
              <a:pPr marL="285750" marR="0" lvl="0" indent="-285750" algn="l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 typeface="Wingdings" panose="05000000000000000000" pitchFamily="2" charset="2"/>
                <a:buChar char="v"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ENGAGE IN PHYSICAL EXERCISE TO STAY ACTIVE / THERAPY</a:t>
              </a:r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FED5BFC-6D49-48B5-1B26-74A05ABF8449}"/>
                </a:ext>
              </a:extLst>
            </p:cNvPr>
            <p:cNvGrpSpPr/>
            <p:nvPr/>
          </p:nvGrpSpPr>
          <p:grpSpPr>
            <a:xfrm>
              <a:off x="7783030" y="514567"/>
              <a:ext cx="4253026" cy="4535897"/>
              <a:chOff x="7783030" y="514567"/>
              <a:chExt cx="4253026" cy="4535897"/>
            </a:xfrm>
          </p:grpSpPr>
          <p:pic>
            <p:nvPicPr>
              <p:cNvPr id="1032" name="Picture 8" descr="Can Biomarker and Genetic Analysis Help Predict Alzheimer Disease?">
                <a:extLst>
                  <a:ext uri="{FF2B5EF4-FFF2-40B4-BE49-F238E27FC236}">
                    <a16:creationId xmlns:a16="http://schemas.microsoft.com/office/drawing/2014/main" id="{FA8F4023-EE1E-D9B2-B7AF-A655C146CB2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>
                <a:duotone>
                  <a:schemeClr val="accent5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783030" y="1000593"/>
                <a:ext cx="4253026" cy="404987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6DEA0703-A732-F57A-E428-42BEC0CA824D}"/>
                  </a:ext>
                </a:extLst>
              </p:cNvPr>
              <p:cNvSpPr txBox="1"/>
              <p:nvPr/>
            </p:nvSpPr>
            <p:spPr>
              <a:xfrm>
                <a:off x="8032012" y="514567"/>
                <a:ext cx="3989867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2400" b="1" i="0" u="none" strike="noStrike" kern="1200" cap="none" spc="0" normalizeH="0" baseline="0" noProof="0" dirty="0">
                    <a:ln w="9525">
                      <a:solidFill>
                        <a:prstClr val="white"/>
                      </a:solidFill>
                      <a:prstDash val="solid"/>
                    </a:ln>
                    <a:solidFill>
                      <a:srgbClr val="4472C4">
                        <a:lumMod val="50000"/>
                      </a:srgbClr>
                    </a:solidFill>
                    <a:effectLst>
                      <a:outerShdw blurRad="12700" dist="38100" dir="2700000" algn="tl" rotWithShape="0">
                        <a:srgbClr val="5B9BD5">
                          <a:lumMod val="60000"/>
                          <a:lumOff val="40000"/>
                        </a:srgbClr>
                      </a:outerShdw>
                    </a:effectLst>
                    <a:uLnTx/>
                    <a:uFillTx/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rPr>
                  <a:t>ALZHEIMER’S DISEASE</a:t>
                </a:r>
                <a:endParaRPr kumimoji="0" lang="en-GB" sz="24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62084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D9DE8D90-389D-2BF0-DCAF-6AC40DC380BE}"/>
              </a:ext>
            </a:extLst>
          </p:cNvPr>
          <p:cNvGraphicFramePr>
            <a:graphicFrameLocks noGrp="1"/>
          </p:cNvGraphicFramePr>
          <p:nvPr/>
        </p:nvGraphicFramePr>
        <p:xfrm>
          <a:off x="497957" y="1244009"/>
          <a:ext cx="11463671" cy="5008385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3244703">
                  <a:extLst>
                    <a:ext uri="{9D8B030D-6E8A-4147-A177-3AD203B41FA5}">
                      <a16:colId xmlns:a16="http://schemas.microsoft.com/office/drawing/2014/main" val="2848863365"/>
                    </a:ext>
                  </a:extLst>
                </a:gridCol>
                <a:gridCol w="4359049">
                  <a:extLst>
                    <a:ext uri="{9D8B030D-6E8A-4147-A177-3AD203B41FA5}">
                      <a16:colId xmlns:a16="http://schemas.microsoft.com/office/drawing/2014/main" val="1094900520"/>
                    </a:ext>
                  </a:extLst>
                </a:gridCol>
                <a:gridCol w="3859919">
                  <a:extLst>
                    <a:ext uri="{9D8B030D-6E8A-4147-A177-3AD203B41FA5}">
                      <a16:colId xmlns:a16="http://schemas.microsoft.com/office/drawing/2014/main" val="1453092072"/>
                    </a:ext>
                  </a:extLst>
                </a:gridCol>
              </a:tblGrid>
              <a:tr h="641042">
                <a:tc>
                  <a:txBody>
                    <a:bodyPr/>
                    <a:lstStyle/>
                    <a:p>
                      <a:r>
                        <a:rPr lang="en-GB" dirty="0">
                          <a:latin typeface="Amasis MT Pro Medium" panose="020B0604020202020204" pitchFamily="18" charset="0"/>
                          <a:cs typeface="Arabic Typesetting" panose="020B0604020202020204" pitchFamily="66" charset="-78"/>
                        </a:rPr>
                        <a:t>DIAGNOSIS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masis MT Pro Medium" panose="020B0604020202020204" pitchFamily="18" charset="0"/>
                          <a:cs typeface="Arabic Typesetting" panose="020B0604020202020204" pitchFamily="66" charset="-78"/>
                        </a:rPr>
                        <a:t>OUTCOMES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masis MT Pro Medium" panose="020B0604020202020204" pitchFamily="18" charset="0"/>
                          <a:cs typeface="Arabic Typesetting" panose="020B0604020202020204" pitchFamily="66" charset="-78"/>
                        </a:rPr>
                        <a:t>EVALUATION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5225431"/>
                  </a:ext>
                </a:extLst>
              </a:tr>
              <a:tr h="2834190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masis MT Pro Medium" panose="020B0604020202020204" pitchFamily="18" charset="0"/>
                          <a:cs typeface="Arabic Typesetting" panose="020B0604020202020204" pitchFamily="66" charset="-78"/>
                        </a:rPr>
                        <a:t>LOSS OF SHORT-TERM MEMORY, CANNOT CONCENTRATE AND USUALLY  CONFUSED.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>
                        <a:latin typeface="Amasis MT Pro Medium" panose="020B0604020202020204" pitchFamily="18" charset="0"/>
                        <a:cs typeface="Arabic Typesetting" panose="020B0604020202020204" pitchFamily="66" charset="-78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>
                        <a:latin typeface="Amasis MT Pro Medium" panose="020B0604020202020204" pitchFamily="18" charset="0"/>
                        <a:cs typeface="Arabic Typesetting" panose="020B0604020202020204" pitchFamily="66" charset="-78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i="1" dirty="0">
                          <a:solidFill>
                            <a:schemeClr val="bg1"/>
                          </a:solidFill>
                          <a:highlight>
                            <a:srgbClr val="000080"/>
                          </a:highlight>
                          <a:latin typeface="Amasis MT Pro Medium" panose="020B0604020202020204" pitchFamily="18" charset="0"/>
                          <a:cs typeface="Arabic Typesetting" panose="020B0604020202020204" pitchFamily="66" charset="-78"/>
                        </a:rPr>
                        <a:t>For example: The daughter of the client reported that he disappeared and was found in someone’s garden, thought to be his.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masis MT Pro Medium" panose="020B0604020202020204" pitchFamily="18" charset="0"/>
                          <a:cs typeface="Arabic Typesetting" panose="020B0604020202020204" pitchFamily="66" charset="-78"/>
                        </a:rPr>
                        <a:t>ACHIEVE A GOOD LEVEL OF MENTAL STATE. </a:t>
                      </a:r>
                    </a:p>
                    <a:p>
                      <a:endParaRPr lang="en-GB" dirty="0">
                        <a:latin typeface="Amasis MT Pro Medium" panose="020B0604020202020204" pitchFamily="18" charset="0"/>
                        <a:cs typeface="Arabic Typesetting" panose="020B0604020202020204" pitchFamily="66" charset="-78"/>
                      </a:endParaRPr>
                    </a:p>
                    <a:p>
                      <a:r>
                        <a:rPr lang="en-GB" dirty="0">
                          <a:latin typeface="Amasis MT Pro Medium" panose="020B0604020202020204" pitchFamily="18" charset="0"/>
                          <a:cs typeface="Arabic Typesetting" panose="020B0604020202020204" pitchFamily="66" charset="-78"/>
                        </a:rPr>
                        <a:t>THE CLIENT WILL REMAIN CALM AND NOT FEEL ANXIETY AND DISORIENTATION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masis MT Pro Medium" panose="020B0604020202020204" pitchFamily="18" charset="0"/>
                          <a:cs typeface="Arabic Typesetting" panose="020B0604020202020204" pitchFamily="66" charset="-78"/>
                        </a:rPr>
                        <a:t>ASSES THE PERSON’S LIKES, DISLIKES, STRENGTHS, ABILITIES AND INTERESTS.</a:t>
                      </a:r>
                    </a:p>
                    <a:p>
                      <a:endParaRPr lang="en-GB" dirty="0">
                        <a:latin typeface="Amasis MT Pro Medium" panose="020B0604020202020204" pitchFamily="18" charset="0"/>
                        <a:cs typeface="Arabic Typesetting" panose="020B0604020202020204" pitchFamily="66" charset="-78"/>
                      </a:endParaRPr>
                    </a:p>
                    <a:p>
                      <a:r>
                        <a:rPr lang="en-GB" dirty="0">
                          <a:latin typeface="Amasis MT Pro Medium" panose="020B0604020202020204" pitchFamily="18" charset="0"/>
                          <a:cs typeface="Arabic Typesetting" panose="020B0604020202020204" pitchFamily="66" charset="-78"/>
                        </a:rPr>
                        <a:t>THE CLIENT BECOMES CALMER. </a:t>
                      </a:r>
                    </a:p>
                    <a:p>
                      <a:endParaRPr lang="en-GB" dirty="0">
                        <a:latin typeface="Amasis MT Pro Medium" panose="020B0604020202020204" pitchFamily="18" charset="0"/>
                        <a:cs typeface="Arabic Typesetting" panose="020B0604020202020204" pitchFamily="66" charset="-78"/>
                      </a:endParaRPr>
                    </a:p>
                    <a:p>
                      <a:r>
                        <a:rPr lang="en-GB" dirty="0">
                          <a:latin typeface="Amasis MT Pro Medium" panose="020B0604020202020204" pitchFamily="18" charset="0"/>
                          <a:cs typeface="Arabic Typesetting" panose="020B0604020202020204" pitchFamily="66" charset="-78"/>
                        </a:rPr>
                        <a:t>THE CLIENT DOES NOT EXPERIENCE ANXIETY OR CONFUSION.</a:t>
                      </a:r>
                    </a:p>
                    <a:p>
                      <a:endParaRPr lang="en-GB" dirty="0">
                        <a:latin typeface="Amasis MT Pro Medium" panose="020B0604020202020204" pitchFamily="18" charset="0"/>
                        <a:cs typeface="Arabic Typesetting" panose="020B0604020202020204" pitchFamily="66" charset="-78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8112893"/>
                  </a:ext>
                </a:extLst>
              </a:tr>
              <a:tr h="1532703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masis MT Pro Medium" panose="020B0604020202020204" pitchFamily="18" charset="0"/>
                          <a:cs typeface="Arabic Typesetting" panose="020B0604020202020204" pitchFamily="66" charset="-78"/>
                        </a:rPr>
                        <a:t>ACHIEVE IMPROVED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masis MT Pro Medium" panose="020B0604020202020204" pitchFamily="18" charset="0"/>
                          <a:cs typeface="Arabic Typesetting" panose="020B0604020202020204" pitchFamily="66" charset="-78"/>
                        </a:rPr>
                        <a:t>CHECK PHYSICAL ACTIVITIES THAT THERE IS IMPROVED STABILITY AND MOVEMENT.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3986159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C130400E-0D1F-39A1-6F1B-38ED9D96B361}"/>
              </a:ext>
            </a:extLst>
          </p:cNvPr>
          <p:cNvSpPr/>
          <p:nvPr/>
        </p:nvSpPr>
        <p:spPr>
          <a:xfrm>
            <a:off x="893135" y="450957"/>
            <a:ext cx="1040573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 w="9525">
                  <a:solidFill>
                    <a:prstClr val="white"/>
                  </a:solidFill>
                  <a:prstDash val="solid"/>
                </a:ln>
                <a:solidFill>
                  <a:srgbClr val="4472C4">
                    <a:lumMod val="50000"/>
                  </a:srgbClr>
                </a:solidFill>
                <a:effectLst>
                  <a:outerShdw blurRad="12700" dist="38100" dir="2700000" algn="tl" rotWithShape="0">
                    <a:srgbClr val="5B9BD5">
                      <a:lumMod val="60000"/>
                      <a:lumOff val="40000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CARE PLAN – ALZHEIMER’S DISEASE</a:t>
            </a:r>
          </a:p>
        </p:txBody>
      </p:sp>
    </p:spTree>
    <p:extLst>
      <p:ext uri="{BB962C8B-B14F-4D97-AF65-F5344CB8AC3E}">
        <p14:creationId xmlns:p14="http://schemas.microsoft.com/office/powerpoint/2010/main" val="7354158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156E0-8C2C-5D33-C768-2AE138495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93F87-7C0F-D16F-1E1D-A2CDFE0AB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3575" y="1580634"/>
            <a:ext cx="10178322" cy="4912241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Cantile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 and Youssef, S. (2016). Nervous system. 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Jubb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Kennedy &amp; Palmer's Pathology of Domestic Animals: Volume 1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p.250.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Davies, A.M. (1994). The role of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neurotrophins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in the developing nervous system.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neurobiology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(11), pp.1334-1348.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Gibbons, C.H. (2019). Basics of autonomic nervous system function.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Handbook of clinical neurology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160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pp.407-418.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He, K., Liu, Y., Wang, M., Chen, G., Jiang, Y., Yu, J., Wan, C., Qi, D., Xiao, M.,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Leow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W.R. and Yang, H. (2020). An artificial somatic reflex arc.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Advanced Materials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p.1905399.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Mai, J.K. and Paxinos, G. eds. (2011).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human nervous system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Academic press.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NHS. (2020) Overview-Alzheimer's disease. Available at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2"/>
              </a:rPr>
              <a:t>https://www.nhs.uk/conditions/alzheimers-disease/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Spudich, S. and Nath, A. (2022). Nervous system consequences of COVID-19.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Science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375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(6578), pp.267-269.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Zhang, X., Zhou, J., Gu, Z., Zhang, H., Gong, Q. and Luo, K. (2021). Advances in nanomedicines for diagnosis of central nervous system disorders.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Biomaterials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269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p.120492.</a:t>
            </a:r>
          </a:p>
        </p:txBody>
      </p:sp>
    </p:spTree>
    <p:extLst>
      <p:ext uri="{BB962C8B-B14F-4D97-AF65-F5344CB8AC3E}">
        <p14:creationId xmlns:p14="http://schemas.microsoft.com/office/powerpoint/2010/main" val="10382230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207</TotalTime>
  <Words>653</Words>
  <Application>Microsoft Office PowerPoint</Application>
  <PresentationFormat>Widescreen</PresentationFormat>
  <Paragraphs>65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Amasis MT Pro Medium</vt:lpstr>
      <vt:lpstr>Arial</vt:lpstr>
      <vt:lpstr>Calibri</vt:lpstr>
      <vt:lpstr>Calibri Light</vt:lpstr>
      <vt:lpstr>Wingdings</vt:lpstr>
      <vt:lpstr>Office Theme</vt:lpstr>
      <vt:lpstr> Shirley OBENG ASARE Student ID: 2021949  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Shirley Obeng Asare</dc:creator>
  <cp:lastModifiedBy>Shirley Obeng Asare</cp:lastModifiedBy>
  <cp:revision>9</cp:revision>
  <dcterms:created xsi:type="dcterms:W3CDTF">2022-06-10T15:15:54Z</dcterms:created>
  <dcterms:modified xsi:type="dcterms:W3CDTF">2022-07-13T21:35:20Z</dcterms:modified>
</cp:coreProperties>
</file>