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56" d="100"/>
          <a:sy n="56" d="100"/>
        </p:scale>
        <p:origin x="730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AC9C2-6605-4DC9-9C59-9C1AC91C97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C663F8-1CAF-4F31-A15B-3564197865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C881F-89DD-4557-8661-ACCCF6602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BB7010-63D8-4531-914C-37FFBAFFC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6578D-EEC5-4A7C-88D5-C60EA0F4B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893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8C0BF-F212-4C18-A2A2-521988607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2E6E-4011-4A0E-AD0B-7824793D65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22F202-6874-46D7-9705-D136201CE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27BF6-EC9D-49F4-832E-69349E187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E2F8E3-E94C-488D-A104-BB1F60882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730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81A1E-FFCB-4649-A452-57B226444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41E5E9-29D8-4F64-BE5E-CC921FA1C9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F174F-C07D-4675-9776-35EE0933D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C02D3-F92D-4A04-88FD-A3E5410F6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8C1630-1462-4F44-8B26-4532B3FBA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4987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AFC29-F7ED-47D0-B898-C78FFD105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B096D-7E2C-4E57-A802-6E6F0CC75C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7A620C-D4CB-42A1-A087-804BAE6DC7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626513-DDB0-4720-8340-07C921FE83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87508-678C-4F96-B95F-6EC4BC59F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69AD04-5DF3-4FE6-A113-C59B8BE7C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28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B08F9-1BFB-4E15-91A5-F74A1ED8D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EAF9A9-00BB-46A0-B30C-987CDE4CEA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ED89E9-AE1C-45FD-8542-0BA7F7D79D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EE8D0F-B841-4E36-8F77-190F852180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D531B4-EAC1-49C4-852C-C4A1575B96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E27016-4066-4710-8C96-7815F068E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440AC2-D45A-402E-BE3F-F08410359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768169-D67D-4215-91F8-49C182CAA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862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3FF92-00EE-48BC-B283-ABB2E5C05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80C35C-F281-4909-9335-86C2CD9CB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247DE2-59F9-4580-84A3-BCD9DA3B6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D4F594-3CEA-4296-B14D-F5AE48B07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602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C9F49B-6E82-4010-90F3-F2BBAF89A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FE848F-617A-4E69-8954-C9EA21019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BBC1C3-CAD4-4549-883A-CD7269915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174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34BAC-EED0-4B5A-ACA9-AC93EE6EC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59D95-BA20-40DB-97FC-7C7A898EB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EC9DAD-8FBB-417A-BA49-4BFB277655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DEBBED-F22D-42A2-ACBF-481471E48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8BCB7-6467-4E16-9016-2EDA7D73D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A9905A-96C1-45EC-AD5E-24A8A452F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191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AE142-EC01-4BCF-9B85-D3C0971D8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3F3801-6CEB-433F-94DE-F12FC29B14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526F25-56BE-4905-9720-3DA55EFF08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78D118-3026-48A2-81A6-EFC14693E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7AB378-F48B-47CE-83D4-EE8BB078A8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ADBF6F-99D0-4798-8492-F35BCCBC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417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09C54-4EB3-4827-8DF0-912FD3D2E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FE422D-4D29-4CA9-B7AA-BB8DF06F2E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5A411-861D-4F36-BD83-F1EC98522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B66E9B-17DB-4FE6-B353-B0F1EB095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1B545-E72C-49E8-9A76-ADF9F3D0D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942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E3F2A5-5516-41A4-931F-F1F3DFEE8C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E192C9-E868-48D5-859F-1F2F4A5FDA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9D992-632D-4219-BA38-03009850A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31624-541E-412E-A262-C623A15CF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DC61F6-93A2-417C-ACE9-CA203B30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000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A6FD49-08BD-433A-A388-774D6DC4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A95ADA-48B0-4432-AE6A-E83F19160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87BF3C-38DC-4A8C-A56A-EDBC6F492A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B3B51-09EC-4ED7-B3CA-F31D98F291F0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E1B8B-5128-4E85-8C39-6EADBE172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04810-C52E-4135-83F9-CA47BEDA7A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18245-6D3E-4B4B-8CC2-A71E2E0FDA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581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CAFBA-7978-4E3B-9423-855A58F721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 Presentation on Remote beer coolers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DB85E7-9E5A-4176-8085-5821C4B089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By Rhys L Stevenson</a:t>
            </a:r>
          </a:p>
        </p:txBody>
      </p:sp>
    </p:spTree>
    <p:extLst>
      <p:ext uri="{BB962C8B-B14F-4D97-AF65-F5344CB8AC3E}">
        <p14:creationId xmlns:p14="http://schemas.microsoft.com/office/powerpoint/2010/main" val="11494490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56B23-EABB-451C-BAA5-0EF6DA184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remote beer coolers?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1FFF9-46FF-4A5B-AFD9-BDAF2DD6DA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remote cooler is designed to cool beer down and keep it cold until it reaches the glass.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Different types of beer coolers:</a:t>
            </a:r>
          </a:p>
          <a:p>
            <a:pPr marL="0" indent="0">
              <a:buNone/>
            </a:pPr>
            <a:r>
              <a:rPr lang="en-GB" sz="3200" dirty="0"/>
              <a:t>	Shelf cooler – for short draw distances with few products</a:t>
            </a:r>
          </a:p>
          <a:p>
            <a:pPr marL="0" indent="0">
              <a:buNone/>
            </a:pPr>
            <a:r>
              <a:rPr lang="en-GB" sz="3200" dirty="0"/>
              <a:t>	Direct draw keg coolers – designed for portability</a:t>
            </a:r>
          </a:p>
          <a:p>
            <a:pPr marL="0" indent="0">
              <a:buNone/>
            </a:pPr>
            <a:r>
              <a:rPr lang="en-GB" sz="3200" dirty="0"/>
              <a:t>	Long draw remote beer cooler – for long distance draw  	of many products</a:t>
            </a:r>
          </a:p>
        </p:txBody>
      </p:sp>
    </p:spTree>
    <p:extLst>
      <p:ext uri="{BB962C8B-B14F-4D97-AF65-F5344CB8AC3E}">
        <p14:creationId xmlns:p14="http://schemas.microsoft.com/office/powerpoint/2010/main" val="4247483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BAF8E-B885-4B27-A185-64B6ED917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8385"/>
            <a:ext cx="10515600" cy="1325563"/>
          </a:xfrm>
        </p:spPr>
        <p:txBody>
          <a:bodyPr/>
          <a:lstStyle/>
          <a:p>
            <a:r>
              <a:rPr lang="en-GB" dirty="0"/>
              <a:t>The 3 main systems of a beer cooler.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C3D275-824B-46EB-81A5-2562698D34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1932" t="42101" r="19980" b="22875"/>
          <a:stretch/>
        </p:blipFill>
        <p:spPr>
          <a:xfrm>
            <a:off x="841829" y="1262743"/>
            <a:ext cx="10111589" cy="5230132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4A9D9B4-C2BC-4748-900B-7128D964946B}"/>
              </a:ext>
            </a:extLst>
          </p:cNvPr>
          <p:cNvSpPr/>
          <p:nvPr/>
        </p:nvSpPr>
        <p:spPr>
          <a:xfrm>
            <a:off x="670560" y="3209109"/>
            <a:ext cx="1600200" cy="10595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8BB98C0-FF86-4C7C-AA34-CF76561F142F}"/>
              </a:ext>
            </a:extLst>
          </p:cNvPr>
          <p:cNvSpPr/>
          <p:nvPr/>
        </p:nvSpPr>
        <p:spPr>
          <a:xfrm>
            <a:off x="2219491" y="1213487"/>
            <a:ext cx="1600200" cy="10595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C1352A-3ED3-43ED-ACE9-624FC826A4A9}"/>
              </a:ext>
            </a:extLst>
          </p:cNvPr>
          <p:cNvSpPr/>
          <p:nvPr/>
        </p:nvSpPr>
        <p:spPr>
          <a:xfrm>
            <a:off x="2442029" y="2322285"/>
            <a:ext cx="453571" cy="3751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430B487-3FEB-4355-83F0-AFF2006000FE}"/>
              </a:ext>
            </a:extLst>
          </p:cNvPr>
          <p:cNvSpPr/>
          <p:nvPr/>
        </p:nvSpPr>
        <p:spPr>
          <a:xfrm>
            <a:off x="6507480" y="2369458"/>
            <a:ext cx="1600200" cy="10595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C7F8CE-01B6-44AC-855B-5A965E04C8CC}"/>
              </a:ext>
            </a:extLst>
          </p:cNvPr>
          <p:cNvSpPr/>
          <p:nvPr/>
        </p:nvSpPr>
        <p:spPr>
          <a:xfrm>
            <a:off x="7507771" y="2879227"/>
            <a:ext cx="1600200" cy="10595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0F1487-E4B3-415C-ABF7-F4FD415D368C}"/>
              </a:ext>
            </a:extLst>
          </p:cNvPr>
          <p:cNvSpPr/>
          <p:nvPr/>
        </p:nvSpPr>
        <p:spPr>
          <a:xfrm>
            <a:off x="10027920" y="4794069"/>
            <a:ext cx="1600200" cy="10595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BF4C45C-564A-4EAA-8C3C-AE57AA6E9058}"/>
              </a:ext>
            </a:extLst>
          </p:cNvPr>
          <p:cNvSpPr/>
          <p:nvPr/>
        </p:nvSpPr>
        <p:spPr>
          <a:xfrm>
            <a:off x="640783" y="1528763"/>
            <a:ext cx="2356651" cy="1856377"/>
          </a:xfrm>
          <a:prstGeom prst="ellipse">
            <a:avLst/>
          </a:prstGeom>
          <a:noFill/>
          <a:ln w="1016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 </a:t>
            </a:r>
            <a:r>
              <a:rPr lang="en-GB" dirty="0" err="1"/>
              <a:t>pt</a:t>
            </a:r>
            <a:endParaRPr lang="en-GB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D2FAB7E-0BF0-4FC6-B581-7C43677F2BCD}"/>
              </a:ext>
            </a:extLst>
          </p:cNvPr>
          <p:cNvSpPr/>
          <p:nvPr/>
        </p:nvSpPr>
        <p:spPr>
          <a:xfrm>
            <a:off x="5151120" y="3700009"/>
            <a:ext cx="2356651" cy="1856377"/>
          </a:xfrm>
          <a:prstGeom prst="ellipse">
            <a:avLst/>
          </a:prstGeom>
          <a:noFill/>
          <a:ln w="1016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8 pt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658B08E-9BD7-4C22-8F7C-A51C422C148D}"/>
              </a:ext>
            </a:extLst>
          </p:cNvPr>
          <p:cNvSpPr/>
          <p:nvPr/>
        </p:nvSpPr>
        <p:spPr>
          <a:xfrm>
            <a:off x="7852078" y="3445169"/>
            <a:ext cx="2356651" cy="1856377"/>
          </a:xfrm>
          <a:prstGeom prst="ellipse">
            <a:avLst/>
          </a:prstGeom>
          <a:noFill/>
          <a:ln w="1016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8 pt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DC7E249-2CC7-4050-A25F-EF53CBB8B939}"/>
              </a:ext>
            </a:extLst>
          </p:cNvPr>
          <p:cNvSpPr txBox="1"/>
          <p:nvPr/>
        </p:nvSpPr>
        <p:spPr>
          <a:xfrm>
            <a:off x="264628" y="4224328"/>
            <a:ext cx="3108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Secondary glycol refrigeration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5B050AB-BA4D-4BFF-9C62-ACD3E425BE8B}"/>
              </a:ext>
            </a:extLst>
          </p:cNvPr>
          <p:cNvSpPr txBox="1"/>
          <p:nvPr/>
        </p:nvSpPr>
        <p:spPr>
          <a:xfrm>
            <a:off x="4166071" y="5954840"/>
            <a:ext cx="4086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Primary refrigeration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03DC8B4-A2B9-4D76-9999-C4C2DBFD4E77}"/>
              </a:ext>
            </a:extLst>
          </p:cNvPr>
          <p:cNvSpPr txBox="1"/>
          <p:nvPr/>
        </p:nvSpPr>
        <p:spPr>
          <a:xfrm>
            <a:off x="7639050" y="2680603"/>
            <a:ext cx="2937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Beer gas system </a:t>
            </a:r>
          </a:p>
        </p:txBody>
      </p:sp>
    </p:spTree>
    <p:extLst>
      <p:ext uri="{BB962C8B-B14F-4D97-AF65-F5344CB8AC3E}">
        <p14:creationId xmlns:p14="http://schemas.microsoft.com/office/powerpoint/2010/main" val="1358251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67DE4-2378-480D-AB88-6D3EF78DE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Gas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5C464-E4F8-4F1C-84F1-9258481DF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There are 2 gases used for the cooler:</a:t>
            </a:r>
          </a:p>
          <a:p>
            <a:endParaRPr lang="en-GB" sz="3200" dirty="0"/>
          </a:p>
          <a:p>
            <a:r>
              <a:rPr lang="en-GB" sz="3200" dirty="0"/>
              <a:t>100% CO2 is used for most carbonated beers as it requires lower a pressure to achieve the needed solubility of gas</a:t>
            </a:r>
          </a:p>
          <a:p>
            <a:endParaRPr lang="en-GB" sz="3200" dirty="0"/>
          </a:p>
          <a:p>
            <a:r>
              <a:rPr lang="en-GB" sz="3200" dirty="0"/>
              <a:t>Beer gas also known as mixed, is a combination of 70% CO2 and 30% nitrogen. This is used in nitro beers to give </a:t>
            </a:r>
            <a:r>
              <a:rPr lang="en-GB" sz="3200"/>
              <a:t>a foamy, </a:t>
            </a:r>
            <a:r>
              <a:rPr lang="en-GB" sz="3200" dirty="0"/>
              <a:t>lasting head (e.g. Guinness)</a:t>
            </a:r>
          </a:p>
        </p:txBody>
      </p:sp>
    </p:spTree>
    <p:extLst>
      <p:ext uri="{BB962C8B-B14F-4D97-AF65-F5344CB8AC3E}">
        <p14:creationId xmlns:p14="http://schemas.microsoft.com/office/powerpoint/2010/main" val="1583685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B5CD3-5249-4BA4-84AE-460024801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Barrel 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8A18A-FA94-4064-AB45-B19FFFAFF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There are 3 types of containment for beer products:</a:t>
            </a:r>
          </a:p>
          <a:p>
            <a:pPr marL="457200" lvl="1" indent="0">
              <a:buNone/>
            </a:pPr>
            <a:r>
              <a:rPr lang="en-GB" sz="3200" dirty="0"/>
              <a:t>Keg				Cask				Bag in box</a:t>
            </a:r>
          </a:p>
        </p:txBody>
      </p:sp>
      <p:pic>
        <p:nvPicPr>
          <p:cNvPr id="1026" name="Picture 2" descr="Real Ale Cask | Buy a Cask Online | Brockley Brewery">
            <a:extLst>
              <a:ext uri="{FF2B5EF4-FFF2-40B4-BE49-F238E27FC236}">
                <a16:creationId xmlns:a16="http://schemas.microsoft.com/office/drawing/2014/main" id="{137E2F58-3525-4716-A639-4F113E8CF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360" y="2941320"/>
            <a:ext cx="3771900" cy="377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EG-50-DIN : Stainless steel beer barrel KEG 50 liters DIN">
            <a:extLst>
              <a:ext uri="{FF2B5EF4-FFF2-40B4-BE49-F238E27FC236}">
                <a16:creationId xmlns:a16="http://schemas.microsoft.com/office/drawing/2014/main" id="{A94D86E3-1D48-4A67-BEBB-9EDB145E9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" y="2941320"/>
            <a:ext cx="3771900" cy="377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10 Litre Refillable Wine Dispenser/Bag in A Box for Homebrew Wines">
            <a:extLst>
              <a:ext uri="{FF2B5EF4-FFF2-40B4-BE49-F238E27FC236}">
                <a16:creationId xmlns:a16="http://schemas.microsoft.com/office/drawing/2014/main" id="{F149A495-5452-4BC5-B761-B97DF26327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3136582"/>
            <a:ext cx="3657600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182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81F67-B65A-4C2F-9184-7664F3D94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Double diaphragm pump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1FF4A-89A0-4928-AAAC-75A1D2017B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To aid the product leaving the barrel in long draw systems, a pump is needed to create flow from barrel to tap.</a:t>
            </a:r>
          </a:p>
        </p:txBody>
      </p:sp>
      <p:pic>
        <p:nvPicPr>
          <p:cNvPr id="2050" name="Picture 2" descr="Explanation Of Double Diaphragm Pumps and How They Work | Verderliquids.com">
            <a:extLst>
              <a:ext uri="{FF2B5EF4-FFF2-40B4-BE49-F238E27FC236}">
                <a16:creationId xmlns:a16="http://schemas.microsoft.com/office/drawing/2014/main" id="{FD21BADD-0BCC-4F5F-9289-0A8ED6C941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830025"/>
            <a:ext cx="9998520" cy="402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123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D3AEE-DE28-41CE-9FEB-395B50C88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cooling unit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50EAB-62FA-4EB3-A3BA-B7145D5502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cooling unit operates by forming an ice bank around the condensing coils. This ice bank acts as a sink for the temperature difference of the product entering and within the system.</a:t>
            </a:r>
          </a:p>
        </p:txBody>
      </p:sp>
      <p:pic>
        <p:nvPicPr>
          <p:cNvPr id="3074" name="Picture 2" descr="6 Coils Ice Bank Beer Cooler Chiller For Draft Beer In Bar Restaurant - Buy Beer  Chiller,Ice Bank,Beer Cooler Product on Alibaba.com">
            <a:extLst>
              <a:ext uri="{FF2B5EF4-FFF2-40B4-BE49-F238E27FC236}">
                <a16:creationId xmlns:a16="http://schemas.microsoft.com/office/drawing/2014/main" id="{EBD08D95-7D6E-4622-9817-F03042317E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7556" y="3040155"/>
            <a:ext cx="5576888" cy="3711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3049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EFF45-6DBC-4324-A8C6-2609EDEA6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Parts of a remote cooler.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A65DA1-DD25-416A-A604-C6DC191BAD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125" t="24652" r="19625" b="20889"/>
          <a:stretch/>
        </p:blipFill>
        <p:spPr>
          <a:xfrm>
            <a:off x="2823210" y="1250796"/>
            <a:ext cx="6545580" cy="524207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CEC148C-4428-4B25-8A7E-0F2F685135D7}"/>
              </a:ext>
            </a:extLst>
          </p:cNvPr>
          <p:cNvSpPr/>
          <p:nvPr/>
        </p:nvSpPr>
        <p:spPr>
          <a:xfrm>
            <a:off x="4046220" y="1294448"/>
            <a:ext cx="1242060" cy="900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7F4E487-73F4-4552-8B15-5A7B34E3B921}"/>
              </a:ext>
            </a:extLst>
          </p:cNvPr>
          <p:cNvSpPr/>
          <p:nvPr/>
        </p:nvSpPr>
        <p:spPr>
          <a:xfrm>
            <a:off x="6903722" y="1027906"/>
            <a:ext cx="1242060" cy="900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5876F00-7621-4D22-86C8-0AE11099E4F8}"/>
              </a:ext>
            </a:extLst>
          </p:cNvPr>
          <p:cNvSpPr/>
          <p:nvPr/>
        </p:nvSpPr>
        <p:spPr>
          <a:xfrm>
            <a:off x="3909060" y="2489912"/>
            <a:ext cx="1242060" cy="900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9C930B-704D-4E1A-BACD-5C1F1A699479}"/>
              </a:ext>
            </a:extLst>
          </p:cNvPr>
          <p:cNvSpPr/>
          <p:nvPr/>
        </p:nvSpPr>
        <p:spPr>
          <a:xfrm>
            <a:off x="3909060" y="3289136"/>
            <a:ext cx="1242060" cy="900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F756A8-6ABD-4C0C-980D-D239FDC4AA2E}"/>
              </a:ext>
            </a:extLst>
          </p:cNvPr>
          <p:cNvSpPr/>
          <p:nvPr/>
        </p:nvSpPr>
        <p:spPr>
          <a:xfrm>
            <a:off x="7574282" y="1928018"/>
            <a:ext cx="1242060" cy="900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7299A6-5ECB-4DE9-A414-694ECCA1A63C}"/>
              </a:ext>
            </a:extLst>
          </p:cNvPr>
          <p:cNvSpPr/>
          <p:nvPr/>
        </p:nvSpPr>
        <p:spPr>
          <a:xfrm>
            <a:off x="8248652" y="2622948"/>
            <a:ext cx="1242060" cy="900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013889-9A4D-489E-8AE6-6C675A882664}"/>
              </a:ext>
            </a:extLst>
          </p:cNvPr>
          <p:cNvSpPr/>
          <p:nvPr/>
        </p:nvSpPr>
        <p:spPr>
          <a:xfrm>
            <a:off x="6332222" y="5592763"/>
            <a:ext cx="1242060" cy="900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577D542-3A71-4D48-AFE9-3F9B9A4A8FBA}"/>
              </a:ext>
            </a:extLst>
          </p:cNvPr>
          <p:cNvSpPr/>
          <p:nvPr/>
        </p:nvSpPr>
        <p:spPr>
          <a:xfrm>
            <a:off x="8686797" y="4217990"/>
            <a:ext cx="1116332" cy="900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D1817CB-EDFD-4947-8D40-EC31D7D838FF}"/>
              </a:ext>
            </a:extLst>
          </p:cNvPr>
          <p:cNvSpPr/>
          <p:nvPr/>
        </p:nvSpPr>
        <p:spPr>
          <a:xfrm>
            <a:off x="5151120" y="5542319"/>
            <a:ext cx="1242060" cy="900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F018D08-F3A4-4635-B066-2A40933AE7FA}"/>
              </a:ext>
            </a:extLst>
          </p:cNvPr>
          <p:cNvSpPr/>
          <p:nvPr/>
        </p:nvSpPr>
        <p:spPr>
          <a:xfrm>
            <a:off x="5036818" y="6042819"/>
            <a:ext cx="822961" cy="4314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279DEC0-6AB3-431B-ACBF-2C8EA32084BB}"/>
              </a:ext>
            </a:extLst>
          </p:cNvPr>
          <p:cNvSpPr/>
          <p:nvPr/>
        </p:nvSpPr>
        <p:spPr>
          <a:xfrm rot="713535">
            <a:off x="3096780" y="6013915"/>
            <a:ext cx="1242060" cy="4892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2402B1C-8BA9-43BA-8EFB-D66EC65B3964}"/>
              </a:ext>
            </a:extLst>
          </p:cNvPr>
          <p:cNvSpPr/>
          <p:nvPr/>
        </p:nvSpPr>
        <p:spPr>
          <a:xfrm>
            <a:off x="3166108" y="3990893"/>
            <a:ext cx="1242060" cy="900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5F0BD5C-D8CB-49F5-B0B1-0D9EE9D68959}"/>
              </a:ext>
            </a:extLst>
          </p:cNvPr>
          <p:cNvSpPr/>
          <p:nvPr/>
        </p:nvSpPr>
        <p:spPr>
          <a:xfrm rot="155000">
            <a:off x="4130036" y="4801192"/>
            <a:ext cx="1242060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4D6DE80-5BEF-41E1-80DD-E8B00563EC01}"/>
              </a:ext>
            </a:extLst>
          </p:cNvPr>
          <p:cNvSpPr/>
          <p:nvPr/>
        </p:nvSpPr>
        <p:spPr>
          <a:xfrm rot="4284491" flipV="1">
            <a:off x="4917764" y="5846606"/>
            <a:ext cx="403862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9DE91FC-AFC0-4F59-91D3-7C2C69F3D1CD}"/>
              </a:ext>
            </a:extLst>
          </p:cNvPr>
          <p:cNvSpPr/>
          <p:nvPr/>
        </p:nvSpPr>
        <p:spPr>
          <a:xfrm>
            <a:off x="5962983" y="5510521"/>
            <a:ext cx="407032" cy="2001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E0D3E83-7F63-467A-8A02-6855A0AF5AA3}"/>
              </a:ext>
            </a:extLst>
          </p:cNvPr>
          <p:cNvSpPr/>
          <p:nvPr/>
        </p:nvSpPr>
        <p:spPr>
          <a:xfrm rot="3884959">
            <a:off x="6923740" y="5526844"/>
            <a:ext cx="407032" cy="1318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714D886-1C94-47D8-AC36-31E757272EA0}"/>
              </a:ext>
            </a:extLst>
          </p:cNvPr>
          <p:cNvSpPr txBox="1"/>
          <p:nvPr/>
        </p:nvSpPr>
        <p:spPr>
          <a:xfrm>
            <a:off x="5203737" y="5836751"/>
            <a:ext cx="20505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Fan motor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6A0248F0-EAB2-409D-B473-EE79EF5166AB}"/>
              </a:ext>
            </a:extLst>
          </p:cNvPr>
          <p:cNvCxnSpPr>
            <a:cxnSpLocks/>
          </p:cNvCxnSpPr>
          <p:nvPr/>
        </p:nvCxnSpPr>
        <p:spPr>
          <a:xfrm>
            <a:off x="4716781" y="5331958"/>
            <a:ext cx="571499" cy="636729"/>
          </a:xfrm>
          <a:prstGeom prst="straightConnector1">
            <a:avLst/>
          </a:prstGeom>
          <a:ln w="28575">
            <a:solidFill>
              <a:srgbClr val="FF000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C4CE7A9F-05E3-47BD-B469-76DE65FC2A2E}"/>
              </a:ext>
            </a:extLst>
          </p:cNvPr>
          <p:cNvCxnSpPr>
            <a:cxnSpLocks/>
          </p:cNvCxnSpPr>
          <p:nvPr/>
        </p:nvCxnSpPr>
        <p:spPr>
          <a:xfrm>
            <a:off x="6274503" y="4747728"/>
            <a:ext cx="2958833" cy="1057225"/>
          </a:xfrm>
          <a:prstGeom prst="straightConnector1">
            <a:avLst/>
          </a:prstGeom>
          <a:ln w="28575">
            <a:solidFill>
              <a:srgbClr val="FF000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43B4EBB7-2B4E-4E3E-8392-CA73CD953AD5}"/>
              </a:ext>
            </a:extLst>
          </p:cNvPr>
          <p:cNvCxnSpPr>
            <a:cxnSpLocks/>
          </p:cNvCxnSpPr>
          <p:nvPr/>
        </p:nvCxnSpPr>
        <p:spPr>
          <a:xfrm>
            <a:off x="228601" y="3870883"/>
            <a:ext cx="571499" cy="636729"/>
          </a:xfrm>
          <a:prstGeom prst="straightConnector1">
            <a:avLst/>
          </a:prstGeom>
          <a:ln w="28575">
            <a:solidFill>
              <a:srgbClr val="FF000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63BE0201-6CB5-4E1B-9F22-B73CA63B4F39}"/>
              </a:ext>
            </a:extLst>
          </p:cNvPr>
          <p:cNvCxnSpPr>
            <a:cxnSpLocks/>
          </p:cNvCxnSpPr>
          <p:nvPr/>
        </p:nvCxnSpPr>
        <p:spPr>
          <a:xfrm flipH="1" flipV="1">
            <a:off x="3843722" y="3390024"/>
            <a:ext cx="1981768" cy="1484856"/>
          </a:xfrm>
          <a:prstGeom prst="straightConnector1">
            <a:avLst/>
          </a:prstGeom>
          <a:ln w="28575">
            <a:solidFill>
              <a:srgbClr val="FF000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41C9559-71FE-498C-989C-A02E2B28C991}"/>
              </a:ext>
            </a:extLst>
          </p:cNvPr>
          <p:cNvCxnSpPr>
            <a:cxnSpLocks/>
          </p:cNvCxnSpPr>
          <p:nvPr/>
        </p:nvCxnSpPr>
        <p:spPr>
          <a:xfrm flipV="1">
            <a:off x="6391059" y="2400628"/>
            <a:ext cx="1754723" cy="989396"/>
          </a:xfrm>
          <a:prstGeom prst="straightConnector1">
            <a:avLst/>
          </a:prstGeom>
          <a:ln w="28575">
            <a:solidFill>
              <a:srgbClr val="FF000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61264690-AB10-47A8-9E8E-59581D371042}"/>
              </a:ext>
            </a:extLst>
          </p:cNvPr>
          <p:cNvCxnSpPr>
            <a:cxnSpLocks/>
          </p:cNvCxnSpPr>
          <p:nvPr/>
        </p:nvCxnSpPr>
        <p:spPr>
          <a:xfrm flipV="1">
            <a:off x="6936102" y="4466247"/>
            <a:ext cx="2308860" cy="206247"/>
          </a:xfrm>
          <a:prstGeom prst="straightConnector1">
            <a:avLst/>
          </a:prstGeom>
          <a:ln w="28575">
            <a:solidFill>
              <a:srgbClr val="FF000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8F021A5A-8A6D-44D8-81CB-EA6D6EDBC46F}"/>
              </a:ext>
            </a:extLst>
          </p:cNvPr>
          <p:cNvCxnSpPr>
            <a:cxnSpLocks/>
          </p:cNvCxnSpPr>
          <p:nvPr/>
        </p:nvCxnSpPr>
        <p:spPr>
          <a:xfrm flipV="1">
            <a:off x="7399751" y="1690688"/>
            <a:ext cx="848901" cy="367922"/>
          </a:xfrm>
          <a:prstGeom prst="straightConnector1">
            <a:avLst/>
          </a:prstGeom>
          <a:ln w="28575">
            <a:solidFill>
              <a:srgbClr val="FF000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37786FEA-115B-4BAB-873F-5B8B4D512440}"/>
              </a:ext>
            </a:extLst>
          </p:cNvPr>
          <p:cNvSpPr txBox="1"/>
          <p:nvPr/>
        </p:nvSpPr>
        <p:spPr>
          <a:xfrm>
            <a:off x="8195311" y="1294448"/>
            <a:ext cx="319658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Condensing coils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1216920-21C5-4240-9497-77C2A21DF36F}"/>
              </a:ext>
            </a:extLst>
          </p:cNvPr>
          <p:cNvSpPr txBox="1"/>
          <p:nvPr/>
        </p:nvSpPr>
        <p:spPr>
          <a:xfrm>
            <a:off x="9244962" y="4189248"/>
            <a:ext cx="233743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latin typeface="Arial" panose="020B0604020202020204" pitchFamily="34" charset="0"/>
              </a:rPr>
              <a:t>Compressor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B880ACE-BBCA-4AC2-A059-F27C8E0086F2}"/>
              </a:ext>
            </a:extLst>
          </p:cNvPr>
          <p:cNvSpPr txBox="1"/>
          <p:nvPr/>
        </p:nvSpPr>
        <p:spPr>
          <a:xfrm>
            <a:off x="8101629" y="2001952"/>
            <a:ext cx="394210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Electronic Control unit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8A53446-DAA2-4DE4-8629-5E4936F5B920}"/>
              </a:ext>
            </a:extLst>
          </p:cNvPr>
          <p:cNvSpPr txBox="1"/>
          <p:nvPr/>
        </p:nvSpPr>
        <p:spPr>
          <a:xfrm>
            <a:off x="1524000" y="3073004"/>
            <a:ext cx="26056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Glycol Pump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D08E43B-B781-49DA-9667-CF81268A7268}"/>
              </a:ext>
            </a:extLst>
          </p:cNvPr>
          <p:cNvSpPr txBox="1"/>
          <p:nvPr/>
        </p:nvSpPr>
        <p:spPr>
          <a:xfrm>
            <a:off x="9067800" y="5380572"/>
            <a:ext cx="25145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14 Plate heat exchanger</a:t>
            </a:r>
          </a:p>
        </p:txBody>
      </p:sp>
    </p:spTree>
    <p:extLst>
      <p:ext uri="{BB962C8B-B14F-4D97-AF65-F5344CB8AC3E}">
        <p14:creationId xmlns:p14="http://schemas.microsoft.com/office/powerpoint/2010/main" val="4226000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0926C-547B-4CC0-B175-DCE9DA323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the control unit does?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E2C1C-FDB9-45BE-AF9B-B8553D7B68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dirty="0"/>
              <a:t>The control unit acts as an input/output system which aims to maintain the temperature of the ice bath between set parameters (factory settings between 0.5C and -2C)</a:t>
            </a:r>
          </a:p>
          <a:p>
            <a:endParaRPr lang="en-GB" sz="3000" dirty="0"/>
          </a:p>
          <a:p>
            <a:r>
              <a:rPr lang="en-GB" sz="3000" dirty="0"/>
              <a:t>To prevent the entire bath freezing a 50/50 propylene glycol to water mix is used, which can go down to -15C.</a:t>
            </a:r>
          </a:p>
        </p:txBody>
      </p:sp>
    </p:spTree>
    <p:extLst>
      <p:ext uri="{BB962C8B-B14F-4D97-AF65-F5344CB8AC3E}">
        <p14:creationId xmlns:p14="http://schemas.microsoft.com/office/powerpoint/2010/main" val="239105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F7803-0F45-4197-BC84-BC7079FD3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it does this?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659984-65EB-419C-B831-70B732A156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00" t="28222" r="14625" b="19333"/>
          <a:stretch/>
        </p:blipFill>
        <p:spPr>
          <a:xfrm>
            <a:off x="1257300" y="1301148"/>
            <a:ext cx="9677400" cy="55568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332B2E-EEB4-4E8E-ACDC-9563E4DD1F99}"/>
              </a:ext>
            </a:extLst>
          </p:cNvPr>
          <p:cNvSpPr txBox="1"/>
          <p:nvPr/>
        </p:nvSpPr>
        <p:spPr>
          <a:xfrm>
            <a:off x="8290560" y="792480"/>
            <a:ext cx="3611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= Input</a:t>
            </a:r>
          </a:p>
          <a:p>
            <a:r>
              <a:rPr lang="en-GB" sz="3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= output</a:t>
            </a:r>
          </a:p>
          <a:p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Blue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= control unit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E979A56-240F-43BE-92F3-3A0BBDE7756B}"/>
              </a:ext>
            </a:extLst>
          </p:cNvPr>
          <p:cNvSpPr/>
          <p:nvPr/>
        </p:nvSpPr>
        <p:spPr>
          <a:xfrm>
            <a:off x="3566863" y="5409215"/>
            <a:ext cx="1142297" cy="1097948"/>
          </a:xfrm>
          <a:prstGeom prst="ellipse">
            <a:avLst/>
          </a:prstGeom>
          <a:noFill/>
          <a:ln w="1016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 </a:t>
            </a:r>
            <a:r>
              <a:rPr lang="en-GB" dirty="0" err="1"/>
              <a:t>pt</a:t>
            </a:r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A7FFAEE-ADF1-41D7-AEA3-C0AA28A97C3D}"/>
              </a:ext>
            </a:extLst>
          </p:cNvPr>
          <p:cNvSpPr/>
          <p:nvPr/>
        </p:nvSpPr>
        <p:spPr>
          <a:xfrm>
            <a:off x="8169343" y="2778476"/>
            <a:ext cx="1645217" cy="1694656"/>
          </a:xfrm>
          <a:prstGeom prst="ellipse">
            <a:avLst/>
          </a:prstGeom>
          <a:noFill/>
          <a:ln w="1016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 </a:t>
            </a:r>
            <a:r>
              <a:rPr lang="en-GB" dirty="0" err="1"/>
              <a:t>pt</a:t>
            </a:r>
            <a:endParaRPr lang="en-GB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910E0DC-8523-4316-B333-417234A604FC}"/>
              </a:ext>
            </a:extLst>
          </p:cNvPr>
          <p:cNvSpPr/>
          <p:nvPr/>
        </p:nvSpPr>
        <p:spPr>
          <a:xfrm>
            <a:off x="5524851" y="4860241"/>
            <a:ext cx="1142297" cy="1097948"/>
          </a:xfrm>
          <a:prstGeom prst="ellipse">
            <a:avLst/>
          </a:prstGeom>
          <a:noFill/>
          <a:ln w="1016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 </a:t>
            </a:r>
            <a:r>
              <a:rPr lang="en-GB" dirty="0" err="1"/>
              <a:t>pt</a:t>
            </a:r>
            <a:endParaRPr lang="en-GB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A64325C-4049-4BEC-B4EA-7DE52E4FA23D}"/>
              </a:ext>
            </a:extLst>
          </p:cNvPr>
          <p:cNvSpPr/>
          <p:nvPr/>
        </p:nvSpPr>
        <p:spPr>
          <a:xfrm>
            <a:off x="4511743" y="1628542"/>
            <a:ext cx="1013108" cy="1097948"/>
          </a:xfrm>
          <a:prstGeom prst="ellipse">
            <a:avLst/>
          </a:prstGeom>
          <a:noFill/>
          <a:ln w="1016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 </a:t>
            </a:r>
            <a:r>
              <a:rPr lang="en-GB" dirty="0" err="1"/>
              <a:t>pt</a:t>
            </a:r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8DE3BEFE-7BC8-4ACC-AD0E-8133514CD10E}"/>
              </a:ext>
            </a:extLst>
          </p:cNvPr>
          <p:cNvSpPr/>
          <p:nvPr/>
        </p:nvSpPr>
        <p:spPr>
          <a:xfrm>
            <a:off x="1539943" y="1301148"/>
            <a:ext cx="2482715" cy="1694656"/>
          </a:xfrm>
          <a:prstGeom prst="ellipse">
            <a:avLst/>
          </a:prstGeom>
          <a:noFill/>
          <a:ln w="1016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 </a:t>
            </a:r>
            <a:r>
              <a:rPr lang="en-GB" dirty="0" err="1"/>
              <a:t>pt</a:t>
            </a: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24A1B9E-8D1D-46FD-8E1C-D70E4A145AB5}"/>
              </a:ext>
            </a:extLst>
          </p:cNvPr>
          <p:cNvSpPr/>
          <p:nvPr/>
        </p:nvSpPr>
        <p:spPr>
          <a:xfrm>
            <a:off x="6969193" y="2374634"/>
            <a:ext cx="1142297" cy="1097948"/>
          </a:xfrm>
          <a:prstGeom prst="ellipse">
            <a:avLst/>
          </a:prstGeom>
          <a:noFill/>
          <a:ln w="1016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 </a:t>
            </a:r>
            <a:r>
              <a:rPr lang="en-GB" dirty="0" err="1"/>
              <a:t>pt</a:t>
            </a: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DC7DD81-49CD-4E1D-83A5-17B4DF4135EE}"/>
              </a:ext>
            </a:extLst>
          </p:cNvPr>
          <p:cNvSpPr/>
          <p:nvPr/>
        </p:nvSpPr>
        <p:spPr>
          <a:xfrm>
            <a:off x="1936183" y="3504472"/>
            <a:ext cx="1142297" cy="1097948"/>
          </a:xfrm>
          <a:prstGeom prst="ellipse">
            <a:avLst/>
          </a:prstGeom>
          <a:noFill/>
          <a:ln w="1016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 </a:t>
            </a:r>
            <a:r>
              <a:rPr lang="en-GB" dirty="0" err="1"/>
              <a:t>pt</a:t>
            </a:r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2772DA1-06EF-49DD-8784-B17867F37602}"/>
              </a:ext>
            </a:extLst>
          </p:cNvPr>
          <p:cNvSpPr/>
          <p:nvPr/>
        </p:nvSpPr>
        <p:spPr>
          <a:xfrm>
            <a:off x="4302193" y="4131511"/>
            <a:ext cx="1013108" cy="1097948"/>
          </a:xfrm>
          <a:prstGeom prst="ellipse">
            <a:avLst/>
          </a:prstGeom>
          <a:noFill/>
          <a:ln w="1016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 </a:t>
            </a:r>
            <a:r>
              <a:rPr lang="en-GB" dirty="0" err="1"/>
              <a:t>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764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EB764-A8C9-4C5C-A6FE-2D46D2E56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Keeping product cool between cooler and tap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D8792-ADCB-43F8-885D-4EBAC813A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dirty="0"/>
              <a:t>Once product has travelled though the cooler unit it enters a beer trunk line before coming out of a tap. To prevent heating of the product in long draw systems is coolant from the cold bath is used to regulate the temperature.</a:t>
            </a:r>
          </a:p>
        </p:txBody>
      </p:sp>
    </p:spTree>
    <p:extLst>
      <p:ext uri="{BB962C8B-B14F-4D97-AF65-F5344CB8AC3E}">
        <p14:creationId xmlns:p14="http://schemas.microsoft.com/office/powerpoint/2010/main" val="2300396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DAAC8-5447-44DD-BADB-A465F99B4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Beer trunk line</a:t>
            </a:r>
          </a:p>
        </p:txBody>
      </p:sp>
      <p:pic>
        <p:nvPicPr>
          <p:cNvPr id="5122" name="Picture 2" descr="Glycol Trunk Line - 1/4&quot; ID x 3/4&quot; Wall - By The Foot - KegWorks">
            <a:extLst>
              <a:ext uri="{FF2B5EF4-FFF2-40B4-BE49-F238E27FC236}">
                <a16:creationId xmlns:a16="http://schemas.microsoft.com/office/drawing/2014/main" id="{A1105AB0-266C-45AE-ACAF-73DBC4F915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891" b="19277"/>
          <a:stretch/>
        </p:blipFill>
        <p:spPr bwMode="auto">
          <a:xfrm>
            <a:off x="1668780" y="1493520"/>
            <a:ext cx="8854440" cy="512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60DD92-AD98-42B6-B05C-E47578DC9023}"/>
              </a:ext>
            </a:extLst>
          </p:cNvPr>
          <p:cNvSpPr txBox="1"/>
          <p:nvPr/>
        </p:nvSpPr>
        <p:spPr>
          <a:xfrm>
            <a:off x="9504938" y="5676354"/>
            <a:ext cx="28426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Glycol supply line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B8C6512-36FC-4B0B-A4DF-6F4ED71F3EF2}"/>
              </a:ext>
            </a:extLst>
          </p:cNvPr>
          <p:cNvCxnSpPr>
            <a:cxnSpLocks/>
          </p:cNvCxnSpPr>
          <p:nvPr/>
        </p:nvCxnSpPr>
        <p:spPr>
          <a:xfrm>
            <a:off x="8883706" y="4856648"/>
            <a:ext cx="1098494" cy="819706"/>
          </a:xfrm>
          <a:prstGeom prst="straightConnector1">
            <a:avLst/>
          </a:prstGeom>
          <a:ln w="28575">
            <a:solidFill>
              <a:srgbClr val="92D05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28E63B88-4A4E-492D-80F0-B03FFCA83C73}"/>
              </a:ext>
            </a:extLst>
          </p:cNvPr>
          <p:cNvSpPr txBox="1"/>
          <p:nvPr/>
        </p:nvSpPr>
        <p:spPr>
          <a:xfrm>
            <a:off x="7962900" y="1719064"/>
            <a:ext cx="33985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Glycol return line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355A0B8-9277-4214-894D-8654F4286D8D}"/>
              </a:ext>
            </a:extLst>
          </p:cNvPr>
          <p:cNvCxnSpPr>
            <a:cxnSpLocks/>
          </p:cNvCxnSpPr>
          <p:nvPr/>
        </p:nvCxnSpPr>
        <p:spPr>
          <a:xfrm flipH="1" flipV="1">
            <a:off x="7589520" y="1315998"/>
            <a:ext cx="373380" cy="2295882"/>
          </a:xfrm>
          <a:prstGeom prst="straightConnector1">
            <a:avLst/>
          </a:prstGeom>
          <a:ln w="28575">
            <a:solidFill>
              <a:srgbClr val="92D05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6DD4E52D-49EB-4E0C-81C0-63902BDE0BA7}"/>
              </a:ext>
            </a:extLst>
          </p:cNvPr>
          <p:cNvSpPr txBox="1"/>
          <p:nvPr/>
        </p:nvSpPr>
        <p:spPr>
          <a:xfrm>
            <a:off x="6903720" y="762000"/>
            <a:ext cx="25908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Product lines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C2BE3224-B738-43B7-9C34-65B3F46A3450}"/>
              </a:ext>
            </a:extLst>
          </p:cNvPr>
          <p:cNvCxnSpPr>
            <a:cxnSpLocks/>
            <a:endCxn id="14" idx="2"/>
          </p:cNvCxnSpPr>
          <p:nvPr/>
        </p:nvCxnSpPr>
        <p:spPr>
          <a:xfrm flipV="1">
            <a:off x="9304020" y="2273062"/>
            <a:ext cx="358140" cy="2002612"/>
          </a:xfrm>
          <a:prstGeom prst="straightConnector1">
            <a:avLst/>
          </a:prstGeom>
          <a:ln w="28575">
            <a:solidFill>
              <a:srgbClr val="92D05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3588381-58D8-41EF-93D7-35A057B8512E}"/>
              </a:ext>
            </a:extLst>
          </p:cNvPr>
          <p:cNvCxnSpPr>
            <a:cxnSpLocks/>
          </p:cNvCxnSpPr>
          <p:nvPr/>
        </p:nvCxnSpPr>
        <p:spPr>
          <a:xfrm flipH="1" flipV="1">
            <a:off x="7589520" y="1315998"/>
            <a:ext cx="1067753" cy="2113002"/>
          </a:xfrm>
          <a:prstGeom prst="straightConnector1">
            <a:avLst/>
          </a:prstGeom>
          <a:ln w="28575">
            <a:solidFill>
              <a:srgbClr val="92D05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89508AA1-E97C-48B8-B833-84575EF3FBFD}"/>
              </a:ext>
            </a:extLst>
          </p:cNvPr>
          <p:cNvSpPr txBox="1"/>
          <p:nvPr/>
        </p:nvSpPr>
        <p:spPr>
          <a:xfrm>
            <a:off x="1979295" y="6215876"/>
            <a:ext cx="32232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Moisture barrier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AD58C7C-B193-47A1-A91F-B3CC8634A026}"/>
              </a:ext>
            </a:extLst>
          </p:cNvPr>
          <p:cNvCxnSpPr>
            <a:cxnSpLocks/>
          </p:cNvCxnSpPr>
          <p:nvPr/>
        </p:nvCxnSpPr>
        <p:spPr>
          <a:xfrm flipH="1">
            <a:off x="4602481" y="4142918"/>
            <a:ext cx="2271926" cy="2072958"/>
          </a:xfrm>
          <a:prstGeom prst="straightConnector1">
            <a:avLst/>
          </a:prstGeom>
          <a:ln w="28575">
            <a:solidFill>
              <a:srgbClr val="92D05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402DDF4A-2F1C-48F5-8830-9BF7B596D599}"/>
              </a:ext>
            </a:extLst>
          </p:cNvPr>
          <p:cNvSpPr txBox="1"/>
          <p:nvPr/>
        </p:nvSpPr>
        <p:spPr>
          <a:xfrm>
            <a:off x="5037773" y="783808"/>
            <a:ext cx="180022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Foil wrap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C12E8DD0-1108-4600-BC3A-8A43C404D05B}"/>
              </a:ext>
            </a:extLst>
          </p:cNvPr>
          <p:cNvCxnSpPr>
            <a:cxnSpLocks/>
            <a:endCxn id="29" idx="2"/>
          </p:cNvCxnSpPr>
          <p:nvPr/>
        </p:nvCxnSpPr>
        <p:spPr>
          <a:xfrm flipV="1">
            <a:off x="3958590" y="1337806"/>
            <a:ext cx="1979296" cy="1458029"/>
          </a:xfrm>
          <a:prstGeom prst="straightConnector1">
            <a:avLst/>
          </a:prstGeom>
          <a:ln w="28575">
            <a:solidFill>
              <a:srgbClr val="92D05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4DF39A40-8D25-4D11-96F5-52F2AD8278CE}"/>
              </a:ext>
            </a:extLst>
          </p:cNvPr>
          <p:cNvCxnSpPr>
            <a:cxnSpLocks/>
          </p:cNvCxnSpPr>
          <p:nvPr/>
        </p:nvCxnSpPr>
        <p:spPr>
          <a:xfrm flipV="1">
            <a:off x="5937885" y="1315998"/>
            <a:ext cx="29159" cy="2428636"/>
          </a:xfrm>
          <a:prstGeom prst="straightConnector1">
            <a:avLst/>
          </a:prstGeom>
          <a:ln w="28575">
            <a:solidFill>
              <a:srgbClr val="92D05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CD9B06A5-0742-4C3A-AD16-98CE880C4EE9}"/>
              </a:ext>
            </a:extLst>
          </p:cNvPr>
          <p:cNvSpPr txBox="1"/>
          <p:nvPr/>
        </p:nvSpPr>
        <p:spPr>
          <a:xfrm>
            <a:off x="-340519" y="2226895"/>
            <a:ext cx="23574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Insulation layer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43180542-8611-4A3F-839D-ADF4382D3B9C}"/>
              </a:ext>
            </a:extLst>
          </p:cNvPr>
          <p:cNvCxnSpPr>
            <a:cxnSpLocks/>
          </p:cNvCxnSpPr>
          <p:nvPr/>
        </p:nvCxnSpPr>
        <p:spPr>
          <a:xfrm flipH="1" flipV="1">
            <a:off x="1556384" y="2849706"/>
            <a:ext cx="2780825" cy="278376"/>
          </a:xfrm>
          <a:prstGeom prst="straightConnector1">
            <a:avLst/>
          </a:prstGeom>
          <a:ln w="28575">
            <a:solidFill>
              <a:srgbClr val="92D050"/>
            </a:solidFill>
            <a:headEnd type="triangle" w="lg" len="lg"/>
            <a:tailEnd type="non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66301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122DB-7947-4C4E-86E0-7133146D1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cooling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EF6D6-1F44-4E9C-8AA2-7DAC83DB9E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secondary cooling system is designed to remove heat from the heat exchanger to an external heat dump. A 30/70 glycol water mix is the medium used.</a:t>
            </a:r>
          </a:p>
          <a:p>
            <a:endParaRPr lang="en-GB" dirty="0"/>
          </a:p>
          <a:p>
            <a:r>
              <a:rPr lang="en-GB" dirty="0"/>
              <a:t>This is to prevent raising the temperature within the beer storage area so that there is a smaller temperature difference in the </a:t>
            </a:r>
            <a:r>
              <a:rPr lang="en-GB" dirty="0" err="1"/>
              <a:t>prodict</a:t>
            </a:r>
            <a:r>
              <a:rPr lang="en-GB" dirty="0"/>
              <a:t> passing though the cooler unit, as well as keeping open kegs cold for longer shelf life.</a:t>
            </a:r>
          </a:p>
        </p:txBody>
      </p:sp>
    </p:spTree>
    <p:extLst>
      <p:ext uri="{BB962C8B-B14F-4D97-AF65-F5344CB8AC3E}">
        <p14:creationId xmlns:p14="http://schemas.microsoft.com/office/powerpoint/2010/main" val="2545159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9B4CD-5C4A-4513-BABA-6B115D22C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balance of temperature and pressure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2B555-65BE-4A30-94DF-C5C49F1F84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this system is to maintain equilibrium between temperature and pressure, any changes in either of these will result in a suboptimal pint or additional wastage due to excessive foaming.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2C88D48C-0A4B-467A-9F81-90E04C41EA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8476046"/>
              </p:ext>
            </p:extLst>
          </p:nvPr>
        </p:nvGraphicFramePr>
        <p:xfrm>
          <a:off x="838200" y="3017520"/>
          <a:ext cx="10515600" cy="384048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264465728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2125641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72876844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718602395"/>
                    </a:ext>
                  </a:extLst>
                </a:gridCol>
              </a:tblGrid>
              <a:tr h="890089">
                <a:tc>
                  <a:txBody>
                    <a:bodyPr/>
                    <a:lstStyle/>
                    <a:p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pressure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pressure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temperature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temperature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4934385"/>
                  </a:ext>
                </a:extLst>
              </a:tr>
              <a:tr h="2508432">
                <a:tc>
                  <a:txBody>
                    <a:bodyPr/>
                    <a:lstStyle/>
                    <a:p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 will flow too quickly and create wastage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solubility of CO2/N2 within the liquid giving flat product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solubility of CO2/N2 within the liquid giving flat product</a:t>
                      </a:r>
                    </a:p>
                    <a:p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3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 may freeze within the lines creating blockages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06397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66967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29F64-1A4F-446F-9B68-F1590A0A0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72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7262685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165</TotalTime>
  <Words>605</Words>
  <Application>Microsoft Office PowerPoint</Application>
  <PresentationFormat>Widescreen</PresentationFormat>
  <Paragraphs>77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A Presentation on Remote beer coolers</vt:lpstr>
      <vt:lpstr>What are remote beer coolers?</vt:lpstr>
      <vt:lpstr>The 3 main systems of a beer cooler.</vt:lpstr>
      <vt:lpstr>Gas types</vt:lpstr>
      <vt:lpstr>Barrel Type</vt:lpstr>
      <vt:lpstr>Double diaphragm pump</vt:lpstr>
      <vt:lpstr>The cooling unit</vt:lpstr>
      <vt:lpstr>Parts of a remote cooler.</vt:lpstr>
      <vt:lpstr>What the control unit does?</vt:lpstr>
      <vt:lpstr>How it does this?</vt:lpstr>
      <vt:lpstr>Keeping product cool between cooler and tap</vt:lpstr>
      <vt:lpstr>Beer trunk line</vt:lpstr>
      <vt:lpstr>Secondary cooling system</vt:lpstr>
      <vt:lpstr>The balance of temperature and pressure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Presentation on Remote beer coolers</dc:title>
  <dc:creator>Rhys Stevenson</dc:creator>
  <cp:lastModifiedBy>Peter Taylor</cp:lastModifiedBy>
  <cp:revision>8</cp:revision>
  <dcterms:created xsi:type="dcterms:W3CDTF">2022-04-28T11:47:22Z</dcterms:created>
  <dcterms:modified xsi:type="dcterms:W3CDTF">2022-06-10T13:48:43Z</dcterms:modified>
</cp:coreProperties>
</file>