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sldIdLst>
    <p:sldId id="365" r:id="rId2"/>
    <p:sldId id="837" r:id="rId3"/>
    <p:sldId id="838" r:id="rId4"/>
    <p:sldId id="839" r:id="rId5"/>
    <p:sldId id="840" r:id="rId6"/>
    <p:sldId id="841" r:id="rId7"/>
    <p:sldId id="842" r:id="rId8"/>
    <p:sldId id="843" r:id="rId9"/>
    <p:sldId id="834" r:id="rId10"/>
    <p:sldId id="830" r:id="rId11"/>
    <p:sldId id="831" r:id="rId12"/>
    <p:sldId id="846" r:id="rId13"/>
    <p:sldId id="847" r:id="rId14"/>
    <p:sldId id="853" r:id="rId15"/>
    <p:sldId id="832" r:id="rId16"/>
    <p:sldId id="845" r:id="rId17"/>
    <p:sldId id="504" r:id="rId18"/>
    <p:sldId id="848" r:id="rId19"/>
    <p:sldId id="849" r:id="rId20"/>
    <p:sldId id="851" r:id="rId21"/>
    <p:sldId id="852" r:id="rId22"/>
    <p:sldId id="836" r:id="rId23"/>
    <p:sldId id="835" r:id="rId24"/>
    <p:sldId id="854" r:id="rId25"/>
    <p:sldId id="799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497F8"/>
    <a:srgbClr val="FF3399"/>
    <a:srgbClr val="66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4983B8-1B95-40EE-A3A0-1C3AC58D41FF}" v="94" dt="2021-07-06T21:35:47.928"/>
    <p1510:client id="{B62AC0F4-DFD2-4125-A2F4-38AFE63ECF71}" v="1774" dt="2021-07-07T08:30:17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52" autoAdjust="0"/>
    <p:restoredTop sz="88518" autoAdjust="0"/>
  </p:normalViewPr>
  <p:slideViewPr>
    <p:cSldViewPr snapToGrid="0">
      <p:cViewPr varScale="1">
        <p:scale>
          <a:sx n="52" d="100"/>
          <a:sy n="52" d="100"/>
        </p:scale>
        <p:origin x="90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59B15A-7F84-434A-A268-3BD8A26D03DC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293C4-E790-4DF6-B3B1-2FCB50E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67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5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566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7241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4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8505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2677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063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5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2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9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020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794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459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798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050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08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5658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AD7423E-74D8-4C4D-8008-99E33B3062EE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98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tiff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chaelrperry/9516862837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tif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tiff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tiff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gif"/><Relationship Id="rId5" Type="http://schemas.openxmlformats.org/officeDocument/2006/relationships/image" Target="../media/image36.gif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tif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tiff"/><Relationship Id="rId5" Type="http://schemas.openxmlformats.org/officeDocument/2006/relationships/image" Target="../media/image38.jpeg"/><Relationship Id="rId4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tif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tiff"/><Relationship Id="rId5" Type="http://schemas.openxmlformats.org/officeDocument/2006/relationships/image" Target="../media/image38.jpeg"/><Relationship Id="rId4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标题 1">
            <a:extLst>
              <a:ext uri="{FF2B5EF4-FFF2-40B4-BE49-F238E27FC236}">
                <a16:creationId xmlns:a16="http://schemas.microsoft.com/office/drawing/2014/main" id="{E174E2EF-9057-C24B-9540-466605EC24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381500" y="3200400"/>
            <a:ext cx="4629150" cy="1420416"/>
          </a:xfrm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117762" name="副标题 2">
            <a:extLst>
              <a:ext uri="{FF2B5EF4-FFF2-40B4-BE49-F238E27FC236}">
                <a16:creationId xmlns:a16="http://schemas.microsoft.com/office/drawing/2014/main" id="{639B7DBC-CE61-3642-94E1-3F304A2416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381500" y="4610100"/>
            <a:ext cx="4629150" cy="1028700"/>
          </a:xfrm>
        </p:spPr>
        <p:txBody>
          <a:bodyPr/>
          <a:lstStyle/>
          <a:p>
            <a:pPr eaLnBrk="1" hangingPunct="1"/>
            <a:endParaRPr lang="zh-CN" altLang="en-US">
              <a:solidFill>
                <a:srgbClr val="7F7F7F"/>
              </a:solidFill>
              <a:cs typeface="Tunga" panose="020B0502040204020203" pitchFamily="34" charset="0"/>
            </a:endParaRPr>
          </a:p>
        </p:txBody>
      </p:sp>
      <p:pic>
        <p:nvPicPr>
          <p:cNvPr id="117763" name="图片 3">
            <a:extLst>
              <a:ext uri="{FF2B5EF4-FFF2-40B4-BE49-F238E27FC236}">
                <a16:creationId xmlns:a16="http://schemas.microsoft.com/office/drawing/2014/main" id="{2F314B79-13BF-034F-AD05-77A7B2831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720" y="0"/>
            <a:ext cx="9088560" cy="6882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7765" name="Picture 4">
            <a:extLst>
              <a:ext uri="{FF2B5EF4-FFF2-40B4-BE49-F238E27FC236}">
                <a16:creationId xmlns:a16="http://schemas.microsoft.com/office/drawing/2014/main" id="{4CE05B17-CE0D-254C-9650-6ED090720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431" y="5946874"/>
            <a:ext cx="4376982" cy="911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7766" name="矩形 6">
            <a:extLst>
              <a:ext uri="{FF2B5EF4-FFF2-40B4-BE49-F238E27FC236}">
                <a16:creationId xmlns:a16="http://schemas.microsoft.com/office/drawing/2014/main" id="{BF95227C-53B5-7E4B-8379-BFF7729322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1799869"/>
            <a:ext cx="446449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CI Chinese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Summer School </a:t>
            </a:r>
            <a:endParaRPr lang="zh-CN" altLang="en-US" sz="3600" dirty="0">
              <a:solidFill>
                <a:schemeClr val="tx1"/>
              </a:solidFill>
              <a:latin typeface="Georgia Pro Cond Black" panose="02040A06050405020203" pitchFamily="18" charset="0"/>
              <a:ea typeface="方正舒体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D3A38808-957B-5F48-A86F-87E2DF644E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6881" y="4737393"/>
            <a:ext cx="281036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Dan Gong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                                                           12/08/2020 Wednesday  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</a:t>
            </a:r>
            <a:r>
              <a:rPr lang="en-US" altLang="zh-CN" sz="1500" dirty="0">
                <a:solidFill>
                  <a:srgbClr val="FFC000"/>
                </a:solidFill>
                <a:latin typeface="French Script MT" pitchFamily="66" charset="0"/>
                <a:ea typeface="方正舒体"/>
              </a:rPr>
              <a:t>            </a:t>
            </a:r>
            <a:endParaRPr lang="zh-CN" altLang="en-US" sz="1500" dirty="0">
              <a:solidFill>
                <a:srgbClr val="FFC000"/>
              </a:solidFill>
              <a:latin typeface="French Script MT" pitchFamily="66" charset="0"/>
              <a:ea typeface="方正舒体"/>
            </a:endParaRPr>
          </a:p>
        </p:txBody>
      </p:sp>
    </p:spTree>
    <p:extLst>
      <p:ext uri="{BB962C8B-B14F-4D97-AF65-F5344CB8AC3E}">
        <p14:creationId xmlns:p14="http://schemas.microsoft.com/office/powerpoint/2010/main" val="3599484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81365" y="1580827"/>
            <a:ext cx="8857924" cy="3996865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25946" y="1854945"/>
            <a:ext cx="3308427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FFE8B11A-67DD-9C4C-AFE3-A2FEF9727C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5606" y="1746457"/>
            <a:ext cx="3702225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men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EE22C8F0-A284-5A46-A00A-FA5B53A87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73676" y="2423088"/>
            <a:ext cx="1610555" cy="1610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34808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23436" y="1552353"/>
            <a:ext cx="8805921" cy="4231759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BB56F44E-1F16-4944-8F59-0BD7CCAF7B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7363" y="2043335"/>
            <a:ext cx="354414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ma?</a:t>
            </a: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A: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 吗？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C15F2B1C-B3AA-6D4F-BC6F-9C91A082B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8501" y="3895887"/>
            <a:ext cx="492918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楷体_GB2312" pitchFamily="49" charset="-122"/>
              </a:rPr>
              <a:t>Wŏ</a:t>
            </a:r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hĕnh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o.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xièxie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B: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我    很  好。    谢谢！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4C186320-473B-184A-B69C-266EEB7D2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46068" y="1720312"/>
            <a:ext cx="1782026" cy="11880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0642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07360" y="1556792"/>
            <a:ext cx="9581218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F6FCE0E-6FD2-46CA-B5F1-9A0F698D0D37}"/>
              </a:ext>
            </a:extLst>
          </p:cNvPr>
          <p:cNvSpPr txBox="1">
            <a:spLocks/>
          </p:cNvSpPr>
          <p:nvPr/>
        </p:nvSpPr>
        <p:spPr bwMode="auto">
          <a:xfrm>
            <a:off x="1918585" y="1831863"/>
            <a:ext cx="7416179" cy="244886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1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Dan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我   叫   丹。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My name is  Dan.)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Nĭ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shén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me?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你  叫   什  么？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(W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hat is your name?)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9909362-925E-4683-B980-CB7BE12E78A5}"/>
              </a:ext>
            </a:extLst>
          </p:cNvPr>
          <p:cNvSpPr txBox="1">
            <a:spLocks/>
          </p:cNvSpPr>
          <p:nvPr/>
        </p:nvSpPr>
        <p:spPr bwMode="auto">
          <a:xfrm>
            <a:off x="1918585" y="4149081"/>
            <a:ext cx="5328592" cy="194421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… …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 叫 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</a:t>
            </a:r>
            <a:endParaRPr lang="en-GB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M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y name is …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pic>
        <p:nvPicPr>
          <p:cNvPr id="15" name="Picture 3" descr="A person standing on a beach&#10;&#10;Description automatically generated">
            <a:extLst>
              <a:ext uri="{FF2B5EF4-FFF2-40B4-BE49-F238E27FC236}">
                <a16:creationId xmlns:a16="http://schemas.microsoft.com/office/drawing/2014/main" id="{DF53687E-4E1E-4D97-9BAA-9780CAE7A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1151" r="27951"/>
          <a:stretch>
            <a:fillRect/>
          </a:stretch>
        </p:blipFill>
        <p:spPr bwMode="auto">
          <a:xfrm>
            <a:off x="9215546" y="1556792"/>
            <a:ext cx="2017454" cy="2188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42910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4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20123" y="1556792"/>
            <a:ext cx="9069288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DECD02-C175-4340-A0D5-617A0BC9253C}"/>
              </a:ext>
            </a:extLst>
          </p:cNvPr>
          <p:cNvSpPr txBox="1"/>
          <p:nvPr/>
        </p:nvSpPr>
        <p:spPr>
          <a:xfrm>
            <a:off x="2312253" y="2197361"/>
            <a:ext cx="56044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人？</a:t>
            </a:r>
            <a:endParaRPr lang="en-GB" altLang="zh-C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where are you from?</a:t>
            </a:r>
            <a:endParaRPr 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A1F8BF-9ED9-424C-868F-93CE0D0D7356}"/>
              </a:ext>
            </a:extLst>
          </p:cNvPr>
          <p:cNvSpPr/>
          <p:nvPr/>
        </p:nvSpPr>
        <p:spPr>
          <a:xfrm>
            <a:off x="2842045" y="1635145"/>
            <a:ext cx="45448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83FE7AC-A9D2-E144-AEF1-6932D46078B6}"/>
              </a:ext>
            </a:extLst>
          </p:cNvPr>
          <p:cNvSpPr txBox="1">
            <a:spLocks/>
          </p:cNvSpPr>
          <p:nvPr/>
        </p:nvSpPr>
        <p:spPr bwMode="auto">
          <a:xfrm>
            <a:off x="2312253" y="3935390"/>
            <a:ext cx="7277380" cy="2060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Wŏ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ēi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ěr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shì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rén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B: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我 是</a:t>
            </a:r>
            <a:r>
              <a:rPr lang="en-US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威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尔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士 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人。</a:t>
            </a:r>
            <a:endParaRPr lang="en-GB" altLang="zh-CN" sz="4000" b="1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None/>
              <a:defRPr/>
            </a:pPr>
            <a:r>
              <a:rPr 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I am</a:t>
            </a:r>
            <a:r>
              <a:rPr lang="en-GB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36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US" altLang="zh-CN" sz="36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elsh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sz="36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2" name="内容占位符 3">
            <a:extLst>
              <a:ext uri="{FF2B5EF4-FFF2-40B4-BE49-F238E27FC236}">
                <a16:creationId xmlns:a16="http://schemas.microsoft.com/office/drawing/2014/main" id="{BB17DC4B-03EF-1F41-BF6A-4E1E5327D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8827768" y="1557537"/>
            <a:ext cx="2261643" cy="152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248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88BE79EF-BFC4-4991-B744-1DEFF214206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608D02F3-0108-1343-A2CE-F4FCFEF12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250" y="797655"/>
            <a:ext cx="10547499" cy="5497935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22" name="Text Box 14">
            <a:extLst>
              <a:ext uri="{FF2B5EF4-FFF2-40B4-BE49-F238E27FC236}">
                <a16:creationId xmlns:a16="http://schemas.microsoft.com/office/drawing/2014/main" id="{62C60D1F-8EAE-7E46-8D0C-FA56B158C4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3240" y="1144769"/>
            <a:ext cx="2068157" cy="76944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en-US" altLang="zh-CN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…</a:t>
            </a:r>
            <a:endParaRPr lang="zh-CN" altLang="en-US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205BD091-8C6A-1843-A801-F4F81CDA25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2420" y="684394"/>
            <a:ext cx="1629583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5" descr="C:\Users\hp\Desktop\韩国发表\20100421060009587[1].jpg">
            <a:extLst>
              <a:ext uri="{FF2B5EF4-FFF2-40B4-BE49-F238E27FC236}">
                <a16:creationId xmlns:a16="http://schemas.microsoft.com/office/drawing/2014/main" id="{BDAF8770-A79E-1C4E-A798-B203E853E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2112506"/>
            <a:ext cx="1273175" cy="844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6" descr="19300001075662129246568150075">
            <a:extLst>
              <a:ext uri="{FF2B5EF4-FFF2-40B4-BE49-F238E27FC236}">
                <a16:creationId xmlns:a16="http://schemas.microsoft.com/office/drawing/2014/main" id="{C4552284-25B9-2945-958D-CC5D0CFCA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3609647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7" descr="01300000900322128637121322816">
            <a:extLst>
              <a:ext uri="{FF2B5EF4-FFF2-40B4-BE49-F238E27FC236}">
                <a16:creationId xmlns:a16="http://schemas.microsoft.com/office/drawing/2014/main" id="{DF09CB90-FDEE-7340-9A19-DE2BEDD58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5143072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그림 1" descr="W020080620358974154485_副本.png">
            <a:extLst>
              <a:ext uri="{FF2B5EF4-FFF2-40B4-BE49-F238E27FC236}">
                <a16:creationId xmlns:a16="http://schemas.microsoft.com/office/drawing/2014/main" id="{E26EBADD-36AD-254A-9A51-6DD32A91B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4" y="2111307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9" descr="152274747">
            <a:extLst>
              <a:ext uri="{FF2B5EF4-FFF2-40B4-BE49-F238E27FC236}">
                <a16:creationId xmlns:a16="http://schemas.microsoft.com/office/drawing/2014/main" id="{B52F2FE4-CA47-EE48-B2FE-F578B8680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037" y="4901403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D9BC173-4D27-0C4A-9843-B5FC2941EB5D}"/>
              </a:ext>
            </a:extLst>
          </p:cNvPr>
          <p:cNvSpPr txBox="1"/>
          <p:nvPr/>
        </p:nvSpPr>
        <p:spPr>
          <a:xfrm>
            <a:off x="6328668" y="1206324"/>
            <a:ext cx="1627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 am…</a:t>
            </a:r>
          </a:p>
        </p:txBody>
      </p:sp>
      <p:sp>
        <p:nvSpPr>
          <p:cNvPr id="31" name="内容占位符 3">
            <a:extLst>
              <a:ext uri="{FF2B5EF4-FFF2-40B4-BE49-F238E27FC236}">
                <a16:creationId xmlns:a16="http://schemas.microsoft.com/office/drawing/2014/main" id="{35270142-B71F-6C42-9693-917E4F9D6C6A}"/>
              </a:ext>
            </a:extLst>
          </p:cNvPr>
          <p:cNvSpPr txBox="1">
            <a:spLocks/>
          </p:cNvSpPr>
          <p:nvPr/>
        </p:nvSpPr>
        <p:spPr>
          <a:xfrm>
            <a:off x="4734831" y="3475757"/>
            <a:ext cx="3254423" cy="112727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>
                <a:latin typeface="Calibri" panose="020F0502020204030204" pitchFamily="34" charset="0"/>
              </a:rPr>
              <a:t>wŏ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měi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  <a:endParaRPr lang="en-US" altLang="zh-CN" sz="2800" dirty="0"/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美 国 人。</a:t>
            </a:r>
            <a:endParaRPr lang="en-US" altLang="zh-CN" sz="3200" dirty="0">
              <a:latin typeface="Calibri" panose="020F0502020204030204" pitchFamily="34" charset="0"/>
            </a:endParaRPr>
          </a:p>
          <a:p>
            <a:pPr>
              <a:buFont typeface="Wingdings 2" panose="05020102010507070707" pitchFamily="18" charset="2"/>
              <a:buNone/>
              <a:defRPr/>
            </a:pPr>
            <a:endParaRPr lang="en-GB" altLang="zh-CN" sz="3200" dirty="0"/>
          </a:p>
        </p:txBody>
      </p:sp>
      <p:sp>
        <p:nvSpPr>
          <p:cNvPr id="32" name="Content Placeholder 4">
            <a:extLst>
              <a:ext uri="{FF2B5EF4-FFF2-40B4-BE49-F238E27FC236}">
                <a16:creationId xmlns:a16="http://schemas.microsoft.com/office/drawing/2014/main" id="{E3819B46-7523-1340-905C-B8B07EEDC51D}"/>
              </a:ext>
            </a:extLst>
          </p:cNvPr>
          <p:cNvSpPr txBox="1">
            <a:spLocks/>
          </p:cNvSpPr>
          <p:nvPr/>
        </p:nvSpPr>
        <p:spPr bwMode="auto">
          <a:xfrm>
            <a:off x="4694603" y="2082194"/>
            <a:ext cx="3810835" cy="121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0963" indent="0" eaLnBrk="1" hangingPunct="1">
              <a:buNone/>
              <a:defRPr/>
            </a:pPr>
            <a:r>
              <a:rPr lang="en-US" altLang="zh-CN" sz="2800" dirty="0" err="1">
                <a:latin typeface="Lucida Sans Unicode" panose="020B0602030504020204" pitchFamily="34" charset="0"/>
              </a:rPr>
              <a:t>w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ŏ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shì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zhōng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guó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rén</a:t>
            </a:r>
            <a:r>
              <a:rPr lang="en-US" altLang="zh-CN" sz="2800" dirty="0">
                <a:latin typeface="Lucida Sans Unicode" panose="020B0602030504020204" pitchFamily="34" charset="0"/>
              </a:rPr>
              <a:t>.</a:t>
            </a:r>
          </a:p>
          <a:p>
            <a:pPr marL="80963" indent="0" eaLnBrk="1" hangingPunct="1"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中 国 人。</a:t>
            </a:r>
            <a:endParaRPr lang="zh-CN" altLang="en-US" sz="4000" dirty="0">
              <a:highlight>
                <a:srgbClr val="FFFF00"/>
              </a:highlight>
            </a:endParaRPr>
          </a:p>
          <a:p>
            <a:pPr marL="80963" indent="0" eaLnBrk="1" hangingPunct="1">
              <a:buNone/>
              <a:defRPr/>
            </a:pPr>
            <a:endParaRPr lang="en-GB" altLang="en-US" dirty="0"/>
          </a:p>
        </p:txBody>
      </p:sp>
      <p:sp>
        <p:nvSpPr>
          <p:cNvPr id="33" name="内容占位符 3">
            <a:extLst>
              <a:ext uri="{FF2B5EF4-FFF2-40B4-BE49-F238E27FC236}">
                <a16:creationId xmlns:a16="http://schemas.microsoft.com/office/drawing/2014/main" id="{199F135A-71FA-8C43-83E4-18AFC5F787B4}"/>
              </a:ext>
            </a:extLst>
          </p:cNvPr>
          <p:cNvSpPr txBox="1">
            <a:spLocks/>
          </p:cNvSpPr>
          <p:nvPr/>
        </p:nvSpPr>
        <p:spPr>
          <a:xfrm>
            <a:off x="4734831" y="4841495"/>
            <a:ext cx="3594391" cy="121885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/>
              <a:t>w</a:t>
            </a:r>
            <a:r>
              <a:rPr lang="en-US" altLang="zh-CN" sz="2800" dirty="0" err="1">
                <a:latin typeface="Calibri" panose="020F0502020204030204" pitchFamily="34" charset="0"/>
              </a:rPr>
              <a:t>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yīng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英 国 人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US" altLang="zh-CN" sz="3200" dirty="0">
              <a:latin typeface="Calibri" panose="020F0502020204030204" pitchFamily="34" charset="0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3DCA263-9886-0D49-8146-87E2DF4DD82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626" y="3588801"/>
            <a:ext cx="1365604" cy="102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153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5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803582" y="1440815"/>
            <a:ext cx="5778491" cy="4709193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 Box 3">
            <a:extLst>
              <a:ext uri="{FF2B5EF4-FFF2-40B4-BE49-F238E27FC236}">
                <a16:creationId xmlns:a16="http://schemas.microsoft.com/office/drawing/2014/main" id="{90F95214-7ECE-D049-AB32-FB89773390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5342" y="1692674"/>
            <a:ext cx="4729053" cy="90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dirty="0"/>
              <a:t>    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  <a:r>
              <a:rPr lang="en-US" altLang="en-US" sz="2400" dirty="0" err="1">
                <a:highlight>
                  <a:srgbClr val="7497F8"/>
                </a:highlight>
              </a:rPr>
              <a:t>nĭ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duō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dà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</a:t>
            </a:r>
            <a:r>
              <a:rPr lang="en-US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多  大 </a:t>
            </a:r>
            <a:r>
              <a:rPr lang="zh-CN" altLang="en-US" sz="2400" dirty="0">
                <a:highlight>
                  <a:srgbClr val="7497F8"/>
                </a:highlight>
              </a:rPr>
              <a:t>？ </a:t>
            </a:r>
            <a:r>
              <a:rPr lang="en-US" altLang="zh-CN" sz="2000" dirty="0">
                <a:highlight>
                  <a:srgbClr val="7497F8"/>
                </a:highlight>
              </a:rPr>
              <a:t>How old are you?</a:t>
            </a:r>
            <a:endParaRPr lang="en-US" altLang="en-US" sz="2000" dirty="0">
              <a:highlight>
                <a:srgbClr val="7497F8"/>
              </a:highlight>
            </a:endParaRPr>
          </a:p>
        </p:txBody>
      </p:sp>
      <p:sp>
        <p:nvSpPr>
          <p:cNvPr id="18" name="内容占位符 2">
            <a:extLst>
              <a:ext uri="{FF2B5EF4-FFF2-40B4-BE49-F238E27FC236}">
                <a16:creationId xmlns:a16="http://schemas.microsoft.com/office/drawing/2014/main" id="{1A53D2AF-CF53-A44B-9B34-796D72453967}"/>
              </a:ext>
            </a:extLst>
          </p:cNvPr>
          <p:cNvSpPr txBox="1">
            <a:spLocks/>
          </p:cNvSpPr>
          <p:nvPr/>
        </p:nvSpPr>
        <p:spPr>
          <a:xfrm>
            <a:off x="1206589" y="3928024"/>
            <a:ext cx="5039228" cy="104028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wŏ</a:t>
            </a:r>
            <a:r>
              <a:rPr lang="en-US" altLang="en-US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sh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í</a:t>
            </a:r>
            <a:r>
              <a:rPr lang="en-US" altLang="zh-CN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li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  <a:latin typeface="Franklin Gothic Book" panose="020B0503020102020204" pitchFamily="34" charset="0"/>
              </a:rPr>
              <a:t>ù</a:t>
            </a:r>
            <a:r>
              <a:rPr lang="en-US" altLang="zh-CN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suì</a:t>
            </a:r>
            <a:endParaRPr lang="en-US" altLang="en-US" sz="2400" b="1" dirty="0">
              <a:solidFill>
                <a:srgbClr val="002060"/>
              </a:solidFill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岁</a:t>
            </a: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</a:rPr>
              <a:t>。  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</a:rPr>
              <a:t>I am sixteen years old.</a:t>
            </a:r>
            <a:endParaRPr lang="en-GB" altLang="en-US" sz="24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19" name="内容占位符 2">
            <a:extLst>
              <a:ext uri="{FF2B5EF4-FFF2-40B4-BE49-F238E27FC236}">
                <a16:creationId xmlns:a16="http://schemas.microsoft.com/office/drawing/2014/main" id="{E76EDD2B-2176-4343-B06B-1842CCC79D18}"/>
              </a:ext>
            </a:extLst>
          </p:cNvPr>
          <p:cNvSpPr txBox="1">
            <a:spLocks/>
          </p:cNvSpPr>
          <p:nvPr/>
        </p:nvSpPr>
        <p:spPr>
          <a:xfrm>
            <a:off x="993744" y="5152457"/>
            <a:ext cx="5464917" cy="93327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wŏ</a:t>
            </a: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sh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í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qī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suì</a:t>
            </a:r>
            <a:endParaRPr lang="en-US" altLang="en-US" sz="2400" b="1" dirty="0">
              <a:solidFill>
                <a:schemeClr val="accent2">
                  <a:lumMod val="50000"/>
                </a:schemeClr>
              </a:solidFill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 七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岁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。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I am seventeen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years old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</a:rPr>
              <a:t>.</a:t>
            </a:r>
            <a:endParaRPr lang="en-GB" altLang="en-US" sz="24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20" name="内容占位符 2">
            <a:extLst>
              <a:ext uri="{FF2B5EF4-FFF2-40B4-BE49-F238E27FC236}">
                <a16:creationId xmlns:a16="http://schemas.microsoft.com/office/drawing/2014/main" id="{5221ACD4-370A-F04B-8993-38559EF28B68}"/>
              </a:ext>
            </a:extLst>
          </p:cNvPr>
          <p:cNvSpPr txBox="1">
            <a:spLocks/>
          </p:cNvSpPr>
          <p:nvPr/>
        </p:nvSpPr>
        <p:spPr>
          <a:xfrm>
            <a:off x="1085342" y="2725276"/>
            <a:ext cx="5464917" cy="114272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800" b="1" dirty="0"/>
              <a:t>    </a:t>
            </a:r>
            <a:r>
              <a:rPr lang="en-US" altLang="en-US" sz="2800" b="1" dirty="0" err="1">
                <a:highlight>
                  <a:srgbClr val="C0C0C0"/>
                </a:highlight>
              </a:rPr>
              <a:t>wŏ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shí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wŭ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suì</a:t>
            </a:r>
            <a:endParaRPr lang="en-US" altLang="en-US" sz="2800" b="1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</a:t>
            </a: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十 五 岁</a:t>
            </a:r>
            <a:r>
              <a:rPr lang="zh-CN" altLang="en-US" dirty="0">
                <a:highlight>
                  <a:srgbClr val="C0C0C0"/>
                </a:highlight>
              </a:rPr>
              <a:t>。 </a:t>
            </a:r>
            <a:r>
              <a:rPr lang="en-US" altLang="zh-CN" dirty="0">
                <a:highlight>
                  <a:srgbClr val="C0C0C0"/>
                </a:highlight>
              </a:rPr>
              <a:t>  </a:t>
            </a:r>
            <a:r>
              <a:rPr lang="en-US" altLang="zh-CN" dirty="0">
                <a:solidFill>
                  <a:srgbClr val="002060"/>
                </a:solidFill>
                <a:highlight>
                  <a:srgbClr val="C0C0C0"/>
                </a:highlight>
              </a:rPr>
              <a:t>I am fifteen years old.</a:t>
            </a:r>
            <a:endParaRPr lang="en-GB" altLang="en-US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B8C4559-3898-314B-A885-0E0237C0CFA6}"/>
              </a:ext>
            </a:extLst>
          </p:cNvPr>
          <p:cNvSpPr/>
          <p:nvPr/>
        </p:nvSpPr>
        <p:spPr>
          <a:xfrm>
            <a:off x="6832020" y="1440815"/>
            <a:ext cx="4424656" cy="4651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 Box 3">
            <a:extLst>
              <a:ext uri="{FF2B5EF4-FFF2-40B4-BE49-F238E27FC236}">
                <a16:creationId xmlns:a16="http://schemas.microsoft.com/office/drawing/2014/main" id="{DD99E03B-7A24-AF49-8466-2748E8033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5643" y="3691231"/>
            <a:ext cx="4071032" cy="2394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None/>
            </a:pPr>
            <a:r>
              <a:rPr lang="en-US" altLang="en-US" dirty="0">
                <a:highlight>
                  <a:srgbClr val="7497F8"/>
                </a:highlight>
              </a:rPr>
              <a:t>   </a:t>
            </a:r>
            <a:r>
              <a:rPr lang="en-US" altLang="en-US" dirty="0" err="1">
                <a:highlight>
                  <a:srgbClr val="7497F8"/>
                </a:highlight>
              </a:rPr>
              <a:t>nĭ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jĭ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suì</a:t>
            </a:r>
            <a:r>
              <a:rPr lang="en-US" altLang="en-US" dirty="0">
                <a:highlight>
                  <a:srgbClr val="7497F8"/>
                </a:highlight>
              </a:rPr>
              <a:t> </a:t>
            </a:r>
            <a:r>
              <a:rPr lang="zh-CN" altLang="en-US" dirty="0">
                <a:solidFill>
                  <a:srgbClr val="262626"/>
                </a:solidFill>
                <a:highlight>
                  <a:srgbClr val="7497F8"/>
                </a:highlight>
              </a:rPr>
              <a:t>？</a:t>
            </a:r>
            <a:endParaRPr lang="en-US" altLang="en-US" dirty="0">
              <a:solidFill>
                <a:srgbClr val="262626"/>
              </a:solidFill>
              <a:highlight>
                <a:srgbClr val="7497F8"/>
              </a:highlight>
            </a:endParaRPr>
          </a:p>
          <a:p>
            <a:pPr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 几 岁</a:t>
            </a:r>
            <a:r>
              <a:rPr lang="zh-CN" altLang="en-US" sz="2400" dirty="0">
                <a:highlight>
                  <a:srgbClr val="7497F8"/>
                </a:highlight>
              </a:rPr>
              <a:t>？</a:t>
            </a:r>
            <a:r>
              <a:rPr lang="en-US" altLang="zh-CN" sz="2400" dirty="0">
                <a:highlight>
                  <a:srgbClr val="7497F8"/>
                </a:highlight>
              </a:rPr>
              <a:t> </a:t>
            </a:r>
            <a:r>
              <a:rPr lang="en-US" altLang="zh-CN" sz="2000" dirty="0">
                <a:solidFill>
                  <a:srgbClr val="002060"/>
                </a:solidFill>
                <a:highlight>
                  <a:srgbClr val="7497F8"/>
                </a:highlight>
              </a:rPr>
              <a:t>How old are you?</a:t>
            </a:r>
          </a:p>
          <a:p>
            <a:pPr>
              <a:buFont typeface="Wingdings 2" panose="05020102010507070707" pitchFamily="18" charset="2"/>
              <a:buNone/>
            </a:pPr>
            <a:endParaRPr lang="en-US" altLang="en-US" sz="1800" dirty="0"/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1800" dirty="0"/>
              <a:t>    </a:t>
            </a:r>
            <a:r>
              <a:rPr lang="en-US" altLang="en-US" sz="2800" dirty="0" err="1">
                <a:highlight>
                  <a:srgbClr val="C0C0C0"/>
                </a:highlight>
              </a:rPr>
              <a:t>wŏ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wŭ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suì</a:t>
            </a:r>
            <a:endParaRPr lang="en-US" altLang="en-US" sz="2800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r>
              <a:rPr lang="en-GB" altLang="zh-CN" sz="18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: </a:t>
            </a:r>
            <a:r>
              <a:rPr lang="zh-CN" altLang="en-US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五 岁</a:t>
            </a:r>
            <a:r>
              <a:rPr lang="zh-CN" altLang="en-US" sz="2400" dirty="0">
                <a:highlight>
                  <a:srgbClr val="C0C0C0"/>
                </a:highlight>
              </a:rPr>
              <a:t>。</a:t>
            </a:r>
            <a:r>
              <a:rPr lang="zh-CN" altLang="en-US" sz="1800" dirty="0">
                <a:highlight>
                  <a:srgbClr val="C0C0C0"/>
                </a:highlight>
              </a:rPr>
              <a:t> </a:t>
            </a:r>
            <a:r>
              <a:rPr lang="en-US" altLang="zh-CN" sz="1800" dirty="0">
                <a:solidFill>
                  <a:srgbClr val="002060"/>
                </a:solidFill>
                <a:highlight>
                  <a:srgbClr val="C0C0C0"/>
                </a:highlight>
              </a:rPr>
              <a:t>I am five years old.</a:t>
            </a:r>
            <a:endParaRPr lang="en-GB" altLang="en-US" sz="18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D860FA-302B-344B-8053-A4B5BF9591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15" t="12169" r="11744" b="8941"/>
          <a:stretch/>
        </p:blipFill>
        <p:spPr>
          <a:xfrm>
            <a:off x="9812722" y="1475261"/>
            <a:ext cx="1400159" cy="2071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469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6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89974" y="1585740"/>
            <a:ext cx="8688727" cy="4334614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3352" y="1854944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20E7F05-1FE8-4AB8-AA4D-7894FBA2A207}"/>
              </a:ext>
            </a:extLst>
          </p:cNvPr>
          <p:cNvSpPr txBox="1">
            <a:spLocks/>
          </p:cNvSpPr>
          <p:nvPr/>
        </p:nvSpPr>
        <p:spPr>
          <a:xfrm>
            <a:off x="2154463" y="1949254"/>
            <a:ext cx="5057273" cy="16450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dirty="0" err="1">
                <a:highlight>
                  <a:srgbClr val="C0C0C0"/>
                </a:highlight>
                <a:latin typeface="+mj-lt"/>
              </a:rPr>
              <a:t>Nĭ</a:t>
            </a:r>
            <a:r>
              <a:rPr lang="en-GB" altLang="zh-CN" dirty="0"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dirty="0" err="1"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latin typeface="+mj-lt"/>
              </a:rPr>
              <a:t>shì</a:t>
            </a:r>
            <a:r>
              <a:rPr lang="en-GB" altLang="zh-CN" dirty="0"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hào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你 的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日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几月 几号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FFFF00"/>
                </a:highlight>
              </a:rPr>
              <a:t>     </a:t>
            </a:r>
            <a:r>
              <a:rPr lang="en-GB" dirty="0">
                <a:highlight>
                  <a:srgbClr val="FFFF00"/>
                </a:highlight>
              </a:rPr>
              <a:t>What day </a:t>
            </a:r>
            <a:r>
              <a:rPr lang="en-GB" dirty="0"/>
              <a:t> is </a:t>
            </a:r>
            <a:r>
              <a:rPr lang="en-GB" dirty="0">
                <a:highlight>
                  <a:srgbClr val="C0C0C0"/>
                </a:highlight>
              </a:rPr>
              <a:t>your </a:t>
            </a:r>
            <a:r>
              <a:rPr lang="en-GB" dirty="0">
                <a:highlight>
                  <a:srgbClr val="66FF99"/>
                </a:highlight>
              </a:rPr>
              <a:t>birthday</a:t>
            </a:r>
            <a:r>
              <a:rPr lang="en-GB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2EC8A8A-27AE-43D2-BC72-2DAC124985D4}"/>
              </a:ext>
            </a:extLst>
          </p:cNvPr>
          <p:cNvSpPr txBox="1">
            <a:spLocks/>
          </p:cNvSpPr>
          <p:nvPr/>
        </p:nvSpPr>
        <p:spPr>
          <a:xfrm>
            <a:off x="2154463" y="3808128"/>
            <a:ext cx="5799702" cy="2053282"/>
          </a:xfrm>
          <a:prstGeom prst="rect">
            <a:avLst/>
          </a:prstGeom>
        </p:spPr>
        <p:txBody>
          <a:bodyPr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Wŏ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0000"/>
                </a:highlight>
                <a:latin typeface="+mj-lt"/>
              </a:rPr>
              <a:t>shì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liù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ī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hào</a:t>
            </a:r>
            <a:endParaRPr lang="en-GB" altLang="zh-CN" sz="2800" dirty="0">
              <a:solidFill>
                <a:schemeClr val="tx1"/>
              </a:solidFill>
              <a:highlight>
                <a:srgbClr val="FFFF00"/>
              </a:highlight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en-US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我 的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日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00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月 一 号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GB" altLang="zh-CN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    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My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  <a:ea typeface="楷体" panose="02010609060101010101" pitchFamily="49" charset="-122"/>
              </a:rPr>
              <a:t>birthday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0000"/>
                </a:highlight>
                <a:latin typeface="+mj-lt"/>
                <a:ea typeface="楷体" panose="02010609060101010101" pitchFamily="49" charset="-122"/>
              </a:rPr>
              <a:t>is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1</a:t>
            </a:r>
            <a:r>
              <a:rPr lang="en-GB" altLang="zh-CN" sz="2800" baseline="300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st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June 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.</a:t>
            </a:r>
          </a:p>
        </p:txBody>
      </p:sp>
      <p:pic>
        <p:nvPicPr>
          <p:cNvPr id="4098" name="Picture 2" descr="Windows安装程序庆祝15岁生日| N软网">
            <a:extLst>
              <a:ext uri="{FF2B5EF4-FFF2-40B4-BE49-F238E27FC236}">
                <a16:creationId xmlns:a16="http://schemas.microsoft.com/office/drawing/2014/main" id="{8C4D8A34-D032-425C-98E8-C6467D314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1378" y="1585740"/>
            <a:ext cx="2307323" cy="153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510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7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1925" y="4371730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8" name="Rectangle 2">
            <a:extLst>
              <a:ext uri="{FF2B5EF4-FFF2-40B4-BE49-F238E27FC236}">
                <a16:creationId xmlns:a16="http://schemas.microsoft.com/office/drawing/2014/main" id="{F343923F-818E-E94C-B443-C1EB818EE6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177" y="1648903"/>
            <a:ext cx="9460689" cy="448469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1A7FEE-91C9-4944-A158-0E0494475BBD}"/>
              </a:ext>
            </a:extLst>
          </p:cNvPr>
          <p:cNvSpPr txBox="1"/>
          <p:nvPr/>
        </p:nvSpPr>
        <p:spPr>
          <a:xfrm>
            <a:off x="2068540" y="4077136"/>
            <a:ext cx="5631557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/>
              <a:t>    </a:t>
            </a:r>
            <a:r>
              <a:rPr lang="en-US" sz="3600" dirty="0" err="1">
                <a:highlight>
                  <a:srgbClr val="C0C0C0"/>
                </a:highlight>
              </a:rPr>
              <a:t>wǒ</a:t>
            </a:r>
            <a:r>
              <a:rPr lang="en-US" sz="3600" dirty="0">
                <a:highlight>
                  <a:srgbClr val="C0C0C0"/>
                </a:highlight>
              </a:rPr>
              <a:t> </a:t>
            </a:r>
            <a:r>
              <a:rPr lang="en-US" sz="3600" dirty="0" err="1">
                <a:solidFill>
                  <a:srgbClr val="C00000"/>
                </a:solidFill>
                <a:highlight>
                  <a:srgbClr val="C0C0C0"/>
                </a:highlight>
              </a:rPr>
              <a:t>bù</a:t>
            </a:r>
            <a:r>
              <a:rPr lang="en-US" sz="3600" dirty="0">
                <a:solidFill>
                  <a:srgbClr val="C00000"/>
                </a:solidFill>
                <a:highlight>
                  <a:srgbClr val="C0C0C0"/>
                </a:highlight>
              </a:rPr>
              <a:t> </a:t>
            </a:r>
            <a:r>
              <a:rPr lang="en-US" sz="3600" dirty="0" err="1">
                <a:highlight>
                  <a:srgbClr val="C0C0C0"/>
                </a:highlight>
              </a:rPr>
              <a:t>xǐ</a:t>
            </a:r>
            <a:r>
              <a:rPr lang="en-US" sz="3600" dirty="0">
                <a:highlight>
                  <a:srgbClr val="C0C0C0"/>
                </a:highlight>
              </a:rPr>
              <a:t> </a:t>
            </a:r>
            <a:r>
              <a:rPr lang="en-US" sz="3600" dirty="0" err="1">
                <a:highlight>
                  <a:srgbClr val="C0C0C0"/>
                </a:highlight>
              </a:rPr>
              <a:t>huān</a:t>
            </a:r>
            <a:r>
              <a:rPr lang="zh-CN" altLang="en-US" sz="3600" dirty="0">
                <a:highlight>
                  <a:srgbClr val="C0C0C0"/>
                </a:highlight>
              </a:rPr>
              <a:t> </a:t>
            </a:r>
            <a:r>
              <a:rPr lang="en-GB" altLang="zh-CN" sz="3600" dirty="0" err="1">
                <a:highlight>
                  <a:srgbClr val="C0C0C0"/>
                </a:highlight>
              </a:rPr>
              <a:t>yóu</a:t>
            </a:r>
            <a:r>
              <a:rPr lang="en-GB" altLang="zh-CN" sz="3600" dirty="0">
                <a:highlight>
                  <a:srgbClr val="C0C0C0"/>
                </a:highlight>
              </a:rPr>
              <a:t> </a:t>
            </a:r>
            <a:r>
              <a:rPr lang="en-GB" altLang="zh-CN" sz="3600" dirty="0" err="1">
                <a:highlight>
                  <a:srgbClr val="C0C0C0"/>
                </a:highlight>
              </a:rPr>
              <a:t>yŏng</a:t>
            </a:r>
            <a:r>
              <a:rPr lang="zh-CN" altLang="en-US" sz="3600" dirty="0">
                <a:highlight>
                  <a:srgbClr val="C0C0C0"/>
                </a:highlight>
              </a:rPr>
              <a:t> </a:t>
            </a:r>
            <a:endParaRPr lang="en-US" sz="3600" dirty="0">
              <a:highlight>
                <a:srgbClr val="C0C0C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B:</a:t>
            </a:r>
            <a:r>
              <a:rPr lang="zh-CN" alt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3600" dirty="0">
                <a:solidFill>
                  <a:srgbClr val="C00000"/>
                </a:solidFill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游 泳</a:t>
            </a:r>
            <a:r>
              <a:rPr lang="en-US" altLang="zh-CN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36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I dislike swimming.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2ECADB9-A6D5-1E48-9FB6-C1BFBEA72679}"/>
              </a:ext>
            </a:extLst>
          </p:cNvPr>
          <p:cNvSpPr txBox="1"/>
          <p:nvPr/>
        </p:nvSpPr>
        <p:spPr>
          <a:xfrm>
            <a:off x="2068540" y="1787404"/>
            <a:ext cx="608356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/>
              <a:t>   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wǒ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xǐ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huān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solidFill>
                  <a:srgbClr val="C00000"/>
                </a:solidFill>
                <a:highlight>
                  <a:srgbClr val="FFFF00"/>
                </a:highlight>
              </a:rPr>
              <a:t>qí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zh-CN" alt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zì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xíng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chē</a:t>
            </a:r>
            <a:endParaRPr lang="en-US" sz="36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A:</a:t>
            </a:r>
            <a:r>
              <a:rPr lang="zh-CN" altLang="en-US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6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骑</a:t>
            </a:r>
            <a:r>
              <a:rPr lang="zh-CN" altLang="en-US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自行车</a:t>
            </a:r>
            <a:r>
              <a:rPr lang="en-US" altLang="zh-CN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  </a:t>
            </a:r>
          </a:p>
          <a:p>
            <a:pPr>
              <a:spcAft>
                <a:spcPts val="600"/>
              </a:spcAft>
            </a:pPr>
            <a:r>
              <a:rPr lang="en-US" sz="3600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I like to ride a bike.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77603BD2-AEE5-EB4C-B769-E4EC33F69B54}"/>
              </a:ext>
            </a:extLst>
          </p:cNvPr>
          <p:cNvSpPr/>
          <p:nvPr/>
        </p:nvSpPr>
        <p:spPr>
          <a:xfrm>
            <a:off x="7932603" y="1958846"/>
            <a:ext cx="3214384" cy="156533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 err="1"/>
              <a:t>N</a:t>
            </a:r>
            <a:r>
              <a:rPr lang="en-US" altLang="zh-CN" sz="3200" dirty="0" err="1"/>
              <a:t>ǐ</a:t>
            </a:r>
            <a:r>
              <a:rPr lang="zh-CN" altLang="en-US" sz="3200" dirty="0"/>
              <a:t> </a:t>
            </a:r>
            <a:r>
              <a:rPr lang="en-US" altLang="zh-CN" sz="3200" dirty="0"/>
              <a:t>ne?</a:t>
            </a:r>
          </a:p>
          <a:p>
            <a:pPr algn="ctr"/>
            <a:r>
              <a:rPr lang="zh-CN" altLang="en-US" sz="3200" dirty="0"/>
              <a:t>你呢</a:t>
            </a:r>
            <a:r>
              <a:rPr lang="en-US" altLang="zh-CN" sz="3200" dirty="0"/>
              <a:t>?</a:t>
            </a:r>
          </a:p>
          <a:p>
            <a:pPr algn="ctr"/>
            <a:r>
              <a:rPr lang="en-US" sz="3200" dirty="0"/>
              <a:t>How about you?</a:t>
            </a:r>
          </a:p>
        </p:txBody>
      </p:sp>
    </p:spTree>
    <p:extLst>
      <p:ext uri="{BB962C8B-B14F-4D97-AF65-F5344CB8AC3E}">
        <p14:creationId xmlns:p14="http://schemas.microsoft.com/office/powerpoint/2010/main" val="3896969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8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1925" y="4371730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46A1D080-9B04-8A42-B504-4471B2A475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1813" y="1648902"/>
            <a:ext cx="9078149" cy="4150967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E90FB7FD-F6A2-314F-AFBD-11C983BE8DF5}"/>
              </a:ext>
            </a:extLst>
          </p:cNvPr>
          <p:cNvSpPr/>
          <p:nvPr/>
        </p:nvSpPr>
        <p:spPr>
          <a:xfrm>
            <a:off x="1907916" y="1680526"/>
            <a:ext cx="3775003" cy="132979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65205CC9-0BDB-D249-8CED-F0980EBCC27E}"/>
              </a:ext>
            </a:extLst>
          </p:cNvPr>
          <p:cNvSpPr txBox="1">
            <a:spLocks/>
          </p:cNvSpPr>
          <p:nvPr/>
        </p:nvSpPr>
        <p:spPr>
          <a:xfrm>
            <a:off x="2259313" y="1705633"/>
            <a:ext cx="3624252" cy="132978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err="1">
                <a:solidFill>
                  <a:schemeClr val="tx1"/>
                </a:solidFill>
              </a:rPr>
              <a:t>zhè</a:t>
            </a:r>
            <a:r>
              <a:rPr lang="en-US" dirty="0">
                <a:solidFill>
                  <a:schemeClr val="tx1"/>
                </a:solidFill>
              </a:rPr>
              <a:t>  </a:t>
            </a:r>
            <a:r>
              <a:rPr lang="en-US" dirty="0" err="1">
                <a:solidFill>
                  <a:schemeClr val="tx1"/>
                </a:solidFill>
              </a:rPr>
              <a:t>shì</a:t>
            </a:r>
            <a:r>
              <a:rPr lang="en-US" dirty="0">
                <a:solidFill>
                  <a:schemeClr val="tx1"/>
                </a:solidFill>
              </a:rPr>
              <a:t>  </a:t>
            </a:r>
            <a:r>
              <a:rPr lang="en-US" dirty="0" err="1">
                <a:solidFill>
                  <a:schemeClr val="tx1"/>
                </a:solidFill>
              </a:rPr>
              <a:t>wŏ</a:t>
            </a:r>
            <a:r>
              <a:rPr lang="en-US" dirty="0">
                <a:solidFill>
                  <a:schemeClr val="tx1"/>
                </a:solidFill>
              </a:rPr>
              <a:t>  de    </a:t>
            </a:r>
            <a:r>
              <a:rPr lang="en-US" dirty="0" err="1">
                <a:solidFill>
                  <a:schemeClr val="tx1"/>
                </a:solidFill>
              </a:rPr>
              <a:t>bí</a:t>
            </a:r>
            <a:r>
              <a:rPr lang="en-US" dirty="0">
                <a:solidFill>
                  <a:schemeClr val="tx1"/>
                </a:solidFill>
              </a:rPr>
              <a:t>  </a:t>
            </a:r>
            <a:r>
              <a:rPr lang="en-US" dirty="0" err="1">
                <a:solidFill>
                  <a:schemeClr val="tx1"/>
                </a:solidFill>
              </a:rPr>
              <a:t>zi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鼻子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  <a:p>
            <a:pPr marL="0" indent="0">
              <a:buFont typeface="Arial"/>
              <a:buNone/>
            </a:pPr>
            <a:r>
              <a:rPr lang="en-US" dirty="0">
                <a:solidFill>
                  <a:schemeClr val="tx1"/>
                </a:solidFill>
              </a:rPr>
              <a:t>This is my nose.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ED92642-CEA7-F347-A0A6-BEED5825A7EB}"/>
              </a:ext>
            </a:extLst>
          </p:cNvPr>
          <p:cNvSpPr txBox="1"/>
          <p:nvPr/>
        </p:nvSpPr>
        <p:spPr>
          <a:xfrm>
            <a:off x="1945466" y="4716621"/>
            <a:ext cx="3910408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dirty="0" err="1">
                <a:solidFill>
                  <a:schemeClr val="tx1"/>
                </a:solidFill>
              </a:rPr>
              <a:t>tā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tiáo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 err="1">
                <a:solidFill>
                  <a:schemeClr val="tx1"/>
                </a:solidFill>
              </a:rPr>
              <a:t>kù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zi</a:t>
            </a:r>
            <a:r>
              <a:rPr lang="en-GB" altLang="zh-CN" sz="2400" dirty="0">
                <a:solidFill>
                  <a:schemeClr val="tx1"/>
                </a:solidFill>
              </a:rPr>
              <a:t>. 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他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 了  一 条 裤 子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He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wore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a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>
                <a:solidFill>
                  <a:schemeClr val="tx1"/>
                </a:solidFill>
              </a:rPr>
              <a:t>trousers</a:t>
            </a:r>
            <a:r>
              <a:rPr lang="en-US" altLang="zh-CN" sz="2400" dirty="0">
                <a:solidFill>
                  <a:schemeClr val="tx1"/>
                </a:solidFill>
              </a:rPr>
              <a:t>.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B3F5ED-EE66-441B-A666-DF87D326878C}"/>
              </a:ext>
            </a:extLst>
          </p:cNvPr>
          <p:cNvSpPr txBox="1"/>
          <p:nvPr/>
        </p:nvSpPr>
        <p:spPr>
          <a:xfrm>
            <a:off x="1907917" y="3191602"/>
            <a:ext cx="3775003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dirty="0" err="1">
                <a:solidFill>
                  <a:schemeClr val="tx1"/>
                </a:solidFill>
              </a:rPr>
              <a:t>tā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tiáo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qún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zi</a:t>
            </a:r>
            <a:r>
              <a:rPr lang="en-GB" altLang="zh-CN" sz="2400" dirty="0">
                <a:solidFill>
                  <a:schemeClr val="tx1"/>
                </a:solidFill>
              </a:rPr>
              <a:t>. 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她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 了  一 条  裙子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She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wore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a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dress.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0EE533-DD5B-AD4B-ADEA-941087EA6A7E}"/>
              </a:ext>
            </a:extLst>
          </p:cNvPr>
          <p:cNvSpPr txBox="1"/>
          <p:nvPr/>
        </p:nvSpPr>
        <p:spPr>
          <a:xfrm>
            <a:off x="6582204" y="2710331"/>
            <a:ext cx="4007758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</a:rPr>
              <a:t>    </a:t>
            </a:r>
            <a:r>
              <a:rPr lang="en-GB" altLang="zh-CN" sz="2400" dirty="0">
                <a:solidFill>
                  <a:schemeClr val="tx1"/>
                </a:solidFill>
              </a:rPr>
              <a:t>W</a:t>
            </a:r>
            <a:r>
              <a:rPr lang="en-US" altLang="zh-CN" sz="2400" dirty="0" err="1">
                <a:solidFill>
                  <a:schemeClr val="tx1"/>
                </a:solidFill>
              </a:rPr>
              <a:t>ŏ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yí</a:t>
            </a:r>
            <a:r>
              <a:rPr lang="en-GB" altLang="zh-CN" sz="2400" dirty="0">
                <a:solidFill>
                  <a:schemeClr val="tx1"/>
                </a:solidFill>
              </a:rPr>
              <a:t>  </a:t>
            </a:r>
            <a:r>
              <a:rPr lang="en-GB" altLang="zh-CN" sz="2400" dirty="0" err="1">
                <a:solidFill>
                  <a:schemeClr val="tx1"/>
                </a:solidFill>
              </a:rPr>
              <a:t>jiàn</a:t>
            </a:r>
            <a:r>
              <a:rPr lang="en-GB" altLang="zh-CN" sz="2400" dirty="0">
                <a:solidFill>
                  <a:schemeClr val="tx1"/>
                </a:solidFill>
              </a:rPr>
              <a:t> …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GB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穿 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了  一 件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GB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altLang="zh-CN" sz="24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 </a:t>
            </a:r>
            <a:r>
              <a:rPr lang="zh-CN" altLang="en-US" sz="2400" dirty="0">
                <a:solidFill>
                  <a:schemeClr val="tx1"/>
                </a:solidFill>
              </a:rPr>
              <a:t>    </a:t>
            </a:r>
            <a:r>
              <a:rPr lang="en-US" altLang="zh-CN" sz="2400" dirty="0">
                <a:solidFill>
                  <a:schemeClr val="tx1"/>
                </a:solidFill>
              </a:rPr>
              <a:t>I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 am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wearing  a   … </a:t>
            </a:r>
            <a:endParaRPr lang="zh-CN" altLang="en-US" sz="2400" dirty="0">
              <a:solidFill>
                <a:schemeClr val="tx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3CFC937-02AC-E647-BFEA-432E2CB08551}"/>
              </a:ext>
            </a:extLst>
          </p:cNvPr>
          <p:cNvSpPr txBox="1"/>
          <p:nvPr/>
        </p:nvSpPr>
        <p:spPr>
          <a:xfrm>
            <a:off x="6586634" y="4459846"/>
            <a:ext cx="4007758" cy="126188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800" dirty="0">
                <a:solidFill>
                  <a:schemeClr val="tx1"/>
                </a:solidFill>
              </a:rPr>
              <a:t> </a:t>
            </a:r>
            <a:r>
              <a:rPr lang="zh-CN" altLang="en-US" sz="2400" dirty="0">
                <a:solidFill>
                  <a:schemeClr val="tx1"/>
                </a:solidFill>
              </a:rPr>
              <a:t>   </a:t>
            </a:r>
            <a:r>
              <a:rPr lang="en-US" altLang="zh-CN" sz="2400" dirty="0" err="1">
                <a:solidFill>
                  <a:schemeClr val="tx1"/>
                </a:solidFill>
              </a:rPr>
              <a:t>Wŏ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shuāng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</a:t>
            </a:r>
            <a:r>
              <a:rPr lang="en-GB" altLang="zh-CN" sz="2400" dirty="0">
                <a:solidFill>
                  <a:schemeClr val="tx1"/>
                </a:solidFill>
              </a:rPr>
              <a:t>  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en-GB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GB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穿  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了  一 双    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</a:rPr>
              <a:t>     </a:t>
            </a:r>
            <a:r>
              <a:rPr lang="en-US" altLang="zh-CN" sz="2400" dirty="0">
                <a:solidFill>
                  <a:schemeClr val="tx1"/>
                </a:solidFill>
              </a:rPr>
              <a:t>I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am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wearing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>
                <a:solidFill>
                  <a:schemeClr val="tx1"/>
                </a:solidFill>
              </a:rPr>
              <a:t>a pair of 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endParaRPr lang="zh-CN" alt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4562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1CD07172-CD61-45EB-BEE3-F644503E5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ADA5DB-ED12-413A-AAB5-6A8D1152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BA45E5C-ACB9-49E8-B4DB-5255C237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256002-A245-074B-8090-655BCD6BBAA0}"/>
              </a:ext>
            </a:extLst>
          </p:cNvPr>
          <p:cNvSpPr txBox="1"/>
          <p:nvPr/>
        </p:nvSpPr>
        <p:spPr>
          <a:xfrm>
            <a:off x="826852" y="872061"/>
            <a:ext cx="3073940" cy="246380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n w="3175" cmpd="sng">
                  <a:noFill/>
                </a:ln>
                <a:latin typeface="Britannic Bold" panose="020B0903060703020204" pitchFamily="34" charset="77"/>
                <a:ea typeface="+mj-ea"/>
                <a:cs typeface="+mj-cs"/>
              </a:rPr>
              <a:t>New lesson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n w="3175" cmpd="sng">
                  <a:noFill/>
                </a:ln>
                <a:latin typeface="Britannic Bold" panose="020B0903060703020204" pitchFamily="34" charset="77"/>
                <a:ea typeface="+mj-ea"/>
                <a:cs typeface="+mj-cs"/>
              </a:rPr>
              <a:t>.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n w="3175" cmpd="sng">
                  <a:noFill/>
                </a:ln>
                <a:latin typeface="Britannic Bold"/>
                <a:ea typeface="+mj-ea"/>
                <a:cs typeface="+mj-cs"/>
              </a:rPr>
              <a:t>Means of Transportation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800" dirty="0" err="1">
                <a:ln w="3175" cmpd="sng">
                  <a:noFill/>
                </a:ln>
                <a:ea typeface="+mn-lt"/>
                <a:cs typeface="+mn-lt"/>
              </a:rPr>
              <a:t>jiāo</a:t>
            </a:r>
            <a:r>
              <a:rPr lang="en-US" sz="2800" dirty="0">
                <a:ln w="3175" cmpd="sng">
                  <a:noFill/>
                </a:ln>
                <a:ea typeface="+mn-lt"/>
                <a:cs typeface="+mn-lt"/>
              </a:rPr>
              <a:t> </a:t>
            </a:r>
            <a:r>
              <a:rPr lang="en-US" sz="2800" dirty="0" err="1">
                <a:ln w="3175" cmpd="sng">
                  <a:noFill/>
                </a:ln>
                <a:ea typeface="+mn-lt"/>
                <a:cs typeface="+mn-lt"/>
              </a:rPr>
              <a:t>tōng</a:t>
            </a:r>
            <a:r>
              <a:rPr lang="en-US" sz="2800" dirty="0">
                <a:ln w="3175" cmpd="sng">
                  <a:noFill/>
                </a:ln>
                <a:ea typeface="+mn-lt"/>
                <a:cs typeface="+mn-lt"/>
              </a:rPr>
              <a:t> </a:t>
            </a:r>
            <a:r>
              <a:rPr lang="en-US" sz="2800" dirty="0" err="1">
                <a:ln w="3175" cmpd="sng">
                  <a:noFill/>
                </a:ln>
                <a:ea typeface="+mn-lt"/>
                <a:cs typeface="+mn-lt"/>
              </a:rPr>
              <a:t>gōng</a:t>
            </a:r>
            <a:r>
              <a:rPr lang="en-US" sz="2800" dirty="0">
                <a:ln w="3175" cmpd="sng">
                  <a:noFill/>
                </a:ln>
                <a:ea typeface="+mn-lt"/>
                <a:cs typeface="+mn-lt"/>
              </a:rPr>
              <a:t> </a:t>
            </a:r>
            <a:r>
              <a:rPr lang="en-US" sz="2800" dirty="0" err="1">
                <a:ln w="3175" cmpd="sng">
                  <a:noFill/>
                </a:ln>
                <a:ea typeface="+mn-lt"/>
                <a:cs typeface="+mn-lt"/>
              </a:rPr>
              <a:t>jù</a:t>
            </a:r>
            <a:endParaRPr lang="en-US" sz="2800" dirty="0">
              <a:ln w="3175" cmpd="sng">
                <a:noFill/>
              </a:ln>
              <a:cs typeface="+mj-cs"/>
            </a:endParaRP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ja-JP" altLang="en-US" sz="4400">
                <a:ln w="3175" cmpd="sng">
                  <a:noFill/>
                </a:ln>
                <a:latin typeface="Britannic Bold"/>
                <a:ea typeface="ＭＳ Ｐゴシック"/>
                <a:cs typeface="+mj-cs"/>
              </a:rPr>
              <a:t>  交通工具</a:t>
            </a:r>
            <a:r>
              <a:rPr lang="en-US" sz="4400" dirty="0">
                <a:ln w="3175" cmpd="sng">
                  <a:noFill/>
                </a:ln>
                <a:latin typeface="Britannic Bold"/>
                <a:ea typeface="+mj-ea"/>
                <a:cs typeface="+mj-cs"/>
              </a:rPr>
              <a:t>  </a:t>
            </a:r>
            <a:endParaRPr lang="en-US" dirty="0">
              <a:ea typeface="+mj-ea"/>
              <a:cs typeface="+mj-cs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57E618C-1D7B-4A51-90C1-6106CD8A1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D5A5C7-089B-564A-AFDC-8EC154C933F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1073" b="11073"/>
          <a:stretch/>
        </p:blipFill>
        <p:spPr>
          <a:xfrm>
            <a:off x="5691056" y="609602"/>
            <a:ext cx="5587749" cy="558774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3F2FF25-D02D-334A-B95F-703DBAF9C563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24162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6">
            <a:extLst>
              <a:ext uri="{FF2B5EF4-FFF2-40B4-BE49-F238E27FC236}">
                <a16:creationId xmlns:a16="http://schemas.microsoft.com/office/drawing/2014/main" id="{4434DCA8-BC57-40AE-94D7-754460957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66F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8">
            <a:extLst>
              <a:ext uri="{FF2B5EF4-FFF2-40B4-BE49-F238E27FC236}">
                <a16:creationId xmlns:a16="http://schemas.microsoft.com/office/drawing/2014/main" id="{E93A23A1-FB7B-4C57-8240-0B6015C1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sp>
        <p:nvSpPr>
          <p:cNvPr id="19" name="Rectangle 10">
            <a:extLst>
              <a:ext uri="{FF2B5EF4-FFF2-40B4-BE49-F238E27FC236}">
                <a16:creationId xmlns:a16="http://schemas.microsoft.com/office/drawing/2014/main" id="{D43CA6E1-DE85-4998-B1CA-2B617EDF6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744" y="671208"/>
            <a:ext cx="10937716" cy="5551283"/>
          </a:xfrm>
          <a:prstGeom prst="rect">
            <a:avLst/>
          </a:prstGeom>
          <a:noFill/>
          <a:ln w="22225" cap="flat">
            <a:solidFill>
              <a:srgbClr val="E7EC56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162A3C-D7A8-4B2A-94B1-73192CBC5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9184" y="3174136"/>
            <a:ext cx="777240" cy="60642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5821257-630B-0640-B829-2B3BFE9F7EB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591"/>
          <a:stretch/>
        </p:blipFill>
        <p:spPr>
          <a:xfrm>
            <a:off x="5091584" y="1058675"/>
            <a:ext cx="6567465" cy="486167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B8F1012-6DEE-4829-9F32-620A71109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437976" y="3174136"/>
            <a:ext cx="777240" cy="6064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B9D639-F78F-B041-BB35-4D968A47A681}"/>
              </a:ext>
            </a:extLst>
          </p:cNvPr>
          <p:cNvSpPr txBox="1"/>
          <p:nvPr/>
        </p:nvSpPr>
        <p:spPr>
          <a:xfrm>
            <a:off x="1566388" y="3092906"/>
            <a:ext cx="28584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Britannic Bold" panose="020B0903060703020204" pitchFamily="34" charset="77"/>
              </a:rPr>
              <a:t>Breakdown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ABE983-60F1-0F4C-85FF-3E600E4B92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5540" y="1504125"/>
            <a:ext cx="4541961" cy="107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001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95069-E3C3-476A-A8E5-3145302C8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What car colour do you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1AAE1-7518-4A94-8E2A-55E4D05A2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702564" cy="331893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nǐ</a:t>
            </a:r>
            <a:r>
              <a:rPr lang="en-US" sz="3600" dirty="0">
                <a:solidFill>
                  <a:srgbClr val="262626"/>
                </a:solidFill>
                <a:ea typeface="+mn-lt"/>
                <a:cs typeface="+mn-lt"/>
              </a:rPr>
              <a:t> 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xǐ</a:t>
            </a:r>
            <a:r>
              <a:rPr lang="en-US" sz="3600" dirty="0">
                <a:solidFill>
                  <a:srgbClr val="262626"/>
                </a:solidFill>
                <a:ea typeface="+mn-lt"/>
                <a:cs typeface="+mn-lt"/>
              </a:rPr>
              <a:t> 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huān</a:t>
            </a:r>
            <a:r>
              <a:rPr lang="en-US" sz="3600" dirty="0">
                <a:solidFill>
                  <a:srgbClr val="262626"/>
                </a:solidFill>
                <a:ea typeface="+mn-lt"/>
                <a:cs typeface="+mn-lt"/>
              </a:rPr>
              <a:t> 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shén</a:t>
            </a:r>
            <a:r>
              <a:rPr lang="en-US" sz="3600" dirty="0">
                <a:solidFill>
                  <a:srgbClr val="262626"/>
                </a:solidFill>
                <a:ea typeface="+mn-lt"/>
                <a:cs typeface="+mn-lt"/>
              </a:rPr>
              <a:t> me 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yán</a:t>
            </a:r>
            <a:r>
              <a:rPr lang="en-US" sz="3600" dirty="0">
                <a:solidFill>
                  <a:srgbClr val="262626"/>
                </a:solidFill>
                <a:ea typeface="+mn-lt"/>
                <a:cs typeface="+mn-lt"/>
              </a:rPr>
              <a:t> 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sè</a:t>
            </a:r>
            <a:r>
              <a:rPr lang="en-US" sz="3600" dirty="0">
                <a:solidFill>
                  <a:srgbClr val="262626"/>
                </a:solidFill>
                <a:ea typeface="+mn-lt"/>
                <a:cs typeface="+mn-lt"/>
              </a:rPr>
              <a:t> de 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chē</a:t>
            </a:r>
            <a:endParaRPr lang="en-US" sz="3600" dirty="0">
              <a:solidFill>
                <a:srgbClr val="262626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ja-JP" altLang="en-US" sz="3600">
                <a:solidFill>
                  <a:srgbClr val="262626"/>
                </a:solidFill>
                <a:ea typeface="+mn-lt"/>
                <a:cs typeface="+mn-lt"/>
              </a:rPr>
              <a:t>你  喜欢     什么颜色的      车？</a:t>
            </a:r>
            <a:endParaRPr lang="en-US" sz="3600" dirty="0">
              <a:solidFill>
                <a:srgbClr val="262626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altLang="ja-JP" sz="3600" dirty="0" err="1">
                <a:solidFill>
                  <a:srgbClr val="262626"/>
                </a:solidFill>
                <a:ea typeface="+mn-lt"/>
                <a:cs typeface="+mn-lt"/>
              </a:rPr>
              <a:t>wǒ</a:t>
            </a:r>
            <a:r>
              <a:rPr lang="en-US" altLang="ja-JP" sz="3600" dirty="0">
                <a:solidFill>
                  <a:srgbClr val="262626"/>
                </a:solidFill>
                <a:ea typeface="+mn-lt"/>
                <a:cs typeface="+mn-lt"/>
              </a:rPr>
              <a:t> 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xǐ</a:t>
            </a:r>
            <a:r>
              <a:rPr lang="en-US" sz="3600" dirty="0">
                <a:solidFill>
                  <a:srgbClr val="262626"/>
                </a:solidFill>
                <a:ea typeface="+mn-lt"/>
                <a:cs typeface="+mn-lt"/>
              </a:rPr>
              <a:t> 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huān</a:t>
            </a:r>
            <a:r>
              <a:rPr lang="en-US" sz="3600" dirty="0">
                <a:solidFill>
                  <a:srgbClr val="262626"/>
                </a:solidFill>
                <a:ea typeface="+mn-lt"/>
                <a:cs typeface="+mn-lt"/>
              </a:rPr>
              <a:t>......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sè</a:t>
            </a:r>
            <a:r>
              <a:rPr lang="en-US" sz="3600" dirty="0">
                <a:solidFill>
                  <a:srgbClr val="262626"/>
                </a:solidFill>
                <a:ea typeface="+mn-lt"/>
                <a:cs typeface="+mn-lt"/>
              </a:rPr>
              <a:t> de </a:t>
            </a:r>
            <a:r>
              <a:rPr lang="en-US" sz="3600" dirty="0" err="1">
                <a:solidFill>
                  <a:srgbClr val="262626"/>
                </a:solidFill>
                <a:ea typeface="+mn-lt"/>
                <a:cs typeface="+mn-lt"/>
              </a:rPr>
              <a:t>chē</a:t>
            </a:r>
            <a:endParaRPr lang="en-US" sz="3600" dirty="0">
              <a:solidFill>
                <a:srgbClr val="262626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ja-JP" altLang="en-US" sz="3600">
                <a:solidFill>
                  <a:srgbClr val="262626"/>
                </a:solidFill>
                <a:ea typeface="ＭＳ Ｐ明朝"/>
              </a:rPr>
              <a:t>我  喜欢……色的车。</a:t>
            </a:r>
            <a:endParaRPr lang="en-US" sz="3600" dirty="0">
              <a:solidFill>
                <a:srgbClr val="262626"/>
              </a:solidFill>
            </a:endParaRPr>
          </a:p>
          <a:p>
            <a:pPr marL="0" indent="0">
              <a:buNone/>
            </a:pPr>
            <a:endParaRPr lang="en-US">
              <a:solidFill>
                <a:srgbClr val="262626"/>
              </a:solidFill>
            </a:endParaRPr>
          </a:p>
        </p:txBody>
      </p:sp>
      <p:pic>
        <p:nvPicPr>
          <p:cNvPr id="5" name="Picture 5" descr="Luxury matte black car in modern studio · Free Stock Photo">
            <a:extLst>
              <a:ext uri="{FF2B5EF4-FFF2-40B4-BE49-F238E27FC236}">
                <a16:creationId xmlns:a16="http://schemas.microsoft.com/office/drawing/2014/main" id="{7B962F0A-E9B0-433D-BEB7-DBAE523596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5026" y="3411746"/>
            <a:ext cx="2739728" cy="1431507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8495382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1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bicycle, outdoor, ground, sidewalk&#10;&#10;Description automatically generated">
            <a:extLst>
              <a:ext uri="{FF2B5EF4-FFF2-40B4-BE49-F238E27FC236}">
                <a16:creationId xmlns:a16="http://schemas.microsoft.com/office/drawing/2014/main" id="{3D1E1B7F-7E11-4843-BA07-B08103DA63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005" b="32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995069-E3C3-476A-A8E5-3145302C8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bike colour do you want?</a:t>
            </a:r>
          </a:p>
        </p:txBody>
      </p:sp>
      <p:cxnSp>
        <p:nvCxnSpPr>
          <p:cNvPr id="21" name="Straight Connector 13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1AAE1-7518-4A94-8E2A-55E4D05A2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nǐ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yào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shén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 me 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yán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sè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 de 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zì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xíng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chē</a:t>
            </a:r>
            <a:endParaRPr lang="en-US" sz="3600">
              <a:solidFill>
                <a:srgbClr val="FFFFFF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ja-JP" altLang="en-US" sz="3600">
                <a:solidFill>
                  <a:srgbClr val="FFFFFF"/>
                </a:solidFill>
                <a:ea typeface="+mn-lt"/>
                <a:cs typeface="+mn-lt"/>
              </a:rPr>
              <a:t>你 要      什么颜色的     自行车？</a:t>
            </a:r>
            <a:endParaRPr lang="en-US" sz="3600" dirty="0">
              <a:solidFill>
                <a:srgbClr val="FFFFFF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altLang="ja-JP" sz="3600" dirty="0" err="1">
                <a:solidFill>
                  <a:srgbClr val="FFFFFF"/>
                </a:solidFill>
                <a:ea typeface="+mn-lt"/>
                <a:cs typeface="+mn-lt"/>
              </a:rPr>
              <a:t>wǒ</a:t>
            </a:r>
            <a:r>
              <a:rPr lang="en-US" altLang="ja-JP" sz="3600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yào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......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sè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 de 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zì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xíng</a:t>
            </a:r>
            <a:r>
              <a:rPr lang="en-US" sz="36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US" sz="3600" dirty="0" err="1">
                <a:solidFill>
                  <a:srgbClr val="FFFFFF"/>
                </a:solidFill>
                <a:ea typeface="+mn-lt"/>
                <a:cs typeface="+mn-lt"/>
              </a:rPr>
              <a:t>chē</a:t>
            </a:r>
            <a:endParaRPr lang="en-US" sz="3600">
              <a:solidFill>
                <a:srgbClr val="FFFFFF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ja-JP" altLang="en-US" sz="3600">
                <a:solidFill>
                  <a:srgbClr val="FFFFFF"/>
                </a:solidFill>
                <a:ea typeface="ＭＳ Ｐ明朝"/>
              </a:rPr>
              <a:t>我  要……色的   自行车。</a:t>
            </a:r>
            <a:endParaRPr lang="en-US" sz="360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B6D07B-7FB2-4F98-9F46-77A0DAC7A2EA}"/>
              </a:ext>
            </a:extLst>
          </p:cNvPr>
          <p:cNvSpPr txBox="1"/>
          <p:nvPr/>
        </p:nvSpPr>
        <p:spPr>
          <a:xfrm>
            <a:off x="9992360" y="6657945"/>
            <a:ext cx="219964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00361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会刹车才叫会开车四大常用技巧放送＊ 阿波罗新闻网">
            <a:extLst>
              <a:ext uri="{FF2B5EF4-FFF2-40B4-BE49-F238E27FC236}">
                <a16:creationId xmlns:a16="http://schemas.microsoft.com/office/drawing/2014/main" id="{8BB430ED-FE1A-4C71-BEFB-7E3C6FEAE9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16" t="19762" r="6619" b="9298"/>
          <a:stretch/>
        </p:blipFill>
        <p:spPr bwMode="auto">
          <a:xfrm>
            <a:off x="5740352" y="689756"/>
            <a:ext cx="1516961" cy="95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D12262-990A-4AC9-BA43-FDE4401E434E}"/>
              </a:ext>
            </a:extLst>
          </p:cNvPr>
          <p:cNvSpPr txBox="1"/>
          <p:nvPr/>
        </p:nvSpPr>
        <p:spPr>
          <a:xfrm>
            <a:off x="3873581" y="738217"/>
            <a:ext cx="10086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qì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汽车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28" name="Picture 4" descr="坐飞机能带烟吗乘坐飞机的注意事项- 京东">
            <a:extLst>
              <a:ext uri="{FF2B5EF4-FFF2-40B4-BE49-F238E27FC236}">
                <a16:creationId xmlns:a16="http://schemas.microsoft.com/office/drawing/2014/main" id="{1D5936D7-EF37-4384-9BE4-100DC369C5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50" r="11758" b="19384"/>
          <a:stretch/>
        </p:blipFill>
        <p:spPr bwMode="auto">
          <a:xfrm>
            <a:off x="5687901" y="5341335"/>
            <a:ext cx="2310355" cy="82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6EA98D-8E5C-43ED-AB1E-E287D919D505}"/>
              </a:ext>
            </a:extLst>
          </p:cNvPr>
          <p:cNvSpPr txBox="1"/>
          <p:nvPr/>
        </p:nvSpPr>
        <p:spPr>
          <a:xfrm>
            <a:off x="4057075" y="5277735"/>
            <a:ext cx="12096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f</a:t>
            </a:r>
            <a:r>
              <a:rPr lang="en-GB" sz="2800" dirty="0" err="1"/>
              <a:t>ēi</a:t>
            </a:r>
            <a:r>
              <a:rPr lang="en-GB" sz="2800" dirty="0"/>
              <a:t> </a:t>
            </a:r>
            <a:r>
              <a:rPr lang="en-GB" sz="2800" dirty="0" err="1"/>
              <a:t>jī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飞机</a:t>
            </a:r>
            <a:endParaRPr lang="en-GB" sz="28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1030" name="Picture 6" descr="中国火车速度之变">
            <a:extLst>
              <a:ext uri="{FF2B5EF4-FFF2-40B4-BE49-F238E27FC236}">
                <a16:creationId xmlns:a16="http://schemas.microsoft.com/office/drawing/2014/main" id="{EF1B99E1-B0B8-4214-95F1-9245DBA1C2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28" r="8522" b="16002"/>
          <a:stretch/>
        </p:blipFill>
        <p:spPr bwMode="auto">
          <a:xfrm>
            <a:off x="5668027" y="4174705"/>
            <a:ext cx="2494218" cy="1074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E721D04-9BD4-4EDB-BCEB-42FFA439C1B0}"/>
              </a:ext>
            </a:extLst>
          </p:cNvPr>
          <p:cNvSpPr txBox="1"/>
          <p:nvPr/>
        </p:nvSpPr>
        <p:spPr>
          <a:xfrm>
            <a:off x="3998464" y="4234708"/>
            <a:ext cx="12924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hu</a:t>
            </a:r>
            <a:r>
              <a:rPr lang="en-GB" sz="2400" dirty="0" err="1">
                <a:latin typeface="Franklin Gothic Book" panose="020B0503020102020204" pitchFamily="34" charset="0"/>
              </a:rPr>
              <a:t>ŏ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火车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32" name="Picture 8" descr="北京公交7路| 中国公交百科Wiki | Fandom">
            <a:extLst>
              <a:ext uri="{FF2B5EF4-FFF2-40B4-BE49-F238E27FC236}">
                <a16:creationId xmlns:a16="http://schemas.microsoft.com/office/drawing/2014/main" id="{DE619ABE-A694-443B-B1AB-54048A4338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06" r="4930" b="7185"/>
          <a:stretch/>
        </p:blipFill>
        <p:spPr bwMode="auto">
          <a:xfrm>
            <a:off x="5687901" y="3033163"/>
            <a:ext cx="1848436" cy="108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DF5BF97-296A-4EAF-80B4-40299DC460AF}"/>
              </a:ext>
            </a:extLst>
          </p:cNvPr>
          <p:cNvSpPr/>
          <p:nvPr/>
        </p:nvSpPr>
        <p:spPr>
          <a:xfrm>
            <a:off x="776690" y="1062749"/>
            <a:ext cx="1821473" cy="11659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V</a:t>
            </a:r>
            <a:r>
              <a:rPr lang="en-GB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. 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坐 </a:t>
            </a:r>
            <a:r>
              <a:rPr lang="en-GB" altLang="zh-CN" sz="2400" dirty="0" err="1">
                <a:latin typeface="楷体" panose="02010609060101010101" pitchFamily="49" charset="-122"/>
                <a:ea typeface="楷体" panose="02010609060101010101" pitchFamily="49" charset="-122"/>
              </a:rPr>
              <a:t>zuò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GB" sz="2400" dirty="0">
                <a:latin typeface="楷体" panose="02010609060101010101" pitchFamily="49" charset="-122"/>
                <a:ea typeface="楷体" panose="02010609060101010101" pitchFamily="49" charset="-122"/>
              </a:rPr>
              <a:t>to take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C859644-A434-41BC-BCE7-8050A0C248CC}"/>
              </a:ext>
            </a:extLst>
          </p:cNvPr>
          <p:cNvSpPr txBox="1"/>
          <p:nvPr/>
        </p:nvSpPr>
        <p:spPr>
          <a:xfrm>
            <a:off x="2926696" y="3025981"/>
            <a:ext cx="25603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gōng</a:t>
            </a:r>
            <a:r>
              <a:rPr lang="en-GB" sz="2800" dirty="0"/>
              <a:t> </a:t>
            </a:r>
            <a:r>
              <a:rPr lang="en-GB" sz="2800" dirty="0" err="1"/>
              <a:t>gòng</a:t>
            </a:r>
            <a:r>
              <a:rPr lang="en-GB" sz="2800" dirty="0"/>
              <a:t> </a:t>
            </a:r>
            <a:r>
              <a:rPr lang="en-GB" sz="2800" dirty="0" err="1"/>
              <a:t>qì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公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共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汽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1FD5B8-24CC-4A45-A3B9-677BEE1B3F8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647" t="11275" r="9023" b="-220"/>
          <a:stretch/>
        </p:blipFill>
        <p:spPr>
          <a:xfrm>
            <a:off x="9763444" y="689756"/>
            <a:ext cx="1620957" cy="141480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0FF9197-4507-AA4C-BCD7-E1AB4A5948C1}"/>
              </a:ext>
            </a:extLst>
          </p:cNvPr>
          <p:cNvSpPr txBox="1"/>
          <p:nvPr/>
        </p:nvSpPr>
        <p:spPr>
          <a:xfrm>
            <a:off x="9811554" y="2228700"/>
            <a:ext cx="16659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zì</a:t>
            </a:r>
            <a:r>
              <a:rPr lang="en-GB" sz="2800" dirty="0"/>
              <a:t> </a:t>
            </a:r>
            <a:r>
              <a:rPr lang="en-GB" sz="2800" dirty="0" err="1"/>
              <a:t>xíng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自 行 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EA30379-228F-4944-B80A-48C442C9B0BB}"/>
              </a:ext>
            </a:extLst>
          </p:cNvPr>
          <p:cNvSpPr/>
          <p:nvPr/>
        </p:nvSpPr>
        <p:spPr>
          <a:xfrm>
            <a:off x="8162245" y="1950308"/>
            <a:ext cx="1480680" cy="1165951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sz="2800" dirty="0">
                <a:solidFill>
                  <a:schemeClr val="tx1"/>
                </a:solidFill>
              </a:rPr>
              <a:t>V. </a:t>
            </a:r>
            <a:r>
              <a:rPr lang="zh-CN" altLang="en-US" sz="2800" dirty="0">
                <a:solidFill>
                  <a:schemeClr val="tx1"/>
                </a:solidFill>
              </a:rPr>
              <a:t>骑</a:t>
            </a:r>
            <a:r>
              <a:rPr lang="en-US" altLang="zh-CN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qí</a:t>
            </a:r>
            <a:endParaRPr lang="en-US" sz="2800" dirty="0">
              <a:solidFill>
                <a:schemeClr val="tx1"/>
              </a:solidFill>
            </a:endParaRPr>
          </a:p>
          <a:p>
            <a:pPr algn="ctr"/>
            <a:r>
              <a:rPr lang="en-US" sz="2800" dirty="0">
                <a:solidFill>
                  <a:schemeClr val="tx1"/>
                </a:solidFill>
              </a:rPr>
              <a:t>to ride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63F8F53-3C09-0A4A-B15B-DBFA467C326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99" t="3811" r="6651" b="6544"/>
          <a:stretch/>
        </p:blipFill>
        <p:spPr>
          <a:xfrm>
            <a:off x="5707521" y="1869187"/>
            <a:ext cx="1582625" cy="107912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9DF895E-05C2-C842-84C2-7B2A70D616BC}"/>
              </a:ext>
            </a:extLst>
          </p:cNvPr>
          <p:cNvSpPr txBox="1"/>
          <p:nvPr/>
        </p:nvSpPr>
        <p:spPr>
          <a:xfrm>
            <a:off x="3456260" y="1773994"/>
            <a:ext cx="16739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chū</a:t>
            </a:r>
            <a:r>
              <a:rPr lang="en-GB" sz="2800" dirty="0"/>
              <a:t> </a:t>
            </a:r>
            <a:r>
              <a:rPr lang="en-GB" sz="2800" dirty="0" err="1"/>
              <a:t>zū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出  租 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18533B29-13E1-8A48-AECB-6614BC7A38AE}"/>
              </a:ext>
            </a:extLst>
          </p:cNvPr>
          <p:cNvSpPr/>
          <p:nvPr/>
        </p:nvSpPr>
        <p:spPr>
          <a:xfrm>
            <a:off x="9811554" y="4753438"/>
            <a:ext cx="1209642" cy="13497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altLang="zh-CN" sz="2400" dirty="0" err="1"/>
              <a:t>chē</a:t>
            </a:r>
            <a:endParaRPr lang="en-GB" altLang="zh-CN" sz="2400" dirty="0"/>
          </a:p>
          <a:p>
            <a:pPr algn="ctr"/>
            <a:r>
              <a:rPr lang="zh-CN" altLang="en-US" sz="2400" dirty="0"/>
              <a:t>车</a:t>
            </a:r>
            <a:endParaRPr lang="en-GB" altLang="zh-CN" sz="2400" dirty="0"/>
          </a:p>
          <a:p>
            <a:pPr algn="ctr"/>
            <a:r>
              <a:rPr lang="en-GB" sz="2400" dirty="0"/>
              <a:t>vehicle</a:t>
            </a:r>
            <a:endParaRPr lang="en-US" sz="24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9B2756E-5EB4-264C-8F9F-01F5156B0416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8056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1" grpId="0"/>
      <p:bldP spid="14" grpId="0" animBg="1"/>
      <p:bldP spid="17" grpId="0"/>
      <p:bldP spid="18" grpId="0"/>
      <p:bldP spid="5" grpId="0" animBg="1"/>
      <p:bldP spid="23" grpId="0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会刹车才叫会开车四大常用技巧放送＊ 阿波罗新闻网">
            <a:extLst>
              <a:ext uri="{FF2B5EF4-FFF2-40B4-BE49-F238E27FC236}">
                <a16:creationId xmlns:a16="http://schemas.microsoft.com/office/drawing/2014/main" id="{8BB430ED-FE1A-4C71-BEFB-7E3C6FEAE9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16" t="19762" r="6619" b="9298"/>
          <a:stretch/>
        </p:blipFill>
        <p:spPr bwMode="auto">
          <a:xfrm>
            <a:off x="5687901" y="701996"/>
            <a:ext cx="1516961" cy="95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D12262-990A-4AC9-BA43-FDE4401E434E}"/>
              </a:ext>
            </a:extLst>
          </p:cNvPr>
          <p:cNvSpPr txBox="1"/>
          <p:nvPr/>
        </p:nvSpPr>
        <p:spPr>
          <a:xfrm>
            <a:off x="3873581" y="738217"/>
            <a:ext cx="10086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qì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汽车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28" name="Picture 4" descr="坐飞机能带烟吗乘坐飞机的注意事项- 京东">
            <a:extLst>
              <a:ext uri="{FF2B5EF4-FFF2-40B4-BE49-F238E27FC236}">
                <a16:creationId xmlns:a16="http://schemas.microsoft.com/office/drawing/2014/main" id="{1D5936D7-EF37-4384-9BE4-100DC369C5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50" r="11758" b="19384"/>
          <a:stretch/>
        </p:blipFill>
        <p:spPr bwMode="auto">
          <a:xfrm>
            <a:off x="5687901" y="5341335"/>
            <a:ext cx="2310355" cy="82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6EA98D-8E5C-43ED-AB1E-E287D919D505}"/>
              </a:ext>
            </a:extLst>
          </p:cNvPr>
          <p:cNvSpPr txBox="1"/>
          <p:nvPr/>
        </p:nvSpPr>
        <p:spPr>
          <a:xfrm>
            <a:off x="4057075" y="5277735"/>
            <a:ext cx="12096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f</a:t>
            </a:r>
            <a:r>
              <a:rPr lang="en-GB" sz="2800" dirty="0" err="1"/>
              <a:t>ēi</a:t>
            </a:r>
            <a:r>
              <a:rPr lang="en-GB" sz="2800" dirty="0"/>
              <a:t> </a:t>
            </a:r>
            <a:r>
              <a:rPr lang="en-GB" sz="2800" dirty="0" err="1"/>
              <a:t>jī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飞机</a:t>
            </a:r>
            <a:endParaRPr lang="en-GB" sz="28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1030" name="Picture 6" descr="中国火车速度之变">
            <a:extLst>
              <a:ext uri="{FF2B5EF4-FFF2-40B4-BE49-F238E27FC236}">
                <a16:creationId xmlns:a16="http://schemas.microsoft.com/office/drawing/2014/main" id="{EF1B99E1-B0B8-4214-95F1-9245DBA1C2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28" r="8522" b="16002"/>
          <a:stretch/>
        </p:blipFill>
        <p:spPr bwMode="auto">
          <a:xfrm>
            <a:off x="5668027" y="4174705"/>
            <a:ext cx="2494218" cy="1074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E721D04-9BD4-4EDB-BCEB-42FFA439C1B0}"/>
              </a:ext>
            </a:extLst>
          </p:cNvPr>
          <p:cNvSpPr txBox="1"/>
          <p:nvPr/>
        </p:nvSpPr>
        <p:spPr>
          <a:xfrm>
            <a:off x="3998464" y="4234708"/>
            <a:ext cx="12924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hu</a:t>
            </a:r>
            <a:r>
              <a:rPr lang="en-GB" sz="2400" dirty="0" err="1">
                <a:latin typeface="Franklin Gothic Book" panose="020B0503020102020204" pitchFamily="34" charset="0"/>
              </a:rPr>
              <a:t>ŏ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火车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32" name="Picture 8" descr="北京公交7路| 中国公交百科Wiki | Fandom">
            <a:extLst>
              <a:ext uri="{FF2B5EF4-FFF2-40B4-BE49-F238E27FC236}">
                <a16:creationId xmlns:a16="http://schemas.microsoft.com/office/drawing/2014/main" id="{DE619ABE-A694-443B-B1AB-54048A4338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06" r="4930" b="7185"/>
          <a:stretch/>
        </p:blipFill>
        <p:spPr bwMode="auto">
          <a:xfrm>
            <a:off x="5687901" y="2999041"/>
            <a:ext cx="1848436" cy="108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C859644-A434-41BC-BCE7-8050A0C248CC}"/>
              </a:ext>
            </a:extLst>
          </p:cNvPr>
          <p:cNvSpPr txBox="1"/>
          <p:nvPr/>
        </p:nvSpPr>
        <p:spPr>
          <a:xfrm>
            <a:off x="2321874" y="3017314"/>
            <a:ext cx="25603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gōng</a:t>
            </a:r>
            <a:r>
              <a:rPr lang="en-GB" sz="2800" dirty="0"/>
              <a:t> </a:t>
            </a:r>
            <a:r>
              <a:rPr lang="en-GB" sz="2800" dirty="0" err="1"/>
              <a:t>gòng</a:t>
            </a:r>
            <a:r>
              <a:rPr lang="en-GB" sz="2800" dirty="0"/>
              <a:t> </a:t>
            </a:r>
            <a:r>
              <a:rPr lang="en-GB" sz="2800" dirty="0" err="1"/>
              <a:t>qì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公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共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汽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63F8F53-3C09-0A4A-B15B-DBFA467C326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999" t="3811" r="6651" b="6544"/>
          <a:stretch/>
        </p:blipFill>
        <p:spPr>
          <a:xfrm>
            <a:off x="5707521" y="1869187"/>
            <a:ext cx="1582625" cy="107912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9DF895E-05C2-C842-84C2-7B2A70D616BC}"/>
              </a:ext>
            </a:extLst>
          </p:cNvPr>
          <p:cNvSpPr txBox="1"/>
          <p:nvPr/>
        </p:nvSpPr>
        <p:spPr>
          <a:xfrm>
            <a:off x="3456260" y="1773994"/>
            <a:ext cx="17637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chū</a:t>
            </a:r>
            <a:r>
              <a:rPr lang="en-GB" sz="2800" dirty="0"/>
              <a:t> </a:t>
            </a:r>
            <a:r>
              <a:rPr lang="en-GB" sz="2800" dirty="0" err="1"/>
              <a:t>zū</a:t>
            </a:r>
            <a:r>
              <a:rPr lang="en-GB" sz="2800" dirty="0"/>
              <a:t> 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出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租  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Rectangle: Rounded Corners 7">
            <a:extLst>
              <a:ext uri="{FF2B5EF4-FFF2-40B4-BE49-F238E27FC236}">
                <a16:creationId xmlns:a16="http://schemas.microsoft.com/office/drawing/2014/main" id="{0CF3ADA9-E81A-3540-931D-D7BFF1C7D0CB}"/>
              </a:ext>
            </a:extLst>
          </p:cNvPr>
          <p:cNvSpPr/>
          <p:nvPr/>
        </p:nvSpPr>
        <p:spPr>
          <a:xfrm>
            <a:off x="1379369" y="836604"/>
            <a:ext cx="1704793" cy="1317659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V</a:t>
            </a:r>
            <a:r>
              <a:rPr lang="en-GB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.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开 </a:t>
            </a:r>
            <a:r>
              <a:rPr lang="en-GB" altLang="zh-CN" sz="2800" dirty="0" err="1">
                <a:latin typeface="楷体" panose="02010609060101010101" pitchFamily="49" charset="-122"/>
                <a:ea typeface="楷体" panose="02010609060101010101" pitchFamily="49" charset="-122"/>
              </a:rPr>
              <a:t>kāi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GB" sz="2800" dirty="0">
                <a:latin typeface="楷体" panose="02010609060101010101" pitchFamily="49" charset="-122"/>
                <a:ea typeface="楷体" panose="02010609060101010101" pitchFamily="49" charset="-122"/>
              </a:rPr>
              <a:t>to drive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12361D-82F5-2F4D-8D4F-1668F5755D93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0422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626" y="660649"/>
            <a:ext cx="8263134" cy="5454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086" y="2846152"/>
            <a:ext cx="3026727" cy="25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80" y="4185810"/>
            <a:ext cx="2416287" cy="1929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551" y="632362"/>
            <a:ext cx="2212655" cy="2213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525966" y="743169"/>
            <a:ext cx="429091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Break</a:t>
            </a:r>
          </a:p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time !</a:t>
            </a:r>
            <a:endParaRPr lang="ko-KR" altLang="en-US" sz="7200" dirty="0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06" y="743169"/>
            <a:ext cx="2519268" cy="2519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2AF1CA-701B-43D2-96D2-49F925ABB03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490309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CB38A-93DB-4CC8-92D0-DC755E97E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you go to Swansea?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CE045-A103-46A5-ABFC-EF47C07C4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4000" dirty="0" err="1">
                <a:ea typeface="+mn-lt"/>
                <a:cs typeface="+mn-lt"/>
              </a:rPr>
              <a:t>nǐ</a:t>
            </a:r>
            <a:r>
              <a:rPr lang="en-US" sz="4000" dirty="0">
                <a:ea typeface="+mn-lt"/>
                <a:cs typeface="+mn-lt"/>
              </a:rPr>
              <a:t> </a:t>
            </a:r>
            <a:r>
              <a:rPr lang="en-US" sz="4000" dirty="0" err="1">
                <a:ea typeface="+mn-lt"/>
                <a:cs typeface="+mn-lt"/>
              </a:rPr>
              <a:t>zěn</a:t>
            </a:r>
            <a:r>
              <a:rPr lang="en-US" sz="4000" dirty="0">
                <a:ea typeface="+mn-lt"/>
                <a:cs typeface="+mn-lt"/>
              </a:rPr>
              <a:t> me </a:t>
            </a:r>
            <a:r>
              <a:rPr lang="en-US" sz="4000" dirty="0" err="1">
                <a:ea typeface="+mn-lt"/>
                <a:cs typeface="+mn-lt"/>
              </a:rPr>
              <a:t>qù</a:t>
            </a:r>
            <a:r>
              <a:rPr lang="en-US" sz="4000" dirty="0">
                <a:ea typeface="+mn-lt"/>
                <a:cs typeface="+mn-lt"/>
              </a:rPr>
              <a:t> </a:t>
            </a:r>
            <a:r>
              <a:rPr lang="en-US" sz="4000" dirty="0" err="1">
                <a:ea typeface="+mn-lt"/>
                <a:cs typeface="+mn-lt"/>
              </a:rPr>
              <a:t>sī</a:t>
            </a:r>
            <a:r>
              <a:rPr lang="en-US" sz="4000" dirty="0">
                <a:ea typeface="+mn-lt"/>
                <a:cs typeface="+mn-lt"/>
              </a:rPr>
              <a:t> </a:t>
            </a:r>
            <a:r>
              <a:rPr lang="en-US" sz="4000" dirty="0" err="1">
                <a:ea typeface="+mn-lt"/>
                <a:cs typeface="+mn-lt"/>
              </a:rPr>
              <a:t>wàng</a:t>
            </a:r>
            <a:r>
              <a:rPr lang="en-US" sz="4000" dirty="0">
                <a:ea typeface="+mn-lt"/>
                <a:cs typeface="+mn-lt"/>
              </a:rPr>
              <a:t> </a:t>
            </a:r>
            <a:r>
              <a:rPr lang="en-US" sz="4000" dirty="0" err="1">
                <a:ea typeface="+mn-lt"/>
                <a:cs typeface="+mn-lt"/>
              </a:rPr>
              <a:t>xī</a:t>
            </a:r>
          </a:p>
          <a:p>
            <a:pPr marL="0" indent="0">
              <a:buNone/>
            </a:pPr>
            <a:r>
              <a:rPr lang="ja-JP" altLang="en-US" sz="4000">
                <a:ea typeface="ＭＳ Ｐ明朝"/>
              </a:rPr>
              <a:t>你  怎么  去  斯旺西?</a:t>
            </a:r>
          </a:p>
          <a:p>
            <a:pPr marL="0" indent="0">
              <a:buNone/>
            </a:pPr>
            <a:r>
              <a:rPr lang="en-US" altLang="ja-JP" sz="4000" dirty="0" err="1">
                <a:ea typeface="+mn-lt"/>
              </a:rPr>
              <a:t>Wǒ</a:t>
            </a:r>
            <a:r>
              <a:rPr lang="en-US" altLang="ja-JP" sz="4000" dirty="0">
                <a:ea typeface="+mn-lt"/>
              </a:rPr>
              <a:t> </a:t>
            </a:r>
            <a:r>
              <a:rPr lang="en-US" altLang="ja-JP" sz="4000" dirty="0" err="1">
                <a:ea typeface="+mn-lt"/>
              </a:rPr>
              <a:t>zuò</a:t>
            </a:r>
            <a:r>
              <a:rPr lang="en-US" altLang="ja-JP" sz="4000" dirty="0">
                <a:ea typeface="+mn-lt"/>
              </a:rPr>
              <a:t> </a:t>
            </a:r>
            <a:r>
              <a:rPr lang="en-US" sz="4000" dirty="0" err="1">
                <a:ea typeface="+mn-lt"/>
                <a:cs typeface="+mn-lt"/>
              </a:rPr>
              <a:t>huǒ</a:t>
            </a:r>
            <a:r>
              <a:rPr lang="en-US" sz="4000" dirty="0">
                <a:ea typeface="+mn-lt"/>
                <a:cs typeface="+mn-lt"/>
              </a:rPr>
              <a:t> </a:t>
            </a:r>
            <a:r>
              <a:rPr lang="en-US" altLang="ja-JP" sz="4000" dirty="0" err="1">
                <a:ea typeface="+mn-lt"/>
              </a:rPr>
              <a:t>chē</a:t>
            </a:r>
            <a:r>
              <a:rPr lang="en-US" altLang="ja-JP" sz="4000" dirty="0">
                <a:ea typeface="+mn-lt"/>
              </a:rPr>
              <a:t> </a:t>
            </a:r>
            <a:r>
              <a:rPr lang="en-US" altLang="ja-JP" sz="4000" dirty="0" err="1">
                <a:ea typeface="+mn-lt"/>
              </a:rPr>
              <a:t>qù</a:t>
            </a:r>
            <a:r>
              <a:rPr lang="en-US" altLang="ja-JP" sz="4000" dirty="0">
                <a:ea typeface="+mn-lt"/>
              </a:rPr>
              <a:t> </a:t>
            </a:r>
            <a:r>
              <a:rPr lang="en-US" sz="4000" dirty="0" err="1">
                <a:ea typeface="+mn-lt"/>
              </a:rPr>
              <a:t>sī</a:t>
            </a:r>
            <a:r>
              <a:rPr lang="en-US" sz="4000" dirty="0">
                <a:ea typeface="+mn-lt"/>
              </a:rPr>
              <a:t> </a:t>
            </a:r>
            <a:r>
              <a:rPr lang="en-US" sz="4000" dirty="0" err="1">
                <a:ea typeface="+mn-lt"/>
              </a:rPr>
              <a:t>wàng</a:t>
            </a:r>
            <a:r>
              <a:rPr lang="en-US" sz="4000" dirty="0">
                <a:ea typeface="+mn-lt"/>
              </a:rPr>
              <a:t> </a:t>
            </a:r>
            <a:r>
              <a:rPr lang="en-US" sz="4000" dirty="0" err="1">
                <a:ea typeface="+mn-lt"/>
              </a:rPr>
              <a:t>xī</a:t>
            </a:r>
            <a:endParaRPr lang="en-US" altLang="ja-JP" sz="4000" dirty="0" err="1">
              <a:ea typeface="ＭＳ Ｐ明朝"/>
            </a:endParaRPr>
          </a:p>
          <a:p>
            <a:pPr marL="0" indent="0">
              <a:buNone/>
            </a:pPr>
            <a:r>
              <a:rPr lang="ja-JP" altLang="en-US" sz="4000">
                <a:ea typeface="ＭＳ Ｐ明朝"/>
              </a:rPr>
              <a:t>我      坐火车     去   斯旺西。</a:t>
            </a:r>
            <a:endParaRPr lang="ja-JP" altLang="en-US" sz="4000" dirty="0">
              <a:ea typeface="ＭＳ Ｐ明朝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3141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CB38A-93DB-4CC8-92D0-DC755E97E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you go to …?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CE045-A103-46A5-ABFC-EF47C07C4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4000" dirty="0" err="1">
                <a:ea typeface="+mn-lt"/>
                <a:cs typeface="+mn-lt"/>
              </a:rPr>
              <a:t>nǐ</a:t>
            </a:r>
            <a:r>
              <a:rPr lang="en-US" sz="4000" dirty="0">
                <a:ea typeface="+mn-lt"/>
                <a:cs typeface="+mn-lt"/>
              </a:rPr>
              <a:t> </a:t>
            </a:r>
            <a:r>
              <a:rPr lang="en-US" sz="4000" dirty="0" err="1">
                <a:ea typeface="+mn-lt"/>
                <a:cs typeface="+mn-lt"/>
              </a:rPr>
              <a:t>zěn</a:t>
            </a:r>
            <a:r>
              <a:rPr lang="en-US" sz="4000" dirty="0">
                <a:ea typeface="+mn-lt"/>
                <a:cs typeface="+mn-lt"/>
              </a:rPr>
              <a:t> me </a:t>
            </a:r>
            <a:r>
              <a:rPr lang="en-US" sz="4000" dirty="0" err="1">
                <a:ea typeface="+mn-lt"/>
                <a:cs typeface="+mn-lt"/>
              </a:rPr>
              <a:t>qù</a:t>
            </a:r>
            <a:r>
              <a:rPr lang="en-US" sz="4000" dirty="0">
                <a:ea typeface="+mn-lt"/>
                <a:cs typeface="+mn-lt"/>
              </a:rPr>
              <a:t> ..…?</a:t>
            </a:r>
          </a:p>
          <a:p>
            <a:pPr marL="0" indent="0">
              <a:buNone/>
            </a:pPr>
            <a:r>
              <a:rPr lang="ja-JP" altLang="en-US" sz="4000">
                <a:ea typeface="ＭＳ Ｐ明朝"/>
              </a:rPr>
              <a:t>你  怎么  去......?</a:t>
            </a:r>
          </a:p>
          <a:p>
            <a:pPr marL="0" indent="0">
              <a:buNone/>
            </a:pPr>
            <a:r>
              <a:rPr lang="en-US" altLang="ja-JP" sz="4000" dirty="0" err="1">
                <a:ea typeface="+mn-lt"/>
              </a:rPr>
              <a:t>wǒ</a:t>
            </a:r>
            <a:r>
              <a:rPr lang="en-US" altLang="ja-JP" sz="4000" dirty="0">
                <a:ea typeface="+mn-lt"/>
              </a:rPr>
              <a:t> …..</a:t>
            </a:r>
            <a:r>
              <a:rPr lang="en-US" altLang="ja-JP" sz="4000" dirty="0" err="1">
                <a:ea typeface="+mn-lt"/>
              </a:rPr>
              <a:t>qù</a:t>
            </a:r>
            <a:r>
              <a:rPr lang="en-US" altLang="ja-JP" sz="4000" dirty="0">
                <a:ea typeface="+mn-lt"/>
              </a:rPr>
              <a:t>......</a:t>
            </a:r>
            <a:endParaRPr lang="ja-JP" sz="4000">
              <a:ea typeface="ＭＳ Ｐ明朝"/>
            </a:endParaRPr>
          </a:p>
          <a:p>
            <a:pPr marL="0" indent="0">
              <a:buNone/>
            </a:pPr>
            <a:r>
              <a:rPr lang="ja-JP" altLang="en-US" sz="4000">
                <a:ea typeface="ＭＳ Ｐ明朝"/>
              </a:rPr>
              <a:t>我......去......</a:t>
            </a:r>
            <a:endParaRPr lang="ja-JP" altLang="en-US" sz="4000" dirty="0">
              <a:ea typeface="ＭＳ Ｐ明朝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192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2A1A4-0BEC-4FA9-ABD7-2782C5547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It's raining today. How do you go to Cardiff?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18C4E-F84C-437F-9A3D-6D78AA1020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600" dirty="0"/>
              <a:t>Jīn </a:t>
            </a:r>
            <a:r>
              <a:rPr lang="en-US" sz="3600" dirty="0" err="1"/>
              <a:t>tiān</a:t>
            </a:r>
            <a:r>
              <a:rPr lang="en-US" sz="3600" dirty="0"/>
              <a:t> </a:t>
            </a:r>
            <a:r>
              <a:rPr lang="en-US" sz="3600" dirty="0" err="1">
                <a:ea typeface="+mn-lt"/>
                <a:cs typeface="+mn-lt"/>
              </a:rPr>
              <a:t>xià</a:t>
            </a:r>
            <a:r>
              <a:rPr lang="en-US" sz="3600" dirty="0">
                <a:ea typeface="+mn-lt"/>
                <a:cs typeface="+mn-lt"/>
              </a:rPr>
              <a:t> </a:t>
            </a:r>
            <a:r>
              <a:rPr lang="en-US" sz="3600" dirty="0" err="1">
                <a:ea typeface="+mn-lt"/>
                <a:cs typeface="+mn-lt"/>
              </a:rPr>
              <a:t>yǔ</a:t>
            </a:r>
            <a:r>
              <a:rPr lang="en-US" sz="3600" dirty="0">
                <a:ea typeface="+mn-lt"/>
                <a:cs typeface="+mn-lt"/>
              </a:rPr>
              <a:t>. </a:t>
            </a:r>
            <a:r>
              <a:rPr lang="en-US" sz="3600" dirty="0" err="1">
                <a:ea typeface="+mn-lt"/>
                <a:cs typeface="+mn-lt"/>
              </a:rPr>
              <a:t>nǐ</a:t>
            </a:r>
            <a:r>
              <a:rPr lang="en-US" sz="3600" dirty="0"/>
              <a:t> </a:t>
            </a:r>
            <a:r>
              <a:rPr lang="en-US" sz="3600" dirty="0" err="1"/>
              <a:t>zěn</a:t>
            </a:r>
            <a:r>
              <a:rPr lang="en-US" sz="3600" dirty="0"/>
              <a:t> me </a:t>
            </a:r>
            <a:r>
              <a:rPr lang="en-US" sz="3600" dirty="0" err="1"/>
              <a:t>qù</a:t>
            </a:r>
            <a:r>
              <a:rPr lang="en-US" sz="3600" dirty="0"/>
              <a:t> </a:t>
            </a:r>
            <a:r>
              <a:rPr lang="en-US" sz="3600" dirty="0" err="1">
                <a:ea typeface="+mn-lt"/>
                <a:cs typeface="+mn-lt"/>
              </a:rPr>
              <a:t>kǎ</a:t>
            </a:r>
            <a:r>
              <a:rPr lang="en-US" sz="3600" dirty="0">
                <a:ea typeface="+mn-lt"/>
                <a:cs typeface="+mn-lt"/>
              </a:rPr>
              <a:t> </a:t>
            </a:r>
            <a:r>
              <a:rPr lang="en-US" sz="3600" dirty="0" err="1">
                <a:ea typeface="+mn-lt"/>
                <a:cs typeface="+mn-lt"/>
              </a:rPr>
              <a:t>dí</a:t>
            </a:r>
            <a:r>
              <a:rPr lang="en-US" sz="3600" dirty="0">
                <a:ea typeface="+mn-lt"/>
                <a:cs typeface="+mn-lt"/>
              </a:rPr>
              <a:t> </a:t>
            </a:r>
            <a:r>
              <a:rPr lang="en-US" sz="3600" dirty="0" err="1">
                <a:ea typeface="+mn-lt"/>
                <a:cs typeface="+mn-lt"/>
              </a:rPr>
              <a:t>fū</a:t>
            </a:r>
            <a:endParaRPr lang="en-US" sz="3600" dirty="0"/>
          </a:p>
          <a:p>
            <a:pPr marL="0" indent="0">
              <a:buSzPct val="114999"/>
              <a:buNone/>
            </a:pPr>
            <a:r>
              <a:rPr lang="ja-JP" altLang="en-US" sz="3600">
                <a:ea typeface="ＭＳ Ｐ明朝"/>
              </a:rPr>
              <a:t>今天   下雨。你  怎么   去卡迪夫</a:t>
            </a:r>
            <a:r>
              <a:rPr lang="en-US" altLang="ja-JP" sz="3600" dirty="0">
                <a:ea typeface="ＭＳ Ｐ明朝"/>
              </a:rPr>
              <a:t>?</a:t>
            </a:r>
          </a:p>
          <a:p>
            <a:pPr>
              <a:buNone/>
            </a:pPr>
            <a:r>
              <a:rPr lang="en-US" sz="3600" dirty="0" err="1">
                <a:ea typeface="ＭＳ Ｐ明朝"/>
              </a:rPr>
              <a:t>Wǒ</a:t>
            </a:r>
            <a:r>
              <a:rPr lang="en-US" sz="3600" dirty="0">
                <a:ea typeface="ＭＳ Ｐ明朝"/>
              </a:rPr>
              <a:t> </a:t>
            </a:r>
            <a:r>
              <a:rPr lang="en-US" sz="3600" dirty="0" err="1">
                <a:ea typeface="ＭＳ Ｐ明朝"/>
              </a:rPr>
              <a:t>kāi</a:t>
            </a:r>
            <a:r>
              <a:rPr lang="en-US" sz="3600" dirty="0">
                <a:ea typeface="ＭＳ Ｐ明朝"/>
              </a:rPr>
              <a:t> </a:t>
            </a:r>
            <a:r>
              <a:rPr lang="en-US" sz="3600" dirty="0" err="1">
                <a:ea typeface="ＭＳ Ｐ明朝"/>
              </a:rPr>
              <a:t>qì</a:t>
            </a:r>
            <a:r>
              <a:rPr lang="en-US" sz="3600" dirty="0">
                <a:ea typeface="ＭＳ Ｐ明朝"/>
              </a:rPr>
              <a:t> </a:t>
            </a:r>
            <a:r>
              <a:rPr lang="en-US" sz="3600" dirty="0" err="1">
                <a:ea typeface="ＭＳ Ｐ明朝"/>
              </a:rPr>
              <a:t>chē</a:t>
            </a:r>
            <a:r>
              <a:rPr lang="en-US" sz="3600" dirty="0">
                <a:ea typeface="ＭＳ Ｐ明朝"/>
              </a:rPr>
              <a:t> </a:t>
            </a:r>
            <a:r>
              <a:rPr lang="en-US" sz="3600" dirty="0" err="1">
                <a:ea typeface="ＭＳ Ｐ明朝"/>
              </a:rPr>
              <a:t>qù</a:t>
            </a:r>
            <a:r>
              <a:rPr lang="en-US" sz="3600" dirty="0">
                <a:ea typeface="ＭＳ Ｐ明朝"/>
              </a:rPr>
              <a:t> </a:t>
            </a:r>
            <a:r>
              <a:rPr lang="en-US" sz="3600" dirty="0" err="1">
                <a:ea typeface="ＭＳ Ｐ明朝"/>
              </a:rPr>
              <a:t>kǎ</a:t>
            </a:r>
            <a:r>
              <a:rPr lang="en-US" sz="3600" dirty="0">
                <a:ea typeface="ＭＳ Ｐ明朝"/>
              </a:rPr>
              <a:t> </a:t>
            </a:r>
            <a:r>
              <a:rPr lang="en-US" sz="3600" dirty="0" err="1">
                <a:ea typeface="ＭＳ Ｐ明朝"/>
              </a:rPr>
              <a:t>dí</a:t>
            </a:r>
            <a:r>
              <a:rPr lang="en-US" sz="3600" dirty="0">
                <a:ea typeface="ＭＳ Ｐ明朝"/>
              </a:rPr>
              <a:t> </a:t>
            </a:r>
            <a:r>
              <a:rPr lang="en-US" sz="3600" dirty="0" err="1">
                <a:ea typeface="ＭＳ Ｐ明朝"/>
              </a:rPr>
              <a:t>fū</a:t>
            </a:r>
            <a:r>
              <a:rPr lang="en-US" sz="3600" dirty="0">
                <a:ea typeface="ＭＳ Ｐ明朝"/>
              </a:rPr>
              <a:t>.</a:t>
            </a:r>
            <a:endParaRPr lang="en-US" sz="3600" dirty="0">
              <a:ea typeface="+mn-lt"/>
              <a:cs typeface="+mn-lt"/>
            </a:endParaRPr>
          </a:p>
          <a:p>
            <a:pPr>
              <a:buNone/>
            </a:pPr>
            <a:r>
              <a:rPr lang="ja-JP" altLang="en-US" sz="3600">
                <a:ea typeface="ＭＳ Ｐ明朝"/>
                <a:cs typeface="+mn-lt"/>
              </a:rPr>
              <a:t>我    开汽车   去卡迪夫。</a:t>
            </a:r>
            <a:endParaRPr lang="en-US" dirty="0">
              <a:ea typeface="ＭＳ Ｐ明朝"/>
              <a:cs typeface="+mn-lt"/>
            </a:endParaRPr>
          </a:p>
          <a:p>
            <a:pPr marL="0" indent="0">
              <a:buNone/>
            </a:pPr>
            <a:endParaRPr lang="en-US" altLang="ja-JP" dirty="0">
              <a:ea typeface="ＭＳ Ｐ明朝"/>
            </a:endParaRPr>
          </a:p>
          <a:p>
            <a:pPr marL="0" indent="0">
              <a:buNone/>
            </a:pPr>
            <a:endParaRPr lang="en-US" altLang="ja-JP" dirty="0">
              <a:ea typeface="ＭＳ Ｐ明朝"/>
            </a:endParaRPr>
          </a:p>
          <a:p>
            <a:pPr marL="0" indent="0">
              <a:buNone/>
            </a:pPr>
            <a:endParaRPr lang="en-US" altLang="ja-JP" dirty="0">
              <a:ea typeface="ＭＳ Ｐ明朝"/>
            </a:endParaRPr>
          </a:p>
          <a:p>
            <a:pPr>
              <a:buSzPct val="114999"/>
            </a:pPr>
            <a:endParaRPr lang="en-US" altLang="ja-JP" dirty="0">
              <a:ea typeface="ＭＳ Ｐ明朝"/>
            </a:endParaRPr>
          </a:p>
        </p:txBody>
      </p:sp>
    </p:spTree>
    <p:extLst>
      <p:ext uri="{BB962C8B-B14F-4D97-AF65-F5344CB8AC3E}">
        <p14:creationId xmlns:p14="http://schemas.microsoft.com/office/powerpoint/2010/main" val="14330269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2A1A4-0BEC-4FA9-ABD7-2782C5547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It's raining today. How do you go to......?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18C4E-F84C-437F-9A3D-6D78AA1020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600" dirty="0"/>
              <a:t>Jīn </a:t>
            </a:r>
            <a:r>
              <a:rPr lang="en-US" sz="3600" dirty="0" err="1"/>
              <a:t>tiān</a:t>
            </a:r>
            <a:r>
              <a:rPr lang="en-US" sz="3600" dirty="0"/>
              <a:t> </a:t>
            </a:r>
            <a:r>
              <a:rPr lang="en-US" sz="3600" dirty="0" err="1">
                <a:ea typeface="+mn-lt"/>
                <a:cs typeface="+mn-lt"/>
              </a:rPr>
              <a:t>xià</a:t>
            </a:r>
            <a:r>
              <a:rPr lang="en-US" sz="3600" dirty="0">
                <a:ea typeface="+mn-lt"/>
                <a:cs typeface="+mn-lt"/>
              </a:rPr>
              <a:t> </a:t>
            </a:r>
            <a:r>
              <a:rPr lang="en-US" sz="3600" dirty="0" err="1">
                <a:ea typeface="+mn-lt"/>
                <a:cs typeface="+mn-lt"/>
              </a:rPr>
              <a:t>yǔ</a:t>
            </a:r>
            <a:r>
              <a:rPr lang="en-US" sz="3600" dirty="0">
                <a:ea typeface="+mn-lt"/>
                <a:cs typeface="+mn-lt"/>
              </a:rPr>
              <a:t>. </a:t>
            </a:r>
            <a:r>
              <a:rPr lang="en-US" sz="3600" dirty="0" err="1">
                <a:ea typeface="+mn-lt"/>
                <a:cs typeface="+mn-lt"/>
              </a:rPr>
              <a:t>nǐ</a:t>
            </a:r>
            <a:r>
              <a:rPr lang="en-US" sz="3600" dirty="0"/>
              <a:t> </a:t>
            </a:r>
            <a:r>
              <a:rPr lang="en-US" sz="3600" dirty="0" err="1"/>
              <a:t>zěn</a:t>
            </a:r>
            <a:r>
              <a:rPr lang="en-US" sz="3600" dirty="0"/>
              <a:t> me </a:t>
            </a:r>
            <a:r>
              <a:rPr lang="en-US" sz="3600" dirty="0" err="1"/>
              <a:t>qù</a:t>
            </a:r>
            <a:r>
              <a:rPr lang="en-US" sz="3600" dirty="0"/>
              <a:t>......</a:t>
            </a:r>
          </a:p>
          <a:p>
            <a:pPr marL="0" indent="0">
              <a:buSzPct val="114999"/>
              <a:buNone/>
            </a:pPr>
            <a:r>
              <a:rPr lang="ja-JP" altLang="en-US" sz="3600">
                <a:ea typeface="ＭＳ Ｐ明朝"/>
              </a:rPr>
              <a:t>今天   下雨。你  怎么   去......</a:t>
            </a:r>
            <a:r>
              <a:rPr lang="en-US" altLang="ja-JP" sz="3600" dirty="0">
                <a:ea typeface="ＭＳ Ｐ明朝"/>
              </a:rPr>
              <a:t>?</a:t>
            </a:r>
          </a:p>
          <a:p>
            <a:pPr>
              <a:buNone/>
            </a:pPr>
            <a:r>
              <a:rPr lang="en-US" sz="3600" dirty="0" err="1">
                <a:ea typeface="ＭＳ Ｐ明朝"/>
              </a:rPr>
              <a:t>Wǒ</a:t>
            </a:r>
            <a:r>
              <a:rPr lang="en-US" sz="3600" dirty="0">
                <a:ea typeface="ＭＳ Ｐ明朝"/>
              </a:rPr>
              <a:t> ...... </a:t>
            </a:r>
            <a:r>
              <a:rPr lang="en-US" sz="3600" dirty="0" err="1">
                <a:ea typeface="ＭＳ Ｐ明朝"/>
              </a:rPr>
              <a:t>qù</a:t>
            </a:r>
            <a:r>
              <a:rPr lang="en-US" sz="3600" dirty="0">
                <a:ea typeface="ＭＳ Ｐ明朝"/>
              </a:rPr>
              <a:t> …...</a:t>
            </a:r>
            <a:endParaRPr lang="en-US" sz="3600" dirty="0">
              <a:ea typeface="+mn-lt"/>
              <a:cs typeface="+mn-lt"/>
            </a:endParaRPr>
          </a:p>
          <a:p>
            <a:pPr>
              <a:buNone/>
            </a:pPr>
            <a:r>
              <a:rPr lang="ja-JP" altLang="en-US" sz="3600">
                <a:ea typeface="ＭＳ Ｐ明朝"/>
                <a:cs typeface="+mn-lt"/>
              </a:rPr>
              <a:t>我......   去.......。</a:t>
            </a:r>
            <a:endParaRPr lang="en-US" dirty="0">
              <a:ea typeface="ＭＳ Ｐ明朝"/>
              <a:cs typeface="+mn-lt"/>
            </a:endParaRPr>
          </a:p>
          <a:p>
            <a:pPr marL="0" indent="0">
              <a:buNone/>
            </a:pPr>
            <a:endParaRPr lang="en-US" altLang="ja-JP" dirty="0">
              <a:ea typeface="ＭＳ Ｐ明朝"/>
            </a:endParaRPr>
          </a:p>
          <a:p>
            <a:pPr marL="0" indent="0">
              <a:buNone/>
            </a:pPr>
            <a:endParaRPr lang="en-US" altLang="ja-JP" dirty="0">
              <a:ea typeface="ＭＳ Ｐ明朝"/>
            </a:endParaRPr>
          </a:p>
          <a:p>
            <a:pPr marL="0" indent="0">
              <a:buNone/>
            </a:pPr>
            <a:endParaRPr lang="en-US" altLang="ja-JP" dirty="0">
              <a:ea typeface="ＭＳ Ｐ明朝"/>
            </a:endParaRPr>
          </a:p>
          <a:p>
            <a:pPr>
              <a:buSzPct val="114999"/>
            </a:pPr>
            <a:endParaRPr lang="en-US" altLang="ja-JP" dirty="0">
              <a:ea typeface="ＭＳ Ｐ明朝"/>
            </a:endParaRPr>
          </a:p>
        </p:txBody>
      </p:sp>
    </p:spTree>
    <p:extLst>
      <p:ext uri="{BB962C8B-B14F-4D97-AF65-F5344CB8AC3E}">
        <p14:creationId xmlns:p14="http://schemas.microsoft.com/office/powerpoint/2010/main" val="16719466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9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1925" y="4371730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46A1D080-9B04-8A42-B504-4471B2A475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020" y="1648903"/>
            <a:ext cx="9514168" cy="4345023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DD7B775-A4AE-1841-BB05-230004DD83B5}"/>
              </a:ext>
            </a:extLst>
          </p:cNvPr>
          <p:cNvSpPr txBox="1"/>
          <p:nvPr/>
        </p:nvSpPr>
        <p:spPr>
          <a:xfrm>
            <a:off x="2041562" y="1722746"/>
            <a:ext cx="3777793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>
                <a:highlight>
                  <a:srgbClr val="FFFF00"/>
                </a:highlight>
              </a:rPr>
              <a:t>    </a:t>
            </a: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7497F8"/>
                </a:highlight>
              </a:rPr>
              <a:t>zuò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1.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坐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 ,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4F81699-715B-504F-BA1C-F7C036BE0C81}"/>
              </a:ext>
            </a:extLst>
          </p:cNvPr>
          <p:cNvSpPr txBox="1"/>
          <p:nvPr/>
        </p:nvSpPr>
        <p:spPr>
          <a:xfrm>
            <a:off x="1996972" y="4770517"/>
            <a:ext cx="4722717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>
                <a:highlight>
                  <a:srgbClr val="FFFF00"/>
                </a:highlight>
              </a:rPr>
              <a:t>    </a:t>
            </a: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solidFill>
                  <a:srgbClr val="C00000"/>
                </a:solidFill>
                <a:highlight>
                  <a:srgbClr val="7497F8"/>
                </a:highlight>
              </a:rPr>
              <a:t>kāi</a:t>
            </a:r>
            <a:r>
              <a:rPr lang="en-US" sz="3200" dirty="0">
                <a:highlight>
                  <a:srgbClr val="7497F8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3.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开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F5DC42-CC44-E145-A272-6BB1969DDA5A}"/>
              </a:ext>
            </a:extLst>
          </p:cNvPr>
          <p:cNvSpPr txBox="1"/>
          <p:nvPr/>
        </p:nvSpPr>
        <p:spPr>
          <a:xfrm>
            <a:off x="1996972" y="3339354"/>
            <a:ext cx="4776981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>
                <a:highlight>
                  <a:srgbClr val="C0C0C0"/>
                </a:highlight>
              </a:rPr>
              <a:t>  </a:t>
            </a:r>
            <a:r>
              <a:rPr lang="en-US" sz="3200" dirty="0" err="1">
                <a:highlight>
                  <a:srgbClr val="C0C0C0"/>
                </a:highlight>
              </a:rPr>
              <a:t>wǒ</a:t>
            </a:r>
            <a:r>
              <a:rPr lang="en-US" sz="3200" dirty="0">
                <a:highlight>
                  <a:srgbClr val="C0C0C0"/>
                </a:highlight>
              </a:rPr>
              <a:t> </a:t>
            </a:r>
            <a:r>
              <a:rPr lang="en-US" sz="3200" dirty="0" err="1">
                <a:solidFill>
                  <a:srgbClr val="C00000"/>
                </a:solidFill>
                <a:highlight>
                  <a:srgbClr val="C0C0C0"/>
                </a:highlight>
              </a:rPr>
              <a:t>bù</a:t>
            </a:r>
            <a:r>
              <a:rPr lang="en-US" sz="3200" dirty="0">
                <a:solidFill>
                  <a:srgbClr val="C00000"/>
                </a:solidFill>
                <a:highlight>
                  <a:srgbClr val="C0C0C0"/>
                </a:highlight>
              </a:rPr>
              <a:t> </a:t>
            </a:r>
            <a:r>
              <a:rPr lang="en-US" sz="3200" dirty="0" err="1">
                <a:highlight>
                  <a:srgbClr val="C0C0C0"/>
                </a:highlight>
              </a:rPr>
              <a:t>xǐ</a:t>
            </a:r>
            <a:r>
              <a:rPr lang="en-US" sz="3200" dirty="0">
                <a:highlight>
                  <a:srgbClr val="C0C0C0"/>
                </a:highlight>
              </a:rPr>
              <a:t> </a:t>
            </a:r>
            <a:r>
              <a:rPr lang="en-US" sz="3200" dirty="0" err="1">
                <a:highlight>
                  <a:srgbClr val="C0C0C0"/>
                </a:highlight>
              </a:rPr>
              <a:t>huān</a:t>
            </a:r>
            <a:r>
              <a:rPr lang="zh-CN" altLang="en-US" sz="3200" dirty="0">
                <a:highlight>
                  <a:srgbClr val="C0C0C0"/>
                </a:highlight>
              </a:rPr>
              <a:t> </a:t>
            </a:r>
            <a:r>
              <a:rPr lang="en-GB" altLang="zh-CN" sz="3200" dirty="0" err="1">
                <a:highlight>
                  <a:srgbClr val="C0C0C0"/>
                </a:highlight>
              </a:rPr>
              <a:t>zuò</a:t>
            </a:r>
            <a:r>
              <a:rPr lang="en-GB" altLang="zh-CN" sz="3200" dirty="0">
                <a:highlight>
                  <a:srgbClr val="C0C0C0"/>
                </a:highlight>
              </a:rPr>
              <a:t> …</a:t>
            </a:r>
            <a:endParaRPr lang="en-US" sz="3200" dirty="0">
              <a:highlight>
                <a:srgbClr val="C0C0C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2.</a:t>
            </a:r>
            <a:r>
              <a:rPr lang="zh-CN" altLang="en-US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坐</a:t>
            </a:r>
            <a:r>
              <a:rPr lang="en-US" altLang="zh-CN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…</a:t>
            </a:r>
            <a:endParaRPr lang="en-US" sz="32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947E9D-1729-8F48-A2C3-C3887DB22E7D}"/>
              </a:ext>
            </a:extLst>
          </p:cNvPr>
          <p:cNvSpPr txBox="1"/>
          <p:nvPr/>
        </p:nvSpPr>
        <p:spPr>
          <a:xfrm>
            <a:off x="6773953" y="4817108"/>
            <a:ext cx="4347711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>
                <a:highlight>
                  <a:srgbClr val="FFFF00"/>
                </a:highlight>
              </a:rPr>
              <a:t>    </a:t>
            </a: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solidFill>
                  <a:srgbClr val="C00000"/>
                </a:solidFill>
                <a:highlight>
                  <a:srgbClr val="7497F8"/>
                </a:highlight>
              </a:rPr>
              <a:t>qí</a:t>
            </a:r>
            <a:r>
              <a:rPr lang="en-US" sz="3200" dirty="0">
                <a:highlight>
                  <a:srgbClr val="7497F8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en-GB" altLang="zh-CN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4.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骑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FDDD549-DFEF-5A43-B20F-7045F7F6A6C1}"/>
              </a:ext>
            </a:extLst>
          </p:cNvPr>
          <p:cNvSpPr txBox="1"/>
          <p:nvPr/>
        </p:nvSpPr>
        <p:spPr>
          <a:xfrm>
            <a:off x="6089897" y="1722746"/>
            <a:ext cx="4246760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00FF00"/>
                </a:highlight>
              </a:rPr>
              <a:t>yĕ</a:t>
            </a:r>
            <a:r>
              <a:rPr lang="en-US" sz="3200" dirty="0">
                <a:highlight>
                  <a:srgbClr val="FFFF00"/>
                </a:highlight>
              </a:rPr>
              <a:t> 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7497F8"/>
                </a:highlight>
              </a:rPr>
              <a:t>zuò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GB" sz="32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也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坐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645C3A2-DE47-044D-BACB-2D28606E881A}"/>
              </a:ext>
            </a:extLst>
          </p:cNvPr>
          <p:cNvSpPr/>
          <p:nvPr/>
        </p:nvSpPr>
        <p:spPr>
          <a:xfrm>
            <a:off x="9551650" y="2911816"/>
            <a:ext cx="1570014" cy="15258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err="1"/>
              <a:t>yĕ</a:t>
            </a:r>
            <a:endParaRPr lang="en-US" sz="2800" dirty="0"/>
          </a:p>
          <a:p>
            <a:pPr algn="ctr"/>
            <a:r>
              <a:rPr lang="zh-CN" altLang="en-US" sz="2800" dirty="0"/>
              <a:t>也</a:t>
            </a:r>
            <a:endParaRPr lang="en-GB" altLang="zh-CN" sz="2800" dirty="0"/>
          </a:p>
          <a:p>
            <a:pPr algn="ctr"/>
            <a:r>
              <a:rPr lang="en-US" sz="2800" dirty="0"/>
              <a:t>also/too</a:t>
            </a:r>
          </a:p>
        </p:txBody>
      </p:sp>
    </p:spTree>
    <p:extLst>
      <p:ext uri="{BB962C8B-B14F-4D97-AF65-F5344CB8AC3E}">
        <p14:creationId xmlns:p14="http://schemas.microsoft.com/office/powerpoint/2010/main" val="31289749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会刹车才叫会开车四大常用技巧放送＊ 阿波罗新闻网">
            <a:extLst>
              <a:ext uri="{FF2B5EF4-FFF2-40B4-BE49-F238E27FC236}">
                <a16:creationId xmlns:a16="http://schemas.microsoft.com/office/drawing/2014/main" id="{8597AD0B-04E5-F74C-97DB-411EECB829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16" t="19762" r="6619" b="9298"/>
          <a:stretch/>
        </p:blipFill>
        <p:spPr bwMode="auto">
          <a:xfrm>
            <a:off x="9689871" y="1852426"/>
            <a:ext cx="1690284" cy="106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坐飞机能带烟吗乘坐飞机的注意事项- 京东">
            <a:extLst>
              <a:ext uri="{FF2B5EF4-FFF2-40B4-BE49-F238E27FC236}">
                <a16:creationId xmlns:a16="http://schemas.microsoft.com/office/drawing/2014/main" id="{D945DF90-70DD-4145-BCF5-50FDD85C74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9" t="16491" r="11758" b="17635"/>
          <a:stretch/>
        </p:blipFill>
        <p:spPr bwMode="auto">
          <a:xfrm>
            <a:off x="9205830" y="5198328"/>
            <a:ext cx="2340243" cy="92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中国火车速度之变">
            <a:extLst>
              <a:ext uri="{FF2B5EF4-FFF2-40B4-BE49-F238E27FC236}">
                <a16:creationId xmlns:a16="http://schemas.microsoft.com/office/drawing/2014/main" id="{D50C983B-F8B8-4841-9033-354B9600E2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28" r="8522" b="16002"/>
          <a:stretch/>
        </p:blipFill>
        <p:spPr bwMode="auto">
          <a:xfrm>
            <a:off x="9344363" y="689276"/>
            <a:ext cx="2140681" cy="92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北京公交7路| 中国公交百科Wiki | Fandom">
            <a:extLst>
              <a:ext uri="{FF2B5EF4-FFF2-40B4-BE49-F238E27FC236}">
                <a16:creationId xmlns:a16="http://schemas.microsoft.com/office/drawing/2014/main" id="{0904797A-877B-CF46-AA49-0C0B56634E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06" r="4930" b="7185"/>
          <a:stretch/>
        </p:blipFill>
        <p:spPr bwMode="auto">
          <a:xfrm>
            <a:off x="9689871" y="3004740"/>
            <a:ext cx="1721030" cy="967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B4A367-0DCF-AD4C-A514-350228FAE57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647" t="11275" r="9023" b="-220"/>
          <a:stretch/>
        </p:blipFill>
        <p:spPr>
          <a:xfrm>
            <a:off x="8012482" y="684099"/>
            <a:ext cx="1132318" cy="9883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717E8E4-CBC8-684C-999A-1991A21933D7}"/>
              </a:ext>
            </a:extLst>
          </p:cNvPr>
          <p:cNvSpPr txBox="1"/>
          <p:nvPr/>
        </p:nvSpPr>
        <p:spPr>
          <a:xfrm>
            <a:off x="773085" y="1529491"/>
            <a:ext cx="326989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solidFill>
                  <a:srgbClr val="C00000"/>
                </a:solidFill>
                <a:highlight>
                  <a:srgbClr val="7497F8"/>
                </a:highlight>
              </a:rPr>
              <a:t>qí</a:t>
            </a:r>
            <a:r>
              <a:rPr lang="en-US" sz="3200" dirty="0">
                <a:highlight>
                  <a:srgbClr val="7497F8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骑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D0FB57-691B-074B-BEB8-796EBEEDDE27}"/>
              </a:ext>
            </a:extLst>
          </p:cNvPr>
          <p:cNvSpPr txBox="1"/>
          <p:nvPr/>
        </p:nvSpPr>
        <p:spPr>
          <a:xfrm>
            <a:off x="3893939" y="5078068"/>
            <a:ext cx="3657535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C0C0C0"/>
                </a:highlight>
              </a:rPr>
              <a:t>wǒ</a:t>
            </a:r>
            <a:r>
              <a:rPr lang="en-US" sz="3200" dirty="0">
                <a:highlight>
                  <a:srgbClr val="C0C0C0"/>
                </a:highlight>
              </a:rPr>
              <a:t> </a:t>
            </a:r>
            <a:r>
              <a:rPr lang="en-US" sz="3200" dirty="0" err="1">
                <a:solidFill>
                  <a:srgbClr val="C00000"/>
                </a:solidFill>
                <a:highlight>
                  <a:srgbClr val="C0C0C0"/>
                </a:highlight>
              </a:rPr>
              <a:t>bù</a:t>
            </a:r>
            <a:r>
              <a:rPr lang="en-US" sz="3200" dirty="0">
                <a:solidFill>
                  <a:srgbClr val="C00000"/>
                </a:solidFill>
                <a:highlight>
                  <a:srgbClr val="C0C0C0"/>
                </a:highlight>
              </a:rPr>
              <a:t> </a:t>
            </a:r>
            <a:r>
              <a:rPr lang="en-US" sz="3200" dirty="0" err="1">
                <a:highlight>
                  <a:srgbClr val="C0C0C0"/>
                </a:highlight>
              </a:rPr>
              <a:t>xǐ</a:t>
            </a:r>
            <a:r>
              <a:rPr lang="en-US" sz="3200" dirty="0">
                <a:highlight>
                  <a:srgbClr val="C0C0C0"/>
                </a:highlight>
              </a:rPr>
              <a:t> </a:t>
            </a:r>
            <a:r>
              <a:rPr lang="en-US" sz="3200" dirty="0" err="1">
                <a:highlight>
                  <a:srgbClr val="C0C0C0"/>
                </a:highlight>
              </a:rPr>
              <a:t>huān</a:t>
            </a:r>
            <a:r>
              <a:rPr lang="zh-CN" altLang="en-US" sz="3200" dirty="0">
                <a:highlight>
                  <a:srgbClr val="C0C0C0"/>
                </a:highlight>
              </a:rPr>
              <a:t> </a:t>
            </a:r>
            <a:r>
              <a:rPr lang="en-GB" altLang="zh-CN" sz="3200" dirty="0" err="1">
                <a:highlight>
                  <a:srgbClr val="7497F8"/>
                </a:highlight>
              </a:rPr>
              <a:t>zuò</a:t>
            </a:r>
            <a:r>
              <a:rPr lang="en-GB" altLang="zh-CN" sz="3200" dirty="0">
                <a:highlight>
                  <a:srgbClr val="C0C0C0"/>
                </a:highlight>
              </a:rPr>
              <a:t> …</a:t>
            </a:r>
            <a:endParaRPr lang="en-US" sz="3200" dirty="0">
              <a:highlight>
                <a:srgbClr val="C0C0C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200" dirty="0"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坐</a:t>
            </a:r>
            <a:r>
              <a:rPr lang="en-US" altLang="zh-CN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…</a:t>
            </a:r>
            <a:endParaRPr lang="en-US" sz="32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685D55-554D-1844-BE2F-2E09FCFC4AF0}"/>
              </a:ext>
            </a:extLst>
          </p:cNvPr>
          <p:cNvSpPr txBox="1"/>
          <p:nvPr/>
        </p:nvSpPr>
        <p:spPr>
          <a:xfrm>
            <a:off x="758399" y="4419668"/>
            <a:ext cx="3373398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7497F8"/>
                </a:highlight>
              </a:rPr>
              <a:t>zuò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坐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DC3C852-7D3A-324C-B6BA-A48E19459403}"/>
              </a:ext>
            </a:extLst>
          </p:cNvPr>
          <p:cNvSpPr txBox="1"/>
          <p:nvPr/>
        </p:nvSpPr>
        <p:spPr>
          <a:xfrm>
            <a:off x="758399" y="3020186"/>
            <a:ext cx="331831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solidFill>
                  <a:srgbClr val="C00000"/>
                </a:solidFill>
                <a:highlight>
                  <a:srgbClr val="7497F8"/>
                </a:highlight>
              </a:rPr>
              <a:t>kāi</a:t>
            </a:r>
            <a:r>
              <a:rPr lang="en-US" sz="3200" dirty="0">
                <a:highlight>
                  <a:srgbClr val="7497F8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开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C88EA3-5307-B24B-8A26-B9D68C45D2B7}"/>
              </a:ext>
            </a:extLst>
          </p:cNvPr>
          <p:cNvSpPr/>
          <p:nvPr/>
        </p:nvSpPr>
        <p:spPr>
          <a:xfrm>
            <a:off x="6692281" y="2986918"/>
            <a:ext cx="2997590" cy="101657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74B8D0C-AA88-3F41-8DF3-FC08CBDBEB02}"/>
              </a:ext>
            </a:extLst>
          </p:cNvPr>
          <p:cNvSpPr/>
          <p:nvPr/>
        </p:nvSpPr>
        <p:spPr>
          <a:xfrm>
            <a:off x="6005410" y="713330"/>
            <a:ext cx="1864506" cy="10521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9984191-D2B1-B64A-A2AB-16B0A02D6773}"/>
              </a:ext>
            </a:extLst>
          </p:cNvPr>
          <p:cNvSpPr/>
          <p:nvPr/>
        </p:nvSpPr>
        <p:spPr>
          <a:xfrm>
            <a:off x="7708472" y="5104605"/>
            <a:ext cx="1436328" cy="10521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25525C-9057-2948-85A4-D0DF41B653D5}"/>
              </a:ext>
            </a:extLst>
          </p:cNvPr>
          <p:cNvSpPr/>
          <p:nvPr/>
        </p:nvSpPr>
        <p:spPr>
          <a:xfrm>
            <a:off x="6210586" y="1893133"/>
            <a:ext cx="1592413" cy="10521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D4AB1C4-2544-4044-B85B-B79129A02EAB}"/>
              </a:ext>
            </a:extLst>
          </p:cNvPr>
          <p:cNvSpPr/>
          <p:nvPr/>
        </p:nvSpPr>
        <p:spPr>
          <a:xfrm>
            <a:off x="8012482" y="1882484"/>
            <a:ext cx="1522828" cy="10521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EF07C93-F801-434C-9237-560409C5B42D}"/>
              </a:ext>
            </a:extLst>
          </p:cNvPr>
          <p:cNvSpPr txBox="1"/>
          <p:nvPr/>
        </p:nvSpPr>
        <p:spPr>
          <a:xfrm>
            <a:off x="8172759" y="1893133"/>
            <a:ext cx="10985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qì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汽车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890319B-6315-E54C-9C53-F2B8ACA136BF}"/>
              </a:ext>
            </a:extLst>
          </p:cNvPr>
          <p:cNvSpPr txBox="1"/>
          <p:nvPr/>
        </p:nvSpPr>
        <p:spPr>
          <a:xfrm>
            <a:off x="6305416" y="1906873"/>
            <a:ext cx="12924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hu</a:t>
            </a:r>
            <a:r>
              <a:rPr lang="en-GB" sz="2400" dirty="0" err="1">
                <a:latin typeface="Franklin Gothic Book" panose="020B0503020102020204" pitchFamily="34" charset="0"/>
              </a:rPr>
              <a:t>ŏ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火车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F1CC944-219B-6540-91F2-257ED1F23A70}"/>
              </a:ext>
            </a:extLst>
          </p:cNvPr>
          <p:cNvSpPr txBox="1"/>
          <p:nvPr/>
        </p:nvSpPr>
        <p:spPr>
          <a:xfrm>
            <a:off x="7932085" y="5115858"/>
            <a:ext cx="10937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f</a:t>
            </a:r>
            <a:r>
              <a:rPr lang="en-GB" sz="2800" dirty="0" err="1"/>
              <a:t>ēi</a:t>
            </a:r>
            <a:r>
              <a:rPr lang="en-GB" sz="2800" dirty="0"/>
              <a:t> </a:t>
            </a:r>
            <a:r>
              <a:rPr lang="en-GB" sz="2800" dirty="0" err="1"/>
              <a:t>jī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飞机</a:t>
            </a:r>
            <a:endParaRPr lang="en-GB" sz="28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A19FA62-B29F-A64A-A8F5-6CDC02861E41}"/>
              </a:ext>
            </a:extLst>
          </p:cNvPr>
          <p:cNvSpPr txBox="1"/>
          <p:nvPr/>
        </p:nvSpPr>
        <p:spPr>
          <a:xfrm>
            <a:off x="6005409" y="752089"/>
            <a:ext cx="16760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zì</a:t>
            </a:r>
            <a:r>
              <a:rPr lang="en-GB" sz="2800" dirty="0"/>
              <a:t> </a:t>
            </a:r>
            <a:r>
              <a:rPr lang="en-GB" sz="2800" dirty="0" err="1"/>
              <a:t>xíng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自 行 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EBB0096-72B4-A34D-9B64-6EB39089E8FA}"/>
              </a:ext>
            </a:extLst>
          </p:cNvPr>
          <p:cNvSpPr txBox="1"/>
          <p:nvPr/>
        </p:nvSpPr>
        <p:spPr>
          <a:xfrm>
            <a:off x="6766198" y="3012177"/>
            <a:ext cx="2752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gōng</a:t>
            </a:r>
            <a:r>
              <a:rPr lang="en-GB" sz="2800" dirty="0"/>
              <a:t> </a:t>
            </a:r>
            <a:r>
              <a:rPr lang="en-GB" sz="2800" dirty="0" err="1"/>
              <a:t>gòng</a:t>
            </a:r>
            <a:r>
              <a:rPr lang="en-GB" sz="2800" dirty="0"/>
              <a:t> </a:t>
            </a:r>
            <a:r>
              <a:rPr lang="en-GB" sz="2800" dirty="0" err="1"/>
              <a:t>qì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公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共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汽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F79E391-A798-FC4C-A09E-D046162FE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 flipV="1">
            <a:off x="6497051" y="739995"/>
            <a:ext cx="598510" cy="203255"/>
          </a:xfrm>
        </p:spPr>
        <p:txBody>
          <a:bodyPr>
            <a:normAutofit fontScale="90000"/>
          </a:bodyPr>
          <a:lstStyle/>
          <a:p>
            <a:r>
              <a:rPr lang="en-US" sz="800" b="1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14" name="Heart 13">
            <a:extLst>
              <a:ext uri="{FF2B5EF4-FFF2-40B4-BE49-F238E27FC236}">
                <a16:creationId xmlns:a16="http://schemas.microsoft.com/office/drawing/2014/main" id="{8315C509-779F-F941-A242-2EC233E68B90}"/>
              </a:ext>
            </a:extLst>
          </p:cNvPr>
          <p:cNvSpPr/>
          <p:nvPr/>
        </p:nvSpPr>
        <p:spPr>
          <a:xfrm>
            <a:off x="4131797" y="3009709"/>
            <a:ext cx="2149192" cy="1987573"/>
          </a:xfrm>
          <a:prstGeom prst="hear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itle 12">
            <a:extLst>
              <a:ext uri="{FF2B5EF4-FFF2-40B4-BE49-F238E27FC236}">
                <a16:creationId xmlns:a16="http://schemas.microsoft.com/office/drawing/2014/main" id="{2707E330-772E-194E-9869-C78AAFD02F24}"/>
              </a:ext>
            </a:extLst>
          </p:cNvPr>
          <p:cNvSpPr txBox="1">
            <a:spLocks/>
          </p:cNvSpPr>
          <p:nvPr/>
        </p:nvSpPr>
        <p:spPr>
          <a:xfrm>
            <a:off x="4342924" y="3344090"/>
            <a:ext cx="1739987" cy="122903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>
                <a:solidFill>
                  <a:schemeClr val="bg1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???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6CC73B5-3C42-BD40-A3C1-58FF69E2AB5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99" t="3811" r="6651" b="6544"/>
          <a:stretch/>
        </p:blipFill>
        <p:spPr>
          <a:xfrm>
            <a:off x="9985421" y="4132635"/>
            <a:ext cx="1425480" cy="97197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6C7BC92-599F-CB48-9291-F816CD9C6F29}"/>
              </a:ext>
            </a:extLst>
          </p:cNvPr>
          <p:cNvSpPr/>
          <p:nvPr/>
        </p:nvSpPr>
        <p:spPr>
          <a:xfrm>
            <a:off x="7238582" y="4014717"/>
            <a:ext cx="2340244" cy="10521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15C7966-9B00-0147-ADD2-845B526DCA37}"/>
              </a:ext>
            </a:extLst>
          </p:cNvPr>
          <p:cNvSpPr txBox="1"/>
          <p:nvPr/>
        </p:nvSpPr>
        <p:spPr>
          <a:xfrm>
            <a:off x="7274486" y="4063728"/>
            <a:ext cx="20698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chū</a:t>
            </a:r>
            <a:r>
              <a:rPr lang="en-GB" sz="2800" dirty="0"/>
              <a:t> </a:t>
            </a:r>
            <a:r>
              <a:rPr lang="en-GB" sz="2800" dirty="0" err="1"/>
              <a:t>zū</a:t>
            </a:r>
            <a:r>
              <a:rPr lang="en-GB" sz="2800" dirty="0"/>
              <a:t> 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出 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租  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2B9080E-ECBF-5D46-B795-FB6D2179051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0208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7" grpId="0"/>
      <p:bldP spid="19" grpId="0" animBg="1"/>
      <p:bldP spid="20" grpId="0" animBg="1"/>
      <p:bldP spid="21" grpId="0" animBg="1"/>
      <p:bldP spid="22" grpId="0" animBg="1"/>
      <p:bldP spid="23" grpId="0" animBg="1"/>
      <p:bldP spid="25" grpId="0"/>
      <p:bldP spid="26" grpId="0"/>
      <p:bldP spid="27" grpId="0"/>
      <p:bldP spid="28" grpId="0"/>
      <p:bldP spid="30" grpId="0"/>
      <p:bldP spid="14" grpId="0" animBg="1"/>
      <p:bldP spid="32" grpId="0" animBg="1"/>
      <p:bldP spid="3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会刹车才叫会开车四大常用技巧放送＊ 阿波罗新闻网">
            <a:extLst>
              <a:ext uri="{FF2B5EF4-FFF2-40B4-BE49-F238E27FC236}">
                <a16:creationId xmlns:a16="http://schemas.microsoft.com/office/drawing/2014/main" id="{8597AD0B-04E5-F74C-97DB-411EECB829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16" t="19762" r="6619" b="9298"/>
          <a:stretch/>
        </p:blipFill>
        <p:spPr bwMode="auto">
          <a:xfrm>
            <a:off x="9689871" y="1852426"/>
            <a:ext cx="1690284" cy="106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坐飞机能带烟吗乘坐飞机的注意事项- 京东">
            <a:extLst>
              <a:ext uri="{FF2B5EF4-FFF2-40B4-BE49-F238E27FC236}">
                <a16:creationId xmlns:a16="http://schemas.microsoft.com/office/drawing/2014/main" id="{D945DF90-70DD-4145-BCF5-50FDD85C74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9" t="16491" r="11758" b="17635"/>
          <a:stretch/>
        </p:blipFill>
        <p:spPr bwMode="auto">
          <a:xfrm>
            <a:off x="9205830" y="5198328"/>
            <a:ext cx="2340243" cy="92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中国火车速度之变">
            <a:extLst>
              <a:ext uri="{FF2B5EF4-FFF2-40B4-BE49-F238E27FC236}">
                <a16:creationId xmlns:a16="http://schemas.microsoft.com/office/drawing/2014/main" id="{D50C983B-F8B8-4841-9033-354B9600E2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28" r="8522" b="16002"/>
          <a:stretch/>
        </p:blipFill>
        <p:spPr bwMode="auto">
          <a:xfrm>
            <a:off x="9344363" y="689276"/>
            <a:ext cx="2140681" cy="92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北京公交7路| 中国公交百科Wiki | Fandom">
            <a:extLst>
              <a:ext uri="{FF2B5EF4-FFF2-40B4-BE49-F238E27FC236}">
                <a16:creationId xmlns:a16="http://schemas.microsoft.com/office/drawing/2014/main" id="{0904797A-877B-CF46-AA49-0C0B56634E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06" r="4930" b="7185"/>
          <a:stretch/>
        </p:blipFill>
        <p:spPr bwMode="auto">
          <a:xfrm>
            <a:off x="9689871" y="3004740"/>
            <a:ext cx="1721030" cy="967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B4A367-0DCF-AD4C-A514-350228FAE57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647" t="11275" r="9023" b="-220"/>
          <a:stretch/>
        </p:blipFill>
        <p:spPr>
          <a:xfrm>
            <a:off x="8012482" y="684099"/>
            <a:ext cx="1132318" cy="9883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717E8E4-CBC8-684C-999A-1991A21933D7}"/>
              </a:ext>
            </a:extLst>
          </p:cNvPr>
          <p:cNvSpPr txBox="1"/>
          <p:nvPr/>
        </p:nvSpPr>
        <p:spPr>
          <a:xfrm>
            <a:off x="758708" y="724359"/>
            <a:ext cx="5081442" cy="11541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 de </a:t>
            </a:r>
            <a:r>
              <a:rPr lang="en-US" sz="3200" dirty="0" err="1">
                <a:highlight>
                  <a:srgbClr val="FFFF00"/>
                </a:highlight>
              </a:rPr>
              <a:t>bà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ba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endParaRPr lang="en-US" altLang="zh-CN" sz="3200" dirty="0" err="1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>
                <a:highlight>
                  <a:srgbClr val="FFFF00"/>
                </a:highlight>
                <a:latin typeface="SimSun"/>
                <a:ea typeface="SimSun"/>
              </a:rPr>
              <a:t>我的爸爸 喜 欢</a:t>
            </a:r>
            <a:endParaRPr lang="en-US" sz="3200">
              <a:highlight>
                <a:srgbClr val="FFFF0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D0FB57-691B-074B-BEB8-796EBEEDDE27}"/>
              </a:ext>
            </a:extLst>
          </p:cNvPr>
          <p:cNvSpPr txBox="1"/>
          <p:nvPr/>
        </p:nvSpPr>
        <p:spPr>
          <a:xfrm>
            <a:off x="817184" y="5193087"/>
            <a:ext cx="3326855" cy="11685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C0C0C0"/>
                </a:highlight>
              </a:rPr>
              <a:t>tā</a:t>
            </a:r>
            <a:r>
              <a:rPr lang="en-US" sz="3200" dirty="0">
                <a:highlight>
                  <a:srgbClr val="C0C0C0"/>
                </a:highlight>
              </a:rPr>
              <a:t> </a:t>
            </a:r>
            <a:r>
              <a:rPr lang="en-US" sz="3200" dirty="0">
                <a:solidFill>
                  <a:srgbClr val="000000"/>
                </a:solidFill>
                <a:highlight>
                  <a:srgbClr val="C0C0C0"/>
                </a:highlight>
              </a:rPr>
              <a:t>     </a:t>
            </a:r>
            <a:r>
              <a:rPr lang="en-US" sz="3200" dirty="0" err="1">
                <a:solidFill>
                  <a:srgbClr val="C00000"/>
                </a:solidFill>
                <a:highlight>
                  <a:srgbClr val="C0C0C0"/>
                </a:highlight>
              </a:rPr>
              <a:t>bù</a:t>
            </a:r>
            <a:r>
              <a:rPr lang="en-US" sz="3200" dirty="0">
                <a:solidFill>
                  <a:srgbClr val="C00000"/>
                </a:solidFill>
                <a:highlight>
                  <a:srgbClr val="C0C0C0"/>
                </a:highlight>
              </a:rPr>
              <a:t> </a:t>
            </a:r>
            <a:r>
              <a:rPr lang="en-US" sz="3200" dirty="0" err="1">
                <a:highlight>
                  <a:srgbClr val="C0C0C0"/>
                </a:highlight>
              </a:rPr>
              <a:t>xǐ</a:t>
            </a:r>
            <a:r>
              <a:rPr lang="en-US" sz="3200" dirty="0">
                <a:highlight>
                  <a:srgbClr val="C0C0C0"/>
                </a:highlight>
              </a:rPr>
              <a:t> </a:t>
            </a:r>
            <a:r>
              <a:rPr lang="en-US" sz="3200" dirty="0" err="1">
                <a:highlight>
                  <a:srgbClr val="C0C0C0"/>
                </a:highlight>
              </a:rPr>
              <a:t>huān</a:t>
            </a:r>
            <a:endParaRPr lang="en-GB" altLang="zh-CN" sz="3200" dirty="0" err="1">
              <a:highlight>
                <a:srgbClr val="C0C0C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>
                <a:highlight>
                  <a:srgbClr val="C0C0C0"/>
                </a:highlight>
                <a:latin typeface="SimSun"/>
                <a:ea typeface="SimSun"/>
              </a:rPr>
              <a:t>他/她</a:t>
            </a:r>
            <a:r>
              <a:rPr lang="zh-CN" altLang="en-US" sz="3200">
                <a:solidFill>
                  <a:srgbClr val="C00000"/>
                </a:solidFill>
                <a:highlight>
                  <a:srgbClr val="C0C0C0"/>
                </a:highlight>
                <a:latin typeface="SimSun"/>
                <a:ea typeface="SimSun"/>
              </a:rPr>
              <a:t>不</a:t>
            </a:r>
            <a:r>
              <a:rPr lang="zh-CN" altLang="en-US" sz="3200">
                <a:highlight>
                  <a:srgbClr val="C0C0C0"/>
                </a:highlight>
                <a:latin typeface="SimSun"/>
                <a:ea typeface="SimSun"/>
              </a:rPr>
              <a:t>喜 欢</a:t>
            </a:r>
            <a:endParaRPr lang="en-US" altLang="zh-CN" sz="3200">
              <a:highlight>
                <a:srgbClr val="C0C0C0"/>
              </a:highlight>
              <a:latin typeface="SimSun"/>
              <a:ea typeface="SimSun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685D55-554D-1844-BE2F-2E09FCFC4AF0}"/>
              </a:ext>
            </a:extLst>
          </p:cNvPr>
          <p:cNvSpPr txBox="1"/>
          <p:nvPr/>
        </p:nvSpPr>
        <p:spPr>
          <a:xfrm>
            <a:off x="815908" y="2967555"/>
            <a:ext cx="5328717" cy="11541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 de </a:t>
            </a:r>
            <a:r>
              <a:rPr lang="en-US" sz="3200" dirty="0" err="1">
                <a:highlight>
                  <a:srgbClr val="FFFF00"/>
                </a:highlight>
              </a:rPr>
              <a:t>gē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ge</a:t>
            </a:r>
            <a:r>
              <a:rPr lang="en-US" sz="3200" dirty="0">
                <a:highlight>
                  <a:srgbClr val="FFFF00"/>
                </a:highlight>
              </a:rPr>
              <a:t>/</a:t>
            </a:r>
            <a:r>
              <a:rPr lang="en-US" sz="3200" dirty="0" err="1">
                <a:highlight>
                  <a:srgbClr val="FFFF00"/>
                </a:highlight>
              </a:rPr>
              <a:t>dì</a:t>
            </a:r>
            <a:r>
              <a:rPr lang="en-US" sz="3200" dirty="0">
                <a:highlight>
                  <a:srgbClr val="FFFF00"/>
                </a:highlight>
              </a:rPr>
              <a:t> di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endParaRPr lang="en-US" altLang="zh-CN" sz="3200" dirty="0" err="1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>
                <a:highlight>
                  <a:srgbClr val="FFFF00"/>
                </a:highlight>
                <a:latin typeface="SimSun"/>
                <a:ea typeface="SimSun"/>
              </a:rPr>
              <a:t>我的哥哥/弟弟 喜 欢</a:t>
            </a:r>
            <a:endParaRPr lang="en-US" altLang="zh-CN" sz="3200">
              <a:highlight>
                <a:srgbClr val="FFFF0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DC3C852-7D3A-324C-B6BA-A48E19459403}"/>
              </a:ext>
            </a:extLst>
          </p:cNvPr>
          <p:cNvSpPr txBox="1"/>
          <p:nvPr/>
        </p:nvSpPr>
        <p:spPr>
          <a:xfrm>
            <a:off x="758399" y="1884375"/>
            <a:ext cx="5072352" cy="11541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 de </a:t>
            </a:r>
            <a:r>
              <a:rPr lang="en-US" sz="3200" dirty="0" err="1">
                <a:highlight>
                  <a:srgbClr val="FFFF00"/>
                </a:highlight>
              </a:rPr>
              <a:t>mā</a:t>
            </a:r>
            <a:r>
              <a:rPr lang="en-US" sz="3200" dirty="0">
                <a:highlight>
                  <a:srgbClr val="FFFF00"/>
                </a:highlight>
              </a:rPr>
              <a:t> ma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endParaRPr lang="en-US" altLang="zh-CN" sz="3200" dirty="0" err="1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>
                <a:highlight>
                  <a:srgbClr val="FFFF00"/>
                </a:highlight>
                <a:latin typeface="SimSun"/>
                <a:ea typeface="SimSun"/>
              </a:rPr>
              <a:t>我的妈妈  喜 欢</a:t>
            </a:r>
            <a:endParaRPr lang="en-US" sz="3200">
              <a:highlight>
                <a:srgbClr val="FFFF0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C88EA3-5307-B24B-8A26-B9D68C45D2B7}"/>
              </a:ext>
            </a:extLst>
          </p:cNvPr>
          <p:cNvSpPr/>
          <p:nvPr/>
        </p:nvSpPr>
        <p:spPr>
          <a:xfrm>
            <a:off x="8259413" y="3001295"/>
            <a:ext cx="3285137" cy="101657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74B8D0C-AA88-3F41-8DF3-FC08CBDBEB02}"/>
              </a:ext>
            </a:extLst>
          </p:cNvPr>
          <p:cNvSpPr/>
          <p:nvPr/>
        </p:nvSpPr>
        <p:spPr>
          <a:xfrm>
            <a:off x="7428768" y="684575"/>
            <a:ext cx="1864506" cy="10521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9984191-D2B1-B64A-A2AB-16B0A02D6773}"/>
              </a:ext>
            </a:extLst>
          </p:cNvPr>
          <p:cNvSpPr/>
          <p:nvPr/>
        </p:nvSpPr>
        <p:spPr>
          <a:xfrm>
            <a:off x="9146207" y="5205246"/>
            <a:ext cx="2442743" cy="103775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25525C-9057-2948-85A4-D0DF41B653D5}"/>
              </a:ext>
            </a:extLst>
          </p:cNvPr>
          <p:cNvSpPr/>
          <p:nvPr/>
        </p:nvSpPr>
        <p:spPr>
          <a:xfrm>
            <a:off x="9344851" y="685434"/>
            <a:ext cx="2138751" cy="103775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D4AB1C4-2544-4044-B85B-B79129A02EAB}"/>
              </a:ext>
            </a:extLst>
          </p:cNvPr>
          <p:cNvSpPr/>
          <p:nvPr/>
        </p:nvSpPr>
        <p:spPr>
          <a:xfrm>
            <a:off x="9622746" y="1853729"/>
            <a:ext cx="1810375" cy="10665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EF07C93-F801-434C-9237-560409C5B42D}"/>
              </a:ext>
            </a:extLst>
          </p:cNvPr>
          <p:cNvSpPr txBox="1"/>
          <p:nvPr/>
        </p:nvSpPr>
        <p:spPr>
          <a:xfrm>
            <a:off x="10084948" y="1907510"/>
            <a:ext cx="10985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qì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汽车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890319B-6315-E54C-9C53-F2B8ACA136BF}"/>
              </a:ext>
            </a:extLst>
          </p:cNvPr>
          <p:cNvSpPr txBox="1"/>
          <p:nvPr/>
        </p:nvSpPr>
        <p:spPr>
          <a:xfrm>
            <a:off x="9856623" y="771061"/>
            <a:ext cx="12924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/>
              <a:t>hu</a:t>
            </a:r>
            <a:r>
              <a:rPr lang="en-GB" sz="2400" dirty="0" err="1">
                <a:latin typeface="Franklin Gothic Book" panose="020B0503020102020204" pitchFamily="34" charset="0"/>
              </a:rPr>
              <a:t>ŏ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火车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F1CC944-219B-6540-91F2-257ED1F23A70}"/>
              </a:ext>
            </a:extLst>
          </p:cNvPr>
          <p:cNvSpPr txBox="1"/>
          <p:nvPr/>
        </p:nvSpPr>
        <p:spPr>
          <a:xfrm>
            <a:off x="9944915" y="5216499"/>
            <a:ext cx="10937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f</a:t>
            </a:r>
            <a:r>
              <a:rPr lang="en-GB" sz="2800" dirty="0" err="1"/>
              <a:t>ēi</a:t>
            </a:r>
            <a:r>
              <a:rPr lang="en-GB" sz="2800" dirty="0"/>
              <a:t> </a:t>
            </a:r>
            <a:r>
              <a:rPr lang="en-GB" sz="2800" dirty="0" err="1"/>
              <a:t>jī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飞机</a:t>
            </a:r>
            <a:endParaRPr lang="en-GB" sz="28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A19FA62-B29F-A64A-A8F5-6CDC02861E41}"/>
              </a:ext>
            </a:extLst>
          </p:cNvPr>
          <p:cNvSpPr txBox="1"/>
          <p:nvPr/>
        </p:nvSpPr>
        <p:spPr>
          <a:xfrm>
            <a:off x="7615673" y="665825"/>
            <a:ext cx="16760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zì</a:t>
            </a:r>
            <a:r>
              <a:rPr lang="en-GB" sz="2800" dirty="0"/>
              <a:t> </a:t>
            </a:r>
            <a:r>
              <a:rPr lang="en-GB" sz="2800" dirty="0" err="1"/>
              <a:t>xíng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自 行 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EBB0096-72B4-A34D-9B64-6EB39089E8FA}"/>
              </a:ext>
            </a:extLst>
          </p:cNvPr>
          <p:cNvSpPr txBox="1"/>
          <p:nvPr/>
        </p:nvSpPr>
        <p:spPr>
          <a:xfrm>
            <a:off x="8707141" y="3055308"/>
            <a:ext cx="2752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gōng</a:t>
            </a:r>
            <a:r>
              <a:rPr lang="en-GB" sz="2800" dirty="0"/>
              <a:t> </a:t>
            </a:r>
            <a:r>
              <a:rPr lang="en-GB" sz="2800" dirty="0" err="1"/>
              <a:t>gòng</a:t>
            </a:r>
            <a:r>
              <a:rPr lang="en-GB" sz="2800" dirty="0"/>
              <a:t> </a:t>
            </a:r>
            <a:r>
              <a:rPr lang="en-GB" sz="2800" dirty="0" err="1"/>
              <a:t>qì</a:t>
            </a:r>
            <a:r>
              <a:rPr lang="en-GB" sz="2800" dirty="0"/>
              <a:t>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公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共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汽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F79E391-A798-FC4C-A09E-D046162FE0F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 flipH="1" flipV="1">
            <a:off x="11593513" y="739775"/>
            <a:ext cx="598487" cy="203200"/>
          </a:xfrm>
        </p:spPr>
        <p:txBody>
          <a:bodyPr>
            <a:normAutofit fontScale="90000"/>
          </a:bodyPr>
          <a:lstStyle/>
          <a:p>
            <a:r>
              <a:rPr lang="en-US" sz="800" b="1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6CC73B5-3C42-BD40-A3C1-58FF69E2AB5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99" t="3811" r="6651" b="6544"/>
          <a:stretch/>
        </p:blipFill>
        <p:spPr>
          <a:xfrm>
            <a:off x="9985421" y="4132635"/>
            <a:ext cx="1425480" cy="97197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6C7BC92-599F-CB48-9291-F816CD9C6F29}"/>
              </a:ext>
            </a:extLst>
          </p:cNvPr>
          <p:cNvSpPr/>
          <p:nvPr/>
        </p:nvSpPr>
        <p:spPr>
          <a:xfrm>
            <a:off x="9237035" y="4100981"/>
            <a:ext cx="2340244" cy="10521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15C7966-9B00-0147-ADD2-845B526DCA37}"/>
              </a:ext>
            </a:extLst>
          </p:cNvPr>
          <p:cNvSpPr txBox="1"/>
          <p:nvPr/>
        </p:nvSpPr>
        <p:spPr>
          <a:xfrm>
            <a:off x="9459845" y="4164369"/>
            <a:ext cx="20698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chū</a:t>
            </a:r>
            <a:r>
              <a:rPr lang="en-GB" sz="2800" dirty="0"/>
              <a:t> </a:t>
            </a:r>
            <a:r>
              <a:rPr lang="en-GB" sz="2800" dirty="0" err="1"/>
              <a:t>zū</a:t>
            </a:r>
            <a:r>
              <a:rPr lang="en-GB" sz="2800" dirty="0"/>
              <a:t>  </a:t>
            </a:r>
            <a:r>
              <a:rPr lang="en-GB" sz="2800" dirty="0" err="1"/>
              <a:t>chē</a:t>
            </a:r>
            <a:endParaRPr lang="en-GB" sz="2800" dirty="0"/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出 </a:t>
            </a:r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租  车</a:t>
            </a:r>
            <a:endParaRPr lang="en-GB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2B9080E-ECBF-5D46-B795-FB6D2179051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CB67FF-D653-4854-9683-2B96603F1945}"/>
              </a:ext>
            </a:extLst>
          </p:cNvPr>
          <p:cNvSpPr txBox="1"/>
          <p:nvPr/>
        </p:nvSpPr>
        <p:spPr>
          <a:xfrm>
            <a:off x="810157" y="4068860"/>
            <a:ext cx="5328717" cy="11541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 de </a:t>
            </a:r>
            <a:r>
              <a:rPr lang="en-US" sz="3200" dirty="0" err="1">
                <a:highlight>
                  <a:srgbClr val="FFFF00"/>
                </a:highlight>
                <a:ea typeface="+mn-lt"/>
                <a:cs typeface="+mn-lt"/>
              </a:rPr>
              <a:t>jiě</a:t>
            </a:r>
            <a:r>
              <a:rPr lang="en-US" sz="3200" dirty="0">
                <a:highlight>
                  <a:srgbClr val="FFFF00"/>
                </a:highlight>
                <a:ea typeface="+mn-lt"/>
                <a:cs typeface="+mn-lt"/>
              </a:rPr>
              <a:t> </a:t>
            </a:r>
            <a:r>
              <a:rPr lang="en-US" sz="3200" dirty="0" err="1">
                <a:highlight>
                  <a:srgbClr val="FFFF00"/>
                </a:highlight>
                <a:ea typeface="+mn-lt"/>
                <a:cs typeface="+mn-lt"/>
              </a:rPr>
              <a:t>jie</a:t>
            </a:r>
            <a:r>
              <a:rPr lang="en-US" sz="3200" dirty="0">
                <a:highlight>
                  <a:srgbClr val="FFFF00"/>
                </a:highlight>
              </a:rPr>
              <a:t>/</a:t>
            </a:r>
            <a:r>
              <a:rPr lang="en-US" sz="3200" dirty="0" err="1">
                <a:highlight>
                  <a:srgbClr val="FFFF00"/>
                </a:highlight>
              </a:rPr>
              <a:t>mèi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mei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endParaRPr lang="en-US" altLang="zh-CN" sz="3200" dirty="0" err="1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>
                <a:highlight>
                  <a:srgbClr val="FFFF00"/>
                </a:highlight>
                <a:latin typeface="SimSun"/>
                <a:ea typeface="SimSun"/>
              </a:rPr>
              <a:t>我的姐姐/妹妹   喜 欢</a:t>
            </a:r>
            <a:endParaRPr lang="en-US" altLang="zh-CN" sz="3200">
              <a:highlight>
                <a:srgbClr val="FFFF0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4675A-4453-44C9-9762-0F58C6A5AC36}"/>
              </a:ext>
            </a:extLst>
          </p:cNvPr>
          <p:cNvSpPr txBox="1"/>
          <p:nvPr/>
        </p:nvSpPr>
        <p:spPr>
          <a:xfrm>
            <a:off x="6003984" y="1604513"/>
            <a:ext cx="946031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4000">
                <a:highlight>
                  <a:srgbClr val="008080"/>
                </a:highlight>
                <a:ea typeface="ＭＳ Ｐ明朝"/>
              </a:rPr>
              <a:t>qí</a:t>
            </a:r>
          </a:p>
          <a:p>
            <a:r>
              <a:rPr lang="ja-JP" altLang="en-US" sz="4000">
                <a:highlight>
                  <a:srgbClr val="008080"/>
                </a:highlight>
                <a:ea typeface="ＭＳ Ｐ明朝"/>
              </a:rPr>
              <a:t>骑</a:t>
            </a:r>
          </a:p>
          <a:p>
            <a:r>
              <a:rPr lang="ja-JP" altLang="en-US" sz="4000">
                <a:highlight>
                  <a:srgbClr val="FF00FF"/>
                </a:highlight>
                <a:ea typeface="ＭＳ Ｐ明朝"/>
              </a:rPr>
              <a:t>zuò</a:t>
            </a:r>
          </a:p>
          <a:p>
            <a:r>
              <a:rPr lang="ja-JP" altLang="en-US" sz="4000">
                <a:highlight>
                  <a:srgbClr val="FF00FF"/>
                </a:highlight>
                <a:ea typeface="ＭＳ Ｐ明朝"/>
              </a:rPr>
              <a:t>坐</a:t>
            </a:r>
          </a:p>
          <a:p>
            <a:r>
              <a:rPr lang="ja-JP" altLang="en-US" sz="4000">
                <a:highlight>
                  <a:srgbClr val="00FF00"/>
                </a:highlight>
                <a:ea typeface="ＭＳ Ｐ明朝"/>
              </a:rPr>
              <a:t>kāi</a:t>
            </a:r>
          </a:p>
          <a:p>
            <a:r>
              <a:rPr lang="ja-JP" altLang="en-US" sz="4000">
                <a:highlight>
                  <a:srgbClr val="00FF00"/>
                </a:highlight>
                <a:ea typeface="ＭＳ Ｐ明朝"/>
              </a:rPr>
              <a:t>开</a:t>
            </a:r>
            <a:endParaRPr lang="en-US" sz="4000">
              <a:highlight>
                <a:srgbClr val="00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690291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7" grpId="0"/>
      <p:bldP spid="19" grpId="0" animBg="1"/>
      <p:bldP spid="20" grpId="0" animBg="1"/>
      <p:bldP spid="21" grpId="0" animBg="1"/>
      <p:bldP spid="22" grpId="0" animBg="1"/>
      <p:bldP spid="23" grpId="0" animBg="1"/>
      <p:bldP spid="25" grpId="0"/>
      <p:bldP spid="26" grpId="0"/>
      <p:bldP spid="27" grpId="0"/>
      <p:bldP spid="28" grpId="0"/>
      <p:bldP spid="30" grpId="0"/>
      <p:bldP spid="32" grpId="0" animBg="1"/>
      <p:bldP spid="33" grpId="0"/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4439816" y="2132856"/>
            <a:ext cx="324036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4907533" y="2491952"/>
            <a:ext cx="249299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zh-CN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！</a:t>
            </a:r>
            <a:endParaRPr lang="en-US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395048" y="4717594"/>
            <a:ext cx="3429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Goodbye</a:t>
            </a:r>
            <a:r>
              <a:rPr lang="en-US" altLang="zh-CN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US" sz="6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17560D-6294-4D5B-A6D0-4F3C0FEA066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25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977</Words>
  <Application>Microsoft Office PowerPoint</Application>
  <PresentationFormat>Widescreen</PresentationFormat>
  <Paragraphs>194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car colour do you like?</vt:lpstr>
      <vt:lpstr>What bike colour do you want?</vt:lpstr>
      <vt:lpstr>PowerPoint Presentation</vt:lpstr>
      <vt:lpstr>PowerPoint Presentation</vt:lpstr>
      <vt:lpstr>PowerPoint Presentation</vt:lpstr>
      <vt:lpstr>How do you go to Swansea?</vt:lpstr>
      <vt:lpstr>How do you go to …?</vt:lpstr>
      <vt:lpstr>It's raining today. How do you go to Cardiff?</vt:lpstr>
      <vt:lpstr>It's raining today. How do you go to......?</vt:lpstr>
      <vt:lpstr>PowerPoint Presentation</vt:lpstr>
      <vt:lpstr>.</vt:lpstr>
      <vt:lpstr>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 Gong</dc:creator>
  <cp:lastModifiedBy>Dan Gong</cp:lastModifiedBy>
  <cp:revision>238</cp:revision>
  <dcterms:created xsi:type="dcterms:W3CDTF">2020-07-30T07:36:22Z</dcterms:created>
  <dcterms:modified xsi:type="dcterms:W3CDTF">2021-07-07T08:30:38Z</dcterms:modified>
</cp:coreProperties>
</file>