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5" r:id="rId2"/>
    <p:sldId id="257" r:id="rId3"/>
    <p:sldId id="258" r:id="rId4"/>
    <p:sldId id="259" r:id="rId5"/>
    <p:sldId id="260" r:id="rId6"/>
    <p:sldId id="261" r:id="rId7"/>
    <p:sldId id="268" r:id="rId8"/>
    <p:sldId id="262" r:id="rId9"/>
    <p:sldId id="269" r:id="rId10"/>
    <p:sldId id="263" r:id="rId11"/>
    <p:sldId id="264" r:id="rId12"/>
    <p:sldId id="267" r:id="rId13"/>
    <p:sldId id="265" r:id="rId14"/>
    <p:sldId id="270"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20"/>
    <p:restoredTop sz="94531"/>
  </p:normalViewPr>
  <p:slideViewPr>
    <p:cSldViewPr snapToGrid="0" snapToObjects="1">
      <p:cViewPr varScale="1">
        <p:scale>
          <a:sx n="98" d="100"/>
          <a:sy n="98" d="100"/>
        </p:scale>
        <p:origin x="272"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0D542-0AF3-A340-8A7C-9CBD9FF8B6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A7A983-0284-AB40-93E4-FFD74BB924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EF0CBD-C785-E74D-87E3-CD2B06FA34B5}"/>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5" name="Footer Placeholder 4">
            <a:extLst>
              <a:ext uri="{FF2B5EF4-FFF2-40B4-BE49-F238E27FC236}">
                <a16:creationId xmlns:a16="http://schemas.microsoft.com/office/drawing/2014/main" id="{722FA2D9-0E12-8348-9CE7-81A4AF003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47EBC2-2665-0C4F-BD08-4425D7419610}"/>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146228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6DC1-AF73-3E4A-9343-79E063C991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7CCEE7-7AC1-2849-A108-8924900D95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847830-8B5E-CB4C-BC48-D7FFD9C6235B}"/>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5" name="Footer Placeholder 4">
            <a:extLst>
              <a:ext uri="{FF2B5EF4-FFF2-40B4-BE49-F238E27FC236}">
                <a16:creationId xmlns:a16="http://schemas.microsoft.com/office/drawing/2014/main" id="{D7DD6739-CDA9-6242-B3A8-0C498457E8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03A77D-30AE-B04C-AEDB-25FC8D11196E}"/>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4250641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77216-C6C2-2848-B0C6-8D5CAA5461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B2E8352-8D86-9843-8996-BD2DD0A27B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699F95-592B-1949-8E3F-946C5B12BB7A}"/>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5" name="Footer Placeholder 4">
            <a:extLst>
              <a:ext uri="{FF2B5EF4-FFF2-40B4-BE49-F238E27FC236}">
                <a16:creationId xmlns:a16="http://schemas.microsoft.com/office/drawing/2014/main" id="{50789938-2CB3-7A49-9134-35B98FDFEC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47008E-811E-0E4F-AEAE-EF1F8C62CE81}"/>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2867764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AA620-217F-1942-B09A-3687B8ADFE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575C5B-D10B-7049-9BAC-46AF7FFDDD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E27943-38B1-C541-9056-66CFB73C89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8FD284-5B17-DF42-BF23-3A42EB74AEDF}"/>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6" name="Footer Placeholder 5">
            <a:extLst>
              <a:ext uri="{FF2B5EF4-FFF2-40B4-BE49-F238E27FC236}">
                <a16:creationId xmlns:a16="http://schemas.microsoft.com/office/drawing/2014/main" id="{592B905F-460D-C244-B35A-AC7D0B8D91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E8ECE7-54A1-D14A-A2AD-8BE60D1CFCD4}"/>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350415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4FD5-5F30-CF49-8F1B-77C9204AC09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5CA0506-DF7C-9443-BCC8-D5D1CD64F1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13FAB4-A6E1-E443-9EB9-7DFE7CD73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2FFA8A-5CD2-174C-ADA0-7D3CFF8D9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A63E63-C9F1-E84A-92C1-06DB02AB86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268C83E-1481-4C49-8ABC-37311C4A70A7}"/>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8" name="Footer Placeholder 7">
            <a:extLst>
              <a:ext uri="{FF2B5EF4-FFF2-40B4-BE49-F238E27FC236}">
                <a16:creationId xmlns:a16="http://schemas.microsoft.com/office/drawing/2014/main" id="{8193544F-35B7-A941-AFB5-0575A95B7A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F76C7E-A2A9-1B4F-B9E3-E5A2FCF2B2C4}"/>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214013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93DF-5759-ED44-9711-BC43B1F1FA6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199A17D-E655-7B45-940A-6F1ED2C9EEC2}"/>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4" name="Footer Placeholder 3">
            <a:extLst>
              <a:ext uri="{FF2B5EF4-FFF2-40B4-BE49-F238E27FC236}">
                <a16:creationId xmlns:a16="http://schemas.microsoft.com/office/drawing/2014/main" id="{8597894F-364F-9F49-BF48-2897318C26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297E50-582E-7645-8CF7-19AA609F8B76}"/>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4148434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9A28BD-AE61-A844-B896-87B91EE56BA2}"/>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3" name="Footer Placeholder 2">
            <a:extLst>
              <a:ext uri="{FF2B5EF4-FFF2-40B4-BE49-F238E27FC236}">
                <a16:creationId xmlns:a16="http://schemas.microsoft.com/office/drawing/2014/main" id="{09AB83FD-9D6C-8944-84D6-B5183BCA31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5F820B0-2F99-A04A-9B67-6C1BF0C26379}"/>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1177684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3D12-B87B-7540-AC81-829E28780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94B07D6-6039-434B-BA24-4EB4B0AEA6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1A0572-3B40-0D42-BFDF-4D5B43FB5B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E175B6-9600-F946-9A99-69C29B85F812}"/>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6" name="Footer Placeholder 5">
            <a:extLst>
              <a:ext uri="{FF2B5EF4-FFF2-40B4-BE49-F238E27FC236}">
                <a16:creationId xmlns:a16="http://schemas.microsoft.com/office/drawing/2014/main" id="{1638603D-0A57-F946-81B1-83AA799927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4E2C91-4E64-194E-89E6-C20E00A4ED90}"/>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751739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9B06D-DCE4-6B42-AE5C-6FF8ABCEF0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CEAE26E-D763-2B45-9F64-3E45E4215C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FDDA53-EFED-E348-8705-80A025D88F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177DBE-4111-FA47-A372-4A3E8F95BE8C}"/>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6" name="Footer Placeholder 5">
            <a:extLst>
              <a:ext uri="{FF2B5EF4-FFF2-40B4-BE49-F238E27FC236}">
                <a16:creationId xmlns:a16="http://schemas.microsoft.com/office/drawing/2014/main" id="{681D8DF3-C394-9E4C-A3D7-691878AEAC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541F9A-EDF4-AC41-9B55-4723CD64C10E}"/>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1090980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B766-3C45-344E-8343-E84EEE555B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5A15C9-E616-DE41-B4E1-8F41D72F3C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F65887-D7B5-2B44-A7EE-B0B0BAD80311}"/>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5" name="Footer Placeholder 4">
            <a:extLst>
              <a:ext uri="{FF2B5EF4-FFF2-40B4-BE49-F238E27FC236}">
                <a16:creationId xmlns:a16="http://schemas.microsoft.com/office/drawing/2014/main" id="{A479C17A-6ACB-5844-A069-11ACA1DD9A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3221AC-C90F-8F4D-A02E-E7C92DF93180}"/>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816861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FD1917-962A-E54D-A8D8-CB2562E7334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69EC3D1-FF42-B74D-98A1-6369BF38EC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023AF8-F7F0-B143-BAC9-EF9CB67CAB9B}"/>
              </a:ext>
            </a:extLst>
          </p:cNvPr>
          <p:cNvSpPr>
            <a:spLocks noGrp="1"/>
          </p:cNvSpPr>
          <p:nvPr>
            <p:ph type="dt" sz="half" idx="10"/>
          </p:nvPr>
        </p:nvSpPr>
        <p:spPr/>
        <p:txBody>
          <a:bodyPr/>
          <a:lstStyle/>
          <a:p>
            <a:fld id="{772B8F20-ED1E-6E4E-9FDF-841061722AA4}" type="datetimeFigureOut">
              <a:rPr lang="en-US" smtClean="0"/>
              <a:t>28-Feb-26</a:t>
            </a:fld>
            <a:endParaRPr lang="en-US"/>
          </a:p>
        </p:txBody>
      </p:sp>
      <p:sp>
        <p:nvSpPr>
          <p:cNvPr id="5" name="Footer Placeholder 4">
            <a:extLst>
              <a:ext uri="{FF2B5EF4-FFF2-40B4-BE49-F238E27FC236}">
                <a16:creationId xmlns:a16="http://schemas.microsoft.com/office/drawing/2014/main" id="{9E9325D0-A60C-CB4D-8816-F35E6AFEB9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2CA722-2B31-1C41-9357-D91032FEB520}"/>
              </a:ext>
            </a:extLst>
          </p:cNvPr>
          <p:cNvSpPr>
            <a:spLocks noGrp="1"/>
          </p:cNvSpPr>
          <p:nvPr>
            <p:ph type="sldNum" sz="quarter" idx="12"/>
          </p:nvPr>
        </p:nvSpPr>
        <p:spPr/>
        <p:txBody>
          <a:bodyPr/>
          <a:lstStyle/>
          <a:p>
            <a:fld id="{E7B06B06-E50B-7445-B626-99C2622D52DA}" type="slidenum">
              <a:rPr lang="en-US" smtClean="0"/>
              <a:t>‹#›</a:t>
            </a:fld>
            <a:endParaRPr lang="en-US"/>
          </a:p>
        </p:txBody>
      </p:sp>
    </p:spTree>
    <p:extLst>
      <p:ext uri="{BB962C8B-B14F-4D97-AF65-F5344CB8AC3E}">
        <p14:creationId xmlns:p14="http://schemas.microsoft.com/office/powerpoint/2010/main" val="3410714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C4A9C7-1285-8C4D-A64A-1F2F99A00D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3047F66-8E2E-4141-82C9-246005278E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9614C5-630C-D84D-A509-B3013DABF7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2B8F20-ED1E-6E4E-9FDF-841061722AA4}" type="datetimeFigureOut">
              <a:rPr lang="en-US" smtClean="0"/>
              <a:t>28-Feb-26</a:t>
            </a:fld>
            <a:endParaRPr lang="en-US"/>
          </a:p>
        </p:txBody>
      </p:sp>
      <p:sp>
        <p:nvSpPr>
          <p:cNvPr id="5" name="Footer Placeholder 4">
            <a:extLst>
              <a:ext uri="{FF2B5EF4-FFF2-40B4-BE49-F238E27FC236}">
                <a16:creationId xmlns:a16="http://schemas.microsoft.com/office/drawing/2014/main" id="{8194D0E3-0C45-F749-A9F2-B5EB9BAC4F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A49296F-2FB4-CD47-8F90-EE3DF52BCA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B06B06-E50B-7445-B626-99C2622D52DA}" type="slidenum">
              <a:rPr lang="en-US" smtClean="0"/>
              <a:t>‹#›</a:t>
            </a:fld>
            <a:endParaRPr lang="en-US"/>
          </a:p>
        </p:txBody>
      </p:sp>
    </p:spTree>
    <p:extLst>
      <p:ext uri="{BB962C8B-B14F-4D97-AF65-F5344CB8AC3E}">
        <p14:creationId xmlns:p14="http://schemas.microsoft.com/office/powerpoint/2010/main" val="3872678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5805-3359-EA40-9ADE-7D561E391D82}"/>
              </a:ext>
            </a:extLst>
          </p:cNvPr>
          <p:cNvSpPr>
            <a:spLocks noGrp="1"/>
          </p:cNvSpPr>
          <p:nvPr>
            <p:ph type="ctrTitle"/>
          </p:nvPr>
        </p:nvSpPr>
        <p:spPr>
          <a:xfrm>
            <a:off x="804153" y="1122363"/>
            <a:ext cx="10479931" cy="2387600"/>
          </a:xfrm>
        </p:spPr>
        <p:txBody>
          <a:bodyPr>
            <a:normAutofit fontScale="90000"/>
          </a:bodyPr>
          <a:lstStyle/>
          <a:p>
            <a:r>
              <a:rPr lang="en-GB" sz="4800" dirty="0">
                <a:latin typeface="+mn-lt"/>
              </a:rPr>
              <a:t>Mar 2. Week 5: </a:t>
            </a:r>
            <a:br>
              <a:rPr lang="en-GB" sz="4800" dirty="0">
                <a:latin typeface="+mn-lt"/>
              </a:rPr>
            </a:br>
            <a:r>
              <a:rPr lang="en-US" sz="4400" dirty="0">
                <a:latin typeface="+mn-lt"/>
              </a:rPr>
              <a:t>TOWARDS AN EPISTEMOLOGY OF PEACEFULNESS</a:t>
            </a:r>
            <a:br>
              <a:rPr lang="en-US" sz="4400" dirty="0">
                <a:latin typeface="+mn-lt"/>
              </a:rPr>
            </a:br>
            <a:r>
              <a:rPr lang="en-US" sz="4400" dirty="0">
                <a:latin typeface="+mn-lt"/>
              </a:rPr>
              <a:t>IN RELATIONS</a:t>
            </a:r>
          </a:p>
        </p:txBody>
      </p:sp>
      <p:sp>
        <p:nvSpPr>
          <p:cNvPr id="3" name="Subtitle 2">
            <a:extLst>
              <a:ext uri="{FF2B5EF4-FFF2-40B4-BE49-F238E27FC236}">
                <a16:creationId xmlns:a16="http://schemas.microsoft.com/office/drawing/2014/main" id="{A6EFEDE9-3D4E-5D44-A81C-90559ACF2497}"/>
              </a:ext>
            </a:extLst>
          </p:cNvPr>
          <p:cNvSpPr>
            <a:spLocks noGrp="1"/>
          </p:cNvSpPr>
          <p:nvPr>
            <p:ph type="subTitle" idx="1"/>
          </p:nvPr>
        </p:nvSpPr>
        <p:spPr>
          <a:xfrm>
            <a:off x="1524000" y="4222376"/>
            <a:ext cx="9144000" cy="1035424"/>
          </a:xfrm>
        </p:spPr>
        <p:txBody>
          <a:bodyPr>
            <a:normAutofit/>
          </a:bodyPr>
          <a:lstStyle/>
          <a:p>
            <a:r>
              <a:rPr lang="en-GB" sz="2800" dirty="0"/>
              <a:t>Garrett Thomson (Guest Lecturer)</a:t>
            </a:r>
          </a:p>
          <a:p>
            <a:r>
              <a:rPr lang="en-GB" sz="2800" dirty="0"/>
              <a:t>Scherto Gill</a:t>
            </a:r>
          </a:p>
        </p:txBody>
      </p:sp>
    </p:spTree>
    <p:extLst>
      <p:ext uri="{BB962C8B-B14F-4D97-AF65-F5344CB8AC3E}">
        <p14:creationId xmlns:p14="http://schemas.microsoft.com/office/powerpoint/2010/main" val="2750433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6BDA1-E802-A546-B342-1998DA719A99}"/>
              </a:ext>
            </a:extLst>
          </p:cNvPr>
          <p:cNvSpPr>
            <a:spLocks noGrp="1"/>
          </p:cNvSpPr>
          <p:nvPr>
            <p:ph type="title"/>
          </p:nvPr>
        </p:nvSpPr>
        <p:spPr/>
        <p:txBody>
          <a:bodyPr/>
          <a:lstStyle/>
          <a:p>
            <a:pPr algn="ctr"/>
            <a:r>
              <a:rPr lang="en-US" dirty="0"/>
              <a:t>Agenda </a:t>
            </a:r>
          </a:p>
        </p:txBody>
      </p:sp>
      <p:sp>
        <p:nvSpPr>
          <p:cNvPr id="3" name="Content Placeholder 2">
            <a:extLst>
              <a:ext uri="{FF2B5EF4-FFF2-40B4-BE49-F238E27FC236}">
                <a16:creationId xmlns:a16="http://schemas.microsoft.com/office/drawing/2014/main" id="{A99F780A-1240-E440-8D73-7216DF128228}"/>
              </a:ext>
            </a:extLst>
          </p:cNvPr>
          <p:cNvSpPr>
            <a:spLocks noGrp="1"/>
          </p:cNvSpPr>
          <p:nvPr>
            <p:ph idx="1"/>
          </p:nvPr>
        </p:nvSpPr>
        <p:spPr/>
        <p:txBody>
          <a:bodyPr>
            <a:normAutofit/>
          </a:bodyPr>
          <a:lstStyle/>
          <a:p>
            <a:pPr algn="just"/>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buFont typeface="+mj-lt"/>
              <a:buAutoNum type="arabicPeriod"/>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Epistemological virtues explained. </a:t>
            </a:r>
          </a:p>
          <a:p>
            <a:pPr marL="342900" indent="-342900" algn="just">
              <a:buFont typeface="+mj-lt"/>
              <a:buAutoNum type="arabicPeriod"/>
            </a:pPr>
            <a:r>
              <a:rPr lang="en-US" sz="2400" dirty="0">
                <a:latin typeface="Times New Roman" panose="02020603050405020304" pitchFamily="18" charset="0"/>
                <a:ea typeface="Calibri" panose="020F0502020204030204" pitchFamily="34" charset="0"/>
                <a:cs typeface="Times New Roman" panose="02020603050405020304" pitchFamily="18" charset="0"/>
              </a:rPr>
              <a:t>Understanding vs. knowing : qualitative differences </a:t>
            </a:r>
          </a:p>
          <a:p>
            <a:pPr marL="342900" indent="-342900" algn="just">
              <a:buFont typeface="+mj-lt"/>
              <a:buAutoNum type="arabicPeriod"/>
            </a:pPr>
            <a:r>
              <a:rPr lang="en-US" sz="2400" dirty="0">
                <a:latin typeface="Times New Roman" panose="02020603050405020304" pitchFamily="18" charset="0"/>
                <a:ea typeface="Calibri" panose="020F0502020204030204" pitchFamily="34" charset="0"/>
                <a:cs typeface="Times New Roman" panose="02020603050405020304" pitchFamily="18" charset="0"/>
              </a:rPr>
              <a:t>Apply to understanding others</a:t>
            </a:r>
          </a:p>
          <a:p>
            <a:pPr marL="342900" lvl="0" indent="-342900" algn="just">
              <a:buFont typeface="+mj-lt"/>
              <a:buAutoNum type="arabicPeriod"/>
            </a:pPr>
            <a:r>
              <a:rPr lang="en-US" sz="2400" dirty="0">
                <a:latin typeface="Times New Roman" panose="02020603050405020304" pitchFamily="18" charset="0"/>
                <a:ea typeface="Calibri" panose="020F0502020204030204" pitchFamily="34" charset="0"/>
                <a:cs typeface="Times New Roman" panose="02020603050405020304" pitchFamily="18" charset="0"/>
              </a:rPr>
              <a:t>Phenomenology and 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he hermeneutics of listening. </a:t>
            </a:r>
          </a:p>
          <a:p>
            <a:pPr marL="342900" lvl="0" indent="-342900" algn="just">
              <a:buFont typeface="+mj-lt"/>
              <a:buAutoNum type="arabicPeriod"/>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nature of dialogue and consensus-building </a:t>
            </a:r>
          </a:p>
          <a:p>
            <a:pPr marL="342900" lvl="0" indent="-342900" algn="just">
              <a:buFont typeface="+mj-lt"/>
              <a:buAutoNum type="arabicPeriod"/>
            </a:pPr>
            <a:r>
              <a:rPr lang="en-US" sz="2400" dirty="0">
                <a:latin typeface="Times New Roman" panose="02020603050405020304" pitchFamily="18" charset="0"/>
                <a:ea typeface="Calibri" panose="020F0502020204030204" pitchFamily="34" charset="0"/>
                <a:cs typeface="Times New Roman" panose="02020603050405020304" pitchFamily="18" charset="0"/>
              </a:rPr>
              <a:t>Link this back to the virtues and peacefulness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80635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BF9F2-F5B0-4F49-B9D6-D7F88501BE88}"/>
              </a:ext>
            </a:extLst>
          </p:cNvPr>
          <p:cNvSpPr>
            <a:spLocks noGrp="1"/>
          </p:cNvSpPr>
          <p:nvPr>
            <p:ph type="title"/>
          </p:nvPr>
        </p:nvSpPr>
        <p:spPr/>
        <p:txBody>
          <a:bodyPr/>
          <a:lstStyle/>
          <a:p>
            <a:pPr algn="ctr"/>
            <a:r>
              <a:rPr lang="en-US" sz="4400" dirty="0">
                <a:effectLst/>
                <a:ea typeface="Calibri" panose="020F0502020204030204" pitchFamily="34" charset="0"/>
                <a:cs typeface="Times New Roman" panose="02020603050405020304" pitchFamily="18" charset="0"/>
              </a:rPr>
              <a:t>Aristotle’s theory of ethical virtue</a:t>
            </a:r>
            <a:endParaRPr lang="en-US" dirty="0"/>
          </a:p>
        </p:txBody>
      </p:sp>
      <p:sp>
        <p:nvSpPr>
          <p:cNvPr id="3" name="Content Placeholder 2">
            <a:extLst>
              <a:ext uri="{FF2B5EF4-FFF2-40B4-BE49-F238E27FC236}">
                <a16:creationId xmlns:a16="http://schemas.microsoft.com/office/drawing/2014/main" id="{C1461DB0-94AC-BA45-A3BA-E7A840B0533B}"/>
              </a:ext>
            </a:extLst>
          </p:cNvPr>
          <p:cNvSpPr>
            <a:spLocks noGrp="1"/>
          </p:cNvSpPr>
          <p:nvPr>
            <p:ph idx="1"/>
          </p:nvPr>
        </p:nvSpPr>
        <p:spPr/>
        <p:txBody>
          <a:bodyPr/>
          <a:lstStyle/>
          <a:p>
            <a:r>
              <a:rPr lang="en-US" dirty="0"/>
              <a:t>Back to Aristotle’s Ethics and Books I and II</a:t>
            </a:r>
          </a:p>
          <a:p>
            <a:r>
              <a:rPr lang="en-US" dirty="0"/>
              <a:t>What is a virtue? </a:t>
            </a:r>
          </a:p>
          <a:p>
            <a:r>
              <a:rPr lang="en-US" dirty="0"/>
              <a:t>How are virtues different from skills? Caring</a:t>
            </a:r>
          </a:p>
          <a:p>
            <a:r>
              <a:rPr lang="en-US" dirty="0"/>
              <a:t>Aristotle: techne, episteme, nous, phronesis and Sophia</a:t>
            </a:r>
          </a:p>
          <a:p>
            <a:r>
              <a:rPr lang="en-US" dirty="0"/>
              <a:t>The special importance of phronesis for Aristotle. </a:t>
            </a:r>
          </a:p>
          <a:p>
            <a:r>
              <a:rPr lang="en-US" dirty="0"/>
              <a:t>The idea: different qualitative grades of cognition can be applied to knowing and understanding </a:t>
            </a:r>
          </a:p>
          <a:p>
            <a:r>
              <a:rPr lang="en-US" dirty="0"/>
              <a:t>This is especially important re our understanding of others and to politics </a:t>
            </a:r>
          </a:p>
          <a:p>
            <a:endParaRPr lang="en-US" dirty="0"/>
          </a:p>
        </p:txBody>
      </p:sp>
    </p:spTree>
    <p:extLst>
      <p:ext uri="{BB962C8B-B14F-4D97-AF65-F5344CB8AC3E}">
        <p14:creationId xmlns:p14="http://schemas.microsoft.com/office/powerpoint/2010/main" val="3406575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8DF98-0AB4-8749-832F-230246434545}"/>
              </a:ext>
            </a:extLst>
          </p:cNvPr>
          <p:cNvSpPr>
            <a:spLocks noGrp="1"/>
          </p:cNvSpPr>
          <p:nvPr>
            <p:ph type="title"/>
          </p:nvPr>
        </p:nvSpPr>
        <p:spPr/>
        <p:txBody>
          <a:bodyPr/>
          <a:lstStyle/>
          <a:p>
            <a:pPr algn="ctr"/>
            <a:r>
              <a:rPr lang="en-US" dirty="0"/>
              <a:t>The Intellectual virtues</a:t>
            </a:r>
          </a:p>
        </p:txBody>
      </p:sp>
      <p:sp>
        <p:nvSpPr>
          <p:cNvPr id="3" name="Content Placeholder 2">
            <a:extLst>
              <a:ext uri="{FF2B5EF4-FFF2-40B4-BE49-F238E27FC236}">
                <a16:creationId xmlns:a16="http://schemas.microsoft.com/office/drawing/2014/main" id="{18021442-C6CE-5543-99A2-CAE5C47AFA4A}"/>
              </a:ext>
            </a:extLst>
          </p:cNvPr>
          <p:cNvSpPr>
            <a:spLocks noGrp="1"/>
          </p:cNvSpPr>
          <p:nvPr>
            <p:ph idx="1"/>
          </p:nvPr>
        </p:nvSpPr>
        <p:spPr/>
        <p:txBody>
          <a:bodyPr/>
          <a:lstStyle/>
          <a:p>
            <a:r>
              <a:rPr lang="en-US" dirty="0"/>
              <a:t>Why virtue theories in epistemology (theory of knowledge) are necessary but contentious </a:t>
            </a:r>
          </a:p>
          <a:p>
            <a:r>
              <a:rPr lang="en-US" dirty="0"/>
              <a:t>Science itself must have an evaluative basis that is not part of science.</a:t>
            </a:r>
          </a:p>
          <a:p>
            <a:r>
              <a:rPr lang="en-US" dirty="0"/>
              <a:t>The need for externalism and some reasons why it is denied </a:t>
            </a:r>
          </a:p>
          <a:p>
            <a:r>
              <a:rPr lang="en-US" dirty="0"/>
              <a:t>Contemporary theories of epistemological virtues tend define virtues in terms of knowing (</a:t>
            </a:r>
            <a:r>
              <a:rPr lang="en-US" dirty="0" err="1"/>
              <a:t>Zagzebski</a:t>
            </a:r>
            <a:r>
              <a:rPr lang="en-US" dirty="0"/>
              <a:t>).</a:t>
            </a:r>
          </a:p>
          <a:p>
            <a:endParaRPr lang="en-US" dirty="0"/>
          </a:p>
        </p:txBody>
      </p:sp>
    </p:spTree>
    <p:extLst>
      <p:ext uri="{BB962C8B-B14F-4D97-AF65-F5344CB8AC3E}">
        <p14:creationId xmlns:p14="http://schemas.microsoft.com/office/powerpoint/2010/main" val="2167965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F974-8C81-9640-B9ED-D423DA9B40F2}"/>
              </a:ext>
            </a:extLst>
          </p:cNvPr>
          <p:cNvSpPr>
            <a:spLocks noGrp="1"/>
          </p:cNvSpPr>
          <p:nvPr>
            <p:ph type="title"/>
          </p:nvPr>
        </p:nvSpPr>
        <p:spPr/>
        <p:txBody>
          <a:bodyPr/>
          <a:lstStyle/>
          <a:p>
            <a:pPr algn="ctr"/>
            <a:r>
              <a:rPr lang="en-US" dirty="0"/>
              <a:t>Cognitive vs non-cognitive </a:t>
            </a:r>
          </a:p>
        </p:txBody>
      </p:sp>
      <p:sp>
        <p:nvSpPr>
          <p:cNvPr id="3" name="Content Placeholder 2">
            <a:extLst>
              <a:ext uri="{FF2B5EF4-FFF2-40B4-BE49-F238E27FC236}">
                <a16:creationId xmlns:a16="http://schemas.microsoft.com/office/drawing/2014/main" id="{84810067-0CDB-C641-8E25-D6F095E41616}"/>
              </a:ext>
            </a:extLst>
          </p:cNvPr>
          <p:cNvSpPr>
            <a:spLocks noGrp="1"/>
          </p:cNvSpPr>
          <p:nvPr>
            <p:ph idx="1"/>
          </p:nvPr>
        </p:nvSpPr>
        <p:spPr/>
        <p:txBody>
          <a:bodyPr/>
          <a:lstStyle/>
          <a:p>
            <a:r>
              <a:rPr lang="en-US" dirty="0"/>
              <a:t>The difference defined in terms of direction of fit.</a:t>
            </a:r>
          </a:p>
          <a:p>
            <a:r>
              <a:rPr lang="en-US" dirty="0"/>
              <a:t>The implications for both cognitive and non-cognitive states including Hume’s empiricism and scientism vs realism. </a:t>
            </a:r>
          </a:p>
          <a:p>
            <a:r>
              <a:rPr lang="en-US" dirty="0"/>
              <a:t>Relate to reason vs emotion</a:t>
            </a:r>
          </a:p>
          <a:p>
            <a:r>
              <a:rPr lang="en-US" dirty="0"/>
              <a:t>Dissolving the distinction: cognitive states can have emotive and evaluative content</a:t>
            </a:r>
          </a:p>
          <a:p>
            <a:r>
              <a:rPr lang="en-US" dirty="0"/>
              <a:t>Why this is important for interpersonal relations (</a:t>
            </a:r>
            <a:r>
              <a:rPr lang="en-US" dirty="0" err="1"/>
              <a:t>eg.</a:t>
            </a:r>
            <a:r>
              <a:rPr lang="en-US" dirty="0"/>
              <a:t> Stendhal on love) </a:t>
            </a:r>
          </a:p>
          <a:p>
            <a:endParaRPr lang="en-US" dirty="0"/>
          </a:p>
          <a:p>
            <a:endParaRPr lang="en-US" dirty="0"/>
          </a:p>
        </p:txBody>
      </p:sp>
    </p:spTree>
    <p:extLst>
      <p:ext uri="{BB962C8B-B14F-4D97-AF65-F5344CB8AC3E}">
        <p14:creationId xmlns:p14="http://schemas.microsoft.com/office/powerpoint/2010/main" val="2739956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E458-00CA-984E-A78D-1AB84EA4CEAB}"/>
              </a:ext>
            </a:extLst>
          </p:cNvPr>
          <p:cNvSpPr>
            <a:spLocks noGrp="1"/>
          </p:cNvSpPr>
          <p:nvPr>
            <p:ph type="title"/>
          </p:nvPr>
        </p:nvSpPr>
        <p:spPr/>
        <p:txBody>
          <a:bodyPr/>
          <a:lstStyle/>
          <a:p>
            <a:pPr algn="ctr"/>
            <a:r>
              <a:rPr lang="en-US" dirty="0"/>
              <a:t>Qualitative grades of cognition</a:t>
            </a:r>
          </a:p>
        </p:txBody>
      </p:sp>
      <p:sp>
        <p:nvSpPr>
          <p:cNvPr id="3" name="Content Placeholder 2">
            <a:extLst>
              <a:ext uri="{FF2B5EF4-FFF2-40B4-BE49-F238E27FC236}">
                <a16:creationId xmlns:a16="http://schemas.microsoft.com/office/drawing/2014/main" id="{1468C9B1-5526-D34F-81DF-7A70E5FAD87B}"/>
              </a:ext>
            </a:extLst>
          </p:cNvPr>
          <p:cNvSpPr>
            <a:spLocks noGrp="1"/>
          </p:cNvSpPr>
          <p:nvPr>
            <p:ph idx="1"/>
          </p:nvPr>
        </p:nvSpPr>
        <p:spPr/>
        <p:txBody>
          <a:bodyPr>
            <a:normAutofit/>
          </a:bodyPr>
          <a:lstStyle/>
          <a:p>
            <a:r>
              <a:rPr lang="en-US" dirty="0"/>
              <a:t>Knowing vs Understanding </a:t>
            </a:r>
          </a:p>
          <a:p>
            <a:r>
              <a:rPr lang="en-US" dirty="0"/>
              <a:t>Four core differences </a:t>
            </a:r>
          </a:p>
          <a:p>
            <a:pPr marL="801688" lvl="1" indent="-344488">
              <a:buFont typeface="+mj-lt"/>
              <a:buAutoNum type="arabicPeriod"/>
            </a:pPr>
            <a:r>
              <a:rPr lang="en-US" sz="2800" dirty="0"/>
              <a:t>Certainty vs entering into</a:t>
            </a:r>
          </a:p>
          <a:p>
            <a:pPr marL="801688" lvl="1" indent="-344488">
              <a:buFont typeface="+mj-lt"/>
              <a:buAutoNum type="arabicPeriod"/>
            </a:pPr>
            <a:r>
              <a:rPr lang="en-US" sz="2800" dirty="0"/>
              <a:t>Atomism vs relational holism</a:t>
            </a:r>
          </a:p>
          <a:p>
            <a:pPr marL="801688" lvl="1" indent="-344488">
              <a:buFont typeface="+mj-lt"/>
              <a:buAutoNum type="arabicPeriod"/>
            </a:pPr>
            <a:r>
              <a:rPr lang="en-US" sz="2800" dirty="0"/>
              <a:t>Applying principles well to new contexts</a:t>
            </a:r>
          </a:p>
          <a:p>
            <a:pPr marL="801688" lvl="1" indent="-344488">
              <a:buFont typeface="+mj-lt"/>
              <a:buAutoNum type="arabicPeriod"/>
            </a:pPr>
            <a:r>
              <a:rPr lang="en-US" sz="2800" dirty="0"/>
              <a:t>Psychological integration</a:t>
            </a:r>
          </a:p>
          <a:p>
            <a:r>
              <a:rPr lang="en-US" dirty="0"/>
              <a:t>Conclusion: </a:t>
            </a:r>
          </a:p>
        </p:txBody>
      </p:sp>
    </p:spTree>
    <p:extLst>
      <p:ext uri="{BB962C8B-B14F-4D97-AF65-F5344CB8AC3E}">
        <p14:creationId xmlns:p14="http://schemas.microsoft.com/office/powerpoint/2010/main" val="855262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2FDBF-7734-F24E-B7B8-6DDF141D251C}"/>
              </a:ext>
            </a:extLst>
          </p:cNvPr>
          <p:cNvSpPr>
            <a:spLocks noGrp="1"/>
          </p:cNvSpPr>
          <p:nvPr>
            <p:ph type="title"/>
          </p:nvPr>
        </p:nvSpPr>
        <p:spPr/>
        <p:txBody>
          <a:bodyPr/>
          <a:lstStyle/>
          <a:p>
            <a:pPr algn="ctr"/>
            <a:r>
              <a:rPr lang="en-US" dirty="0"/>
              <a:t>Understanding Others (I)</a:t>
            </a:r>
          </a:p>
        </p:txBody>
      </p:sp>
      <p:sp>
        <p:nvSpPr>
          <p:cNvPr id="3" name="Content Placeholder 2">
            <a:extLst>
              <a:ext uri="{FF2B5EF4-FFF2-40B4-BE49-F238E27FC236}">
                <a16:creationId xmlns:a16="http://schemas.microsoft.com/office/drawing/2014/main" id="{2CF25139-A31B-3241-BBC4-647970EE0028}"/>
              </a:ext>
            </a:extLst>
          </p:cNvPr>
          <p:cNvSpPr>
            <a:spLocks noGrp="1"/>
          </p:cNvSpPr>
          <p:nvPr>
            <p:ph idx="1"/>
          </p:nvPr>
        </p:nvSpPr>
        <p:spPr/>
        <p:txBody>
          <a:bodyPr>
            <a:normAutofit/>
          </a:bodyPr>
          <a:lstStyle/>
          <a:p>
            <a:r>
              <a:rPr lang="en-US" dirty="0"/>
              <a:t>Mistaken approaches that render this  </a:t>
            </a:r>
          </a:p>
          <a:p>
            <a:pPr marL="0" indent="0">
              <a:buNone/>
            </a:pPr>
            <a:r>
              <a:rPr lang="en-US" dirty="0"/>
              <a:t>1) Empiricism and </a:t>
            </a:r>
            <a:r>
              <a:rPr lang="en-US" dirty="0" err="1"/>
              <a:t>Introspectivism</a:t>
            </a:r>
            <a:r>
              <a:rPr lang="en-US" dirty="0"/>
              <a:t>: (Descartes)</a:t>
            </a:r>
          </a:p>
          <a:p>
            <a:pPr lvl="1"/>
            <a:r>
              <a:rPr lang="en-US" sz="2800" dirty="0"/>
              <a:t>Why an </a:t>
            </a:r>
            <a:r>
              <a:rPr lang="en-US" sz="2800" dirty="0" err="1"/>
              <a:t>introspectivist</a:t>
            </a:r>
            <a:r>
              <a:rPr lang="en-US" sz="2800" dirty="0"/>
              <a:t> theory of consciousness is mistaken </a:t>
            </a:r>
          </a:p>
          <a:p>
            <a:pPr lvl="1"/>
            <a:r>
              <a:rPr lang="en-US" sz="2800" dirty="0"/>
              <a:t>The public nature of language applied to mental states. </a:t>
            </a:r>
          </a:p>
          <a:p>
            <a:pPr marL="0" indent="0">
              <a:buNone/>
            </a:pPr>
            <a:r>
              <a:rPr lang="en-US" dirty="0"/>
              <a:t>2) Cognitivist and computational views</a:t>
            </a:r>
          </a:p>
          <a:p>
            <a:pPr lvl="1"/>
            <a:r>
              <a:rPr lang="en-US" sz="2800" dirty="0"/>
              <a:t>Reduce or eliminate the intentional content of mental states </a:t>
            </a:r>
          </a:p>
          <a:p>
            <a:pPr lvl="1"/>
            <a:r>
              <a:rPr lang="en-US" sz="2800" dirty="0"/>
              <a:t>Understanding is more than correct prediction:  being outside vs inside. This only applies to phenomena that have intentionality (or have content). </a:t>
            </a:r>
          </a:p>
          <a:p>
            <a:endParaRPr lang="en-US" dirty="0"/>
          </a:p>
          <a:p>
            <a:endParaRPr lang="en-US" dirty="0"/>
          </a:p>
        </p:txBody>
      </p:sp>
    </p:spTree>
    <p:extLst>
      <p:ext uri="{BB962C8B-B14F-4D97-AF65-F5344CB8AC3E}">
        <p14:creationId xmlns:p14="http://schemas.microsoft.com/office/powerpoint/2010/main" val="893059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C5422-B0DC-7D4F-9016-2D0CD3058833}"/>
              </a:ext>
            </a:extLst>
          </p:cNvPr>
          <p:cNvSpPr>
            <a:spLocks noGrp="1"/>
          </p:cNvSpPr>
          <p:nvPr>
            <p:ph type="title"/>
          </p:nvPr>
        </p:nvSpPr>
        <p:spPr/>
        <p:txBody>
          <a:bodyPr/>
          <a:lstStyle/>
          <a:p>
            <a:pPr algn="ctr"/>
            <a:r>
              <a:rPr lang="en-US" dirty="0"/>
              <a:t>Understanding others (II)</a:t>
            </a:r>
          </a:p>
        </p:txBody>
      </p:sp>
      <p:sp>
        <p:nvSpPr>
          <p:cNvPr id="3" name="Content Placeholder 2">
            <a:extLst>
              <a:ext uri="{FF2B5EF4-FFF2-40B4-BE49-F238E27FC236}">
                <a16:creationId xmlns:a16="http://schemas.microsoft.com/office/drawing/2014/main" id="{FACB28EF-8CBF-584B-A437-D312CF597A21}"/>
              </a:ext>
            </a:extLst>
          </p:cNvPr>
          <p:cNvSpPr>
            <a:spLocks noGrp="1"/>
          </p:cNvSpPr>
          <p:nvPr>
            <p:ph idx="1"/>
          </p:nvPr>
        </p:nvSpPr>
        <p:spPr/>
        <p:txBody>
          <a:bodyPr>
            <a:normAutofit fontScale="92500" lnSpcReduction="20000"/>
          </a:bodyPr>
          <a:lstStyle/>
          <a:p>
            <a:pPr marL="514350" indent="-514350">
              <a:buAutoNum type="arabicParenR"/>
            </a:pPr>
            <a:r>
              <a:rPr lang="en-US" dirty="0"/>
              <a:t>It concerns reasons rather than causes. The difference. Why ‘explains’ is ambiguous between the two. </a:t>
            </a:r>
          </a:p>
          <a:p>
            <a:pPr marL="514350" indent="-514350">
              <a:buFont typeface="Arial" panose="020B0604020202020204" pitchFamily="34" charset="0"/>
              <a:buAutoNum type="arabicParenR"/>
            </a:pPr>
            <a:r>
              <a:rPr lang="en-US" dirty="0"/>
              <a:t>Phenomenology of what is like to experience X is descriptive (not explanatory). It is conceptually rich (i.e. linguistic) but it brackets or suspends judgements about the world </a:t>
            </a:r>
          </a:p>
          <a:p>
            <a:pPr marL="514350" indent="-514350">
              <a:buAutoNum type="arabicParenR"/>
            </a:pPr>
            <a:r>
              <a:rPr lang="en-US" dirty="0"/>
              <a:t>Actions have content means that they need to be interpreted: explaining them is “making” sense of them in context. Hermeneutics as the art of interpretation (next slide).</a:t>
            </a:r>
          </a:p>
          <a:p>
            <a:pPr marL="514350" indent="-514350">
              <a:buAutoNum type="arabicParenR"/>
            </a:pPr>
            <a:r>
              <a:rPr lang="en-US" dirty="0"/>
              <a:t>Patterns of actions and processes are </a:t>
            </a:r>
            <a:r>
              <a:rPr lang="en-US" dirty="0" err="1"/>
              <a:t>narratival</a:t>
            </a:r>
            <a:r>
              <a:rPr lang="en-US" dirty="0"/>
              <a:t> and open-ended</a:t>
            </a:r>
          </a:p>
          <a:p>
            <a:pPr marL="0" indent="0">
              <a:buNone/>
            </a:pPr>
            <a:endParaRPr lang="en-US" dirty="0"/>
          </a:p>
          <a:p>
            <a:pPr marL="0" indent="0">
              <a:buNone/>
            </a:pPr>
            <a:r>
              <a:rPr lang="en-US" dirty="0"/>
              <a:t>Understanding others is phenomenological insofar as it concerns their subjectivity; it is hermeneutic insofar as it concerns their agency; it is </a:t>
            </a:r>
            <a:r>
              <a:rPr lang="en-US" dirty="0" err="1"/>
              <a:t>narratival</a:t>
            </a:r>
            <a:r>
              <a:rPr lang="en-US" dirty="0"/>
              <a:t> insofar as it is an ongoing and structured pattern and process.  </a:t>
            </a:r>
          </a:p>
          <a:p>
            <a:endParaRPr lang="en-US" dirty="0"/>
          </a:p>
        </p:txBody>
      </p:sp>
    </p:spTree>
    <p:extLst>
      <p:ext uri="{BB962C8B-B14F-4D97-AF65-F5344CB8AC3E}">
        <p14:creationId xmlns:p14="http://schemas.microsoft.com/office/powerpoint/2010/main" val="3279608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E5CD-DED1-3545-A557-109F22C0AA54}"/>
              </a:ext>
            </a:extLst>
          </p:cNvPr>
          <p:cNvSpPr>
            <a:spLocks noGrp="1"/>
          </p:cNvSpPr>
          <p:nvPr>
            <p:ph type="title"/>
          </p:nvPr>
        </p:nvSpPr>
        <p:spPr/>
        <p:txBody>
          <a:bodyPr/>
          <a:lstStyle/>
          <a:p>
            <a:pPr algn="ctr"/>
            <a:r>
              <a:rPr lang="en-US" dirty="0"/>
              <a:t>Phenomenology again</a:t>
            </a:r>
          </a:p>
        </p:txBody>
      </p:sp>
      <p:sp>
        <p:nvSpPr>
          <p:cNvPr id="3" name="Content Placeholder 2">
            <a:extLst>
              <a:ext uri="{FF2B5EF4-FFF2-40B4-BE49-F238E27FC236}">
                <a16:creationId xmlns:a16="http://schemas.microsoft.com/office/drawing/2014/main" id="{D54EA724-63D2-DB4E-90F4-673458C1FF61}"/>
              </a:ext>
            </a:extLst>
          </p:cNvPr>
          <p:cNvSpPr>
            <a:spLocks noGrp="1"/>
          </p:cNvSpPr>
          <p:nvPr>
            <p:ph idx="1"/>
          </p:nvPr>
        </p:nvSpPr>
        <p:spPr/>
        <p:txBody>
          <a:bodyPr>
            <a:normAutofit fontScale="92500" lnSpcReduction="10000"/>
          </a:bodyPr>
          <a:lstStyle/>
          <a:p>
            <a:r>
              <a:rPr lang="en-US" dirty="0"/>
              <a:t>What it is: position and method (Husserl)</a:t>
            </a:r>
          </a:p>
          <a:p>
            <a:r>
              <a:rPr lang="en-US" dirty="0"/>
              <a:t>Description of what is like to experience X is descriptive (not explanatory). It is conceptually rich (i.e. linguistic) but it brackets or suspends judgements about the world.</a:t>
            </a:r>
          </a:p>
          <a:p>
            <a:r>
              <a:rPr lang="en-US" dirty="0"/>
              <a:t>How it is possible: the public nature of concepts. The other person has the same stock of concepts for their own experience as you do = same meanings</a:t>
            </a:r>
          </a:p>
          <a:p>
            <a:r>
              <a:rPr lang="en-US" dirty="0"/>
              <a:t>Reflexive phenomenology of friendship: If she is part of my life then I am part of her life. What is it like for her to have me as a part of her life? </a:t>
            </a:r>
          </a:p>
          <a:p>
            <a:r>
              <a:rPr lang="en-US" dirty="0"/>
              <a:t>This is more than empathy and sympathy, and more than putting oneself in their shoes or context (projection)</a:t>
            </a:r>
          </a:p>
          <a:p>
            <a:endParaRPr lang="en-US" dirty="0"/>
          </a:p>
          <a:p>
            <a:endParaRPr lang="en-US" dirty="0"/>
          </a:p>
        </p:txBody>
      </p:sp>
    </p:spTree>
    <p:extLst>
      <p:ext uri="{BB962C8B-B14F-4D97-AF65-F5344CB8AC3E}">
        <p14:creationId xmlns:p14="http://schemas.microsoft.com/office/powerpoint/2010/main" val="2152609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014CE-C687-7A45-ABB0-9FD69E0FA8AC}"/>
              </a:ext>
            </a:extLst>
          </p:cNvPr>
          <p:cNvSpPr>
            <a:spLocks noGrp="1"/>
          </p:cNvSpPr>
          <p:nvPr>
            <p:ph type="title"/>
          </p:nvPr>
        </p:nvSpPr>
        <p:spPr/>
        <p:txBody>
          <a:bodyPr/>
          <a:lstStyle/>
          <a:p>
            <a:pPr algn="ctr"/>
            <a:r>
              <a:rPr lang="en-US" dirty="0"/>
              <a:t>Hermeneutics </a:t>
            </a:r>
          </a:p>
        </p:txBody>
      </p:sp>
      <p:sp>
        <p:nvSpPr>
          <p:cNvPr id="3" name="Content Placeholder 2">
            <a:extLst>
              <a:ext uri="{FF2B5EF4-FFF2-40B4-BE49-F238E27FC236}">
                <a16:creationId xmlns:a16="http://schemas.microsoft.com/office/drawing/2014/main" id="{7A7C432E-DDAE-2D4D-8DC6-F925B7E692AE}"/>
              </a:ext>
            </a:extLst>
          </p:cNvPr>
          <p:cNvSpPr>
            <a:spLocks noGrp="1"/>
          </p:cNvSpPr>
          <p:nvPr>
            <p:ph idx="1"/>
          </p:nvPr>
        </p:nvSpPr>
        <p:spPr>
          <a:xfrm>
            <a:off x="838200" y="1690688"/>
            <a:ext cx="10515600" cy="4755508"/>
          </a:xfrm>
        </p:spPr>
        <p:txBody>
          <a:bodyPr>
            <a:normAutofit fontScale="92500" lnSpcReduction="10000"/>
          </a:bodyPr>
          <a:lstStyle/>
          <a:p>
            <a:pPr marL="0" indent="0">
              <a:buNone/>
            </a:pPr>
            <a:r>
              <a:rPr lang="en-US" sz="2400" dirty="0">
                <a:cs typeface="Times New Roman" panose="02020603050405020304" pitchFamily="18" charset="0"/>
              </a:rPr>
              <a:t>General principles (Gadamer)</a:t>
            </a:r>
          </a:p>
          <a:p>
            <a:pPr marL="401638" indent="-401638">
              <a:buFont typeface="+mj-lt"/>
              <a:buAutoNum type="arabicParenR"/>
            </a:pPr>
            <a:r>
              <a:rPr lang="en-US" sz="2400" dirty="0">
                <a:effectLst/>
                <a:ea typeface="Times New Roman" panose="02020603050405020304" pitchFamily="18" charset="0"/>
                <a:cs typeface="Times New Roman" panose="02020603050405020304" pitchFamily="18" charset="0"/>
              </a:rPr>
              <a:t>interpretation is holistic Hence t</a:t>
            </a:r>
            <a:r>
              <a:rPr lang="en-US" sz="2400" dirty="0">
                <a:cs typeface="Times New Roman" panose="02020603050405020304" pitchFamily="18" charset="0"/>
              </a:rPr>
              <a:t>he hermeneutical circle  </a:t>
            </a:r>
          </a:p>
          <a:p>
            <a:pPr marL="401638" indent="-401638">
              <a:buFont typeface="+mj-lt"/>
              <a:buAutoNum type="arabicParenR"/>
            </a:pPr>
            <a:r>
              <a:rPr lang="en-US" sz="2400" dirty="0">
                <a:cs typeface="Times New Roman" panose="02020603050405020304" pitchFamily="18" charset="0"/>
              </a:rPr>
              <a:t>I</a:t>
            </a:r>
            <a:r>
              <a:rPr lang="en-US" sz="2400" dirty="0">
                <a:effectLst/>
                <a:ea typeface="Times New Roman" panose="02020603050405020304" pitchFamily="18" charset="0"/>
                <a:cs typeface="Times New Roman" panose="02020603050405020304" pitchFamily="18" charset="0"/>
              </a:rPr>
              <a:t>nterpretation is inherently historical. It necessarily involves presuppositions that form part of one’s historical background</a:t>
            </a:r>
            <a:r>
              <a:rPr lang="en-US" sz="2400" dirty="0">
                <a:effectLst/>
                <a:cs typeface="Times New Roman" panose="02020603050405020304" pitchFamily="18" charset="0"/>
              </a:rPr>
              <a:t> </a:t>
            </a:r>
          </a:p>
          <a:p>
            <a:pPr marL="401638" indent="-401638">
              <a:buFont typeface="+mj-lt"/>
              <a:buAutoNum type="arabicParenR"/>
            </a:pPr>
            <a:r>
              <a:rPr lang="en-US" sz="2400" dirty="0">
                <a:effectLst/>
                <a:ea typeface="Times New Roman" panose="02020603050405020304" pitchFamily="18" charset="0"/>
                <a:cs typeface="Times New Roman" panose="02020603050405020304" pitchFamily="18" charset="0"/>
              </a:rPr>
              <a:t>All interpretation must start from the concepts and meanings of the interpreter</a:t>
            </a:r>
            <a:endParaRPr lang="en-US" sz="2400" dirty="0">
              <a:cs typeface="Times New Roman" panose="02020603050405020304" pitchFamily="18" charset="0"/>
            </a:endParaRPr>
          </a:p>
          <a:p>
            <a:pPr marL="401638" indent="-401638">
              <a:buFont typeface="+mj-lt"/>
              <a:buAutoNum type="arabicParenR"/>
            </a:pPr>
            <a:r>
              <a:rPr lang="en-US" sz="2400" dirty="0">
                <a:effectLst/>
                <a:ea typeface="Times New Roman" panose="02020603050405020304" pitchFamily="18" charset="0"/>
                <a:cs typeface="Times New Roman" panose="02020603050405020304" pitchFamily="18" charset="0"/>
              </a:rPr>
              <a:t>Interpretation consists in entering the point of view of another that has presuppositions unlike one’s own. When one characterizes the intentional content of someone’s mental state, one must do so in terms of her point of view. </a:t>
            </a:r>
            <a:endParaRPr lang="en-US" sz="2400" dirty="0">
              <a:effectLst/>
              <a:cs typeface="Times New Roman" panose="02020603050405020304" pitchFamily="18" charset="0"/>
            </a:endParaRPr>
          </a:p>
          <a:p>
            <a:pPr marL="401638" indent="-401638">
              <a:buFont typeface="+mj-lt"/>
              <a:buAutoNum type="arabicParenR"/>
            </a:pPr>
            <a:r>
              <a:rPr lang="en-US" sz="2400" dirty="0">
                <a:cs typeface="Times New Roman" panose="02020603050405020304" pitchFamily="18" charset="0"/>
              </a:rPr>
              <a:t>It is not subjective: </a:t>
            </a:r>
            <a:r>
              <a:rPr lang="en-US" sz="2400" dirty="0">
                <a:effectLst/>
                <a:ea typeface="Times New Roman" panose="02020603050405020304" pitchFamily="18" charset="0"/>
                <a:cs typeface="Times New Roman" panose="02020603050405020304" pitchFamily="18" charset="0"/>
              </a:rPr>
              <a:t>The process of interpretation must be self-reflective because it is constrained by truth but without method. Fusion of horizons. </a:t>
            </a:r>
            <a:endParaRPr lang="en-US" sz="2400" dirty="0">
              <a:cs typeface="Times New Roman" panose="02020603050405020304" pitchFamily="18" charset="0"/>
            </a:endParaRPr>
          </a:p>
          <a:p>
            <a:pPr marL="401638" indent="-401638">
              <a:buFont typeface="+mj-lt"/>
              <a:buAutoNum type="arabicParenR"/>
            </a:pPr>
            <a:r>
              <a:rPr lang="en-US" sz="2400" dirty="0">
                <a:cs typeface="Times New Roman" panose="02020603050405020304" pitchFamily="18" charset="0"/>
              </a:rPr>
              <a:t>How do we reconcile 3) 4 and 5)? It is dialectical and self-reflective: </a:t>
            </a:r>
            <a:r>
              <a:rPr lang="en-US" sz="2400" dirty="0">
                <a:effectLst/>
                <a:ea typeface="Times New Roman" panose="02020603050405020304" pitchFamily="18" charset="0"/>
                <a:cs typeface="Times New Roman" panose="02020603050405020304" pitchFamily="18" charset="0"/>
              </a:rPr>
              <a:t>Gadamer says: “The important thing is to be aware of one’s own bias, so that the text can present itself in all its otherness and thus assert its own truth against one’s own fore-meaning.” </a:t>
            </a:r>
            <a:endParaRPr lang="en-US" sz="2400" dirty="0">
              <a:cs typeface="Times New Roman" panose="02020603050405020304" pitchFamily="18" charset="0"/>
            </a:endParaRPr>
          </a:p>
          <a:p>
            <a:endParaRPr lang="en-US" dirty="0"/>
          </a:p>
          <a:p>
            <a:endParaRPr lang="en-US" dirty="0"/>
          </a:p>
          <a:p>
            <a:endParaRPr lang="en-US" dirty="0"/>
          </a:p>
        </p:txBody>
      </p:sp>
    </p:spTree>
    <p:extLst>
      <p:ext uri="{BB962C8B-B14F-4D97-AF65-F5344CB8AC3E}">
        <p14:creationId xmlns:p14="http://schemas.microsoft.com/office/powerpoint/2010/main" val="3770908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0631F-C8DE-7142-B810-FE2F99437DAE}"/>
              </a:ext>
            </a:extLst>
          </p:cNvPr>
          <p:cNvSpPr>
            <a:spLocks noGrp="1"/>
          </p:cNvSpPr>
          <p:nvPr>
            <p:ph type="title"/>
          </p:nvPr>
        </p:nvSpPr>
        <p:spPr/>
        <p:txBody>
          <a:bodyPr/>
          <a:lstStyle/>
          <a:p>
            <a:pPr algn="ctr"/>
            <a:r>
              <a:rPr lang="en-US" dirty="0"/>
              <a:t>Listening</a:t>
            </a:r>
          </a:p>
        </p:txBody>
      </p:sp>
      <p:sp>
        <p:nvSpPr>
          <p:cNvPr id="3" name="Content Placeholder 2">
            <a:extLst>
              <a:ext uri="{FF2B5EF4-FFF2-40B4-BE49-F238E27FC236}">
                <a16:creationId xmlns:a16="http://schemas.microsoft.com/office/drawing/2014/main" id="{67F2C058-3579-9E49-9F21-860CA5B2D436}"/>
              </a:ext>
            </a:extLst>
          </p:cNvPr>
          <p:cNvSpPr>
            <a:spLocks noGrp="1"/>
          </p:cNvSpPr>
          <p:nvPr>
            <p:ph idx="1"/>
          </p:nvPr>
        </p:nvSpPr>
        <p:spPr/>
        <p:txBody>
          <a:bodyPr>
            <a:normAutofit/>
          </a:bodyPr>
          <a:lstStyle/>
          <a:p>
            <a:r>
              <a:rPr lang="en-US" dirty="0"/>
              <a:t>Epistemological asymmetry and the interpretation of intentions</a:t>
            </a:r>
          </a:p>
          <a:p>
            <a:r>
              <a:rPr lang="en-US" dirty="0"/>
              <a:t>We tend to:</a:t>
            </a:r>
          </a:p>
          <a:p>
            <a:pPr marL="801688" lvl="1" indent="-344488">
              <a:buFont typeface="+mj-lt"/>
              <a:buAutoNum type="arabicParenR"/>
            </a:pPr>
            <a:r>
              <a:rPr lang="en-US" dirty="0"/>
              <a:t>Judge ourselves by our good intentions and others by the results of their actions</a:t>
            </a:r>
          </a:p>
          <a:p>
            <a:pPr marL="801688" lvl="1" indent="-344488">
              <a:buFont typeface="+mj-lt"/>
              <a:buAutoNum type="arabicParenR"/>
            </a:pPr>
            <a:r>
              <a:rPr lang="en-US" dirty="0"/>
              <a:t>Assume that we understand others better than they understand us</a:t>
            </a:r>
          </a:p>
          <a:p>
            <a:pPr marL="801688" lvl="1" indent="-344488">
              <a:buFont typeface="+mj-lt"/>
              <a:buAutoNum type="arabicParenR"/>
            </a:pPr>
            <a:r>
              <a:rPr lang="en-US" dirty="0"/>
              <a:t>Underestimate the difference between ourselves and others </a:t>
            </a:r>
          </a:p>
          <a:p>
            <a:pPr marL="801688" lvl="1" indent="-344488">
              <a:buFont typeface="+mj-lt"/>
              <a:buAutoNum type="arabicParenR"/>
            </a:pPr>
            <a:r>
              <a:rPr lang="en-US" dirty="0"/>
              <a:t>Be ignorant of our ignorance of others.  </a:t>
            </a:r>
          </a:p>
          <a:p>
            <a:r>
              <a:rPr lang="en-US" dirty="0"/>
              <a:t>How these are linked </a:t>
            </a:r>
          </a:p>
          <a:p>
            <a:r>
              <a:rPr lang="en-US" dirty="0"/>
              <a:t>How this applies to dominant and marginal groups (Schutz) </a:t>
            </a:r>
          </a:p>
          <a:p>
            <a:endParaRPr lang="en-US" dirty="0"/>
          </a:p>
          <a:p>
            <a:endParaRPr lang="en-US" dirty="0"/>
          </a:p>
          <a:p>
            <a:endParaRPr lang="en-US" dirty="0"/>
          </a:p>
        </p:txBody>
      </p:sp>
    </p:spTree>
    <p:extLst>
      <p:ext uri="{BB962C8B-B14F-4D97-AF65-F5344CB8AC3E}">
        <p14:creationId xmlns:p14="http://schemas.microsoft.com/office/powerpoint/2010/main" val="427192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5BB4-1D5A-AB43-BAAC-5B2ED13A1D4D}"/>
              </a:ext>
            </a:extLst>
          </p:cNvPr>
          <p:cNvSpPr>
            <a:spLocks noGrp="1"/>
          </p:cNvSpPr>
          <p:nvPr>
            <p:ph type="title"/>
          </p:nvPr>
        </p:nvSpPr>
        <p:spPr/>
        <p:txBody>
          <a:bodyPr/>
          <a:lstStyle/>
          <a:p>
            <a:pPr algn="ctr"/>
            <a:r>
              <a:rPr lang="en-US" dirty="0"/>
              <a:t>Demonizing and interpretation</a:t>
            </a:r>
          </a:p>
        </p:txBody>
      </p:sp>
      <p:sp>
        <p:nvSpPr>
          <p:cNvPr id="3" name="Content Placeholder 2">
            <a:extLst>
              <a:ext uri="{FF2B5EF4-FFF2-40B4-BE49-F238E27FC236}">
                <a16:creationId xmlns:a16="http://schemas.microsoft.com/office/drawing/2014/main" id="{84655294-20A8-214D-8722-A9FE91AE9415}"/>
              </a:ext>
            </a:extLst>
          </p:cNvPr>
          <p:cNvSpPr>
            <a:spLocks noGrp="1"/>
          </p:cNvSpPr>
          <p:nvPr>
            <p:ph idx="1"/>
          </p:nvPr>
        </p:nvSpPr>
        <p:spPr/>
        <p:txBody>
          <a:bodyPr>
            <a:normAutofit/>
          </a:bodyPr>
          <a:lstStyle/>
          <a:p>
            <a:r>
              <a:rPr lang="en-US" dirty="0"/>
              <a:t>Plato on willing something bad. </a:t>
            </a:r>
          </a:p>
          <a:p>
            <a:r>
              <a:rPr lang="en-US" dirty="0"/>
              <a:t>Primary and secondary intentions</a:t>
            </a:r>
          </a:p>
          <a:p>
            <a:r>
              <a:rPr lang="en-US" dirty="0"/>
              <a:t>Why demonizing is a form of instrumentalization.</a:t>
            </a:r>
          </a:p>
          <a:p>
            <a:r>
              <a:rPr lang="en-US" dirty="0"/>
              <a:t>The nature of blame and moralistic judgment</a:t>
            </a:r>
          </a:p>
          <a:p>
            <a:r>
              <a:rPr lang="en-US" dirty="0"/>
              <a:t>How demonizing relies on erroneous hermeneutical principles that are unpeaceful. This means that how we understand and listen to others is an ethical issue.</a:t>
            </a:r>
          </a:p>
          <a:p>
            <a:endParaRPr lang="en-US" dirty="0"/>
          </a:p>
          <a:p>
            <a:endParaRPr lang="en-US" dirty="0"/>
          </a:p>
          <a:p>
            <a:endParaRPr lang="en-US" dirty="0"/>
          </a:p>
        </p:txBody>
      </p:sp>
    </p:spTree>
    <p:extLst>
      <p:ext uri="{BB962C8B-B14F-4D97-AF65-F5344CB8AC3E}">
        <p14:creationId xmlns:p14="http://schemas.microsoft.com/office/powerpoint/2010/main" val="1358580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DBBC9-60C0-EE4A-B3BA-BFF2D3343E98}"/>
              </a:ext>
            </a:extLst>
          </p:cNvPr>
          <p:cNvSpPr>
            <a:spLocks noGrp="1"/>
          </p:cNvSpPr>
          <p:nvPr>
            <p:ph type="title"/>
          </p:nvPr>
        </p:nvSpPr>
        <p:spPr/>
        <p:txBody>
          <a:bodyPr/>
          <a:lstStyle/>
          <a:p>
            <a:pPr algn="ctr"/>
            <a:r>
              <a:rPr lang="en-US" dirty="0"/>
              <a:t>Dialogues </a:t>
            </a:r>
          </a:p>
        </p:txBody>
      </p:sp>
      <p:sp>
        <p:nvSpPr>
          <p:cNvPr id="3" name="Content Placeholder 2">
            <a:extLst>
              <a:ext uri="{FF2B5EF4-FFF2-40B4-BE49-F238E27FC236}">
                <a16:creationId xmlns:a16="http://schemas.microsoft.com/office/drawing/2014/main" id="{71299651-EAF7-1D49-A785-D48E7804FB36}"/>
              </a:ext>
            </a:extLst>
          </p:cNvPr>
          <p:cNvSpPr>
            <a:spLocks noGrp="1"/>
          </p:cNvSpPr>
          <p:nvPr>
            <p:ph idx="1"/>
          </p:nvPr>
        </p:nvSpPr>
        <p:spPr/>
        <p:txBody>
          <a:bodyPr/>
          <a:lstStyle/>
          <a:p>
            <a:r>
              <a:rPr lang="en-US" dirty="0"/>
              <a:t>What is dialogue and what is deep dialogue?</a:t>
            </a:r>
          </a:p>
          <a:p>
            <a:r>
              <a:rPr lang="en-US" dirty="0"/>
              <a:t>The space is defined by common intentions re the qualities of the process rather than aiming at expected outcomes </a:t>
            </a:r>
          </a:p>
          <a:p>
            <a:r>
              <a:rPr lang="en-US" dirty="0"/>
              <a:t>Deep dialogue as valuable in itself as a process, for the sake of sharing with others. Respect for equality; transcends derivative self identifying, but without expected outcomes</a:t>
            </a:r>
          </a:p>
          <a:p>
            <a:r>
              <a:rPr lang="en-US" dirty="0"/>
              <a:t>Healing and forgiveness are not aims of deep dialogue</a:t>
            </a:r>
          </a:p>
          <a:p>
            <a:r>
              <a:rPr lang="en-US" dirty="0"/>
              <a:t>Apply what we have learned about understanding others </a:t>
            </a:r>
          </a:p>
          <a:p>
            <a:endParaRPr lang="en-US" dirty="0"/>
          </a:p>
        </p:txBody>
      </p:sp>
    </p:spTree>
    <p:extLst>
      <p:ext uri="{BB962C8B-B14F-4D97-AF65-F5344CB8AC3E}">
        <p14:creationId xmlns:p14="http://schemas.microsoft.com/office/powerpoint/2010/main" val="3044430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EE3A6-B14A-6642-927B-B4D4DAE5D707}"/>
              </a:ext>
            </a:extLst>
          </p:cNvPr>
          <p:cNvSpPr>
            <a:spLocks noGrp="1"/>
          </p:cNvSpPr>
          <p:nvPr>
            <p:ph type="title"/>
          </p:nvPr>
        </p:nvSpPr>
        <p:spPr/>
        <p:txBody>
          <a:bodyPr/>
          <a:lstStyle/>
          <a:p>
            <a:pPr algn="ctr"/>
            <a:r>
              <a:rPr lang="en-US" dirty="0"/>
              <a:t>Consensus-Building</a:t>
            </a:r>
          </a:p>
        </p:txBody>
      </p:sp>
      <p:sp>
        <p:nvSpPr>
          <p:cNvPr id="3" name="Content Placeholder 2">
            <a:extLst>
              <a:ext uri="{FF2B5EF4-FFF2-40B4-BE49-F238E27FC236}">
                <a16:creationId xmlns:a16="http://schemas.microsoft.com/office/drawing/2014/main" id="{3E35270F-D852-C94A-8C89-EDDFAA0A0DD1}"/>
              </a:ext>
            </a:extLst>
          </p:cNvPr>
          <p:cNvSpPr>
            <a:spLocks noGrp="1"/>
          </p:cNvSpPr>
          <p:nvPr>
            <p:ph idx="1"/>
          </p:nvPr>
        </p:nvSpPr>
        <p:spPr/>
        <p:txBody>
          <a:bodyPr>
            <a:normAutofit fontScale="92500" lnSpcReduction="20000"/>
          </a:bodyPr>
          <a:lstStyle/>
          <a:p>
            <a:r>
              <a:rPr lang="en-US" dirty="0"/>
              <a:t>Consensus is not agreement. We can have the first without the second and </a:t>
            </a:r>
            <a:r>
              <a:rPr lang="en-US" i="1" dirty="0"/>
              <a:t>vice versa</a:t>
            </a:r>
            <a:r>
              <a:rPr lang="en-US" dirty="0"/>
              <a:t>. </a:t>
            </a:r>
          </a:p>
          <a:p>
            <a:r>
              <a:rPr lang="en-US" dirty="0"/>
              <a:t>Disagreement is essentially conflictual and potential unpeaceful</a:t>
            </a:r>
          </a:p>
          <a:p>
            <a:r>
              <a:rPr lang="en-US" dirty="0"/>
              <a:t>What does ‘for or against’ leave out?</a:t>
            </a:r>
          </a:p>
          <a:p>
            <a:r>
              <a:rPr lang="en-US" dirty="0"/>
              <a:t>Disagreement is defined in terms of atomic propositions in contrast to building common understanding</a:t>
            </a:r>
          </a:p>
          <a:p>
            <a:r>
              <a:rPr lang="en-US" dirty="0"/>
              <a:t>Consensus building is not deep dialogue. </a:t>
            </a:r>
          </a:p>
          <a:p>
            <a:r>
              <a:rPr lang="en-US" dirty="0"/>
              <a:t>Other dialogue processes that consensus may require</a:t>
            </a:r>
          </a:p>
          <a:p>
            <a:r>
              <a:rPr lang="en-US" dirty="0"/>
              <a:t>Consensus as a condition of community building. Consensus is common understanding or will of a community. </a:t>
            </a:r>
          </a:p>
          <a:p>
            <a:r>
              <a:rPr lang="en-US" dirty="0"/>
              <a:t>Requires community virtues constrained by truth. </a:t>
            </a:r>
          </a:p>
          <a:p>
            <a:endParaRPr lang="en-US" dirty="0"/>
          </a:p>
        </p:txBody>
      </p:sp>
    </p:spTree>
    <p:extLst>
      <p:ext uri="{BB962C8B-B14F-4D97-AF65-F5344CB8AC3E}">
        <p14:creationId xmlns:p14="http://schemas.microsoft.com/office/powerpoint/2010/main" val="736087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76682-4655-C649-A028-FB1D713F6AEC}"/>
              </a:ext>
            </a:extLst>
          </p:cNvPr>
          <p:cNvSpPr>
            <a:spLocks noGrp="1"/>
          </p:cNvSpPr>
          <p:nvPr>
            <p:ph type="title"/>
          </p:nvPr>
        </p:nvSpPr>
        <p:spPr/>
        <p:txBody>
          <a:bodyPr/>
          <a:lstStyle/>
          <a:p>
            <a:pPr algn="ctr"/>
            <a:r>
              <a:rPr lang="en-US" dirty="0"/>
              <a:t>Some conclusions </a:t>
            </a:r>
          </a:p>
        </p:txBody>
      </p:sp>
      <p:sp>
        <p:nvSpPr>
          <p:cNvPr id="3" name="Content Placeholder 2">
            <a:extLst>
              <a:ext uri="{FF2B5EF4-FFF2-40B4-BE49-F238E27FC236}">
                <a16:creationId xmlns:a16="http://schemas.microsoft.com/office/drawing/2014/main" id="{4CDA6914-23A7-FC44-8D5E-239AAB9C0BD0}"/>
              </a:ext>
            </a:extLst>
          </p:cNvPr>
          <p:cNvSpPr>
            <a:spLocks noGrp="1"/>
          </p:cNvSpPr>
          <p:nvPr>
            <p:ph idx="1"/>
          </p:nvPr>
        </p:nvSpPr>
        <p:spPr/>
        <p:txBody>
          <a:bodyPr/>
          <a:lstStyle/>
          <a:p>
            <a:r>
              <a:rPr lang="en-US" dirty="0"/>
              <a:t>How well-being and peacefulness overlap in terms of terms of general principles of what is valuable. </a:t>
            </a:r>
          </a:p>
          <a:p>
            <a:r>
              <a:rPr lang="en-US" dirty="0"/>
              <a:t>Towards an epistemology of peacefulness in relations: five different ideas (understanding requires quality of cognition; phenomenology of others; hermeneutics of listening; deep dialogue and consensus building).</a:t>
            </a:r>
          </a:p>
          <a:p>
            <a:r>
              <a:rPr lang="en-US" dirty="0"/>
              <a:t>Peaceful epistemological virtues in relations are part of ones well being </a:t>
            </a:r>
          </a:p>
          <a:p>
            <a:r>
              <a:rPr lang="en-US" dirty="0"/>
              <a:t>Peaceful relations with others at a personal level does not imply that the institutions and systems one inhabits are peaceful</a:t>
            </a:r>
          </a:p>
        </p:txBody>
      </p:sp>
    </p:spTree>
    <p:extLst>
      <p:ext uri="{BB962C8B-B14F-4D97-AF65-F5344CB8AC3E}">
        <p14:creationId xmlns:p14="http://schemas.microsoft.com/office/powerpoint/2010/main" val="902874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441</TotalTime>
  <Words>1154</Words>
  <Application>Microsoft Office PowerPoint</Application>
  <PresentationFormat>Widescreen</PresentationFormat>
  <Paragraphs>105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Mar 2. Week 5:  TOWARDS AN EPISTEMOLOGY OF PEACEFULNESS IN RELATIONS</vt:lpstr>
      <vt:lpstr>Agenda </vt:lpstr>
      <vt:lpstr>Aristotle’s theory of ethical virtue</vt:lpstr>
      <vt:lpstr>The Intellectual virtues</vt:lpstr>
      <vt:lpstr>Cognitive vs non-cognitive </vt:lpstr>
      <vt:lpstr>Qualitative grades of cognition</vt:lpstr>
      <vt:lpstr>Understanding Others (I)</vt:lpstr>
      <vt:lpstr>Understanding others (II)</vt:lpstr>
      <vt:lpstr>Phenomenology again</vt:lpstr>
      <vt:lpstr>Hermeneutics </vt:lpstr>
      <vt:lpstr>Listening</vt:lpstr>
      <vt:lpstr>Demonizing and interpretation</vt:lpstr>
      <vt:lpstr>Dialogues </vt:lpstr>
      <vt:lpstr>Consensus-Building</vt:lpstr>
      <vt:lpstr>Some conclusions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Garrett Thomson</dc:creator>
  <cp:lastModifiedBy>Scherto Gill</cp:lastModifiedBy>
  <cp:revision>71</cp:revision>
  <dcterms:created xsi:type="dcterms:W3CDTF">2026-02-19T14:29:32Z</dcterms:created>
  <dcterms:modified xsi:type="dcterms:W3CDTF">2026-02-28T16:57:31Z</dcterms:modified>
</cp:coreProperties>
</file>