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2"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70" r:id="rId11"/>
    <p:sldId id="271" r:id="rId12"/>
    <p:sldId id="272" r:id="rId13"/>
    <p:sldId id="269" r:id="rId14"/>
    <p:sldId id="266"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5756" autoAdjust="0"/>
  </p:normalViewPr>
  <p:slideViewPr>
    <p:cSldViewPr>
      <p:cViewPr varScale="1">
        <p:scale>
          <a:sx n="98" d="100"/>
          <a:sy n="98" d="100"/>
        </p:scale>
        <p:origin x="360" y="4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B973EE2-A95E-4B9F-B939-D67B18155F89}" type="datetimeFigureOut">
              <a:rPr lang="en-US" smtClean="0"/>
              <a:t>7/24/2022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35D72E0-E308-4A7D-BABD-4B9A2A9561E6}"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 name of the business is Gem Star and the tag is ‘bring sparkle to everyday life’. The legal structure of the business is a general partnership (Al-</a:t>
            </a:r>
            <a:r>
              <a:rPr lang="en-US" sz="1200" kern="1200" dirty="0" err="1">
                <a:solidFill>
                  <a:schemeClr val="tx1"/>
                </a:solidFill>
                <a:latin typeface="+mn-lt"/>
                <a:ea typeface="+mn-ea"/>
                <a:cs typeface="+mn-cs"/>
              </a:rPr>
              <a:t>Adeem</a:t>
            </a:r>
            <a:r>
              <a:rPr lang="en-US" sz="1200" kern="1200" dirty="0">
                <a:solidFill>
                  <a:schemeClr val="tx1"/>
                </a:solidFill>
                <a:latin typeface="+mn-lt"/>
                <a:ea typeface="+mn-ea"/>
                <a:cs typeface="+mn-cs"/>
              </a:rPr>
              <a:t>, 2022). The </a:t>
            </a:r>
            <a:r>
              <a:rPr lang="en-US" sz="1200" kern="1200" dirty="0" err="1">
                <a:solidFill>
                  <a:schemeClr val="tx1"/>
                </a:solidFill>
                <a:latin typeface="+mn-lt"/>
                <a:ea typeface="+mn-ea"/>
                <a:cs typeface="+mn-cs"/>
              </a:rPr>
              <a:t>organisation</a:t>
            </a:r>
            <a:r>
              <a:rPr lang="en-US" sz="1200" kern="1200" dirty="0">
                <a:solidFill>
                  <a:schemeClr val="tx1"/>
                </a:solidFill>
                <a:latin typeface="+mn-lt"/>
                <a:ea typeface="+mn-ea"/>
                <a:cs typeface="+mn-cs"/>
              </a:rPr>
              <a:t> will make citrine bracelets (Emerald). The location of the business will be in the London Mall and it will open in December 2022. The mission of the brand will be to create a luxury jewellery brand. The vision of the company is to be recognised as a household jewellery brand name.</a:t>
            </a:r>
            <a:endParaRPr lang="en-US" dirty="0"/>
          </a:p>
        </p:txBody>
      </p:sp>
      <p:sp>
        <p:nvSpPr>
          <p:cNvPr id="4" name="Slide Number Placeholder 3"/>
          <p:cNvSpPr>
            <a:spLocks noGrp="1"/>
          </p:cNvSpPr>
          <p:nvPr>
            <p:ph type="sldNum" sz="quarter" idx="10"/>
          </p:nvPr>
        </p:nvSpPr>
        <p:spPr/>
        <p:txBody>
          <a:bodyPr/>
          <a:lstStyle/>
          <a:p>
            <a:fld id="{035D72E0-E308-4A7D-BABD-4B9A2A9561E6}" type="slidenum">
              <a:rPr lang="en-US" smtClean="0"/>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 company will provide high-quality bracelets with great designs. The customers can </a:t>
            </a:r>
            <a:r>
              <a:rPr lang="en-US" sz="1200" kern="1200" dirty="0" err="1">
                <a:solidFill>
                  <a:schemeClr val="tx1"/>
                </a:solidFill>
                <a:latin typeface="+mn-lt"/>
                <a:ea typeface="+mn-ea"/>
                <a:cs typeface="+mn-cs"/>
              </a:rPr>
              <a:t>customise</a:t>
            </a:r>
            <a:r>
              <a:rPr lang="en-US" sz="1200" kern="1200" dirty="0">
                <a:solidFill>
                  <a:schemeClr val="tx1"/>
                </a:solidFill>
                <a:latin typeface="+mn-lt"/>
                <a:ea typeface="+mn-ea"/>
                <a:cs typeface="+mn-cs"/>
              </a:rPr>
              <a:t> their names or special dates with the jewellery. The business will provide one year warranty and a lifetime exchange policy (</a:t>
            </a:r>
            <a:r>
              <a:rPr lang="en-US" sz="1200" kern="1200" dirty="0" err="1">
                <a:solidFill>
                  <a:schemeClr val="tx1"/>
                </a:solidFill>
                <a:latin typeface="+mn-lt"/>
                <a:ea typeface="+mn-ea"/>
                <a:cs typeface="+mn-cs"/>
              </a:rPr>
              <a:t>Sadchenko</a:t>
            </a:r>
            <a:r>
              <a:rPr lang="en-US" sz="1200" kern="1200" dirty="0">
                <a:solidFill>
                  <a:schemeClr val="tx1"/>
                </a:solidFill>
                <a:latin typeface="+mn-lt"/>
                <a:ea typeface="+mn-ea"/>
                <a:cs typeface="+mn-cs"/>
              </a:rPr>
              <a:t> et al., 2020). The customers can buy jewellery with easy monthly payments. The business will provide servicing for the jewellery and the servicing cost is free in the first year. The customers can get customer service 24/7 and they can return their products within 15 days.</a:t>
            </a:r>
            <a:endParaRPr lang="en-US" dirty="0"/>
          </a:p>
        </p:txBody>
      </p:sp>
      <p:sp>
        <p:nvSpPr>
          <p:cNvPr id="4" name="Slide Number Placeholder 3"/>
          <p:cNvSpPr>
            <a:spLocks noGrp="1"/>
          </p:cNvSpPr>
          <p:nvPr>
            <p:ph type="sldNum" sz="quarter" idx="10"/>
          </p:nvPr>
        </p:nvSpPr>
        <p:spPr/>
        <p:txBody>
          <a:bodyPr/>
          <a:lstStyle/>
          <a:p>
            <a:fld id="{035D72E0-E308-4A7D-BABD-4B9A2A9561E6}" type="slidenum">
              <a:rPr lang="en-US" smtClean="0"/>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It is crucial to use market auditing tools to </a:t>
            </a:r>
            <a:r>
              <a:rPr lang="en-US" sz="1200" kern="1200" dirty="0" err="1">
                <a:solidFill>
                  <a:schemeClr val="tx1"/>
                </a:solidFill>
                <a:latin typeface="+mn-lt"/>
                <a:ea typeface="+mn-ea"/>
                <a:cs typeface="+mn-cs"/>
              </a:rPr>
              <a:t>analyse</a:t>
            </a:r>
            <a:r>
              <a:rPr lang="en-US" sz="1200" kern="1200" dirty="0">
                <a:solidFill>
                  <a:schemeClr val="tx1"/>
                </a:solidFill>
                <a:latin typeface="+mn-lt"/>
                <a:ea typeface="+mn-ea"/>
                <a:cs typeface="+mn-cs"/>
              </a:rPr>
              <a:t> the market for the business. There are three most popular jewellery shops in London. The jewellery shops are Jessica de </a:t>
            </a:r>
            <a:r>
              <a:rPr lang="en-US" sz="1200" kern="1200" dirty="0" err="1">
                <a:solidFill>
                  <a:schemeClr val="tx1"/>
                </a:solidFill>
                <a:latin typeface="+mn-lt"/>
                <a:ea typeface="+mn-ea"/>
                <a:cs typeface="+mn-cs"/>
              </a:rPr>
              <a:t>Lotz</a:t>
            </a:r>
            <a:r>
              <a:rPr lang="en-US" sz="1200" kern="1200" dirty="0">
                <a:solidFill>
                  <a:schemeClr val="tx1"/>
                </a:solidFill>
                <a:latin typeface="+mn-lt"/>
                <a:ea typeface="+mn-ea"/>
                <a:cs typeface="+mn-cs"/>
              </a:rPr>
              <a:t> Jewelry, EC One and Maya </a:t>
            </a:r>
            <a:r>
              <a:rPr lang="en-US" sz="1200" kern="1200" dirty="0" err="1">
                <a:solidFill>
                  <a:schemeClr val="tx1"/>
                </a:solidFill>
                <a:latin typeface="+mn-lt"/>
                <a:ea typeface="+mn-ea"/>
                <a:cs typeface="+mn-cs"/>
              </a:rPr>
              <a:t>Magal</a:t>
            </a:r>
            <a:r>
              <a:rPr lang="en-US" sz="1200" kern="1200" dirty="0">
                <a:solidFill>
                  <a:schemeClr val="tx1"/>
                </a:solidFill>
                <a:latin typeface="+mn-lt"/>
                <a:ea typeface="+mn-ea"/>
                <a:cs typeface="+mn-cs"/>
              </a:rPr>
              <a:t> London. Each of the shops offers different types of service. It is important to </a:t>
            </a:r>
            <a:r>
              <a:rPr lang="en-US" sz="1200" kern="1200" dirty="0" err="1">
                <a:solidFill>
                  <a:schemeClr val="tx1"/>
                </a:solidFill>
                <a:latin typeface="+mn-lt"/>
                <a:ea typeface="+mn-ea"/>
                <a:cs typeface="+mn-cs"/>
              </a:rPr>
              <a:t>analyse</a:t>
            </a:r>
            <a:r>
              <a:rPr lang="en-US" sz="1200" kern="1200" dirty="0">
                <a:solidFill>
                  <a:schemeClr val="tx1"/>
                </a:solidFill>
                <a:latin typeface="+mn-lt"/>
                <a:ea typeface="+mn-ea"/>
                <a:cs typeface="+mn-cs"/>
              </a:rPr>
              <a:t> those businesses to compete with them.</a:t>
            </a:r>
            <a:endParaRPr lang="en-US" dirty="0"/>
          </a:p>
        </p:txBody>
      </p:sp>
      <p:sp>
        <p:nvSpPr>
          <p:cNvPr id="4" name="Slide Number Placeholder 3"/>
          <p:cNvSpPr>
            <a:spLocks noGrp="1"/>
          </p:cNvSpPr>
          <p:nvPr>
            <p:ph type="sldNum" sz="quarter" idx="10"/>
          </p:nvPr>
        </p:nvSpPr>
        <p:spPr/>
        <p:txBody>
          <a:bodyPr/>
          <a:lstStyle/>
          <a:p>
            <a:fld id="{035D72E0-E308-4A7D-BABD-4B9A2A9561E6}" type="slidenum">
              <a:rPr lang="en-US" smtClean="0"/>
              <a:t>5</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 main strengths of the company are its high-quality and </a:t>
            </a:r>
            <a:r>
              <a:rPr lang="en-US" sz="1200" kern="1200" dirty="0" err="1">
                <a:solidFill>
                  <a:schemeClr val="tx1"/>
                </a:solidFill>
                <a:latin typeface="+mn-lt"/>
                <a:ea typeface="+mn-ea"/>
                <a:cs typeface="+mn-cs"/>
              </a:rPr>
              <a:t>customisable</a:t>
            </a:r>
            <a:r>
              <a:rPr lang="en-US" sz="1200" kern="1200" dirty="0">
                <a:solidFill>
                  <a:schemeClr val="tx1"/>
                </a:solidFill>
                <a:latin typeface="+mn-lt"/>
                <a:ea typeface="+mn-ea"/>
                <a:cs typeface="+mn-cs"/>
              </a:rPr>
              <a:t> bracelet collection. The weakness of the </a:t>
            </a:r>
            <a:r>
              <a:rPr lang="en-US" sz="1200" kern="1200" dirty="0" err="1">
                <a:solidFill>
                  <a:schemeClr val="tx1"/>
                </a:solidFill>
                <a:latin typeface="+mn-lt"/>
                <a:ea typeface="+mn-ea"/>
                <a:cs typeface="+mn-cs"/>
              </a:rPr>
              <a:t>organisation</a:t>
            </a:r>
            <a:r>
              <a:rPr lang="en-US" sz="1200" kern="1200" dirty="0">
                <a:solidFill>
                  <a:schemeClr val="tx1"/>
                </a:solidFill>
                <a:latin typeface="+mn-lt"/>
                <a:ea typeface="+mn-ea"/>
                <a:cs typeface="+mn-cs"/>
              </a:rPr>
              <a:t> is lack of experience as it is a new company. The opportunity for the organisation is the high demand for citrine jewellery (Ying et al., 2018). The threat to the company is a lot of competitors in the market.</a:t>
            </a:r>
            <a:endParaRPr lang="en-US" dirty="0"/>
          </a:p>
        </p:txBody>
      </p:sp>
      <p:sp>
        <p:nvSpPr>
          <p:cNvPr id="4" name="Slide Number Placeholder 3"/>
          <p:cNvSpPr>
            <a:spLocks noGrp="1"/>
          </p:cNvSpPr>
          <p:nvPr>
            <p:ph type="sldNum" sz="quarter" idx="10"/>
          </p:nvPr>
        </p:nvSpPr>
        <p:spPr/>
        <p:txBody>
          <a:bodyPr/>
          <a:lstStyle/>
          <a:p>
            <a:fld id="{035D72E0-E308-4A7D-BABD-4B9A2A9561E6}" type="slidenum">
              <a:rPr lang="en-US" smtClean="0"/>
              <a:t>6</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 tax rate of the UK has been increased and it can affect business. The unemployment rate has surged after the Covid-19 pandemic. The trends and buying patterns of customers are changing frequently. There are several advanced technologies in the market and this business needs to adopt some. It is very important to source raw materials from ethical and sustainable sources. The laws of the UK are changing because of the changing government. These factors can hugely affect the business.</a:t>
            </a:r>
            <a:endParaRPr lang="en-US" dirty="0"/>
          </a:p>
        </p:txBody>
      </p:sp>
      <p:sp>
        <p:nvSpPr>
          <p:cNvPr id="4" name="Slide Number Placeholder 3"/>
          <p:cNvSpPr>
            <a:spLocks noGrp="1"/>
          </p:cNvSpPr>
          <p:nvPr>
            <p:ph type="sldNum" sz="quarter" idx="10"/>
          </p:nvPr>
        </p:nvSpPr>
        <p:spPr/>
        <p:txBody>
          <a:bodyPr/>
          <a:lstStyle/>
          <a:p>
            <a:fld id="{035D72E0-E308-4A7D-BABD-4B9A2A9561E6}" type="slidenum">
              <a:rPr lang="en-US" smtClean="0"/>
              <a:t>7</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 income of target customers need to be more than 4,000 pounds per month. The main target customers are female and the age should be between 25 to 35 years (</a:t>
            </a:r>
            <a:r>
              <a:rPr lang="en-US" sz="1200" kern="1200" dirty="0" err="1">
                <a:solidFill>
                  <a:schemeClr val="tx1"/>
                </a:solidFill>
                <a:latin typeface="+mn-lt"/>
                <a:ea typeface="+mn-ea"/>
                <a:cs typeface="+mn-cs"/>
              </a:rPr>
              <a:t>Edirisinghe</a:t>
            </a:r>
            <a:r>
              <a:rPr lang="en-US" sz="1200" kern="1200" dirty="0">
                <a:solidFill>
                  <a:schemeClr val="tx1"/>
                </a:solidFill>
                <a:latin typeface="+mn-lt"/>
                <a:ea typeface="+mn-ea"/>
                <a:cs typeface="+mn-cs"/>
              </a:rPr>
              <a:t> et al., 2020). The target customers should have stable professions and can have a family or not.</a:t>
            </a:r>
            <a:endParaRPr lang="en-US" dirty="0"/>
          </a:p>
        </p:txBody>
      </p:sp>
      <p:sp>
        <p:nvSpPr>
          <p:cNvPr id="4" name="Slide Number Placeholder 3"/>
          <p:cNvSpPr>
            <a:spLocks noGrp="1"/>
          </p:cNvSpPr>
          <p:nvPr>
            <p:ph type="sldNum" sz="quarter" idx="10"/>
          </p:nvPr>
        </p:nvSpPr>
        <p:spPr/>
        <p:txBody>
          <a:bodyPr/>
          <a:lstStyle/>
          <a:p>
            <a:fld id="{035D72E0-E308-4A7D-BABD-4B9A2A9561E6}" type="slidenum">
              <a:rPr lang="en-US" smtClean="0"/>
              <a:t>8</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 jewellery brand will research and communicate stories related to the jewellery, to attract more female consumers by offering discounts. The brand will understand the choices of the customers and will keep a database of the history of the consumer's purchase and also focus on the marketing in both retail stores and online platforms like </a:t>
            </a:r>
            <a:r>
              <a:rPr lang="en-US" sz="1200" kern="1200" dirty="0" err="1">
                <a:solidFill>
                  <a:schemeClr val="tx1"/>
                </a:solidFill>
                <a:latin typeface="+mn-lt"/>
                <a:ea typeface="+mn-ea"/>
                <a:cs typeface="+mn-cs"/>
              </a:rPr>
              <a:t>facebook</a:t>
            </a:r>
            <a:r>
              <a:rPr lang="en-US" sz="1200" kern="1200" dirty="0">
                <a:solidFill>
                  <a:schemeClr val="tx1"/>
                </a:solidFill>
                <a:latin typeface="+mn-lt"/>
                <a:ea typeface="+mn-ea"/>
                <a:cs typeface="+mn-cs"/>
              </a:rPr>
              <a:t>, </a:t>
            </a:r>
            <a:r>
              <a:rPr lang="en-US" sz="1200" kern="1200" dirty="0" err="1">
                <a:solidFill>
                  <a:schemeClr val="tx1"/>
                </a:solidFill>
                <a:latin typeface="+mn-lt"/>
                <a:ea typeface="+mn-ea"/>
                <a:cs typeface="+mn-cs"/>
              </a:rPr>
              <a:t>instagram</a:t>
            </a:r>
            <a:r>
              <a:rPr lang="en-US" sz="1200" kern="1200" dirty="0">
                <a:solidFill>
                  <a:schemeClr val="tx1"/>
                </a:solidFill>
                <a:latin typeface="+mn-lt"/>
                <a:ea typeface="+mn-ea"/>
                <a:cs typeface="+mn-cs"/>
              </a:rPr>
              <a:t>, </a:t>
            </a:r>
            <a:r>
              <a:rPr lang="en-US" sz="1200" kern="1200" dirty="0" err="1">
                <a:solidFill>
                  <a:schemeClr val="tx1"/>
                </a:solidFill>
                <a:latin typeface="+mn-lt"/>
                <a:ea typeface="+mn-ea"/>
                <a:cs typeface="+mn-cs"/>
              </a:rPr>
              <a:t>youtube</a:t>
            </a:r>
            <a:r>
              <a:rPr lang="en-US" sz="1200" kern="1200" dirty="0">
                <a:solidFill>
                  <a:schemeClr val="tx1"/>
                </a:solidFill>
                <a:latin typeface="+mn-lt"/>
                <a:ea typeface="+mn-ea"/>
                <a:cs typeface="+mn-cs"/>
              </a:rPr>
              <a:t> and twitter.</a:t>
            </a:r>
            <a:endParaRPr lang="en-US" dirty="0"/>
          </a:p>
        </p:txBody>
      </p:sp>
      <p:sp>
        <p:nvSpPr>
          <p:cNvPr id="4" name="Slide Number Placeholder 3"/>
          <p:cNvSpPr>
            <a:spLocks noGrp="1"/>
          </p:cNvSpPr>
          <p:nvPr>
            <p:ph type="sldNum" sz="quarter" idx="10"/>
          </p:nvPr>
        </p:nvSpPr>
        <p:spPr/>
        <p:txBody>
          <a:bodyPr/>
          <a:lstStyle/>
          <a:p>
            <a:fld id="{035D72E0-E308-4A7D-BABD-4B9A2A9561E6}" type="slidenum">
              <a:rPr lang="en-US" smtClean="0"/>
              <a:t>9</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35D72E0-E308-4A7D-BABD-4B9A2A9561E6}" type="slidenum">
              <a:rPr lang="en-US" smtClean="0"/>
              <a:t>11</a:t>
            </a:fld>
            <a:endParaRPr lang="en-US"/>
          </a:p>
        </p:txBody>
      </p:sp>
    </p:spTree>
    <p:extLst>
      <p:ext uri="{BB962C8B-B14F-4D97-AF65-F5344CB8AC3E}">
        <p14:creationId xmlns:p14="http://schemas.microsoft.com/office/powerpoint/2010/main" val="18315448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Times New Roman" panose="02020603050405020304" pitchFamily="18" charset="0"/>
              </a:rPr>
              <a:t>In conclusion, it can be said that the brand Gem Star has made an almost proper business plan that can be beneficial for them to make potential growth in their business. The brand is initially starting with the UK market but has the vision to deal in the global market as well. The market plan they have adopted and the proper modification of this market plan will help them to achieve their dream market. The only thing they have to keep in mind is to maintain the proper business ethics and non-violation of the customers' trust.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035D72E0-E308-4A7D-BABD-4B9A2A9561E6}" type="slidenum">
              <a:rPr lang="en-US" smtClean="0"/>
              <a:t>13</a:t>
            </a:fld>
            <a:endParaRPr lang="en-US"/>
          </a:p>
        </p:txBody>
      </p:sp>
    </p:spTree>
    <p:extLst>
      <p:ext uri="{BB962C8B-B14F-4D97-AF65-F5344CB8AC3E}">
        <p14:creationId xmlns:p14="http://schemas.microsoft.com/office/powerpoint/2010/main" val="211944332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1D8BD707-D9CF-40AE-B4C6-C98DA3205C09}" type="datetimeFigureOut">
              <a:rPr lang="en-US" smtClean="0"/>
              <a:pPr/>
              <a:t>7/24/2022</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US"/>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7/24/2022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7" name="Title 6"/>
          <p:cNvSpPr>
            <a:spLocks noGrp="1"/>
          </p:cNvSpPr>
          <p:nvPr>
            <p:ph type="title"/>
          </p:nvPr>
        </p:nvSpPr>
        <p:spPr/>
        <p:txBody>
          <a:bodyPr rtlCol="0"/>
          <a:lstStyle/>
          <a:p>
            <a:r>
              <a:rPr kumimoji="0"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7/24/2022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8" name="Title 7"/>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7/24/2022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1D8BD707-D9CF-40AE-B4C6-C98DA3205C09}" type="datetimeFigureOut">
              <a:rPr lang="en-US" smtClean="0"/>
              <a:pPr/>
              <a:t>7/24/2022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
        <p:nvSpPr>
          <p:cNvPr id="6" name="Title 5"/>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7/24/2022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1D8BD707-D9CF-40AE-B4C6-C98DA3205C09}" type="datetimeFigureOut">
              <a:rPr lang="en-US" smtClean="0"/>
              <a:pPr/>
              <a:t>7/24/2022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1D8BD707-D9CF-40AE-B4C6-C98DA3205C09}" type="datetimeFigureOut">
              <a:rPr lang="en-US" smtClean="0"/>
              <a:pPr/>
              <a:t>7/24/2022</a:t>
            </a:fld>
            <a:endParaRPr lang="en-US"/>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B6F15528-21DE-4FAA-801E-634DDDAF4B2B}" type="slidenum">
              <a:rPr lang="en-US" smtClean="0"/>
              <a:pPr/>
              <a:t>‹#›</a:t>
            </a:fld>
            <a:endParaRPr lang="en-US"/>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7/24/2022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7/24/2022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a:t>Click to edit Master title style</a:t>
            </a:r>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1D8BD707-D9CF-40AE-B4C6-C98DA3205C09}" type="datetimeFigureOut">
              <a:rPr lang="en-US" smtClean="0"/>
              <a:pPr/>
              <a:t>7/24/2022</a:t>
            </a:fld>
            <a:endParaRPr lang="en-US"/>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US"/>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pdfs.semanticscholar.org/8533/6da2404139fef6f7459a8596434401177849.pdf" TargetMode="External"/><Relationship Id="rId3" Type="http://schemas.openxmlformats.org/officeDocument/2006/relationships/hyperlink" Target="https://populationandeconomics.pensoft.net/article/63315/download/pdf/" TargetMode="External"/><Relationship Id="rId7" Type="http://schemas.openxmlformats.org/officeDocument/2006/relationships/hyperlink" Target="https://www.academia.edu/download/58925834/IJMET_10_04_040.pdf" TargetMode="External"/><Relationship Id="rId2" Type="http://schemas.openxmlformats.org/officeDocument/2006/relationships/hyperlink" Target="https://www.emerald.com/insight/content/doi/10.1108/ET-04-2018-0090/full/html" TargetMode="External"/><Relationship Id="rId1" Type="http://schemas.openxmlformats.org/officeDocument/2006/relationships/slideLayout" Target="../slideLayouts/slideLayout2.xml"/><Relationship Id="rId6" Type="http://schemas.openxmlformats.org/officeDocument/2006/relationships/hyperlink" Target="https://www.sciencedirect.com/science/article/abs/pii/S2214790X18303174" TargetMode="External"/><Relationship Id="rId11" Type="http://schemas.openxmlformats.org/officeDocument/2006/relationships/hyperlink" Target="https://www.gia.edu/doc/FA19-Rhodochrosite-Imitation.pdf" TargetMode="External"/><Relationship Id="rId5" Type="http://schemas.openxmlformats.org/officeDocument/2006/relationships/hyperlink" Target="https://www.tandfonline.com/doi/pdf/10.1080/15384101.2018.1547001" TargetMode="External"/><Relationship Id="rId10" Type="http://schemas.openxmlformats.org/officeDocument/2006/relationships/hyperlink" Target="https://www.researchgate.net/profile/Suraporn-Onputtha-3/publication/329923693_The_Effect_of_External_Business_Environment_on_Business_Performance_of_Small_and_Medium_Food_Processing_Enterprises_in_Bangkok_and_Metropolitan_Area/links/5c23d81ca6fdccfc706b1255/The-Effect-of-External-Business-Environment-on-Business-Performance-of-Small-and-Medium-Food-Processing-Enterprises-in-Bangkok-and-Metropolitan-Area.pdf" TargetMode="External"/><Relationship Id="rId4" Type="http://schemas.openxmlformats.org/officeDocument/2006/relationships/hyperlink" Target="https://www.taylorfrancis.com/chapters/edit/10.1201/9781003032410-1/big-data-artificial-intelligence-richa-goel-seema-sahai" TargetMode="External"/><Relationship Id="rId9" Type="http://schemas.openxmlformats.org/officeDocument/2006/relationships/hyperlink" Target="https://cyberleninka.ru/article/n/the-market-value-of-brands-on-an-international-scale-considering-the-example-of-jewelry-indust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92002" y="2667000"/>
            <a:ext cx="7759995" cy="2209800"/>
          </a:xfrm>
        </p:spPr>
        <p:txBody>
          <a:bodyPr>
            <a:normAutofit fontScale="90000"/>
          </a:bodyPr>
          <a:lstStyle/>
          <a:p>
            <a:pPr algn="l">
              <a:lnSpc>
                <a:spcPct val="150000"/>
              </a:lnSpc>
            </a:pPr>
            <a:r>
              <a:rPr lang="en-US" sz="2700" dirty="0"/>
              <a:t>Managing Enterprise in the 21st Century</a:t>
            </a:r>
            <a:br>
              <a:rPr lang="en-US" sz="2700" dirty="0"/>
            </a:br>
            <a:r>
              <a:rPr lang="en-US" sz="2700" dirty="0"/>
              <a:t>module code: BMSW 4006</a:t>
            </a:r>
            <a:br>
              <a:rPr lang="en-US" sz="2700" dirty="0"/>
            </a:br>
            <a:r>
              <a:rPr lang="en-GB" sz="2700" dirty="0"/>
              <a:t>Assignment Title: Part 2: Group Task Group Presentation - Written Business Plan</a:t>
            </a:r>
            <a:br>
              <a:rPr lang="en-GB" sz="2700" dirty="0"/>
            </a:br>
            <a:r>
              <a:rPr lang="en-GB" sz="2700" dirty="0"/>
              <a:t>Module Lecturer: Dr </a:t>
            </a:r>
            <a:r>
              <a:rPr lang="en-GB" sz="2700" dirty="0" err="1"/>
              <a:t>Oluwaseun</a:t>
            </a:r>
            <a:r>
              <a:rPr lang="en-GB" sz="2700" dirty="0"/>
              <a:t> (Olu) Adegbite</a:t>
            </a:r>
            <a:br>
              <a:rPr lang="en-US" dirty="0"/>
            </a:br>
            <a:br>
              <a:rPr lang="en-US" dirty="0"/>
            </a:br>
            <a:endParaRPr lang="en-US" dirty="0"/>
          </a:p>
        </p:txBody>
      </p:sp>
      <p:graphicFrame>
        <p:nvGraphicFramePr>
          <p:cNvPr id="4" name="Table 4">
            <a:extLst>
              <a:ext uri="{FF2B5EF4-FFF2-40B4-BE49-F238E27FC236}">
                <a16:creationId xmlns:a16="http://schemas.microsoft.com/office/drawing/2014/main" id="{82950646-ECDF-09D0-1CB1-739CCA834108}"/>
              </a:ext>
            </a:extLst>
          </p:cNvPr>
          <p:cNvGraphicFramePr>
            <a:graphicFrameLocks noGrp="1"/>
          </p:cNvGraphicFramePr>
          <p:nvPr>
            <p:extLst>
              <p:ext uri="{D42A27DB-BD31-4B8C-83A1-F6EECF244321}">
                <p14:modId xmlns:p14="http://schemas.microsoft.com/office/powerpoint/2010/main" val="1908388420"/>
              </p:ext>
            </p:extLst>
          </p:nvPr>
        </p:nvGraphicFramePr>
        <p:xfrm>
          <a:off x="1371600" y="3398874"/>
          <a:ext cx="6934200" cy="3200880"/>
        </p:xfrm>
        <a:graphic>
          <a:graphicData uri="http://schemas.openxmlformats.org/drawingml/2006/table">
            <a:tbl>
              <a:tblPr firstRow="1" bandRow="1">
                <a:tableStyleId>{5C22544A-7EE6-4342-B048-85BDC9FD1C3A}</a:tableStyleId>
              </a:tblPr>
              <a:tblGrid>
                <a:gridCol w="3467100">
                  <a:extLst>
                    <a:ext uri="{9D8B030D-6E8A-4147-A177-3AD203B41FA5}">
                      <a16:colId xmlns:a16="http://schemas.microsoft.com/office/drawing/2014/main" val="1515271663"/>
                    </a:ext>
                  </a:extLst>
                </a:gridCol>
                <a:gridCol w="3467100">
                  <a:extLst>
                    <a:ext uri="{9D8B030D-6E8A-4147-A177-3AD203B41FA5}">
                      <a16:colId xmlns:a16="http://schemas.microsoft.com/office/drawing/2014/main" val="2246290347"/>
                    </a:ext>
                  </a:extLst>
                </a:gridCol>
              </a:tblGrid>
              <a:tr h="533480">
                <a:tc>
                  <a:txBody>
                    <a:bodyPr/>
                    <a:lstStyle/>
                    <a:p>
                      <a:r>
                        <a:rPr lang="en-GB" dirty="0"/>
                        <a:t>Student name </a:t>
                      </a:r>
                    </a:p>
                  </a:txBody>
                  <a:tcPr/>
                </a:tc>
                <a:tc>
                  <a:txBody>
                    <a:bodyPr/>
                    <a:lstStyle/>
                    <a:p>
                      <a:r>
                        <a:rPr lang="en-GB" dirty="0"/>
                        <a:t>Student ID number </a:t>
                      </a:r>
                    </a:p>
                  </a:txBody>
                  <a:tcPr/>
                </a:tc>
                <a:extLst>
                  <a:ext uri="{0D108BD9-81ED-4DB2-BD59-A6C34878D82A}">
                    <a16:rowId xmlns:a16="http://schemas.microsoft.com/office/drawing/2014/main" val="2957691725"/>
                  </a:ext>
                </a:extLst>
              </a:tr>
              <a:tr h="533480">
                <a:tc>
                  <a:txBody>
                    <a:bodyPr/>
                    <a:lstStyle/>
                    <a:p>
                      <a:pPr indent="-228600" algn="l">
                        <a:buFont typeface="Arial" panose="020B0604020202020204" pitchFamily="34" charset="0"/>
                        <a:buChar char="•"/>
                      </a:pPr>
                      <a:r>
                        <a:rPr lang="en-US" sz="1800" dirty="0"/>
                        <a:t>Florina Madalina </a:t>
                      </a:r>
                      <a:r>
                        <a:rPr lang="en-US" sz="1800" dirty="0" err="1"/>
                        <a:t>Gugoi</a:t>
                      </a:r>
                      <a:endParaRPr lang="en-GB" dirty="0"/>
                    </a:p>
                  </a:txBody>
                  <a:tcPr/>
                </a:tc>
                <a:tc>
                  <a:txBody>
                    <a:bodyPr/>
                    <a:lstStyle/>
                    <a:p>
                      <a:r>
                        <a:rPr lang="en-GB" dirty="0"/>
                        <a:t>2111163</a:t>
                      </a:r>
                    </a:p>
                  </a:txBody>
                  <a:tcPr/>
                </a:tc>
                <a:extLst>
                  <a:ext uri="{0D108BD9-81ED-4DB2-BD59-A6C34878D82A}">
                    <a16:rowId xmlns:a16="http://schemas.microsoft.com/office/drawing/2014/main" val="3041838887"/>
                  </a:ext>
                </a:extLst>
              </a:tr>
              <a:tr h="533480">
                <a:tc>
                  <a:txBody>
                    <a:bodyPr/>
                    <a:lstStyle/>
                    <a:p>
                      <a:pPr marL="0" indent="0" algn="l">
                        <a:buFont typeface="Arial" panose="020B0604020202020204" pitchFamily="34" charset="0"/>
                        <a:buNone/>
                      </a:pPr>
                      <a:r>
                        <a:rPr lang="en-US" sz="1800" dirty="0"/>
                        <a:t>Ion –</a:t>
                      </a:r>
                      <a:r>
                        <a:rPr lang="en-US" sz="1800" dirty="0" err="1"/>
                        <a:t>Sotir</a:t>
                      </a:r>
                      <a:r>
                        <a:rPr lang="en-US" sz="1800" dirty="0"/>
                        <a:t> </a:t>
                      </a:r>
                      <a:r>
                        <a:rPr lang="en-US" sz="1800" dirty="0" err="1"/>
                        <a:t>Gugoi</a:t>
                      </a:r>
                      <a:r>
                        <a:rPr lang="en-US" sz="1800" dirty="0"/>
                        <a:t>        </a:t>
                      </a:r>
                      <a:endParaRPr lang="en-GB" dirty="0"/>
                    </a:p>
                  </a:txBody>
                  <a:tcPr/>
                </a:tc>
                <a:tc>
                  <a:txBody>
                    <a:bodyPr/>
                    <a:lstStyle/>
                    <a:p>
                      <a:r>
                        <a:rPr lang="en-GB" dirty="0"/>
                        <a:t>2113008</a:t>
                      </a:r>
                    </a:p>
                  </a:txBody>
                  <a:tcPr/>
                </a:tc>
                <a:extLst>
                  <a:ext uri="{0D108BD9-81ED-4DB2-BD59-A6C34878D82A}">
                    <a16:rowId xmlns:a16="http://schemas.microsoft.com/office/drawing/2014/main" val="921325353"/>
                  </a:ext>
                </a:extLst>
              </a:tr>
              <a:tr h="533480">
                <a:tc>
                  <a:txBody>
                    <a:bodyPr/>
                    <a:lstStyle/>
                    <a:p>
                      <a:r>
                        <a:rPr lang="en-GB" dirty="0"/>
                        <a:t>Salah Mheidean</a:t>
                      </a:r>
                    </a:p>
                  </a:txBody>
                  <a:tcPr/>
                </a:tc>
                <a:tc>
                  <a:txBody>
                    <a:bodyPr/>
                    <a:lstStyle/>
                    <a:p>
                      <a:r>
                        <a:rPr lang="en-GB" dirty="0"/>
                        <a:t>2109425</a:t>
                      </a:r>
                    </a:p>
                  </a:txBody>
                  <a:tcPr/>
                </a:tc>
                <a:extLst>
                  <a:ext uri="{0D108BD9-81ED-4DB2-BD59-A6C34878D82A}">
                    <a16:rowId xmlns:a16="http://schemas.microsoft.com/office/drawing/2014/main" val="782813977"/>
                  </a:ext>
                </a:extLst>
              </a:tr>
              <a:tr h="533480">
                <a:tc>
                  <a:txBody>
                    <a:bodyPr/>
                    <a:lstStyle/>
                    <a:p>
                      <a:pPr marL="0" indent="0" algn="l">
                        <a:buFont typeface="Arial" panose="020B0604020202020204" pitchFamily="34" charset="0"/>
                        <a:buNone/>
                      </a:pPr>
                      <a:r>
                        <a:rPr lang="en-US" dirty="0"/>
                        <a:t>Venetia Francis                 </a:t>
                      </a:r>
                    </a:p>
                  </a:txBody>
                  <a:tcPr/>
                </a:tc>
                <a:tc>
                  <a:txBody>
                    <a:bodyPr/>
                    <a:lstStyle/>
                    <a:p>
                      <a:r>
                        <a:rPr lang="en-GB" dirty="0"/>
                        <a:t>2108963</a:t>
                      </a:r>
                    </a:p>
                  </a:txBody>
                  <a:tcPr/>
                </a:tc>
                <a:extLst>
                  <a:ext uri="{0D108BD9-81ED-4DB2-BD59-A6C34878D82A}">
                    <a16:rowId xmlns:a16="http://schemas.microsoft.com/office/drawing/2014/main" val="782624793"/>
                  </a:ext>
                </a:extLst>
              </a:tr>
              <a:tr h="533480">
                <a:tc>
                  <a:txBody>
                    <a:bodyPr/>
                    <a:lstStyle/>
                    <a:p>
                      <a:pPr indent="-228600" algn="l">
                        <a:buFont typeface="Arial" panose="020B0604020202020204" pitchFamily="34" charset="0"/>
                        <a:buChar char="•"/>
                      </a:pPr>
                      <a:r>
                        <a:rPr lang="en-US" dirty="0"/>
                        <a:t>Addis </a:t>
                      </a:r>
                      <a:r>
                        <a:rPr lang="en-US" dirty="0" err="1"/>
                        <a:t>Gebresilasie</a:t>
                      </a:r>
                      <a:r>
                        <a:rPr lang="en-US" dirty="0"/>
                        <a:t>          </a:t>
                      </a:r>
                      <a:endParaRPr lang="en-GB" dirty="0"/>
                    </a:p>
                  </a:txBody>
                  <a:tcPr/>
                </a:tc>
                <a:tc>
                  <a:txBody>
                    <a:bodyPr/>
                    <a:lstStyle/>
                    <a:p>
                      <a:r>
                        <a:rPr lang="en-GB" dirty="0"/>
                        <a:t>2112297</a:t>
                      </a:r>
                    </a:p>
                  </a:txBody>
                  <a:tcPr/>
                </a:tc>
                <a:extLst>
                  <a:ext uri="{0D108BD9-81ED-4DB2-BD59-A6C34878D82A}">
                    <a16:rowId xmlns:a16="http://schemas.microsoft.com/office/drawing/2014/main" val="1724735217"/>
                  </a:ext>
                </a:extLst>
              </a:tr>
            </a:tbl>
          </a:graphicData>
        </a:graphic>
      </p:graphicFrame>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762000"/>
            <a:ext cx="8229600" cy="5867400"/>
          </a:xfrm>
        </p:spPr>
        <p:txBody>
          <a:bodyPr>
            <a:normAutofit/>
          </a:bodyPr>
          <a:lstStyle/>
          <a:p>
            <a:pPr>
              <a:lnSpc>
                <a:spcPct val="160000"/>
              </a:lnSpc>
            </a:pPr>
            <a:r>
              <a:rPr lang="en-US" sz="1600" dirty="0">
                <a:latin typeface="Arial" panose="020B0604020202020204" pitchFamily="34" charset="0"/>
                <a:cs typeface="Arial" panose="020B0604020202020204" pitchFamily="34" charset="0"/>
              </a:rPr>
              <a:t>A jewellery brand Gem Star will start its business in December 2022. The product of the business is citrine bracelets (Emerald). The business will provide many services for the customers. There are SWOT and PESTEL analyses have been performed in this study. The target market also has been </a:t>
            </a:r>
            <a:r>
              <a:rPr lang="en-US" sz="1600" dirty="0" err="1">
                <a:latin typeface="Arial" panose="020B0604020202020204" pitchFamily="34" charset="0"/>
                <a:cs typeface="Arial" panose="020B0604020202020204" pitchFamily="34" charset="0"/>
              </a:rPr>
              <a:t>analysed</a:t>
            </a:r>
            <a:r>
              <a:rPr lang="en-US" sz="1600" dirty="0">
                <a:latin typeface="Arial" panose="020B0604020202020204" pitchFamily="34" charset="0"/>
                <a:cs typeface="Arial" panose="020B0604020202020204" pitchFamily="34" charset="0"/>
              </a:rPr>
              <a:t>. The jewellery brand Gem Star is launching their new luxury jewellery and has chalked out an efficient marketing strategy to promote the new launch. The management team has allocated different job roles to the employees to ensure proper marketing and advertising.</a:t>
            </a:r>
          </a:p>
          <a:p>
            <a:pPr>
              <a:lnSpc>
                <a:spcPct val="160000"/>
              </a:lnSpc>
            </a:pPr>
            <a:r>
              <a:rPr lang="en-US" sz="1600" dirty="0">
                <a:latin typeface="Arial" panose="020B0604020202020204" pitchFamily="34" charset="0"/>
                <a:cs typeface="Arial" panose="020B0604020202020204" pitchFamily="34" charset="0"/>
              </a:rPr>
              <a:t>There are various marketing theory based on which Gem star can progress and one of them is social marketing theory. Gem star is a jewelry brand and that is why it is important to affect the social life and lifestyle as well. As per social marketing theory, organisation should target social lifestyle change with some benefits. Gem star should go for this change so that they can make a big impact.</a:t>
            </a:r>
          </a:p>
          <a:p>
            <a:pPr>
              <a:lnSpc>
                <a:spcPct val="160000"/>
              </a:lnSpc>
            </a:pPr>
            <a:r>
              <a:rPr lang="en-US" sz="1600" dirty="0">
                <a:latin typeface="Arial" panose="020B0604020202020204" pitchFamily="34" charset="0"/>
                <a:cs typeface="Arial" panose="020B0604020202020204" pitchFamily="34" charset="0"/>
              </a:rPr>
              <a:t>For example, we can earn £7000a month in our business, but we are spending about £3000, at the end of month we will make profit about £4000.</a:t>
            </a:r>
          </a:p>
        </p:txBody>
      </p:sp>
      <p:sp>
        <p:nvSpPr>
          <p:cNvPr id="2" name="Title 1"/>
          <p:cNvSpPr>
            <a:spLocks noGrp="1"/>
          </p:cNvSpPr>
          <p:nvPr>
            <p:ph type="title"/>
          </p:nvPr>
        </p:nvSpPr>
        <p:spPr>
          <a:xfrm>
            <a:off x="457200" y="253857"/>
            <a:ext cx="8229600" cy="660543"/>
          </a:xfrm>
        </p:spPr>
        <p:txBody>
          <a:bodyPr>
            <a:normAutofit fontScale="90000"/>
          </a:bodyPr>
          <a:lstStyle/>
          <a:p>
            <a:r>
              <a:rPr lang="en-US" b="1" dirty="0"/>
              <a:t>Executive Summary</a:t>
            </a:r>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8"/>
            <a:ext cx="5105400" cy="4614672"/>
          </a:xfrm>
        </p:spPr>
        <p:txBody>
          <a:bodyPr>
            <a:normAutofit fontScale="70000" lnSpcReduction="20000"/>
          </a:bodyPr>
          <a:lstStyle/>
          <a:p>
            <a:pPr>
              <a:lnSpc>
                <a:spcPct val="150000"/>
              </a:lnSpc>
            </a:pPr>
            <a:r>
              <a:rPr lang="en-US" b="1" dirty="0">
                <a:latin typeface="Arial" panose="020B0604020202020204" pitchFamily="34" charset="0"/>
                <a:cs typeface="Arial" panose="020B0604020202020204" pitchFamily="34" charset="0"/>
              </a:rPr>
              <a:t>Company:</a:t>
            </a:r>
            <a:r>
              <a:rPr lang="en-US" dirty="0">
                <a:latin typeface="Arial" panose="020B0604020202020204" pitchFamily="34" charset="0"/>
                <a:cs typeface="Arial" panose="020B0604020202020204" pitchFamily="34" charset="0"/>
              </a:rPr>
              <a:t> Gem Star</a:t>
            </a:r>
          </a:p>
          <a:p>
            <a:pPr>
              <a:lnSpc>
                <a:spcPct val="150000"/>
              </a:lnSpc>
            </a:pPr>
            <a:r>
              <a:rPr lang="en-US" b="1" dirty="0">
                <a:latin typeface="Arial" panose="020B0604020202020204" pitchFamily="34" charset="0"/>
                <a:cs typeface="Arial" panose="020B0604020202020204" pitchFamily="34" charset="0"/>
              </a:rPr>
              <a:t>Tag:</a:t>
            </a:r>
            <a:r>
              <a:rPr lang="en-US" dirty="0">
                <a:latin typeface="Arial" panose="020B0604020202020204" pitchFamily="34" charset="0"/>
                <a:cs typeface="Arial" panose="020B0604020202020204" pitchFamily="34" charset="0"/>
              </a:rPr>
              <a:t> Bring sparkle to everyday life</a:t>
            </a:r>
          </a:p>
          <a:p>
            <a:pPr>
              <a:lnSpc>
                <a:spcPct val="150000"/>
              </a:lnSpc>
            </a:pPr>
            <a:r>
              <a:rPr lang="en-US" b="1" dirty="0">
                <a:latin typeface="Arial" panose="020B0604020202020204" pitchFamily="34" charset="0"/>
                <a:cs typeface="Arial" panose="020B0604020202020204" pitchFamily="34" charset="0"/>
              </a:rPr>
              <a:t>Legal Structure:</a:t>
            </a:r>
            <a:r>
              <a:rPr lang="en-US" dirty="0">
                <a:latin typeface="Arial" panose="020B0604020202020204" pitchFamily="34" charset="0"/>
                <a:cs typeface="Arial" panose="020B0604020202020204" pitchFamily="34" charset="0"/>
              </a:rPr>
              <a:t> General Partnership</a:t>
            </a:r>
          </a:p>
          <a:p>
            <a:pPr>
              <a:lnSpc>
                <a:spcPct val="150000"/>
              </a:lnSpc>
            </a:pPr>
            <a:r>
              <a:rPr lang="en-US" b="1" dirty="0">
                <a:latin typeface="Arial" panose="020B0604020202020204" pitchFamily="34" charset="0"/>
                <a:cs typeface="Arial" panose="020B0604020202020204" pitchFamily="34" charset="0"/>
              </a:rPr>
              <a:t>Service:</a:t>
            </a:r>
            <a:r>
              <a:rPr lang="en-US" dirty="0">
                <a:latin typeface="Arial" panose="020B0604020202020204" pitchFamily="34" charset="0"/>
                <a:cs typeface="Arial" panose="020B0604020202020204" pitchFamily="34" charset="0"/>
              </a:rPr>
              <a:t> Citrine Bracelet (Emerald)</a:t>
            </a:r>
          </a:p>
          <a:p>
            <a:pPr>
              <a:lnSpc>
                <a:spcPct val="150000"/>
              </a:lnSpc>
            </a:pPr>
            <a:r>
              <a:rPr lang="en-US" b="1" dirty="0">
                <a:latin typeface="Arial" panose="020B0604020202020204" pitchFamily="34" charset="0"/>
                <a:cs typeface="Arial" panose="020B0604020202020204" pitchFamily="34" charset="0"/>
              </a:rPr>
              <a:t>Location:</a:t>
            </a:r>
            <a:r>
              <a:rPr lang="en-US" dirty="0">
                <a:latin typeface="Arial" panose="020B0604020202020204" pitchFamily="34" charset="0"/>
                <a:cs typeface="Arial" panose="020B0604020202020204" pitchFamily="34" charset="0"/>
              </a:rPr>
              <a:t> London Mall</a:t>
            </a:r>
          </a:p>
          <a:p>
            <a:pPr>
              <a:lnSpc>
                <a:spcPct val="150000"/>
              </a:lnSpc>
            </a:pPr>
            <a:r>
              <a:rPr lang="en-US" b="1" dirty="0">
                <a:latin typeface="Arial" panose="020B0604020202020204" pitchFamily="34" charset="0"/>
                <a:cs typeface="Arial" panose="020B0604020202020204" pitchFamily="34" charset="0"/>
              </a:rPr>
              <a:t>Commencing:</a:t>
            </a:r>
            <a:r>
              <a:rPr lang="en-US" dirty="0">
                <a:latin typeface="Arial" panose="020B0604020202020204" pitchFamily="34" charset="0"/>
                <a:cs typeface="Arial" panose="020B0604020202020204" pitchFamily="34" charset="0"/>
              </a:rPr>
              <a:t> December 2022</a:t>
            </a:r>
          </a:p>
          <a:p>
            <a:pPr>
              <a:lnSpc>
                <a:spcPct val="150000"/>
              </a:lnSpc>
            </a:pPr>
            <a:r>
              <a:rPr lang="en-US" b="1" dirty="0">
                <a:latin typeface="Arial" panose="020B0604020202020204" pitchFamily="34" charset="0"/>
                <a:cs typeface="Arial" panose="020B0604020202020204" pitchFamily="34" charset="0"/>
              </a:rPr>
              <a:t>Mission: </a:t>
            </a:r>
            <a:r>
              <a:rPr lang="en-US" dirty="0">
                <a:latin typeface="Arial" panose="020B0604020202020204" pitchFamily="34" charset="0"/>
                <a:cs typeface="Arial" panose="020B0604020202020204" pitchFamily="34" charset="0"/>
              </a:rPr>
              <a:t>To create a luxury jewellery brand</a:t>
            </a:r>
          </a:p>
          <a:p>
            <a:pPr>
              <a:lnSpc>
                <a:spcPct val="150000"/>
              </a:lnSpc>
            </a:pPr>
            <a:r>
              <a:rPr lang="en-US" b="1" dirty="0">
                <a:latin typeface="Arial" panose="020B0604020202020204" pitchFamily="34" charset="0"/>
                <a:cs typeface="Arial" panose="020B0604020202020204" pitchFamily="34" charset="0"/>
              </a:rPr>
              <a:t>Vision:</a:t>
            </a:r>
            <a:r>
              <a:rPr lang="en-US" dirty="0">
                <a:latin typeface="Arial" panose="020B0604020202020204" pitchFamily="34" charset="0"/>
                <a:cs typeface="Arial" panose="020B0604020202020204" pitchFamily="34" charset="0"/>
              </a:rPr>
              <a:t> To be recognised as a household jewelry brand for citrine (emerald) bracelets</a:t>
            </a:r>
          </a:p>
        </p:txBody>
      </p:sp>
      <p:sp>
        <p:nvSpPr>
          <p:cNvPr id="2" name="Title 1"/>
          <p:cNvSpPr>
            <a:spLocks noGrp="1"/>
          </p:cNvSpPr>
          <p:nvPr>
            <p:ph type="title"/>
          </p:nvPr>
        </p:nvSpPr>
        <p:spPr/>
        <p:txBody>
          <a:bodyPr>
            <a:normAutofit/>
          </a:bodyPr>
          <a:lstStyle/>
          <a:p>
            <a:pPr lvl="0"/>
            <a:r>
              <a:rPr lang="en-US" b="1" dirty="0"/>
              <a:t>1. Business Overview</a:t>
            </a:r>
            <a:endParaRPr lang="en-US" dirty="0"/>
          </a:p>
        </p:txBody>
      </p:sp>
      <p:pic>
        <p:nvPicPr>
          <p:cNvPr id="4" name="Picture 3">
            <a:extLst>
              <a:ext uri="{FF2B5EF4-FFF2-40B4-BE49-F238E27FC236}">
                <a16:creationId xmlns:a16="http://schemas.microsoft.com/office/drawing/2014/main" id="{9AE9996F-DF06-AF1D-FF36-4FC61D66FB5D}"/>
              </a:ext>
            </a:extLst>
          </p:cNvPr>
          <p:cNvPicPr>
            <a:picLocks noChangeAspect="1"/>
          </p:cNvPicPr>
          <p:nvPr/>
        </p:nvPicPr>
        <p:blipFill>
          <a:blip r:embed="rId3"/>
          <a:stretch>
            <a:fillRect/>
          </a:stretch>
        </p:blipFill>
        <p:spPr>
          <a:xfrm>
            <a:off x="6019800" y="1417638"/>
            <a:ext cx="3045566" cy="5440362"/>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8"/>
            <a:ext cx="5181600" cy="4525963"/>
          </a:xfrm>
        </p:spPr>
        <p:txBody>
          <a:bodyPr>
            <a:normAutofit fontScale="62500" lnSpcReduction="20000"/>
          </a:bodyPr>
          <a:lstStyle/>
          <a:p>
            <a:pPr>
              <a:lnSpc>
                <a:spcPct val="160000"/>
              </a:lnSpc>
              <a:buNone/>
            </a:pPr>
            <a:r>
              <a:rPr lang="en-US" dirty="0">
                <a:latin typeface="Arial" panose="020B0604020202020204" pitchFamily="34" charset="0"/>
                <a:cs typeface="Arial" panose="020B0604020202020204" pitchFamily="34" charset="0"/>
              </a:rPr>
              <a:t>Products and services </a:t>
            </a:r>
          </a:p>
          <a:p>
            <a:pPr>
              <a:lnSpc>
                <a:spcPct val="160000"/>
              </a:lnSpc>
            </a:pPr>
            <a:r>
              <a:rPr lang="en-US" dirty="0">
                <a:latin typeface="Arial" panose="020B0604020202020204" pitchFamily="34" charset="0"/>
                <a:cs typeface="Arial" panose="020B0604020202020204" pitchFamily="34" charset="0"/>
              </a:rPr>
              <a:t>High-quality citrine bracelets (Emerald)</a:t>
            </a:r>
          </a:p>
          <a:p>
            <a:pPr>
              <a:lnSpc>
                <a:spcPct val="160000"/>
              </a:lnSpc>
            </a:pPr>
            <a:r>
              <a:rPr lang="en-US" dirty="0">
                <a:latin typeface="Arial" panose="020B0604020202020204" pitchFamily="34" charset="0"/>
                <a:cs typeface="Arial" panose="020B0604020202020204" pitchFamily="34" charset="0"/>
              </a:rPr>
              <a:t>Customised bracelets with names, dates and much more</a:t>
            </a:r>
          </a:p>
          <a:p>
            <a:pPr>
              <a:lnSpc>
                <a:spcPct val="160000"/>
              </a:lnSpc>
              <a:buNone/>
            </a:pPr>
            <a:r>
              <a:rPr lang="en-US" dirty="0">
                <a:latin typeface="Arial" panose="020B0604020202020204" pitchFamily="34" charset="0"/>
                <a:cs typeface="Arial" panose="020B0604020202020204" pitchFamily="34" charset="0"/>
              </a:rPr>
              <a:t>Services-</a:t>
            </a:r>
          </a:p>
          <a:p>
            <a:pPr>
              <a:lnSpc>
                <a:spcPct val="160000"/>
              </a:lnSpc>
            </a:pPr>
            <a:r>
              <a:rPr lang="en-US" dirty="0">
                <a:latin typeface="Arial" panose="020B0604020202020204" pitchFamily="34" charset="0"/>
                <a:cs typeface="Arial" panose="020B0604020202020204" pitchFamily="34" charset="0"/>
              </a:rPr>
              <a:t>One-year warranty and lifetime exchange policy</a:t>
            </a:r>
          </a:p>
          <a:p>
            <a:pPr>
              <a:lnSpc>
                <a:spcPct val="160000"/>
              </a:lnSpc>
            </a:pPr>
            <a:r>
              <a:rPr lang="en-US" dirty="0">
                <a:latin typeface="Arial" panose="020B0604020202020204" pitchFamily="34" charset="0"/>
                <a:cs typeface="Arial" panose="020B0604020202020204" pitchFamily="34" charset="0"/>
              </a:rPr>
              <a:t>EMI available under certain conditions</a:t>
            </a:r>
          </a:p>
          <a:p>
            <a:pPr>
              <a:lnSpc>
                <a:spcPct val="160000"/>
              </a:lnSpc>
            </a:pPr>
            <a:r>
              <a:rPr lang="en-US" dirty="0">
                <a:latin typeface="Arial" panose="020B0604020202020204" pitchFamily="34" charset="0"/>
                <a:cs typeface="Arial" panose="020B0604020202020204" pitchFamily="34" charset="0"/>
              </a:rPr>
              <a:t>First-year jewellery service is free</a:t>
            </a:r>
          </a:p>
          <a:p>
            <a:pPr>
              <a:lnSpc>
                <a:spcPct val="160000"/>
              </a:lnSpc>
            </a:pPr>
            <a:r>
              <a:rPr lang="en-US" dirty="0">
                <a:latin typeface="Arial" panose="020B0604020202020204" pitchFamily="34" charset="0"/>
                <a:cs typeface="Arial" panose="020B0604020202020204" pitchFamily="34" charset="0"/>
              </a:rPr>
              <a:t>24/7 customer service</a:t>
            </a:r>
          </a:p>
          <a:p>
            <a:pPr>
              <a:lnSpc>
                <a:spcPct val="160000"/>
              </a:lnSpc>
            </a:pPr>
            <a:r>
              <a:rPr lang="en-US" dirty="0">
                <a:latin typeface="Arial" panose="020B0604020202020204" pitchFamily="34" charset="0"/>
                <a:cs typeface="Arial" panose="020B0604020202020204" pitchFamily="34" charset="0"/>
              </a:rPr>
              <a:t>15 days for return available</a:t>
            </a:r>
          </a:p>
        </p:txBody>
      </p:sp>
      <p:sp>
        <p:nvSpPr>
          <p:cNvPr id="2" name="Title 1"/>
          <p:cNvSpPr>
            <a:spLocks noGrp="1"/>
          </p:cNvSpPr>
          <p:nvPr>
            <p:ph type="title"/>
          </p:nvPr>
        </p:nvSpPr>
        <p:spPr/>
        <p:txBody>
          <a:bodyPr>
            <a:normAutofit/>
          </a:bodyPr>
          <a:lstStyle/>
          <a:p>
            <a:pPr lvl="0"/>
            <a:r>
              <a:rPr lang="en-US" b="1" dirty="0"/>
              <a:t>2. Product and Services</a:t>
            </a:r>
            <a:endParaRPr lang="en-US" dirty="0"/>
          </a:p>
        </p:txBody>
      </p:sp>
      <p:pic>
        <p:nvPicPr>
          <p:cNvPr id="4" name="Picture 3">
            <a:extLst>
              <a:ext uri="{FF2B5EF4-FFF2-40B4-BE49-F238E27FC236}">
                <a16:creationId xmlns:a16="http://schemas.microsoft.com/office/drawing/2014/main" id="{28D3F488-B8D4-E280-2622-8729E06736E7}"/>
              </a:ext>
            </a:extLst>
          </p:cNvPr>
          <p:cNvPicPr>
            <a:picLocks noChangeAspect="1"/>
          </p:cNvPicPr>
          <p:nvPr/>
        </p:nvPicPr>
        <p:blipFill>
          <a:blip r:embed="rId3"/>
          <a:stretch>
            <a:fillRect/>
          </a:stretch>
        </p:blipFill>
        <p:spPr>
          <a:xfrm>
            <a:off x="6096000" y="1219200"/>
            <a:ext cx="2390775" cy="1905000"/>
          </a:xfrm>
          <a:prstGeom prst="rect">
            <a:avLst/>
          </a:prstGeom>
        </p:spPr>
      </p:pic>
      <p:pic>
        <p:nvPicPr>
          <p:cNvPr id="5" name="Picture 4">
            <a:extLst>
              <a:ext uri="{FF2B5EF4-FFF2-40B4-BE49-F238E27FC236}">
                <a16:creationId xmlns:a16="http://schemas.microsoft.com/office/drawing/2014/main" id="{697B92BF-C03E-73B3-538B-F02D7F7A2335}"/>
              </a:ext>
            </a:extLst>
          </p:cNvPr>
          <p:cNvPicPr>
            <a:picLocks noChangeAspect="1"/>
          </p:cNvPicPr>
          <p:nvPr/>
        </p:nvPicPr>
        <p:blipFill>
          <a:blip r:embed="rId4"/>
          <a:stretch>
            <a:fillRect/>
          </a:stretch>
        </p:blipFill>
        <p:spPr>
          <a:xfrm>
            <a:off x="6443662" y="2662238"/>
            <a:ext cx="2143125" cy="2143125"/>
          </a:xfrm>
          <a:prstGeom prst="rect">
            <a:avLst/>
          </a:prstGeom>
        </p:spPr>
      </p:pic>
      <p:pic>
        <p:nvPicPr>
          <p:cNvPr id="6" name="Picture 5">
            <a:extLst>
              <a:ext uri="{FF2B5EF4-FFF2-40B4-BE49-F238E27FC236}">
                <a16:creationId xmlns:a16="http://schemas.microsoft.com/office/drawing/2014/main" id="{8360020B-352D-2087-8F82-7A1FBF4CA7CE}"/>
              </a:ext>
            </a:extLst>
          </p:cNvPr>
          <p:cNvPicPr>
            <a:picLocks noChangeAspect="1"/>
          </p:cNvPicPr>
          <p:nvPr/>
        </p:nvPicPr>
        <p:blipFill>
          <a:blip r:embed="rId5"/>
          <a:stretch>
            <a:fillRect/>
          </a:stretch>
        </p:blipFill>
        <p:spPr>
          <a:xfrm>
            <a:off x="6443663" y="4864101"/>
            <a:ext cx="2185800" cy="184150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8"/>
            <a:ext cx="4191000" cy="4386072"/>
          </a:xfrm>
        </p:spPr>
        <p:txBody>
          <a:bodyPr>
            <a:normAutofit fontScale="40000" lnSpcReduction="20000"/>
          </a:bodyPr>
          <a:lstStyle/>
          <a:p>
            <a:pPr>
              <a:lnSpc>
                <a:spcPct val="170000"/>
              </a:lnSpc>
            </a:pPr>
            <a:r>
              <a:rPr lang="en-US" dirty="0">
                <a:latin typeface="Arial" panose="020B0604020202020204" pitchFamily="34" charset="0"/>
                <a:cs typeface="Arial" panose="020B0604020202020204" pitchFamily="34" charset="0"/>
              </a:rPr>
              <a:t>Market auditing is a tool to measure the effectiveness, risk and value of marketing. </a:t>
            </a:r>
          </a:p>
          <a:p>
            <a:pPr>
              <a:lnSpc>
                <a:spcPct val="170000"/>
              </a:lnSpc>
            </a:pPr>
            <a:r>
              <a:rPr lang="en-US" dirty="0">
                <a:latin typeface="Arial" panose="020B0604020202020204" pitchFamily="34" charset="0"/>
                <a:cs typeface="Arial" panose="020B0604020202020204" pitchFamily="34" charset="0"/>
              </a:rPr>
              <a:t>Every business has its competitors in the market. </a:t>
            </a:r>
          </a:p>
          <a:p>
            <a:pPr>
              <a:lnSpc>
                <a:spcPct val="170000"/>
              </a:lnSpc>
            </a:pPr>
            <a:r>
              <a:rPr lang="en-US" dirty="0">
                <a:latin typeface="Arial" panose="020B0604020202020204" pitchFamily="34" charset="0"/>
                <a:cs typeface="Arial" panose="020B0604020202020204" pitchFamily="34" charset="0"/>
              </a:rPr>
              <a:t>It is crucial to </a:t>
            </a:r>
            <a:r>
              <a:rPr lang="en-US" dirty="0" err="1">
                <a:latin typeface="Arial" panose="020B0604020202020204" pitchFamily="34" charset="0"/>
                <a:cs typeface="Arial" panose="020B0604020202020204" pitchFamily="34" charset="0"/>
              </a:rPr>
              <a:t>analyse</a:t>
            </a:r>
            <a:r>
              <a:rPr lang="en-US" dirty="0">
                <a:latin typeface="Arial" panose="020B0604020202020204" pitchFamily="34" charset="0"/>
                <a:cs typeface="Arial" panose="020B0604020202020204" pitchFamily="34" charset="0"/>
              </a:rPr>
              <a:t> those businesses to make strategies for the business.</a:t>
            </a:r>
          </a:p>
          <a:p>
            <a:pPr>
              <a:lnSpc>
                <a:spcPct val="170000"/>
              </a:lnSpc>
              <a:buNone/>
            </a:pPr>
            <a:r>
              <a:rPr lang="en-US" b="1" u="sng" dirty="0">
                <a:latin typeface="Arial" panose="020B0604020202020204" pitchFamily="34" charset="0"/>
                <a:cs typeface="Arial" panose="020B0604020202020204" pitchFamily="34" charset="0"/>
              </a:rPr>
              <a:t>Top 3 jewellery shops in London based on Google review</a:t>
            </a:r>
            <a:endParaRPr lang="en-US" dirty="0">
              <a:latin typeface="Arial" panose="020B0604020202020204" pitchFamily="34" charset="0"/>
              <a:cs typeface="Arial" panose="020B0604020202020204" pitchFamily="34" charset="0"/>
            </a:endParaRPr>
          </a:p>
          <a:p>
            <a:pPr>
              <a:lnSpc>
                <a:spcPct val="170000"/>
              </a:lnSpc>
            </a:pPr>
            <a:r>
              <a:rPr lang="en-US" dirty="0">
                <a:latin typeface="Arial" panose="020B0604020202020204" pitchFamily="34" charset="0"/>
                <a:cs typeface="Arial" panose="020B0604020202020204" pitchFamily="34" charset="0"/>
              </a:rPr>
              <a:t>1. Jessica de </a:t>
            </a:r>
            <a:r>
              <a:rPr lang="en-US" dirty="0" err="1">
                <a:latin typeface="Arial" panose="020B0604020202020204" pitchFamily="34" charset="0"/>
                <a:cs typeface="Arial" panose="020B0604020202020204" pitchFamily="34" charset="0"/>
              </a:rPr>
              <a:t>Lotz</a:t>
            </a:r>
            <a:r>
              <a:rPr lang="en-US" dirty="0">
                <a:latin typeface="Arial" panose="020B0604020202020204" pitchFamily="34" charset="0"/>
                <a:cs typeface="Arial" panose="020B0604020202020204" pitchFamily="34" charset="0"/>
              </a:rPr>
              <a:t> Jewellery, a women-owned shop.</a:t>
            </a:r>
          </a:p>
          <a:p>
            <a:pPr>
              <a:lnSpc>
                <a:spcPct val="170000"/>
              </a:lnSpc>
            </a:pPr>
            <a:r>
              <a:rPr lang="en-US" dirty="0">
                <a:latin typeface="Arial" panose="020B0604020202020204" pitchFamily="34" charset="0"/>
                <a:cs typeface="Arial" panose="020B0604020202020204" pitchFamily="34" charset="0"/>
              </a:rPr>
              <a:t>2. EC One, sustainable jewellery</a:t>
            </a:r>
          </a:p>
          <a:p>
            <a:pPr>
              <a:lnSpc>
                <a:spcPct val="170000"/>
              </a:lnSpc>
            </a:pPr>
            <a:r>
              <a:rPr lang="en-US" dirty="0">
                <a:latin typeface="Arial" panose="020B0604020202020204" pitchFamily="34" charset="0"/>
                <a:cs typeface="Arial" panose="020B0604020202020204" pitchFamily="34" charset="0"/>
              </a:rPr>
              <a:t>3. Maya </a:t>
            </a:r>
            <a:r>
              <a:rPr lang="en-US" dirty="0" err="1">
                <a:latin typeface="Arial" panose="020B0604020202020204" pitchFamily="34" charset="0"/>
                <a:cs typeface="Arial" panose="020B0604020202020204" pitchFamily="34" charset="0"/>
              </a:rPr>
              <a:t>Magal</a:t>
            </a:r>
            <a:r>
              <a:rPr lang="en-US" dirty="0">
                <a:latin typeface="Arial" panose="020B0604020202020204" pitchFamily="34" charset="0"/>
                <a:cs typeface="Arial" panose="020B0604020202020204" pitchFamily="34" charset="0"/>
              </a:rPr>
              <a:t> London, unique style jewellery.</a:t>
            </a:r>
          </a:p>
          <a:p>
            <a:pPr>
              <a:lnSpc>
                <a:spcPct val="170000"/>
              </a:lnSpc>
              <a:buNone/>
            </a:pPr>
            <a:r>
              <a:rPr lang="en-US" dirty="0">
                <a:latin typeface="Arial" panose="020B0604020202020204" pitchFamily="34" charset="0"/>
                <a:cs typeface="Arial" panose="020B0604020202020204" pitchFamily="34" charset="0"/>
              </a:rPr>
              <a:t>    These shops are the best jewellery shops in London. I and my partners will </a:t>
            </a:r>
            <a:r>
              <a:rPr lang="en-US" dirty="0" err="1">
                <a:latin typeface="Arial" panose="020B0604020202020204" pitchFamily="34" charset="0"/>
                <a:cs typeface="Arial" panose="020B0604020202020204" pitchFamily="34" charset="0"/>
              </a:rPr>
              <a:t>analyse</a:t>
            </a:r>
            <a:r>
              <a:rPr lang="en-US" dirty="0">
                <a:latin typeface="Arial" panose="020B0604020202020204" pitchFamily="34" charset="0"/>
                <a:cs typeface="Arial" panose="020B0604020202020204" pitchFamily="34" charset="0"/>
              </a:rPr>
              <a:t> these businesses to compete with them.</a:t>
            </a:r>
          </a:p>
          <a:p>
            <a:endParaRPr lang="en-US" dirty="0"/>
          </a:p>
        </p:txBody>
      </p:sp>
      <p:sp>
        <p:nvSpPr>
          <p:cNvPr id="2" name="Title 1"/>
          <p:cNvSpPr>
            <a:spLocks noGrp="1"/>
          </p:cNvSpPr>
          <p:nvPr>
            <p:ph type="title"/>
          </p:nvPr>
        </p:nvSpPr>
        <p:spPr>
          <a:xfrm>
            <a:off x="533400" y="762000"/>
            <a:ext cx="8229600" cy="762000"/>
          </a:xfrm>
        </p:spPr>
        <p:txBody>
          <a:bodyPr>
            <a:normAutofit fontScale="90000"/>
          </a:bodyPr>
          <a:lstStyle/>
          <a:p>
            <a:br>
              <a:rPr lang="en-US" sz="3600" b="1" dirty="0"/>
            </a:br>
            <a:r>
              <a:rPr lang="en-US" sz="3600" b="1" dirty="0"/>
              <a:t>3.1 Market Audit- Competitor’s Analysis</a:t>
            </a:r>
            <a:br>
              <a:rPr lang="en-US" dirty="0"/>
            </a:br>
            <a:endParaRPr lang="en-US" dirty="0"/>
          </a:p>
        </p:txBody>
      </p:sp>
      <p:pic>
        <p:nvPicPr>
          <p:cNvPr id="4" name="Picture 3">
            <a:extLst>
              <a:ext uri="{FF2B5EF4-FFF2-40B4-BE49-F238E27FC236}">
                <a16:creationId xmlns:a16="http://schemas.microsoft.com/office/drawing/2014/main" id="{E40954F2-A541-3319-F103-78A0D39E80CA}"/>
              </a:ext>
            </a:extLst>
          </p:cNvPr>
          <p:cNvPicPr>
            <a:picLocks noChangeAspect="1"/>
          </p:cNvPicPr>
          <p:nvPr/>
        </p:nvPicPr>
        <p:blipFill>
          <a:blip r:embed="rId3"/>
          <a:stretch>
            <a:fillRect/>
          </a:stretch>
        </p:blipFill>
        <p:spPr>
          <a:xfrm>
            <a:off x="4800600" y="1195687"/>
            <a:ext cx="4094252" cy="5643154"/>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8"/>
            <a:ext cx="4343400" cy="4525963"/>
          </a:xfrm>
        </p:spPr>
        <p:txBody>
          <a:bodyPr>
            <a:normAutofit fontScale="85000" lnSpcReduction="10000"/>
          </a:bodyPr>
          <a:lstStyle/>
          <a:p>
            <a:pPr>
              <a:lnSpc>
                <a:spcPct val="150000"/>
              </a:lnSpc>
            </a:pPr>
            <a:r>
              <a:rPr lang="en-US" b="1" dirty="0">
                <a:latin typeface="Arial" panose="020B0604020202020204" pitchFamily="34" charset="0"/>
                <a:cs typeface="Arial" panose="020B0604020202020204" pitchFamily="34" charset="0"/>
              </a:rPr>
              <a:t>Strength: </a:t>
            </a:r>
            <a:r>
              <a:rPr lang="en-US" dirty="0">
                <a:latin typeface="Arial" panose="020B0604020202020204" pitchFamily="34" charset="0"/>
                <a:cs typeface="Arial" panose="020B0604020202020204" pitchFamily="34" charset="0"/>
              </a:rPr>
              <a:t>High-quality and </a:t>
            </a:r>
            <a:r>
              <a:rPr lang="en-US" dirty="0" err="1">
                <a:latin typeface="Arial" panose="020B0604020202020204" pitchFamily="34" charset="0"/>
                <a:cs typeface="Arial" panose="020B0604020202020204" pitchFamily="34" charset="0"/>
              </a:rPr>
              <a:t>customisable</a:t>
            </a:r>
            <a:r>
              <a:rPr lang="en-US" dirty="0">
                <a:latin typeface="Arial" panose="020B0604020202020204" pitchFamily="34" charset="0"/>
                <a:cs typeface="Arial" panose="020B0604020202020204" pitchFamily="34" charset="0"/>
              </a:rPr>
              <a:t> jewellery designs</a:t>
            </a:r>
          </a:p>
          <a:p>
            <a:pPr>
              <a:lnSpc>
                <a:spcPct val="150000"/>
              </a:lnSpc>
            </a:pPr>
            <a:r>
              <a:rPr lang="en-US" b="1" dirty="0">
                <a:latin typeface="Arial" panose="020B0604020202020204" pitchFamily="34" charset="0"/>
                <a:cs typeface="Arial" panose="020B0604020202020204" pitchFamily="34" charset="0"/>
              </a:rPr>
              <a:t>Weakness: </a:t>
            </a:r>
            <a:r>
              <a:rPr lang="en-US" dirty="0">
                <a:latin typeface="Arial" panose="020B0604020202020204" pitchFamily="34" charset="0"/>
                <a:cs typeface="Arial" panose="020B0604020202020204" pitchFamily="34" charset="0"/>
              </a:rPr>
              <a:t>New company with a lack of experience</a:t>
            </a:r>
          </a:p>
          <a:p>
            <a:pPr>
              <a:lnSpc>
                <a:spcPct val="150000"/>
              </a:lnSpc>
            </a:pPr>
            <a:r>
              <a:rPr lang="en-US" b="1" dirty="0">
                <a:latin typeface="Arial" panose="020B0604020202020204" pitchFamily="34" charset="0"/>
                <a:cs typeface="Arial" panose="020B0604020202020204" pitchFamily="34" charset="0"/>
              </a:rPr>
              <a:t>Opportunity: </a:t>
            </a:r>
            <a:r>
              <a:rPr lang="en-US" dirty="0">
                <a:latin typeface="Arial" panose="020B0604020202020204" pitchFamily="34" charset="0"/>
                <a:cs typeface="Arial" panose="020B0604020202020204" pitchFamily="34" charset="0"/>
              </a:rPr>
              <a:t>High demand for citrine jewellery</a:t>
            </a:r>
          </a:p>
          <a:p>
            <a:pPr>
              <a:lnSpc>
                <a:spcPct val="150000"/>
              </a:lnSpc>
            </a:pPr>
            <a:r>
              <a:rPr lang="en-US" b="1" dirty="0">
                <a:latin typeface="Arial" panose="020B0604020202020204" pitchFamily="34" charset="0"/>
                <a:cs typeface="Arial" panose="020B0604020202020204" pitchFamily="34" charset="0"/>
              </a:rPr>
              <a:t>Threat:</a:t>
            </a:r>
            <a:r>
              <a:rPr lang="en-US" dirty="0">
                <a:latin typeface="Arial" panose="020B0604020202020204" pitchFamily="34" charset="0"/>
                <a:cs typeface="Arial" panose="020B0604020202020204" pitchFamily="34" charset="0"/>
              </a:rPr>
              <a:t> Lots of competitors</a:t>
            </a:r>
          </a:p>
        </p:txBody>
      </p:sp>
      <p:sp>
        <p:nvSpPr>
          <p:cNvPr id="2" name="Title 1"/>
          <p:cNvSpPr>
            <a:spLocks noGrp="1"/>
          </p:cNvSpPr>
          <p:nvPr>
            <p:ph type="title"/>
          </p:nvPr>
        </p:nvSpPr>
        <p:spPr/>
        <p:txBody>
          <a:bodyPr>
            <a:normAutofit fontScale="90000"/>
          </a:bodyPr>
          <a:lstStyle/>
          <a:p>
            <a:r>
              <a:rPr lang="en-US" b="1" dirty="0"/>
              <a:t>3.2 Market Audit- SWOT Analysis</a:t>
            </a:r>
            <a:endParaRPr lang="en-US" dirty="0"/>
          </a:p>
        </p:txBody>
      </p:sp>
      <p:pic>
        <p:nvPicPr>
          <p:cNvPr id="4" name="Picture 3">
            <a:extLst>
              <a:ext uri="{FF2B5EF4-FFF2-40B4-BE49-F238E27FC236}">
                <a16:creationId xmlns:a16="http://schemas.microsoft.com/office/drawing/2014/main" id="{ADE7E0BC-C1C3-0C09-0760-4969BEFA8432}"/>
              </a:ext>
            </a:extLst>
          </p:cNvPr>
          <p:cNvPicPr>
            <a:picLocks noChangeAspect="1"/>
          </p:cNvPicPr>
          <p:nvPr/>
        </p:nvPicPr>
        <p:blipFill>
          <a:blip r:embed="rId3"/>
          <a:stretch>
            <a:fillRect/>
          </a:stretch>
        </p:blipFill>
        <p:spPr>
          <a:xfrm>
            <a:off x="5334000" y="1676400"/>
            <a:ext cx="3195637" cy="3729037"/>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3.3 Market Audit- PESTEL Analysis</a:t>
            </a:r>
            <a:endParaRPr lang="en-US" dirty="0"/>
          </a:p>
        </p:txBody>
      </p:sp>
      <p:graphicFrame>
        <p:nvGraphicFramePr>
          <p:cNvPr id="6" name="Table 6">
            <a:extLst>
              <a:ext uri="{FF2B5EF4-FFF2-40B4-BE49-F238E27FC236}">
                <a16:creationId xmlns:a16="http://schemas.microsoft.com/office/drawing/2014/main" id="{17D18349-B362-27DB-B6E1-A5651859E261}"/>
              </a:ext>
            </a:extLst>
          </p:cNvPr>
          <p:cNvGraphicFramePr>
            <a:graphicFrameLocks noGrp="1"/>
          </p:cNvGraphicFramePr>
          <p:nvPr>
            <p:extLst>
              <p:ext uri="{D42A27DB-BD31-4B8C-83A1-F6EECF244321}">
                <p14:modId xmlns:p14="http://schemas.microsoft.com/office/powerpoint/2010/main" val="2978627135"/>
              </p:ext>
            </p:extLst>
          </p:nvPr>
        </p:nvGraphicFramePr>
        <p:xfrm>
          <a:off x="1752600" y="1219200"/>
          <a:ext cx="6096000" cy="3291840"/>
        </p:xfrm>
        <a:graphic>
          <a:graphicData uri="http://schemas.openxmlformats.org/drawingml/2006/table">
            <a:tbl>
              <a:tblPr firstRow="1" bandRow="1">
                <a:tableStyleId>{5C22544A-7EE6-4342-B048-85BDC9FD1C3A}</a:tableStyleId>
              </a:tblPr>
              <a:tblGrid>
                <a:gridCol w="1905000">
                  <a:extLst>
                    <a:ext uri="{9D8B030D-6E8A-4147-A177-3AD203B41FA5}">
                      <a16:colId xmlns:a16="http://schemas.microsoft.com/office/drawing/2014/main" val="2185573743"/>
                    </a:ext>
                  </a:extLst>
                </a:gridCol>
                <a:gridCol w="4191000">
                  <a:extLst>
                    <a:ext uri="{9D8B030D-6E8A-4147-A177-3AD203B41FA5}">
                      <a16:colId xmlns:a16="http://schemas.microsoft.com/office/drawing/2014/main" val="4077457562"/>
                    </a:ext>
                  </a:extLst>
                </a:gridCol>
              </a:tblGrid>
              <a:tr h="370840">
                <a:tc>
                  <a:txBody>
                    <a:bodyPr/>
                    <a:lstStyle/>
                    <a:p>
                      <a:r>
                        <a:rPr lang="en-IN" sz="2000" dirty="0">
                          <a:latin typeface="Arial" panose="020B0604020202020204" pitchFamily="34" charset="0"/>
                          <a:cs typeface="Arial" panose="020B0604020202020204" pitchFamily="34" charset="0"/>
                        </a:rPr>
                        <a:t>Political </a:t>
                      </a:r>
                      <a:endParaRPr lang="en-GB" sz="2000" dirty="0">
                        <a:latin typeface="Arial" panose="020B0604020202020204" pitchFamily="34" charset="0"/>
                        <a:cs typeface="Arial" panose="020B0604020202020204" pitchFamily="34" charset="0"/>
                      </a:endParaRPr>
                    </a:p>
                  </a:txBody>
                  <a:tcPr/>
                </a:tc>
                <a:tc>
                  <a:txBody>
                    <a:bodyPr/>
                    <a:lstStyle/>
                    <a:p>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increased tax rates in the UK</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653055139"/>
                  </a:ext>
                </a:extLst>
              </a:tr>
              <a:tr h="370840">
                <a:tc>
                  <a:txBody>
                    <a:bodyPr/>
                    <a:lstStyle/>
                    <a:p>
                      <a:r>
                        <a:rPr lang="en-IN" sz="2000" dirty="0">
                          <a:latin typeface="Arial" panose="020B0604020202020204" pitchFamily="34" charset="0"/>
                          <a:cs typeface="Arial" panose="020B0604020202020204" pitchFamily="34" charset="0"/>
                        </a:rPr>
                        <a:t>Economic </a:t>
                      </a:r>
                      <a:endParaRPr lang="en-GB" sz="2000" dirty="0">
                        <a:latin typeface="Arial" panose="020B0604020202020204" pitchFamily="34" charset="0"/>
                        <a:cs typeface="Arial" panose="020B0604020202020204" pitchFamily="34" charset="0"/>
                      </a:endParaRPr>
                    </a:p>
                  </a:txBody>
                  <a:tcPr/>
                </a:tc>
                <a:tc>
                  <a:txBody>
                    <a:bodyPr/>
                    <a:lstStyle/>
                    <a:p>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Increased unemployment after Covid-19 pandemic</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66488999"/>
                  </a:ext>
                </a:extLst>
              </a:tr>
              <a:tr h="370840">
                <a:tc>
                  <a:txBody>
                    <a:bodyPr/>
                    <a:lstStyle/>
                    <a:p>
                      <a:r>
                        <a:rPr lang="en-IN" sz="2000" dirty="0">
                          <a:latin typeface="Arial" panose="020B0604020202020204" pitchFamily="34" charset="0"/>
                          <a:cs typeface="Arial" panose="020B0604020202020204" pitchFamily="34" charset="0"/>
                        </a:rPr>
                        <a:t>Social </a:t>
                      </a:r>
                      <a:endParaRPr lang="en-GB" sz="2000" dirty="0">
                        <a:latin typeface="Arial" panose="020B0604020202020204" pitchFamily="34" charset="0"/>
                        <a:cs typeface="Arial" panose="020B0604020202020204" pitchFamily="34" charset="0"/>
                      </a:endParaRPr>
                    </a:p>
                  </a:txBody>
                  <a:tcPr/>
                </a:tc>
                <a:tc>
                  <a:txBody>
                    <a:bodyPr/>
                    <a:lstStyle/>
                    <a:p>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Changing trends and buying patterns of customers</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960591074"/>
                  </a:ext>
                </a:extLst>
              </a:tr>
              <a:tr h="370840">
                <a:tc>
                  <a:txBody>
                    <a:bodyPr/>
                    <a:lstStyle/>
                    <a:p>
                      <a:r>
                        <a:rPr lang="en-IN" sz="2000" dirty="0">
                          <a:latin typeface="Arial" panose="020B0604020202020204" pitchFamily="34" charset="0"/>
                          <a:cs typeface="Arial" panose="020B0604020202020204" pitchFamily="34" charset="0"/>
                        </a:rPr>
                        <a:t>Technological </a:t>
                      </a:r>
                      <a:endParaRPr lang="en-GB" sz="2000" dirty="0">
                        <a:latin typeface="Arial" panose="020B0604020202020204" pitchFamily="34" charset="0"/>
                        <a:cs typeface="Arial" panose="020B0604020202020204" pitchFamily="34" charset="0"/>
                      </a:endParaRPr>
                    </a:p>
                  </a:txBody>
                  <a:tcPr/>
                </a:tc>
                <a:tc>
                  <a:txBody>
                    <a:bodyPr/>
                    <a:lstStyle/>
                    <a:p>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Advanced technologies in the market</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050609669"/>
                  </a:ext>
                </a:extLst>
              </a:tr>
              <a:tr h="370840">
                <a:tc>
                  <a:txBody>
                    <a:bodyPr/>
                    <a:lstStyle/>
                    <a:p>
                      <a:r>
                        <a:rPr lang="en-IN" sz="2000" dirty="0">
                          <a:latin typeface="Arial" panose="020B0604020202020204" pitchFamily="34" charset="0"/>
                          <a:cs typeface="Arial" panose="020B0604020202020204" pitchFamily="34" charset="0"/>
                        </a:rPr>
                        <a:t>Environmental </a:t>
                      </a:r>
                      <a:endParaRPr lang="en-GB" sz="2000" dirty="0">
                        <a:latin typeface="Arial" panose="020B0604020202020204" pitchFamily="34" charset="0"/>
                        <a:cs typeface="Arial" panose="020B0604020202020204" pitchFamily="34" charset="0"/>
                      </a:endParaRPr>
                    </a:p>
                  </a:txBody>
                  <a:tcPr/>
                </a:tc>
                <a:tc>
                  <a:txBody>
                    <a:bodyPr/>
                    <a:lstStyle/>
                    <a:p>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Ethical and sustainable sourcing</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437381542"/>
                  </a:ext>
                </a:extLst>
              </a:tr>
              <a:tr h="370840">
                <a:tc>
                  <a:txBody>
                    <a:bodyPr/>
                    <a:lstStyle/>
                    <a:p>
                      <a:r>
                        <a:rPr lang="en-IN" sz="2000" dirty="0">
                          <a:latin typeface="Arial" panose="020B0604020202020204" pitchFamily="34" charset="0"/>
                          <a:cs typeface="Arial" panose="020B0604020202020204" pitchFamily="34" charset="0"/>
                        </a:rPr>
                        <a:t>Legal</a:t>
                      </a:r>
                      <a:endParaRPr lang="en-GB" sz="2000" dirty="0">
                        <a:latin typeface="Arial" panose="020B0604020202020204" pitchFamily="34" charset="0"/>
                        <a:cs typeface="Arial" panose="020B0604020202020204" pitchFamily="34" charset="0"/>
                      </a:endParaRPr>
                    </a:p>
                  </a:txBody>
                  <a:tcPr/>
                </a:tc>
                <a:tc>
                  <a:txBody>
                    <a:bodyPr/>
                    <a:lstStyle/>
                    <a:p>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Changing laws in the UK</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208112536"/>
                  </a:ext>
                </a:extLst>
              </a:tr>
            </a:tbl>
          </a:graphicData>
        </a:graphic>
      </p:graphicFrame>
      <p:pic>
        <p:nvPicPr>
          <p:cNvPr id="7" name="Picture 6">
            <a:extLst>
              <a:ext uri="{FF2B5EF4-FFF2-40B4-BE49-F238E27FC236}">
                <a16:creationId xmlns:a16="http://schemas.microsoft.com/office/drawing/2014/main" id="{2ECCE6EE-76C0-C21D-C154-0554163A6EE7}"/>
              </a:ext>
            </a:extLst>
          </p:cNvPr>
          <p:cNvPicPr>
            <a:picLocks noChangeAspect="1"/>
          </p:cNvPicPr>
          <p:nvPr/>
        </p:nvPicPr>
        <p:blipFill>
          <a:blip r:embed="rId3"/>
          <a:stretch>
            <a:fillRect/>
          </a:stretch>
        </p:blipFill>
        <p:spPr>
          <a:xfrm>
            <a:off x="0" y="4724400"/>
            <a:ext cx="9144000" cy="236220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8"/>
            <a:ext cx="4648200" cy="4525963"/>
          </a:xfrm>
        </p:spPr>
        <p:txBody>
          <a:bodyPr>
            <a:normAutofit fontScale="70000" lnSpcReduction="20000"/>
          </a:bodyPr>
          <a:lstStyle/>
          <a:p>
            <a:pPr>
              <a:lnSpc>
                <a:spcPct val="150000"/>
              </a:lnSpc>
            </a:pPr>
            <a:r>
              <a:rPr lang="en-US" b="1" dirty="0">
                <a:latin typeface="Arial" panose="020B0604020202020204" pitchFamily="34" charset="0"/>
                <a:cs typeface="Arial" panose="020B0604020202020204" pitchFamily="34" charset="0"/>
              </a:rPr>
              <a:t>Income:</a:t>
            </a:r>
            <a:r>
              <a:rPr lang="en-US" dirty="0">
                <a:latin typeface="Arial" panose="020B0604020202020204" pitchFamily="34" charset="0"/>
                <a:cs typeface="Arial" panose="020B0604020202020204" pitchFamily="34" charset="0"/>
              </a:rPr>
              <a:t> The income of target customers should be above 4,000 pounds per month</a:t>
            </a:r>
          </a:p>
          <a:p>
            <a:pPr>
              <a:lnSpc>
                <a:spcPct val="150000"/>
              </a:lnSpc>
            </a:pPr>
            <a:r>
              <a:rPr lang="en-US" b="1" dirty="0">
                <a:latin typeface="Arial" panose="020B0604020202020204" pitchFamily="34" charset="0"/>
                <a:cs typeface="Arial" panose="020B0604020202020204" pitchFamily="34" charset="0"/>
              </a:rPr>
              <a:t>Gender:</a:t>
            </a:r>
            <a:r>
              <a:rPr lang="en-US" dirty="0">
                <a:latin typeface="Arial" panose="020B0604020202020204" pitchFamily="34" charset="0"/>
                <a:cs typeface="Arial" panose="020B0604020202020204" pitchFamily="34" charset="0"/>
              </a:rPr>
              <a:t> The target customer of the brand is female</a:t>
            </a:r>
          </a:p>
          <a:p>
            <a:pPr>
              <a:lnSpc>
                <a:spcPct val="150000"/>
              </a:lnSpc>
            </a:pPr>
            <a:r>
              <a:rPr lang="en-US" b="1" dirty="0">
                <a:latin typeface="Arial" panose="020B0604020202020204" pitchFamily="34" charset="0"/>
                <a:cs typeface="Arial" panose="020B0604020202020204" pitchFamily="34" charset="0"/>
              </a:rPr>
              <a:t>Age:</a:t>
            </a:r>
            <a:r>
              <a:rPr lang="en-US" dirty="0">
                <a:latin typeface="Arial" panose="020B0604020202020204" pitchFamily="34" charset="0"/>
                <a:cs typeface="Arial" panose="020B0604020202020204" pitchFamily="34" charset="0"/>
              </a:rPr>
              <a:t> The age of target customers can be 25 to 35 years</a:t>
            </a:r>
          </a:p>
          <a:p>
            <a:pPr>
              <a:lnSpc>
                <a:spcPct val="150000"/>
              </a:lnSpc>
            </a:pPr>
            <a:r>
              <a:rPr lang="en-US" b="1" dirty="0">
                <a:latin typeface="Arial" panose="020B0604020202020204" pitchFamily="34" charset="0"/>
                <a:cs typeface="Arial" panose="020B0604020202020204" pitchFamily="34" charset="0"/>
              </a:rPr>
              <a:t>Occupation:</a:t>
            </a:r>
            <a:r>
              <a:rPr lang="en-US" dirty="0">
                <a:latin typeface="Arial" panose="020B0604020202020204" pitchFamily="34" charset="0"/>
                <a:cs typeface="Arial" panose="020B0604020202020204" pitchFamily="34" charset="0"/>
              </a:rPr>
              <a:t> Occupation of the target customers is professional workers</a:t>
            </a:r>
          </a:p>
          <a:p>
            <a:pPr>
              <a:lnSpc>
                <a:spcPct val="150000"/>
              </a:lnSpc>
            </a:pPr>
            <a:r>
              <a:rPr lang="en-US" b="1" dirty="0">
                <a:latin typeface="Arial" panose="020B0604020202020204" pitchFamily="34" charset="0"/>
                <a:cs typeface="Arial" panose="020B0604020202020204" pitchFamily="34" charset="0"/>
              </a:rPr>
              <a:t>Family: </a:t>
            </a:r>
            <a:r>
              <a:rPr lang="en-US" dirty="0">
                <a:latin typeface="Arial" panose="020B0604020202020204" pitchFamily="34" charset="0"/>
                <a:cs typeface="Arial" panose="020B0604020202020204" pitchFamily="34" charset="0"/>
              </a:rPr>
              <a:t>The target customers can have family or can be single</a:t>
            </a:r>
          </a:p>
        </p:txBody>
      </p:sp>
      <p:sp>
        <p:nvSpPr>
          <p:cNvPr id="2" name="Title 1"/>
          <p:cNvSpPr>
            <a:spLocks noGrp="1"/>
          </p:cNvSpPr>
          <p:nvPr>
            <p:ph type="title"/>
          </p:nvPr>
        </p:nvSpPr>
        <p:spPr/>
        <p:txBody>
          <a:bodyPr>
            <a:normAutofit/>
          </a:bodyPr>
          <a:lstStyle/>
          <a:p>
            <a:pPr lvl="0"/>
            <a:r>
              <a:rPr lang="en-US" b="1" dirty="0"/>
              <a:t>4. Target Market</a:t>
            </a:r>
            <a:endParaRPr lang="en-US" dirty="0"/>
          </a:p>
        </p:txBody>
      </p:sp>
      <p:pic>
        <p:nvPicPr>
          <p:cNvPr id="4" name="Picture 3">
            <a:extLst>
              <a:ext uri="{FF2B5EF4-FFF2-40B4-BE49-F238E27FC236}">
                <a16:creationId xmlns:a16="http://schemas.microsoft.com/office/drawing/2014/main" id="{FBCAC3EF-009B-BCD8-7125-67991CB893FB}"/>
              </a:ext>
            </a:extLst>
          </p:cNvPr>
          <p:cNvPicPr>
            <a:picLocks noChangeAspect="1"/>
          </p:cNvPicPr>
          <p:nvPr/>
        </p:nvPicPr>
        <p:blipFill>
          <a:blip r:embed="rId3"/>
          <a:stretch>
            <a:fillRect/>
          </a:stretch>
        </p:blipFill>
        <p:spPr>
          <a:xfrm>
            <a:off x="5257800" y="1417638"/>
            <a:ext cx="3810000" cy="5343525"/>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8"/>
            <a:ext cx="4724400" cy="4767072"/>
          </a:xfrm>
        </p:spPr>
        <p:txBody>
          <a:bodyPr>
            <a:normAutofit fontScale="55000" lnSpcReduction="20000"/>
          </a:bodyPr>
          <a:lstStyle/>
          <a:p>
            <a:pPr lvl="0">
              <a:lnSpc>
                <a:spcPct val="160000"/>
              </a:lnSpc>
            </a:pPr>
            <a:r>
              <a:rPr lang="en-US" dirty="0">
                <a:latin typeface="Arial" panose="020B0604020202020204" pitchFamily="34" charset="0"/>
                <a:cs typeface="Arial" panose="020B0604020202020204" pitchFamily="34" charset="0"/>
              </a:rPr>
              <a:t>To find and narrate stories about luxury jewellery.</a:t>
            </a:r>
          </a:p>
          <a:p>
            <a:pPr lvl="0">
              <a:lnSpc>
                <a:spcPct val="160000"/>
              </a:lnSpc>
            </a:pPr>
            <a:r>
              <a:rPr lang="en-US" dirty="0">
                <a:latin typeface="Arial" panose="020B0604020202020204" pitchFamily="34" charset="0"/>
                <a:cs typeface="Arial" panose="020B0604020202020204" pitchFamily="34" charset="0"/>
              </a:rPr>
              <a:t>To attract more female consumers by offering lucrative discounts (Chandra, </a:t>
            </a:r>
            <a:r>
              <a:rPr lang="en-US" dirty="0" err="1">
                <a:latin typeface="Arial" panose="020B0604020202020204" pitchFamily="34" charset="0"/>
                <a:cs typeface="Arial" panose="020B0604020202020204" pitchFamily="34" charset="0"/>
              </a:rPr>
              <a:t>Mazumdar</a:t>
            </a:r>
            <a:r>
              <a:rPr lang="en-US" dirty="0">
                <a:latin typeface="Arial" panose="020B0604020202020204" pitchFamily="34" charset="0"/>
                <a:cs typeface="Arial" panose="020B0604020202020204" pitchFamily="34" charset="0"/>
              </a:rPr>
              <a:t> and </a:t>
            </a:r>
            <a:r>
              <a:rPr lang="en-US" dirty="0" err="1">
                <a:latin typeface="Arial" panose="020B0604020202020204" pitchFamily="34" charset="0"/>
                <a:cs typeface="Arial" panose="020B0604020202020204" pitchFamily="34" charset="0"/>
              </a:rPr>
              <a:t>Suman</a:t>
            </a:r>
            <a:r>
              <a:rPr lang="en-US" dirty="0">
                <a:latin typeface="Arial" panose="020B0604020202020204" pitchFamily="34" charset="0"/>
                <a:cs typeface="Arial" panose="020B0604020202020204" pitchFamily="34" charset="0"/>
              </a:rPr>
              <a:t>, 2018).</a:t>
            </a:r>
          </a:p>
          <a:p>
            <a:pPr lvl="0">
              <a:lnSpc>
                <a:spcPct val="160000"/>
              </a:lnSpc>
            </a:pPr>
            <a:r>
              <a:rPr lang="en-US" dirty="0">
                <a:latin typeface="Arial" panose="020B0604020202020204" pitchFamily="34" charset="0"/>
                <a:cs typeface="Arial" panose="020B0604020202020204" pitchFamily="34" charset="0"/>
              </a:rPr>
              <a:t>To understand the likings and preferences of the consumers.</a:t>
            </a:r>
          </a:p>
          <a:p>
            <a:pPr lvl="0">
              <a:lnSpc>
                <a:spcPct val="160000"/>
              </a:lnSpc>
            </a:pPr>
            <a:r>
              <a:rPr lang="en-US" dirty="0">
                <a:latin typeface="Arial" panose="020B0604020202020204" pitchFamily="34" charset="0"/>
                <a:cs typeface="Arial" panose="020B0604020202020204" pitchFamily="34" charset="0"/>
              </a:rPr>
              <a:t>To focus on the sales in the retail stores as well as online sales and marketing in various platforms like Facebook, twitter, Instagram and YouTube.</a:t>
            </a:r>
          </a:p>
          <a:p>
            <a:pPr lvl="0">
              <a:lnSpc>
                <a:spcPct val="160000"/>
              </a:lnSpc>
            </a:pPr>
            <a:r>
              <a:rPr lang="en-US" dirty="0">
                <a:latin typeface="Arial" panose="020B0604020202020204" pitchFamily="34" charset="0"/>
                <a:cs typeface="Arial" panose="020B0604020202020204" pitchFamily="34" charset="0"/>
              </a:rPr>
              <a:t>To have a track record of the customer’s history of purchase.</a:t>
            </a:r>
          </a:p>
        </p:txBody>
      </p:sp>
      <p:sp>
        <p:nvSpPr>
          <p:cNvPr id="2" name="Title 1"/>
          <p:cNvSpPr>
            <a:spLocks noGrp="1"/>
          </p:cNvSpPr>
          <p:nvPr>
            <p:ph type="title"/>
          </p:nvPr>
        </p:nvSpPr>
        <p:spPr/>
        <p:txBody>
          <a:bodyPr>
            <a:normAutofit/>
          </a:bodyPr>
          <a:lstStyle/>
          <a:p>
            <a:pPr lvl="0"/>
            <a:r>
              <a:rPr lang="en-US" b="1" dirty="0"/>
              <a:t>5. Marketing Plan</a:t>
            </a:r>
            <a:endParaRPr lang="en-US" dirty="0"/>
          </a:p>
        </p:txBody>
      </p:sp>
      <p:pic>
        <p:nvPicPr>
          <p:cNvPr id="4" name="Picture 3">
            <a:extLst>
              <a:ext uri="{FF2B5EF4-FFF2-40B4-BE49-F238E27FC236}">
                <a16:creationId xmlns:a16="http://schemas.microsoft.com/office/drawing/2014/main" id="{67BC55CD-42BA-A8A1-5209-3DABBB7375D1}"/>
              </a:ext>
            </a:extLst>
          </p:cNvPr>
          <p:cNvPicPr>
            <a:picLocks noChangeAspect="1"/>
          </p:cNvPicPr>
          <p:nvPr/>
        </p:nvPicPr>
        <p:blipFill>
          <a:blip r:embed="rId3"/>
          <a:stretch>
            <a:fillRect/>
          </a:stretch>
        </p:blipFill>
        <p:spPr>
          <a:xfrm>
            <a:off x="5181600" y="1417638"/>
            <a:ext cx="3743325" cy="428625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7A6AF839-F4BA-ECC5-5351-E6CC43A89A32}"/>
              </a:ext>
            </a:extLst>
          </p:cNvPr>
          <p:cNvGraphicFramePr>
            <a:graphicFrameLocks noGrp="1"/>
          </p:cNvGraphicFramePr>
          <p:nvPr>
            <p:ph idx="1"/>
            <p:extLst>
              <p:ext uri="{D42A27DB-BD31-4B8C-83A1-F6EECF244321}">
                <p14:modId xmlns:p14="http://schemas.microsoft.com/office/powerpoint/2010/main" val="3582746738"/>
              </p:ext>
            </p:extLst>
          </p:nvPr>
        </p:nvGraphicFramePr>
        <p:xfrm>
          <a:off x="454631" y="918877"/>
          <a:ext cx="8229600" cy="5643880"/>
        </p:xfrm>
        <a:graphic>
          <a:graphicData uri="http://schemas.openxmlformats.org/drawingml/2006/table">
            <a:tbl>
              <a:tblPr firstRow="1" bandRow="1">
                <a:tableStyleId>{5C22544A-7EE6-4342-B048-85BDC9FD1C3A}</a:tableStyleId>
              </a:tblPr>
              <a:tblGrid>
                <a:gridCol w="2057400">
                  <a:extLst>
                    <a:ext uri="{9D8B030D-6E8A-4147-A177-3AD203B41FA5}">
                      <a16:colId xmlns:a16="http://schemas.microsoft.com/office/drawing/2014/main" val="925483688"/>
                    </a:ext>
                  </a:extLst>
                </a:gridCol>
                <a:gridCol w="2057400">
                  <a:extLst>
                    <a:ext uri="{9D8B030D-6E8A-4147-A177-3AD203B41FA5}">
                      <a16:colId xmlns:a16="http://schemas.microsoft.com/office/drawing/2014/main" val="1191202819"/>
                    </a:ext>
                  </a:extLst>
                </a:gridCol>
                <a:gridCol w="2057400">
                  <a:extLst>
                    <a:ext uri="{9D8B030D-6E8A-4147-A177-3AD203B41FA5}">
                      <a16:colId xmlns:a16="http://schemas.microsoft.com/office/drawing/2014/main" val="2007980487"/>
                    </a:ext>
                  </a:extLst>
                </a:gridCol>
                <a:gridCol w="2057400">
                  <a:extLst>
                    <a:ext uri="{9D8B030D-6E8A-4147-A177-3AD203B41FA5}">
                      <a16:colId xmlns:a16="http://schemas.microsoft.com/office/drawing/2014/main" val="4283948957"/>
                    </a:ext>
                  </a:extLst>
                </a:gridCol>
              </a:tblGrid>
              <a:tr h="370840">
                <a:tc>
                  <a:txBody>
                    <a:bodyPr/>
                    <a:lstStyle/>
                    <a:p>
                      <a:r>
                        <a:rPr lang="en-US" sz="1400" dirty="0">
                          <a:latin typeface="Arial" panose="020B0604020202020204" pitchFamily="34" charset="0"/>
                          <a:cs typeface="Arial" panose="020B0604020202020204" pitchFamily="34" charset="0"/>
                        </a:rPr>
                        <a:t>Name</a:t>
                      </a:r>
                      <a:endParaRPr lang="en-GB" sz="1400" dirty="0">
                        <a:latin typeface="Arial" panose="020B0604020202020204" pitchFamily="34" charset="0"/>
                        <a:cs typeface="Arial" panose="020B0604020202020204" pitchFamily="34" charset="0"/>
                      </a:endParaRPr>
                    </a:p>
                  </a:txBody>
                  <a:tcPr/>
                </a:tc>
                <a:tc>
                  <a:txBody>
                    <a:bodyPr/>
                    <a:lstStyle/>
                    <a:p>
                      <a:r>
                        <a:rPr lang="en-US" sz="1400" dirty="0">
                          <a:latin typeface="Arial" panose="020B0604020202020204" pitchFamily="34" charset="0"/>
                          <a:cs typeface="Arial" panose="020B0604020202020204" pitchFamily="34" charset="0"/>
                        </a:rPr>
                        <a:t>Job Position</a:t>
                      </a:r>
                      <a:endParaRPr lang="en-GB" sz="1400" dirty="0">
                        <a:latin typeface="Arial" panose="020B0604020202020204" pitchFamily="34" charset="0"/>
                        <a:cs typeface="Arial" panose="020B0604020202020204" pitchFamily="34" charset="0"/>
                      </a:endParaRPr>
                    </a:p>
                  </a:txBody>
                  <a:tcPr/>
                </a:tc>
                <a:tc>
                  <a:txBody>
                    <a:bodyPr/>
                    <a:lstStyle/>
                    <a:p>
                      <a:r>
                        <a:rPr lang="en-US" sz="1400" dirty="0">
                          <a:latin typeface="Arial" panose="020B0604020202020204" pitchFamily="34" charset="0"/>
                          <a:cs typeface="Arial" panose="020B0604020202020204" pitchFamily="34" charset="0"/>
                        </a:rPr>
                        <a:t>Job task </a:t>
                      </a:r>
                      <a:endParaRPr lang="en-GB" sz="1400" dirty="0">
                        <a:latin typeface="Arial" panose="020B0604020202020204" pitchFamily="34" charset="0"/>
                        <a:cs typeface="Arial" panose="020B0604020202020204" pitchFamily="34" charset="0"/>
                      </a:endParaRPr>
                    </a:p>
                  </a:txBody>
                  <a:tcPr/>
                </a:tc>
                <a:tc>
                  <a:txBody>
                    <a:bodyPr/>
                    <a:lstStyle/>
                    <a:p>
                      <a:r>
                        <a:rPr lang="en-US" sz="1400" dirty="0">
                          <a:latin typeface="Arial" panose="020B0604020202020204" pitchFamily="34" charset="0"/>
                          <a:cs typeface="Arial" panose="020B0604020202020204" pitchFamily="34" charset="0"/>
                        </a:rPr>
                        <a:t>Necessary Skills</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664104305"/>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Salah Mheidean</a:t>
                      </a:r>
                    </a:p>
                    <a:p>
                      <a:endParaRPr lang="en-GB" sz="1400" dirty="0">
                        <a:latin typeface="Arial" panose="020B0604020202020204" pitchFamily="34" charset="0"/>
                        <a:cs typeface="Arial" panose="020B0604020202020204" pitchFamily="34" charset="0"/>
                      </a:endParaRPr>
                    </a:p>
                  </a:txBody>
                  <a:tcPr/>
                </a:tc>
                <a:tc>
                  <a:txBody>
                    <a:bodyPr/>
                    <a:lstStyle/>
                    <a:p>
                      <a:r>
                        <a:rPr lang="en-IN" sz="1400" dirty="0">
                          <a:latin typeface="Arial" panose="020B0604020202020204" pitchFamily="34" charset="0"/>
                          <a:cs typeface="Arial" panose="020B0604020202020204" pitchFamily="34" charset="0"/>
                        </a:rPr>
                        <a:t>CEO</a:t>
                      </a:r>
                      <a:endParaRPr lang="en-GB" sz="1400" dirty="0">
                        <a:latin typeface="Arial" panose="020B0604020202020204" pitchFamily="34" charset="0"/>
                        <a:cs typeface="Arial" panose="020B0604020202020204" pitchFamily="34" charset="0"/>
                      </a:endParaRPr>
                    </a:p>
                  </a:txBody>
                  <a:tcPr/>
                </a:tc>
                <a:tc>
                  <a:txBody>
                    <a:bodyPr/>
                    <a:lstStyle/>
                    <a:p>
                      <a:r>
                        <a:rPr lang="en-US" sz="1400" dirty="0">
                          <a:latin typeface="Arial" panose="020B0604020202020204" pitchFamily="34" charset="0"/>
                          <a:cs typeface="Arial" panose="020B0604020202020204" pitchFamily="34" charset="0"/>
                        </a:rPr>
                        <a:t>Planning, implementation of new plans, overall management</a:t>
                      </a:r>
                      <a:endParaRPr lang="en-GB" sz="1400" dirty="0">
                        <a:latin typeface="Arial" panose="020B0604020202020204" pitchFamily="34" charset="0"/>
                        <a:cs typeface="Arial" panose="020B0604020202020204" pitchFamily="34" charset="0"/>
                      </a:endParaRPr>
                    </a:p>
                  </a:txBody>
                  <a:tcPr/>
                </a:tc>
                <a:tc>
                  <a:txBody>
                    <a:bodyPr/>
                    <a:lstStyle/>
                    <a:p>
                      <a:r>
                        <a:rPr lang="en-US" sz="1400" dirty="0">
                          <a:latin typeface="Arial" panose="020B0604020202020204" pitchFamily="34" charset="0"/>
                          <a:cs typeface="Arial" panose="020B0604020202020204" pitchFamily="34" charset="0"/>
                        </a:rPr>
                        <a:t>Knowledge of HR, systems, teamwork skills, leadership skills, working under pressure, Communication skills</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53827184"/>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dirty="0"/>
                        <a:t>Florina Madalina </a:t>
                      </a:r>
                      <a:r>
                        <a:rPr lang="en-US" sz="1400" dirty="0" err="1"/>
                        <a:t>Gugoi</a:t>
                      </a:r>
                      <a:endParaRPr lang="en-GB" sz="14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dirty="0">
                        <a:latin typeface="Arial" panose="020B0604020202020204" pitchFamily="34" charset="0"/>
                        <a:cs typeface="Arial" panose="020B0604020202020204" pitchFamily="34" charset="0"/>
                      </a:endParaRPr>
                    </a:p>
                  </a:txBody>
                  <a:tcPr/>
                </a:tc>
                <a:tc>
                  <a:txBody>
                    <a:bodyPr/>
                    <a:lstStyle/>
                    <a:p>
                      <a:r>
                        <a:rPr lang="en-IN" sz="1400" dirty="0">
                          <a:latin typeface="Arial" panose="020B0604020202020204" pitchFamily="34" charset="0"/>
                          <a:cs typeface="Arial" panose="020B0604020202020204" pitchFamily="34" charset="0"/>
                        </a:rPr>
                        <a:t>Marketing Manager</a:t>
                      </a:r>
                      <a:endParaRPr lang="en-GB" sz="1400" dirty="0">
                        <a:latin typeface="Arial" panose="020B0604020202020204" pitchFamily="34" charset="0"/>
                        <a:cs typeface="Arial" panose="020B0604020202020204" pitchFamily="34" charset="0"/>
                      </a:endParaRPr>
                    </a:p>
                  </a:txBody>
                  <a:tcPr/>
                </a:tc>
                <a:tc>
                  <a:txBody>
                    <a:bodyPr/>
                    <a:lstStyle/>
                    <a:p>
                      <a:r>
                        <a:rPr lang="en-IN" sz="1400" dirty="0">
                          <a:latin typeface="Arial" panose="020B0604020202020204" pitchFamily="34" charset="0"/>
                          <a:cs typeface="Arial" panose="020B0604020202020204" pitchFamily="34" charset="0"/>
                        </a:rPr>
                        <a:t>Marketing aspects with digital marketing, making new marketing plans</a:t>
                      </a:r>
                      <a:endParaRPr lang="en-GB" sz="1400" dirty="0">
                        <a:latin typeface="Arial" panose="020B0604020202020204" pitchFamily="34" charset="0"/>
                        <a:cs typeface="Arial" panose="020B0604020202020204" pitchFamily="34" charset="0"/>
                      </a:endParaRPr>
                    </a:p>
                  </a:txBody>
                  <a:tcPr/>
                </a:tc>
                <a:tc>
                  <a:txBody>
                    <a:bodyPr/>
                    <a:lstStyle/>
                    <a:p>
                      <a:r>
                        <a:rPr lang="en-IN" sz="1400" dirty="0">
                          <a:latin typeface="Arial" panose="020B0604020202020204" pitchFamily="34" charset="0"/>
                          <a:cs typeface="Arial" panose="020B0604020202020204" pitchFamily="34" charset="0"/>
                        </a:rPr>
                        <a:t>Communication skills, teamwork skills, marketing knowledge, technological knowledge.</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151230105"/>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Arial" panose="020B0604020202020204" pitchFamily="34" charset="0"/>
                          <a:cs typeface="Arial" panose="020B0604020202020204" pitchFamily="34" charset="0"/>
                        </a:rPr>
                        <a:t>Ion </a:t>
                      </a:r>
                      <a:r>
                        <a:rPr lang="en-US" sz="1400" dirty="0" err="1"/>
                        <a:t>Sotir</a:t>
                      </a:r>
                      <a:r>
                        <a:rPr lang="en-US" sz="1400" dirty="0"/>
                        <a:t> </a:t>
                      </a:r>
                      <a:r>
                        <a:rPr lang="en-US" sz="1400" dirty="0" err="1"/>
                        <a:t>Gugoi</a:t>
                      </a:r>
                      <a:r>
                        <a:rPr lang="en-US" sz="1400" dirty="0"/>
                        <a:t>    </a:t>
                      </a:r>
                      <a:endParaRPr lang="en-GB" sz="1400" dirty="0">
                        <a:latin typeface="Arial" panose="020B0604020202020204" pitchFamily="34" charset="0"/>
                        <a:cs typeface="Arial" panose="020B0604020202020204" pitchFamily="34" charset="0"/>
                      </a:endParaRPr>
                    </a:p>
                  </a:txBody>
                  <a:tcPr/>
                </a:tc>
                <a:tc>
                  <a:txBody>
                    <a:bodyPr/>
                    <a:lstStyle/>
                    <a:p>
                      <a:r>
                        <a:rPr lang="en-IN" sz="1400" dirty="0">
                          <a:latin typeface="Arial" panose="020B0604020202020204" pitchFamily="34" charset="0"/>
                          <a:cs typeface="Arial" panose="020B0604020202020204" pitchFamily="34" charset="0"/>
                        </a:rPr>
                        <a:t>Operations Manager</a:t>
                      </a:r>
                      <a:endParaRPr lang="en-GB" sz="1400" dirty="0">
                        <a:latin typeface="Arial" panose="020B0604020202020204" pitchFamily="34" charset="0"/>
                        <a:cs typeface="Arial" panose="020B0604020202020204" pitchFamily="34" charset="0"/>
                      </a:endParaRPr>
                    </a:p>
                  </a:txBody>
                  <a:tcPr/>
                </a:tc>
                <a:tc>
                  <a:txBody>
                    <a:bodyPr/>
                    <a:lstStyle/>
                    <a:p>
                      <a:r>
                        <a:rPr lang="en-IN" sz="1400" dirty="0">
                          <a:latin typeface="Arial" panose="020B0604020202020204" pitchFamily="34" charset="0"/>
                          <a:cs typeface="Arial" panose="020B0604020202020204" pitchFamily="34" charset="0"/>
                        </a:rPr>
                        <a:t>Handling daily operations, human resource maintenance </a:t>
                      </a:r>
                      <a:endParaRPr lang="en-GB" sz="1400" dirty="0">
                        <a:latin typeface="Arial" panose="020B0604020202020204" pitchFamily="34" charset="0"/>
                        <a:cs typeface="Arial" panose="020B0604020202020204" pitchFamily="34" charset="0"/>
                      </a:endParaRPr>
                    </a:p>
                  </a:txBody>
                  <a:tcPr/>
                </a:tc>
                <a:tc>
                  <a:txBody>
                    <a:bodyPr/>
                    <a:lstStyle/>
                    <a:p>
                      <a:r>
                        <a:rPr lang="en-IN" sz="1400" dirty="0">
                          <a:latin typeface="Arial" panose="020B0604020202020204" pitchFamily="34" charset="0"/>
                          <a:cs typeface="Arial" panose="020B0604020202020204" pitchFamily="34" charset="0"/>
                        </a:rPr>
                        <a:t>Teamwork skills, negotiation skills, working under pressure, daily operations handling </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465104935"/>
                  </a:ext>
                </a:extLst>
              </a:tr>
              <a:tr h="467963">
                <a:tc>
                  <a:txBody>
                    <a:bodyPr/>
                    <a:lstStyle/>
                    <a:p>
                      <a:pPr marL="0" indent="0" algn="l">
                        <a:buFont typeface="Arial" panose="020B0604020202020204" pitchFamily="34" charset="0"/>
                        <a:buNone/>
                      </a:pPr>
                      <a:r>
                        <a:rPr lang="en-US" dirty="0"/>
                        <a:t>         Addis </a:t>
                      </a:r>
                      <a:r>
                        <a:rPr lang="en-US" dirty="0" err="1"/>
                        <a:t>Gebresilasie</a:t>
                      </a:r>
                      <a:r>
                        <a:rPr lang="en-US" dirty="0"/>
                        <a:t>     </a:t>
                      </a:r>
                    </a:p>
                  </a:txBody>
                  <a:tcPr/>
                </a:tc>
                <a:tc>
                  <a:txBody>
                    <a:bodyPr/>
                    <a:lstStyle/>
                    <a:p>
                      <a:r>
                        <a:rPr lang="en-IN" sz="1400" dirty="0">
                          <a:latin typeface="Arial" panose="020B0604020202020204" pitchFamily="34" charset="0"/>
                          <a:cs typeface="Arial" panose="020B0604020202020204" pitchFamily="34" charset="0"/>
                        </a:rPr>
                        <a:t>IT Manager</a:t>
                      </a:r>
                      <a:endParaRPr lang="en-GB" sz="1400" dirty="0">
                        <a:latin typeface="Arial" panose="020B0604020202020204" pitchFamily="34" charset="0"/>
                        <a:cs typeface="Arial" panose="020B0604020202020204" pitchFamily="34" charset="0"/>
                      </a:endParaRPr>
                    </a:p>
                  </a:txBody>
                  <a:tcPr/>
                </a:tc>
                <a:tc>
                  <a:txBody>
                    <a:bodyPr/>
                    <a:lstStyle/>
                    <a:p>
                      <a:r>
                        <a:rPr lang="en-IN" sz="1400" dirty="0">
                          <a:latin typeface="Arial" panose="020B0604020202020204" pitchFamily="34" charset="0"/>
                          <a:cs typeface="Arial" panose="020B0604020202020204" pitchFamily="34" charset="0"/>
                        </a:rPr>
                        <a:t>Handling IT related issues and implementation of new technologies</a:t>
                      </a:r>
                      <a:endParaRPr lang="en-GB" sz="1400" dirty="0">
                        <a:latin typeface="Arial" panose="020B0604020202020204" pitchFamily="34" charset="0"/>
                        <a:cs typeface="Arial" panose="020B0604020202020204" pitchFamily="34" charset="0"/>
                      </a:endParaRPr>
                    </a:p>
                  </a:txBody>
                  <a:tcPr/>
                </a:tc>
                <a:tc>
                  <a:txBody>
                    <a:bodyPr/>
                    <a:lstStyle/>
                    <a:p>
                      <a:r>
                        <a:rPr lang="en-IN" sz="1400" dirty="0">
                          <a:latin typeface="Arial" panose="020B0604020202020204" pitchFamily="34" charset="0"/>
                          <a:cs typeface="Arial" panose="020B0604020202020204" pitchFamily="34" charset="0"/>
                        </a:rPr>
                        <a:t>IT skills, teamwork skills</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905397404"/>
                  </a:ext>
                </a:extLst>
              </a:tr>
              <a:tr h="370840">
                <a:tc>
                  <a:txBody>
                    <a:bodyPr/>
                    <a:lstStyle/>
                    <a:p>
                      <a:pPr marL="0" indent="0" algn="l">
                        <a:buFont typeface="Arial" panose="020B0604020202020204" pitchFamily="34" charset="0"/>
                        <a:buNone/>
                      </a:pPr>
                      <a:r>
                        <a:rPr lang="en-US" dirty="0"/>
                        <a:t>Venetia Francis         </a:t>
                      </a:r>
                      <a:endParaRPr lang="en-GB" dirty="0"/>
                    </a:p>
                  </a:txBody>
                  <a:tcPr/>
                </a:tc>
                <a:tc>
                  <a:txBody>
                    <a:bodyPr/>
                    <a:lstStyle/>
                    <a:p>
                      <a:r>
                        <a:rPr lang="en-IN" sz="1400" dirty="0">
                          <a:latin typeface="Arial" panose="020B0604020202020204" pitchFamily="34" charset="0"/>
                          <a:cs typeface="Arial" panose="020B0604020202020204" pitchFamily="34" charset="0"/>
                        </a:rPr>
                        <a:t>R&amp;D Manager</a:t>
                      </a:r>
                      <a:endParaRPr lang="en-GB" sz="1400" dirty="0">
                        <a:latin typeface="Arial" panose="020B0604020202020204" pitchFamily="34" charset="0"/>
                        <a:cs typeface="Arial" panose="020B0604020202020204" pitchFamily="34" charset="0"/>
                      </a:endParaRPr>
                    </a:p>
                  </a:txBody>
                  <a:tcPr/>
                </a:tc>
                <a:tc>
                  <a:txBody>
                    <a:bodyPr/>
                    <a:lstStyle/>
                    <a:p>
                      <a:r>
                        <a:rPr lang="en-IN" sz="1400" dirty="0">
                          <a:latin typeface="Arial" panose="020B0604020202020204" pitchFamily="34" charset="0"/>
                          <a:cs typeface="Arial" panose="020B0604020202020204" pitchFamily="34" charset="0"/>
                        </a:rPr>
                        <a:t>New design planning, new product planning</a:t>
                      </a:r>
                      <a:endParaRPr lang="en-GB" sz="1400" dirty="0">
                        <a:latin typeface="Arial" panose="020B0604020202020204" pitchFamily="34" charset="0"/>
                        <a:cs typeface="Arial" panose="020B0604020202020204" pitchFamily="34" charset="0"/>
                      </a:endParaRPr>
                    </a:p>
                  </a:txBody>
                  <a:tcPr/>
                </a:tc>
                <a:tc>
                  <a:txBody>
                    <a:bodyPr/>
                    <a:lstStyle/>
                    <a:p>
                      <a:r>
                        <a:rPr lang="en-IN" sz="1400" dirty="0">
                          <a:latin typeface="Arial" panose="020B0604020202020204" pitchFamily="34" charset="0"/>
                          <a:cs typeface="Arial" panose="020B0604020202020204" pitchFamily="34" charset="0"/>
                        </a:rPr>
                        <a:t>R&amp;D skills related to industry </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990562107"/>
                  </a:ext>
                </a:extLst>
              </a:tr>
            </a:tbl>
          </a:graphicData>
        </a:graphic>
      </p:graphicFrame>
      <p:sp>
        <p:nvSpPr>
          <p:cNvPr id="3" name="Title 2">
            <a:extLst>
              <a:ext uri="{FF2B5EF4-FFF2-40B4-BE49-F238E27FC236}">
                <a16:creationId xmlns:a16="http://schemas.microsoft.com/office/drawing/2014/main" id="{4A3C3210-B94E-46AE-5FC8-C05B4AECA68B}"/>
              </a:ext>
            </a:extLst>
          </p:cNvPr>
          <p:cNvSpPr>
            <a:spLocks noGrp="1"/>
          </p:cNvSpPr>
          <p:nvPr>
            <p:ph type="title"/>
          </p:nvPr>
        </p:nvSpPr>
        <p:spPr>
          <a:xfrm>
            <a:off x="457200" y="152400"/>
            <a:ext cx="8229600" cy="792162"/>
          </a:xfrm>
        </p:spPr>
        <p:txBody>
          <a:bodyPr/>
          <a:lstStyle/>
          <a:p>
            <a:r>
              <a:rPr lang="en-IN" dirty="0">
                <a:latin typeface="Arial" panose="020B0604020202020204" pitchFamily="34" charset="0"/>
                <a:cs typeface="Arial" panose="020B0604020202020204" pitchFamily="34" charset="0"/>
              </a:rPr>
              <a:t>6. Management Team</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314809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table">
            <a:extLst>
              <a:ext uri="{FF2B5EF4-FFF2-40B4-BE49-F238E27FC236}">
                <a16:creationId xmlns:a16="http://schemas.microsoft.com/office/drawing/2014/main" id="{53CD21A3-8AE6-682C-27BE-3A49AB1FF7DC}"/>
              </a:ext>
            </a:extLst>
          </p:cNvPr>
          <p:cNvPicPr>
            <a:picLocks noChangeAspect="1"/>
          </p:cNvPicPr>
          <p:nvPr/>
        </p:nvPicPr>
        <p:blipFill rotWithShape="1">
          <a:blip r:embed="rId3"/>
          <a:srcRect l="-822" t="11767" r="-1234" b="34530"/>
          <a:stretch/>
        </p:blipFill>
        <p:spPr>
          <a:xfrm>
            <a:off x="228600" y="838200"/>
            <a:ext cx="8991600" cy="4876800"/>
          </a:xfrm>
          <a:prstGeom prst="rect">
            <a:avLst/>
          </a:prstGeom>
        </p:spPr>
      </p:pic>
      <p:graphicFrame>
        <p:nvGraphicFramePr>
          <p:cNvPr id="4" name="Table 4">
            <a:extLst>
              <a:ext uri="{FF2B5EF4-FFF2-40B4-BE49-F238E27FC236}">
                <a16:creationId xmlns:a16="http://schemas.microsoft.com/office/drawing/2014/main" id="{3E229A86-4077-AB82-4475-56DBA4D2034B}"/>
              </a:ext>
            </a:extLst>
          </p:cNvPr>
          <p:cNvGraphicFramePr>
            <a:graphicFrameLocks noGrp="1"/>
          </p:cNvGraphicFramePr>
          <p:nvPr>
            <p:extLst>
              <p:ext uri="{D42A27DB-BD31-4B8C-83A1-F6EECF244321}">
                <p14:modId xmlns:p14="http://schemas.microsoft.com/office/powerpoint/2010/main" val="704746791"/>
              </p:ext>
            </p:extLst>
          </p:nvPr>
        </p:nvGraphicFramePr>
        <p:xfrm>
          <a:off x="1524000" y="289560"/>
          <a:ext cx="7543800" cy="640080"/>
        </p:xfrm>
        <a:graphic>
          <a:graphicData uri="http://schemas.openxmlformats.org/drawingml/2006/table">
            <a:tbl>
              <a:tblPr firstRow="1" bandRow="1">
                <a:tableStyleId>{5C22544A-7EE6-4342-B048-85BDC9FD1C3A}</a:tableStyleId>
              </a:tblPr>
              <a:tblGrid>
                <a:gridCol w="628650">
                  <a:extLst>
                    <a:ext uri="{9D8B030D-6E8A-4147-A177-3AD203B41FA5}">
                      <a16:colId xmlns:a16="http://schemas.microsoft.com/office/drawing/2014/main" val="3950798617"/>
                    </a:ext>
                  </a:extLst>
                </a:gridCol>
                <a:gridCol w="628650">
                  <a:extLst>
                    <a:ext uri="{9D8B030D-6E8A-4147-A177-3AD203B41FA5}">
                      <a16:colId xmlns:a16="http://schemas.microsoft.com/office/drawing/2014/main" val="1994062451"/>
                    </a:ext>
                  </a:extLst>
                </a:gridCol>
                <a:gridCol w="628650">
                  <a:extLst>
                    <a:ext uri="{9D8B030D-6E8A-4147-A177-3AD203B41FA5}">
                      <a16:colId xmlns:a16="http://schemas.microsoft.com/office/drawing/2014/main" val="2926758887"/>
                    </a:ext>
                  </a:extLst>
                </a:gridCol>
                <a:gridCol w="628650">
                  <a:extLst>
                    <a:ext uri="{9D8B030D-6E8A-4147-A177-3AD203B41FA5}">
                      <a16:colId xmlns:a16="http://schemas.microsoft.com/office/drawing/2014/main" val="3190350925"/>
                    </a:ext>
                  </a:extLst>
                </a:gridCol>
                <a:gridCol w="628650">
                  <a:extLst>
                    <a:ext uri="{9D8B030D-6E8A-4147-A177-3AD203B41FA5}">
                      <a16:colId xmlns:a16="http://schemas.microsoft.com/office/drawing/2014/main" val="646229608"/>
                    </a:ext>
                  </a:extLst>
                </a:gridCol>
                <a:gridCol w="628650">
                  <a:extLst>
                    <a:ext uri="{9D8B030D-6E8A-4147-A177-3AD203B41FA5}">
                      <a16:colId xmlns:a16="http://schemas.microsoft.com/office/drawing/2014/main" val="3615623638"/>
                    </a:ext>
                  </a:extLst>
                </a:gridCol>
                <a:gridCol w="628650">
                  <a:extLst>
                    <a:ext uri="{9D8B030D-6E8A-4147-A177-3AD203B41FA5}">
                      <a16:colId xmlns:a16="http://schemas.microsoft.com/office/drawing/2014/main" val="688427444"/>
                    </a:ext>
                  </a:extLst>
                </a:gridCol>
                <a:gridCol w="628650">
                  <a:extLst>
                    <a:ext uri="{9D8B030D-6E8A-4147-A177-3AD203B41FA5}">
                      <a16:colId xmlns:a16="http://schemas.microsoft.com/office/drawing/2014/main" val="313042137"/>
                    </a:ext>
                  </a:extLst>
                </a:gridCol>
                <a:gridCol w="628650">
                  <a:extLst>
                    <a:ext uri="{9D8B030D-6E8A-4147-A177-3AD203B41FA5}">
                      <a16:colId xmlns:a16="http://schemas.microsoft.com/office/drawing/2014/main" val="1102142747"/>
                    </a:ext>
                  </a:extLst>
                </a:gridCol>
                <a:gridCol w="628650">
                  <a:extLst>
                    <a:ext uri="{9D8B030D-6E8A-4147-A177-3AD203B41FA5}">
                      <a16:colId xmlns:a16="http://schemas.microsoft.com/office/drawing/2014/main" val="2220065222"/>
                    </a:ext>
                  </a:extLst>
                </a:gridCol>
                <a:gridCol w="628650">
                  <a:extLst>
                    <a:ext uri="{9D8B030D-6E8A-4147-A177-3AD203B41FA5}">
                      <a16:colId xmlns:a16="http://schemas.microsoft.com/office/drawing/2014/main" val="1990020240"/>
                    </a:ext>
                  </a:extLst>
                </a:gridCol>
                <a:gridCol w="628650">
                  <a:extLst>
                    <a:ext uri="{9D8B030D-6E8A-4147-A177-3AD203B41FA5}">
                      <a16:colId xmlns:a16="http://schemas.microsoft.com/office/drawing/2014/main" val="2182217578"/>
                    </a:ext>
                  </a:extLst>
                </a:gridCol>
              </a:tblGrid>
              <a:tr h="370840">
                <a:tc>
                  <a:txBody>
                    <a:bodyPr/>
                    <a:lstStyle/>
                    <a:p>
                      <a:r>
                        <a:rPr lang="en-GB" dirty="0"/>
                        <a:t>Jan 22</a:t>
                      </a:r>
                    </a:p>
                  </a:txBody>
                  <a:tcPr/>
                </a:tc>
                <a:tc>
                  <a:txBody>
                    <a:bodyPr/>
                    <a:lstStyle/>
                    <a:p>
                      <a:r>
                        <a:rPr lang="en-GB" dirty="0"/>
                        <a:t>Feb 22</a:t>
                      </a:r>
                    </a:p>
                  </a:txBody>
                  <a:tcPr/>
                </a:tc>
                <a:tc>
                  <a:txBody>
                    <a:bodyPr/>
                    <a:lstStyle/>
                    <a:p>
                      <a:r>
                        <a:rPr lang="en-GB" dirty="0"/>
                        <a:t>Mar 22</a:t>
                      </a:r>
                    </a:p>
                  </a:txBody>
                  <a:tcPr/>
                </a:tc>
                <a:tc>
                  <a:txBody>
                    <a:bodyPr/>
                    <a:lstStyle/>
                    <a:p>
                      <a:r>
                        <a:rPr lang="en-GB" dirty="0"/>
                        <a:t>Apr22</a:t>
                      </a:r>
                    </a:p>
                  </a:txBody>
                  <a:tcPr/>
                </a:tc>
                <a:tc>
                  <a:txBody>
                    <a:bodyPr/>
                    <a:lstStyle/>
                    <a:p>
                      <a:r>
                        <a:rPr lang="en-GB" dirty="0"/>
                        <a:t>May22 </a:t>
                      </a:r>
                    </a:p>
                  </a:txBody>
                  <a:tcPr/>
                </a:tc>
                <a:tc>
                  <a:txBody>
                    <a:bodyPr/>
                    <a:lstStyle/>
                    <a:p>
                      <a:r>
                        <a:rPr lang="en-GB" dirty="0"/>
                        <a:t>Jun22</a:t>
                      </a:r>
                    </a:p>
                  </a:txBody>
                  <a:tcPr/>
                </a:tc>
                <a:tc>
                  <a:txBody>
                    <a:bodyPr/>
                    <a:lstStyle/>
                    <a:p>
                      <a:r>
                        <a:rPr lang="en-GB" dirty="0"/>
                        <a:t>Jul 22</a:t>
                      </a:r>
                    </a:p>
                  </a:txBody>
                  <a:tcPr/>
                </a:tc>
                <a:tc>
                  <a:txBody>
                    <a:bodyPr/>
                    <a:lstStyle/>
                    <a:p>
                      <a:r>
                        <a:rPr lang="en-GB" dirty="0"/>
                        <a:t>Aug22</a:t>
                      </a:r>
                    </a:p>
                  </a:txBody>
                  <a:tcPr/>
                </a:tc>
                <a:tc>
                  <a:txBody>
                    <a:bodyPr/>
                    <a:lstStyle/>
                    <a:p>
                      <a:r>
                        <a:rPr lang="en-GB" dirty="0"/>
                        <a:t>Sep 22</a:t>
                      </a:r>
                    </a:p>
                  </a:txBody>
                  <a:tcPr/>
                </a:tc>
                <a:tc>
                  <a:txBody>
                    <a:bodyPr/>
                    <a:lstStyle/>
                    <a:p>
                      <a:r>
                        <a:rPr lang="en-GB" dirty="0"/>
                        <a:t>Oct 22</a:t>
                      </a:r>
                    </a:p>
                  </a:txBody>
                  <a:tcPr/>
                </a:tc>
                <a:tc>
                  <a:txBody>
                    <a:bodyPr/>
                    <a:lstStyle/>
                    <a:p>
                      <a:r>
                        <a:rPr lang="en-GB" dirty="0"/>
                        <a:t>Nov 22</a:t>
                      </a:r>
                    </a:p>
                  </a:txBody>
                  <a:tcPr/>
                </a:tc>
                <a:tc>
                  <a:txBody>
                    <a:bodyPr/>
                    <a:lstStyle/>
                    <a:p>
                      <a:r>
                        <a:rPr lang="en-GB" dirty="0"/>
                        <a:t>Des 22</a:t>
                      </a:r>
                    </a:p>
                  </a:txBody>
                  <a:tcPr/>
                </a:tc>
                <a:extLst>
                  <a:ext uri="{0D108BD9-81ED-4DB2-BD59-A6C34878D82A}">
                    <a16:rowId xmlns:a16="http://schemas.microsoft.com/office/drawing/2014/main" val="3143508618"/>
                  </a:ext>
                </a:extLst>
              </a:tr>
            </a:tbl>
          </a:graphicData>
        </a:graphic>
      </p:graphicFrame>
      <p:graphicFrame>
        <p:nvGraphicFramePr>
          <p:cNvPr id="5" name="Table 5">
            <a:extLst>
              <a:ext uri="{FF2B5EF4-FFF2-40B4-BE49-F238E27FC236}">
                <a16:creationId xmlns:a16="http://schemas.microsoft.com/office/drawing/2014/main" id="{B1620DB6-0A58-6D0D-8D29-72FCE82A8252}"/>
              </a:ext>
            </a:extLst>
          </p:cNvPr>
          <p:cNvGraphicFramePr>
            <a:graphicFrameLocks noGrp="1"/>
          </p:cNvGraphicFramePr>
          <p:nvPr>
            <p:extLst>
              <p:ext uri="{D42A27DB-BD31-4B8C-83A1-F6EECF244321}">
                <p14:modId xmlns:p14="http://schemas.microsoft.com/office/powerpoint/2010/main" val="270672938"/>
              </p:ext>
            </p:extLst>
          </p:nvPr>
        </p:nvGraphicFramePr>
        <p:xfrm>
          <a:off x="2438400" y="5562600"/>
          <a:ext cx="5105401" cy="1143000"/>
        </p:xfrm>
        <a:graphic>
          <a:graphicData uri="http://schemas.openxmlformats.org/drawingml/2006/table">
            <a:tbl>
              <a:tblPr firstRow="1" bandRow="1">
                <a:tableStyleId>{5C22544A-7EE6-4342-B048-85BDC9FD1C3A}</a:tableStyleId>
              </a:tblPr>
              <a:tblGrid>
                <a:gridCol w="1672459">
                  <a:extLst>
                    <a:ext uri="{9D8B030D-6E8A-4147-A177-3AD203B41FA5}">
                      <a16:colId xmlns:a16="http://schemas.microsoft.com/office/drawing/2014/main" val="4208135229"/>
                    </a:ext>
                  </a:extLst>
                </a:gridCol>
                <a:gridCol w="3407542">
                  <a:extLst>
                    <a:ext uri="{9D8B030D-6E8A-4147-A177-3AD203B41FA5}">
                      <a16:colId xmlns:a16="http://schemas.microsoft.com/office/drawing/2014/main" val="2862105234"/>
                    </a:ext>
                  </a:extLst>
                </a:gridCol>
                <a:gridCol w="25400">
                  <a:extLst>
                    <a:ext uri="{9D8B030D-6E8A-4147-A177-3AD203B41FA5}">
                      <a16:colId xmlns:a16="http://schemas.microsoft.com/office/drawing/2014/main" val="1180673601"/>
                    </a:ext>
                  </a:extLst>
                </a:gridCol>
              </a:tblGrid>
              <a:tr h="228600">
                <a:tc>
                  <a:txBody>
                    <a:bodyPr/>
                    <a:lstStyle/>
                    <a:p>
                      <a:r>
                        <a:rPr lang="en-GB" sz="1000" dirty="0">
                          <a:solidFill>
                            <a:schemeClr val="tx2">
                              <a:lumMod val="50000"/>
                            </a:schemeClr>
                          </a:solidFill>
                        </a:rPr>
                        <a:t>start-up expenses          </a:t>
                      </a:r>
                    </a:p>
                  </a:txBody>
                  <a:tcPr marL="0" marR="0" marT="0" marB="0" anchor="ctr"/>
                </a:tc>
                <a:tc>
                  <a:txBody>
                    <a:bodyPr/>
                    <a:lstStyle/>
                    <a:p>
                      <a:pPr algn="r"/>
                      <a:r>
                        <a:rPr lang="en-GB" sz="1000" dirty="0">
                          <a:solidFill>
                            <a:schemeClr val="tx2">
                              <a:lumMod val="50000"/>
                            </a:schemeClr>
                          </a:solidFill>
                        </a:rPr>
                        <a:t>£33,000</a:t>
                      </a:r>
                    </a:p>
                  </a:txBody>
                  <a:tcPr marL="0" marR="0" marT="0" marB="0" anchor="ctr"/>
                </a:tc>
                <a:tc>
                  <a:txBody>
                    <a:bodyPr/>
                    <a:lstStyle/>
                    <a:p>
                      <a:endParaRPr lang="en-GB" sz="1000" dirty="0"/>
                    </a:p>
                  </a:txBody>
                  <a:tcPr marL="0" marR="0" marT="0" marB="0" anchor="ctr"/>
                </a:tc>
                <a:extLst>
                  <a:ext uri="{0D108BD9-81ED-4DB2-BD59-A6C34878D82A}">
                    <a16:rowId xmlns:a16="http://schemas.microsoft.com/office/drawing/2014/main" val="1803071677"/>
                  </a:ext>
                </a:extLst>
              </a:tr>
              <a:tr h="228600">
                <a:tc>
                  <a:txBody>
                    <a:bodyPr/>
                    <a:lstStyle/>
                    <a:p>
                      <a:r>
                        <a:rPr lang="en-GB" sz="1000" dirty="0">
                          <a:solidFill>
                            <a:schemeClr val="tx2">
                              <a:lumMod val="50000"/>
                            </a:schemeClr>
                          </a:solidFill>
                        </a:rPr>
                        <a:t>overall income</a:t>
                      </a:r>
                    </a:p>
                  </a:txBody>
                  <a:tcPr marL="0" marR="0" marT="0" marB="0" anchor="ctr"/>
                </a:tc>
                <a:tc>
                  <a:txBody>
                    <a:bodyPr/>
                    <a:lstStyle/>
                    <a:p>
                      <a:r>
                        <a:rPr lang="en-GB" sz="1000" dirty="0">
                          <a:solidFill>
                            <a:schemeClr val="tx2">
                              <a:lumMod val="50000"/>
                            </a:schemeClr>
                          </a:solidFill>
                        </a:rPr>
                        <a:t>                                                                  £32,60,000</a:t>
                      </a:r>
                    </a:p>
                  </a:txBody>
                  <a:tcPr marL="0" marR="0" marT="0" marB="0" anchor="ctr"/>
                </a:tc>
                <a:tc>
                  <a:txBody>
                    <a:bodyPr/>
                    <a:lstStyle/>
                    <a:p>
                      <a:endParaRPr lang="en-GB" sz="1000"/>
                    </a:p>
                  </a:txBody>
                  <a:tcPr marL="0" marR="0" marT="0" marB="0" anchor="ctr"/>
                </a:tc>
                <a:extLst>
                  <a:ext uri="{0D108BD9-81ED-4DB2-BD59-A6C34878D82A}">
                    <a16:rowId xmlns:a16="http://schemas.microsoft.com/office/drawing/2014/main" val="2936216627"/>
                  </a:ext>
                </a:extLst>
              </a:tr>
              <a:tr h="228600">
                <a:tc>
                  <a:txBody>
                    <a:bodyPr/>
                    <a:lstStyle/>
                    <a:p>
                      <a:r>
                        <a:rPr lang="en-GB" sz="1000" dirty="0">
                          <a:solidFill>
                            <a:schemeClr val="tx2">
                              <a:lumMod val="50000"/>
                            </a:schemeClr>
                          </a:solidFill>
                        </a:rPr>
                        <a:t>overall Expenses</a:t>
                      </a:r>
                    </a:p>
                  </a:txBody>
                  <a:tcPr marL="0" marR="0" marT="0" marB="0" anchor="ctr"/>
                </a:tc>
                <a:tc>
                  <a:txBody>
                    <a:bodyPr/>
                    <a:lstStyle/>
                    <a:p>
                      <a:pPr algn="r"/>
                      <a:r>
                        <a:rPr lang="en-GB" sz="1000" dirty="0">
                          <a:solidFill>
                            <a:schemeClr val="tx2">
                              <a:lumMod val="50000"/>
                            </a:schemeClr>
                          </a:solidFill>
                        </a:rPr>
                        <a:t>£308,120</a:t>
                      </a:r>
                    </a:p>
                  </a:txBody>
                  <a:tcPr marL="0" marR="0" marT="0" marB="0" anchor="ctr"/>
                </a:tc>
                <a:tc>
                  <a:txBody>
                    <a:bodyPr/>
                    <a:lstStyle/>
                    <a:p>
                      <a:endParaRPr lang="en-GB" sz="1000" dirty="0"/>
                    </a:p>
                  </a:txBody>
                  <a:tcPr marL="0" marR="0" marT="0" marB="0" anchor="ctr"/>
                </a:tc>
                <a:extLst>
                  <a:ext uri="{0D108BD9-81ED-4DB2-BD59-A6C34878D82A}">
                    <a16:rowId xmlns:a16="http://schemas.microsoft.com/office/drawing/2014/main" val="2900069268"/>
                  </a:ext>
                </a:extLst>
              </a:tr>
              <a:tr h="228600">
                <a:tc>
                  <a:txBody>
                    <a:bodyPr/>
                    <a:lstStyle/>
                    <a:p>
                      <a:r>
                        <a:rPr lang="en-GB" sz="1000" dirty="0">
                          <a:solidFill>
                            <a:schemeClr val="tx2">
                              <a:lumMod val="50000"/>
                            </a:schemeClr>
                          </a:solidFill>
                        </a:rPr>
                        <a:t>Gross income</a:t>
                      </a:r>
                    </a:p>
                  </a:txBody>
                  <a:tcPr marL="0" marR="0" marT="0" marB="0" anchor="ctr"/>
                </a:tc>
                <a:tc>
                  <a:txBody>
                    <a:bodyPr/>
                    <a:lstStyle/>
                    <a:p>
                      <a:pPr algn="r"/>
                      <a:r>
                        <a:rPr lang="en-GB" sz="1000" dirty="0">
                          <a:solidFill>
                            <a:schemeClr val="tx2">
                              <a:lumMod val="50000"/>
                            </a:schemeClr>
                          </a:solidFill>
                        </a:rPr>
                        <a:t>£16,200</a:t>
                      </a:r>
                    </a:p>
                  </a:txBody>
                  <a:tcPr marL="0" marR="0" marT="0" marB="0" anchor="ctr"/>
                </a:tc>
                <a:tc>
                  <a:txBody>
                    <a:bodyPr/>
                    <a:lstStyle/>
                    <a:p>
                      <a:endParaRPr lang="en-GB" sz="1000"/>
                    </a:p>
                  </a:txBody>
                  <a:tcPr marL="0" marR="0" marT="0" marB="0" anchor="ctr"/>
                </a:tc>
                <a:extLst>
                  <a:ext uri="{0D108BD9-81ED-4DB2-BD59-A6C34878D82A}">
                    <a16:rowId xmlns:a16="http://schemas.microsoft.com/office/drawing/2014/main" val="699574530"/>
                  </a:ext>
                </a:extLst>
              </a:tr>
              <a:tr h="228600">
                <a:tc>
                  <a:txBody>
                    <a:bodyPr/>
                    <a:lstStyle/>
                    <a:p>
                      <a:r>
                        <a:rPr lang="en-GB" sz="1000" dirty="0">
                          <a:solidFill>
                            <a:schemeClr val="tx2">
                              <a:lumMod val="50000"/>
                            </a:schemeClr>
                          </a:solidFill>
                        </a:rPr>
                        <a:t>Net Income</a:t>
                      </a:r>
                    </a:p>
                  </a:txBody>
                  <a:tcPr marL="0" marR="0" marT="0" marB="0" anchor="ctr"/>
                </a:tc>
                <a:tc>
                  <a:txBody>
                    <a:bodyPr/>
                    <a:lstStyle/>
                    <a:p>
                      <a:pPr algn="r"/>
                      <a:r>
                        <a:rPr lang="en-GB" sz="1000" dirty="0">
                          <a:solidFill>
                            <a:schemeClr val="tx2">
                              <a:lumMod val="50000"/>
                            </a:schemeClr>
                          </a:solidFill>
                        </a:rPr>
                        <a:t>£3,000</a:t>
                      </a:r>
                    </a:p>
                  </a:txBody>
                  <a:tcPr marL="0" marR="0" marT="0" marB="0" anchor="ctr"/>
                </a:tc>
                <a:tc>
                  <a:txBody>
                    <a:bodyPr/>
                    <a:lstStyle/>
                    <a:p>
                      <a:endParaRPr lang="en-GB" sz="1000" dirty="0"/>
                    </a:p>
                  </a:txBody>
                  <a:tcPr marL="0" marR="0" marT="0" marB="0" anchor="ctr"/>
                </a:tc>
                <a:extLst>
                  <a:ext uri="{0D108BD9-81ED-4DB2-BD59-A6C34878D82A}">
                    <a16:rowId xmlns:a16="http://schemas.microsoft.com/office/drawing/2014/main" val="3544287027"/>
                  </a:ext>
                </a:extLst>
              </a:tr>
            </a:tbl>
          </a:graphicData>
        </a:graphic>
      </p:graphicFrame>
    </p:spTree>
    <p:extLst>
      <p:ext uri="{BB962C8B-B14F-4D97-AF65-F5344CB8AC3E}">
        <p14:creationId xmlns:p14="http://schemas.microsoft.com/office/powerpoint/2010/main" val="36783778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15E7022-ED3F-2638-8273-C5948069B447}"/>
              </a:ext>
            </a:extLst>
          </p:cNvPr>
          <p:cNvSpPr>
            <a:spLocks noGrp="1"/>
          </p:cNvSpPr>
          <p:nvPr>
            <p:ph idx="1"/>
          </p:nvPr>
        </p:nvSpPr>
        <p:spPr>
          <a:xfrm>
            <a:off x="495300" y="152400"/>
            <a:ext cx="8153400" cy="5626291"/>
          </a:xfrm>
        </p:spPr>
        <p:txBody>
          <a:bodyPr>
            <a:normAutofit fontScale="25000" lnSpcReduction="20000"/>
          </a:bodyPr>
          <a:lstStyle/>
          <a:p>
            <a:r>
              <a:rPr lang="en-GB" sz="4400" b="1" dirty="0">
                <a:solidFill>
                  <a:srgbClr val="002060"/>
                </a:solidFill>
                <a:latin typeface="Arial"/>
                <a:cs typeface="Arial"/>
              </a:rPr>
              <a:t>Forecast profit and loss account</a:t>
            </a:r>
          </a:p>
          <a:p>
            <a:endParaRPr lang="en-GB" sz="4400" dirty="0">
              <a:cs typeface="Arial"/>
            </a:endParaRPr>
          </a:p>
          <a:p>
            <a:r>
              <a:rPr lang="en-GB" sz="4400" dirty="0">
                <a:latin typeface="Arial"/>
                <a:cs typeface="Arial"/>
              </a:rPr>
              <a:t>Business:            </a:t>
            </a:r>
            <a:r>
              <a:rPr lang="en-US" sz="4400" dirty="0">
                <a:latin typeface="Arial" panose="020B0604020202020204" pitchFamily="34" charset="0"/>
                <a:cs typeface="Arial" panose="020B0604020202020204" pitchFamily="34" charset="0"/>
              </a:rPr>
              <a:t>Gem Star </a:t>
            </a:r>
            <a:endParaRPr lang="en-GB" sz="4400" dirty="0">
              <a:cs typeface="Arial"/>
            </a:endParaRPr>
          </a:p>
          <a:p>
            <a:r>
              <a:rPr lang="en-GB" sz="4400" dirty="0">
                <a:latin typeface="Arial"/>
                <a:cs typeface="Arial"/>
              </a:rPr>
              <a:t>Period                 Year JAN 2022</a:t>
            </a:r>
            <a:endParaRPr lang="en-GB" sz="4400" dirty="0">
              <a:cs typeface="Arial"/>
            </a:endParaRPr>
          </a:p>
          <a:p>
            <a:endParaRPr lang="en-GB" sz="4400" b="1" dirty="0">
              <a:solidFill>
                <a:srgbClr val="7030A0"/>
              </a:solidFill>
              <a:cs typeface="Arial"/>
            </a:endParaRPr>
          </a:p>
          <a:p>
            <a:r>
              <a:rPr lang="en-GB" sz="4400" b="1" dirty="0">
                <a:latin typeface="Arial"/>
                <a:cs typeface="Arial"/>
              </a:rPr>
              <a:t>Sales:                                                                             £21,400 (A)</a:t>
            </a:r>
            <a:endParaRPr lang="en-GB" sz="4400" b="1" dirty="0">
              <a:cs typeface="Arial"/>
            </a:endParaRPr>
          </a:p>
          <a:p>
            <a:r>
              <a:rPr lang="en-GB" sz="4400" dirty="0">
                <a:latin typeface="Arial"/>
                <a:cs typeface="Arial"/>
              </a:rPr>
              <a:t>Less direct(variables)costs:</a:t>
            </a:r>
            <a:endParaRPr lang="en-GB" sz="4400" dirty="0">
              <a:cs typeface="Arial"/>
            </a:endParaRPr>
          </a:p>
          <a:p>
            <a:r>
              <a:rPr lang="en-GB" sz="4400" dirty="0">
                <a:latin typeface="Arial"/>
                <a:cs typeface="Arial"/>
              </a:rPr>
              <a:t>Materials                             £1,60000</a:t>
            </a:r>
            <a:endParaRPr lang="en-GB" sz="4400" dirty="0">
              <a:cs typeface="Arial"/>
            </a:endParaRPr>
          </a:p>
          <a:p>
            <a:r>
              <a:rPr lang="en-GB" sz="4400" dirty="0">
                <a:latin typeface="Arial"/>
                <a:cs typeface="Arial"/>
              </a:rPr>
              <a:t>Direct wages                       £0.00</a:t>
            </a:r>
            <a:endParaRPr lang="en-GB" sz="4400" dirty="0">
              <a:cs typeface="Arial"/>
            </a:endParaRPr>
          </a:p>
          <a:p>
            <a:r>
              <a:rPr lang="en-GB" sz="4400" dirty="0">
                <a:latin typeface="Arial"/>
                <a:cs typeface="Arial"/>
              </a:rPr>
              <a:t>Other                                   £0.00</a:t>
            </a:r>
            <a:endParaRPr lang="en-GB" sz="4400" dirty="0">
              <a:cs typeface="Arial"/>
            </a:endParaRPr>
          </a:p>
          <a:p>
            <a:endParaRPr lang="en-GB" sz="4400" dirty="0">
              <a:cs typeface="Arial"/>
            </a:endParaRPr>
          </a:p>
          <a:p>
            <a:r>
              <a:rPr lang="en-GB" sz="4400" dirty="0">
                <a:latin typeface="Arial"/>
                <a:cs typeface="Arial"/>
              </a:rPr>
              <a:t>Total direct costs                 £181,400</a:t>
            </a:r>
            <a:endParaRPr lang="en-GB" sz="4400" dirty="0">
              <a:cs typeface="Arial"/>
            </a:endParaRPr>
          </a:p>
          <a:p>
            <a:r>
              <a:rPr lang="en-GB" sz="4400" b="1" dirty="0">
                <a:latin typeface="Arial"/>
                <a:cs typeface="Arial"/>
              </a:rPr>
              <a:t>Gross profit/contributions                                             £174,000 (B</a:t>
            </a:r>
            <a:r>
              <a:rPr lang="en-GB" sz="4400" b="1" dirty="0">
                <a:solidFill>
                  <a:schemeClr val="accent2">
                    <a:lumMod val="75000"/>
                  </a:schemeClr>
                </a:solidFill>
                <a:latin typeface="Arial"/>
                <a:cs typeface="Arial"/>
              </a:rPr>
              <a:t>)</a:t>
            </a:r>
            <a:endParaRPr lang="en-GB" sz="4400" b="1" dirty="0">
              <a:solidFill>
                <a:schemeClr val="accent2">
                  <a:lumMod val="75000"/>
                </a:schemeClr>
              </a:solidFill>
              <a:cs typeface="Arial"/>
            </a:endParaRPr>
          </a:p>
          <a:p>
            <a:endParaRPr lang="en-GB" sz="4400" dirty="0">
              <a:cs typeface="Arial"/>
            </a:endParaRPr>
          </a:p>
          <a:p>
            <a:r>
              <a:rPr lang="en-GB" sz="4400" dirty="0">
                <a:latin typeface="Arial"/>
                <a:cs typeface="Arial"/>
              </a:rPr>
              <a:t>Fixed costs(overheads)</a:t>
            </a:r>
            <a:endParaRPr lang="en-GB" sz="4400" dirty="0">
              <a:cs typeface="Arial"/>
            </a:endParaRPr>
          </a:p>
          <a:p>
            <a:r>
              <a:rPr lang="en-GB" sz="4400" dirty="0">
                <a:latin typeface="Arial"/>
                <a:cs typeface="Arial"/>
              </a:rPr>
              <a:t>Wages/Salaries                   £22, 400</a:t>
            </a:r>
            <a:endParaRPr lang="en-GB" sz="4400" dirty="0">
              <a:cs typeface="Arial"/>
            </a:endParaRPr>
          </a:p>
          <a:p>
            <a:r>
              <a:rPr lang="en-GB" sz="4400" dirty="0">
                <a:latin typeface="Arial"/>
                <a:cs typeface="Arial"/>
              </a:rPr>
              <a:t>Rent                                     £23,000</a:t>
            </a:r>
            <a:endParaRPr lang="en-GB" sz="4400" dirty="0">
              <a:cs typeface="Arial"/>
            </a:endParaRPr>
          </a:p>
          <a:p>
            <a:r>
              <a:rPr lang="en-GB" sz="4400" dirty="0">
                <a:latin typeface="Arial"/>
                <a:cs typeface="Arial"/>
              </a:rPr>
              <a:t>Utilities                                 £1,400</a:t>
            </a:r>
            <a:endParaRPr lang="en-GB" sz="4400" dirty="0">
              <a:cs typeface="Arial"/>
            </a:endParaRPr>
          </a:p>
          <a:p>
            <a:r>
              <a:rPr lang="en-GB" sz="4400" dirty="0">
                <a:latin typeface="Arial"/>
                <a:cs typeface="Arial"/>
              </a:rPr>
              <a:t>Advertising                           £14, 000</a:t>
            </a:r>
            <a:endParaRPr lang="en-GB" sz="4400" dirty="0">
              <a:cs typeface="Arial"/>
            </a:endParaRPr>
          </a:p>
          <a:p>
            <a:r>
              <a:rPr lang="en-GB" sz="4400" dirty="0">
                <a:latin typeface="Arial"/>
                <a:cs typeface="Arial"/>
              </a:rPr>
              <a:t>Insurance                             £24,000</a:t>
            </a:r>
            <a:endParaRPr lang="en-GB" sz="4400" dirty="0">
              <a:cs typeface="Arial"/>
            </a:endParaRPr>
          </a:p>
          <a:p>
            <a:r>
              <a:rPr lang="en-GB" sz="4400" dirty="0">
                <a:latin typeface="Arial"/>
                <a:cs typeface="Arial"/>
              </a:rPr>
              <a:t>Transport                              £20.00</a:t>
            </a:r>
            <a:endParaRPr lang="en-GB" sz="4400" dirty="0">
              <a:cs typeface="Arial"/>
            </a:endParaRPr>
          </a:p>
          <a:p>
            <a:r>
              <a:rPr lang="en-GB" sz="4400" dirty="0">
                <a:latin typeface="Arial"/>
                <a:cs typeface="Arial"/>
              </a:rPr>
              <a:t>Telephone                             £6,100</a:t>
            </a:r>
            <a:endParaRPr lang="en-GB" sz="4400" dirty="0">
              <a:cs typeface="Arial"/>
            </a:endParaRPr>
          </a:p>
          <a:p>
            <a:r>
              <a:rPr lang="en-GB" sz="4400" dirty="0">
                <a:latin typeface="Arial"/>
                <a:cs typeface="Arial"/>
              </a:rPr>
              <a:t>Stationary                              £5000</a:t>
            </a:r>
            <a:endParaRPr lang="en-GB" sz="4400" dirty="0">
              <a:cs typeface="Arial"/>
            </a:endParaRPr>
          </a:p>
          <a:p>
            <a:r>
              <a:rPr lang="en-GB" sz="4400" dirty="0">
                <a:latin typeface="Arial"/>
                <a:cs typeface="Arial"/>
              </a:rPr>
              <a:t>Repairs/renewals                  £7000</a:t>
            </a:r>
            <a:endParaRPr lang="en-GB" sz="4400" dirty="0">
              <a:cs typeface="Arial"/>
            </a:endParaRPr>
          </a:p>
          <a:p>
            <a:r>
              <a:rPr lang="en-GB" sz="4400" dirty="0">
                <a:latin typeface="Arial"/>
                <a:cs typeface="Arial"/>
              </a:rPr>
              <a:t>Bank charges                        £1400</a:t>
            </a:r>
            <a:endParaRPr lang="en-GB" sz="4400" dirty="0">
              <a:cs typeface="Arial"/>
            </a:endParaRPr>
          </a:p>
          <a:p>
            <a:r>
              <a:rPr lang="en-GB" sz="4400" dirty="0">
                <a:latin typeface="Arial"/>
                <a:cs typeface="Arial"/>
              </a:rPr>
              <a:t>Account fees                         £4200</a:t>
            </a:r>
            <a:endParaRPr lang="en-GB" sz="4400" dirty="0">
              <a:cs typeface="Arial"/>
            </a:endParaRPr>
          </a:p>
          <a:p>
            <a:r>
              <a:rPr lang="en-GB" sz="4400" b="1" dirty="0">
                <a:latin typeface="Arial"/>
                <a:cs typeface="Arial"/>
              </a:rPr>
              <a:t>Total fixed cost                                                                  £1,46320 (C) </a:t>
            </a:r>
            <a:endParaRPr lang="en-GB" sz="4400" b="1" dirty="0">
              <a:cs typeface="Arial"/>
            </a:endParaRPr>
          </a:p>
          <a:p>
            <a:r>
              <a:rPr lang="en-GB" sz="4400" dirty="0">
                <a:latin typeface="Arial"/>
                <a:cs typeface="Arial"/>
              </a:rPr>
              <a:t>Net Profit                                                            £2000</a:t>
            </a:r>
            <a:endParaRPr lang="en-GB" sz="4400" dirty="0">
              <a:cs typeface="Arial"/>
            </a:endParaRPr>
          </a:p>
          <a:p>
            <a:r>
              <a:rPr lang="en-GB" sz="4400" dirty="0">
                <a:latin typeface="Arial"/>
                <a:cs typeface="Arial"/>
              </a:rPr>
              <a:t>Less drawings/dividends                                    £1800</a:t>
            </a:r>
            <a:endParaRPr lang="en-GB" sz="4400" dirty="0">
              <a:cs typeface="Arial"/>
            </a:endParaRPr>
          </a:p>
          <a:p>
            <a:r>
              <a:rPr lang="en-GB" sz="4400" dirty="0">
                <a:latin typeface="Arial"/>
                <a:cs typeface="Arial"/>
              </a:rPr>
              <a:t>Profit retained in the business                           £1200</a:t>
            </a:r>
            <a:endParaRPr lang="en-GB" sz="4400" dirty="0">
              <a:cs typeface="Arial"/>
            </a:endParaRPr>
          </a:p>
          <a:p>
            <a:r>
              <a:rPr lang="en-GB" sz="4400" dirty="0">
                <a:latin typeface="Arial"/>
                <a:cs typeface="Arial"/>
              </a:rPr>
              <a:t>Break event Point =                  A X C /B</a:t>
            </a:r>
            <a:endParaRPr lang="en-GB" sz="4400" dirty="0">
              <a:cs typeface="Arial"/>
            </a:endParaRPr>
          </a:p>
          <a:p>
            <a:r>
              <a:rPr lang="en-GB" sz="4400" dirty="0">
                <a:latin typeface="Arial"/>
                <a:cs typeface="Arial"/>
              </a:rPr>
              <a:t>                              </a:t>
            </a:r>
            <a:r>
              <a:rPr lang="en-GB" sz="4400" b="1" dirty="0">
                <a:latin typeface="Arial"/>
                <a:cs typeface="Arial"/>
              </a:rPr>
              <a:t> 21,400 x 1,46320 / 1,46320 </a:t>
            </a:r>
          </a:p>
          <a:p>
            <a:pPr marL="109728" indent="0">
              <a:buNone/>
            </a:pPr>
            <a:r>
              <a:rPr lang="en-GB" sz="4400" b="1" dirty="0">
                <a:latin typeface="Arial"/>
                <a:cs typeface="Arial"/>
              </a:rPr>
              <a:t>                                                                = 17995.68</a:t>
            </a:r>
            <a:endParaRPr lang="en-GB" sz="4400" dirty="0">
              <a:latin typeface="Arial"/>
              <a:cs typeface="Arial"/>
            </a:endParaRPr>
          </a:p>
          <a:p>
            <a:endParaRPr lang="en-GB" sz="4400" dirty="0">
              <a:latin typeface="Arial"/>
              <a:cs typeface="Arial"/>
            </a:endParaRPr>
          </a:p>
          <a:p>
            <a:r>
              <a:rPr lang="en-GB" sz="4400" dirty="0">
                <a:latin typeface="Arial"/>
                <a:cs typeface="Arial"/>
              </a:rPr>
              <a:t>           </a:t>
            </a:r>
            <a:endParaRPr lang="en-GB" dirty="0"/>
          </a:p>
        </p:txBody>
      </p:sp>
    </p:spTree>
    <p:extLst>
      <p:ext uri="{BB962C8B-B14F-4D97-AF65-F5344CB8AC3E}">
        <p14:creationId xmlns:p14="http://schemas.microsoft.com/office/powerpoint/2010/main" val="10604996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A2FB0A2-4A34-295B-9E19-3124CBD0C8B2}"/>
              </a:ext>
            </a:extLst>
          </p:cNvPr>
          <p:cNvSpPr>
            <a:spLocks noGrp="1"/>
          </p:cNvSpPr>
          <p:nvPr>
            <p:ph idx="1"/>
          </p:nvPr>
        </p:nvSpPr>
        <p:spPr>
          <a:xfrm>
            <a:off x="457200" y="1219200"/>
            <a:ext cx="8229600" cy="4788091"/>
          </a:xfrm>
        </p:spPr>
        <p:txBody>
          <a:bodyPr>
            <a:normAutofit/>
          </a:bodyPr>
          <a:lstStyle/>
          <a:p>
            <a:r>
              <a:rPr lang="en-IN" sz="2400" dirty="0">
                <a:latin typeface="Times New Roman" panose="02020603050405020304" pitchFamily="18" charset="0"/>
                <a:cs typeface="Times New Roman" panose="02020603050405020304" pitchFamily="18" charset="0"/>
              </a:rPr>
              <a:t>The PESTLE analysis is done based on the UK to show that the company has done well to choose its location</a:t>
            </a:r>
          </a:p>
          <a:p>
            <a:r>
              <a:rPr lang="en-IN" sz="2400" dirty="0">
                <a:latin typeface="Times New Roman" panose="02020603050405020304" pitchFamily="18" charset="0"/>
                <a:cs typeface="Times New Roman" panose="02020603050405020304" pitchFamily="18" charset="0"/>
              </a:rPr>
              <a:t>The business plan is completed as well to progress the business well</a:t>
            </a:r>
          </a:p>
          <a:p>
            <a:r>
              <a:rPr lang="en-IN" sz="2400" dirty="0">
                <a:latin typeface="Times New Roman" panose="02020603050405020304" pitchFamily="18" charset="0"/>
                <a:cs typeface="Times New Roman" panose="02020603050405020304" pitchFamily="18" charset="0"/>
              </a:rPr>
              <a:t>Marketing plan projects the marketing strategies that need to be undertaken</a:t>
            </a:r>
          </a:p>
          <a:p>
            <a:r>
              <a:rPr lang="en-IN" sz="2400" dirty="0">
                <a:latin typeface="Times New Roman" panose="02020603050405020304" pitchFamily="18" charset="0"/>
                <a:cs typeface="Times New Roman" panose="02020603050405020304" pitchFamily="18" charset="0"/>
              </a:rPr>
              <a:t>A marketing team is prepared to keep an eye on all these operations and completion of undertaken strategies</a:t>
            </a:r>
          </a:p>
          <a:p>
            <a:r>
              <a:rPr lang="en-IN" sz="2400" dirty="0">
                <a:latin typeface="Times New Roman" panose="02020603050405020304" pitchFamily="18" charset="0"/>
                <a:cs typeface="Times New Roman" panose="02020603050405020304" pitchFamily="18" charset="0"/>
              </a:rPr>
              <a:t>Financial plan is made as well to go through the financial structure and ability of the company</a:t>
            </a:r>
          </a:p>
          <a:p>
            <a:r>
              <a:rPr lang="en-IN" sz="2400" dirty="0">
                <a:latin typeface="Times New Roman" panose="02020603050405020304" pitchFamily="18" charset="0"/>
                <a:cs typeface="Times New Roman" panose="02020603050405020304" pitchFamily="18" charset="0"/>
              </a:rPr>
              <a:t>A balance sheet is taken into consideration in financial planning</a:t>
            </a:r>
          </a:p>
        </p:txBody>
      </p:sp>
      <p:sp>
        <p:nvSpPr>
          <p:cNvPr id="3" name="Title 2">
            <a:extLst>
              <a:ext uri="{FF2B5EF4-FFF2-40B4-BE49-F238E27FC236}">
                <a16:creationId xmlns:a16="http://schemas.microsoft.com/office/drawing/2014/main" id="{4258410D-13E6-5502-2D0D-77A1FD90E9A7}"/>
              </a:ext>
            </a:extLst>
          </p:cNvPr>
          <p:cNvSpPr>
            <a:spLocks noGrp="1"/>
          </p:cNvSpPr>
          <p:nvPr>
            <p:ph type="title"/>
          </p:nvPr>
        </p:nvSpPr>
        <p:spPr>
          <a:xfrm>
            <a:off x="457200" y="274638"/>
            <a:ext cx="8229600" cy="1554162"/>
          </a:xfrm>
        </p:spPr>
        <p:txBody>
          <a:bodyPr>
            <a:noAutofit/>
          </a:bodyPr>
          <a:lstStyle/>
          <a:p>
            <a:r>
              <a:rPr lang="en-IN" dirty="0">
                <a:solidFill>
                  <a:schemeClr val="tx1">
                    <a:lumMod val="50000"/>
                    <a:lumOff val="50000"/>
                  </a:schemeClr>
                </a:solidFill>
              </a:rPr>
              <a:t>Conclusion</a:t>
            </a:r>
            <a:br>
              <a:rPr lang="en-IN" dirty="0"/>
            </a:br>
            <a:endParaRPr lang="en-IN" dirty="0"/>
          </a:p>
        </p:txBody>
      </p:sp>
    </p:spTree>
    <p:extLst>
      <p:ext uri="{BB962C8B-B14F-4D97-AF65-F5344CB8AC3E}">
        <p14:creationId xmlns:p14="http://schemas.microsoft.com/office/powerpoint/2010/main" val="15827917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990600"/>
            <a:ext cx="8229600" cy="5791200"/>
          </a:xfrm>
        </p:spPr>
        <p:txBody>
          <a:bodyPr>
            <a:normAutofit fontScale="25000" lnSpcReduction="20000"/>
          </a:bodyPr>
          <a:lstStyle/>
          <a:p>
            <a:pPr algn="just">
              <a:lnSpc>
                <a:spcPct val="150000"/>
              </a:lnSpc>
              <a:spcAft>
                <a:spcPts val="900"/>
              </a:spcAft>
            </a:pPr>
            <a:r>
              <a:rPr lang="en-IN" sz="3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Corporate Finance Institute. (2022.) </a:t>
            </a:r>
            <a:r>
              <a:rPr lang="en-IN" sz="32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Balance Sheet</a:t>
            </a:r>
            <a:r>
              <a:rPr lang="en-IN" sz="3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[online] Available at: &lt;https://corporatefinanceinstitute.com/resources/knowledge/accounting/balance-sheet/&gt; [Accessed 19 July 2022].</a:t>
            </a:r>
            <a:endParaRPr lang="en-IN" sz="32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pPr>
            <a:r>
              <a:rPr lang="en-GB" sz="32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Ferreras</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-Garcia, R., Hernández-Lara, A.B. and </a:t>
            </a:r>
            <a:r>
              <a:rPr lang="en-GB" sz="32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Serradell</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-López, E., (2019). Entrepreneurial competences in a higher education business plan course. Education+ Training, 61(7/8), pp.850-869. Available at: </a:t>
            </a:r>
            <a:r>
              <a:rPr lang="en-GB" sz="3200" u="none" strike="noStrike"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hlinkClick r:id="rId2"/>
              </a:rPr>
              <a:t>https://www.emerald.com/insight/content/doi/10.1108/ET-04-2018-0090/full/html</a:t>
            </a:r>
            <a:endParaRPr lang="en-IN" sz="32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32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Gerasimenko</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V.V. and </a:t>
            </a:r>
            <a:r>
              <a:rPr lang="en-GB" sz="32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Golovanova</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E., (2021). Evaluation of consumer behaviour on the Internet under the conditions of pandemic shock based on search activity in the luxury segment. </a:t>
            </a:r>
            <a:r>
              <a:rPr lang="en-GB" sz="32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Population and Economics</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a:t>
            </a:r>
            <a:r>
              <a:rPr lang="en-GB" sz="32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5</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p.16. Available at: </a:t>
            </a:r>
            <a:r>
              <a:rPr lang="en-GB" sz="3200" u="none" strike="noStrike"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hlinkClick r:id="rId3"/>
              </a:rPr>
              <a:t>https://populationandeconomics.pensoft.net/article/63315/download/pdf/</a:t>
            </a:r>
            <a:endParaRPr lang="en-IN" sz="32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Goel, R. and Sahai, S., (2020). Big Data and Artificial Intelligence: Revolutionizing the Indian Retail Industry with Respect to Virtual </a:t>
            </a:r>
            <a:r>
              <a:rPr lang="en-GB" sz="32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Jewelry</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Stores. In Transforming Management Using Artificial Intelligence Techniques (pp. 1-9). CRC Press. Available at: </a:t>
            </a:r>
            <a:r>
              <a:rPr lang="en-GB" sz="3200" u="none" strike="noStrike"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hlinkClick r:id="rId4"/>
              </a:rPr>
              <a:t>https://www.taylorfrancis.com/chapters/edit/10.1201/9781003032410-1/big-data-artificial-intelligence-richa-goel-seema-sahai</a:t>
            </a:r>
            <a:endParaRPr lang="en-IN" sz="32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32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Grant, G.D. et al. (2018). Accurate delineation of cell cycle phase transitions in living cells with PIP-FUCCI. </a:t>
            </a:r>
            <a:r>
              <a:rPr lang="en-GB" sz="3200" i="1"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Cell Cycle</a:t>
            </a:r>
            <a:r>
              <a:rPr lang="en-GB" sz="32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a:t>
            </a:r>
            <a:r>
              <a:rPr lang="en-GB" sz="3200" i="1"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17</a:t>
            </a:r>
            <a:r>
              <a:rPr lang="en-GB" sz="32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(21-22), pp.2496-2516. Available at: </a:t>
            </a:r>
            <a:r>
              <a:rPr lang="en-GB" sz="3200" u="none" strike="noStrike"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hlinkClick r:id="rId5"/>
              </a:rPr>
              <a:t>https://www.tandfonline.com/doi/pdf/10.1080/15384101.2018.1547001</a:t>
            </a:r>
            <a:endParaRPr lang="en-IN" sz="32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32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Musiyarira</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a:t>
            </a:r>
            <a:r>
              <a:rPr lang="en-GB" sz="32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H.K.,et</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al </a:t>
            </a:r>
            <a:r>
              <a:rPr lang="en-GB" sz="32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2019). Formulating strategic interventions for the coloured Gem Star industry in Namibia by utilising the logical framework approach. The Extractive Industries and Society, 6(4), pp.1017-1029. Available at: </a:t>
            </a:r>
            <a:r>
              <a:rPr lang="en-GB" sz="3200" u="none" strike="noStrike"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hlinkClick r:id="rId6"/>
              </a:rPr>
              <a:t>https://www.sciencedirect.com/science/article/abs/pii/S2214790X18303174</a:t>
            </a:r>
            <a:endParaRPr lang="en-IN" sz="32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3200" dirty="0" err="1">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Phittayanon</a:t>
            </a:r>
            <a:r>
              <a:rPr lang="en-GB" sz="32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C. and </a:t>
            </a:r>
            <a:r>
              <a:rPr lang="en-GB" sz="3200" dirty="0" err="1">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Rungreunganun</a:t>
            </a:r>
            <a:r>
              <a:rPr lang="en-GB" sz="32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V., (2019). </a:t>
            </a:r>
            <a:r>
              <a:rPr lang="en-GB" sz="3200" dirty="0" err="1">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Analyzing</a:t>
            </a:r>
            <a:r>
              <a:rPr lang="en-GB" sz="32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Factors Influencing Industrial Competitiveness of Thai Silver </a:t>
            </a:r>
            <a:r>
              <a:rPr lang="en-GB" sz="3200" dirty="0" err="1">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Jewelry</a:t>
            </a:r>
            <a:r>
              <a:rPr lang="en-GB" sz="32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Industry Using Analytic Hierarchy Process. </a:t>
            </a:r>
            <a:r>
              <a:rPr lang="en-GB" sz="3200" i="1"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International Journal of Mechanical Engineering and Technology</a:t>
            </a:r>
            <a:r>
              <a:rPr lang="en-GB" sz="32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a:t>
            </a:r>
            <a:r>
              <a:rPr lang="en-GB" sz="3200" i="1"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10</a:t>
            </a:r>
            <a:r>
              <a:rPr lang="en-GB" sz="32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(3). Available at: </a:t>
            </a:r>
            <a:r>
              <a:rPr lang="en-GB" sz="3200" u="none" strike="noStrike"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hlinkClick r:id="rId7"/>
              </a:rPr>
              <a:t>https://www.academia.edu/download/58925834/IJMET_10_04_040.pdf</a:t>
            </a:r>
            <a:endParaRPr lang="en-IN" sz="32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32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Priskila</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S. and </a:t>
            </a:r>
            <a:r>
              <a:rPr lang="en-GB" sz="32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Darma</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G.S., (2020). Employee Perception of Brand Value in the </a:t>
            </a:r>
            <a:r>
              <a:rPr lang="en-GB" sz="32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Jewelry</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Industry. </a:t>
            </a:r>
            <a:r>
              <a:rPr lang="en-GB" sz="32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Journal of Economics, Business, &amp; Accountancy Ventura</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a:t>
            </a:r>
            <a:r>
              <a:rPr lang="en-GB" sz="32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23</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(2), pp.267-278. Available at: </a:t>
            </a:r>
            <a:r>
              <a:rPr lang="en-GB" sz="3200" u="none" strike="noStrike"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hlinkClick r:id="rId8"/>
              </a:rPr>
              <a:t>https://pdfs.semanticscholar.org/8533/6da2404139fef6f7459a8596434401177849.pdf</a:t>
            </a:r>
            <a:endParaRPr lang="en-IN" sz="32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32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Serdiuk</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A.V., </a:t>
            </a:r>
            <a:r>
              <a:rPr lang="en-GB" sz="32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Votchenko</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E.S. and </a:t>
            </a:r>
            <a:r>
              <a:rPr lang="en-GB" sz="32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Bogdashev</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I.V., (2019). The market value of brands on an international scale: considering the example of </a:t>
            </a:r>
            <a:r>
              <a:rPr lang="en-GB" sz="32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jewelry</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industry. Sciences of Europe, (39-3 (39)), pp.8-12. Available at: </a:t>
            </a:r>
            <a:r>
              <a:rPr lang="en-GB" sz="3200" u="none" strike="noStrike"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hlinkClick r:id="rId9"/>
              </a:rPr>
              <a:t>https://cyberleninka.ru/article/n/the-market-value-of-brands-on-an-international-scale-considering-the-example-of-jewelry-industry</a:t>
            </a:r>
            <a:endParaRPr lang="en-IN" sz="32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spcAft>
                <a:spcPts val="900"/>
              </a:spcAft>
            </a:pPr>
            <a:r>
              <a:rPr lang="en-IN" sz="3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Balance. (2022). </a:t>
            </a:r>
            <a:r>
              <a:rPr lang="en-IN" sz="32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How Will a Financial Plan Help Me?</a:t>
            </a:r>
            <a:r>
              <a:rPr lang="en-IN" sz="3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[online] Available at: &lt;https://www.thebalance.com/how-will-a-financial-plan-help-me-2385556&gt; [Accessed 19 July 2022].</a:t>
            </a:r>
            <a:endParaRPr lang="en-IN" sz="32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pPr>
            <a:r>
              <a:rPr lang="en-GB" sz="3200" dirty="0" err="1">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Trisakhon</a:t>
            </a:r>
            <a:r>
              <a:rPr lang="en-GB" sz="32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C., </a:t>
            </a:r>
            <a:r>
              <a:rPr lang="en-GB" sz="3200" dirty="0" err="1">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Onputtha</a:t>
            </a:r>
            <a:r>
              <a:rPr lang="en-GB" sz="32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S. and </a:t>
            </a:r>
            <a:r>
              <a:rPr lang="en-GB" sz="3200" dirty="0" err="1">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Peamchai</a:t>
            </a:r>
            <a:r>
              <a:rPr lang="en-GB" sz="32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P., (2018), July. The effect of external business environment on business performance of small and medium food processing enterprises in Bangkok and metropolitan area. In </a:t>
            </a:r>
            <a:r>
              <a:rPr lang="en-GB" sz="3200" i="1"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Proceedings of The 14th International conference in Applied Computer Technology and Information System (NCOBA-2018)</a:t>
            </a:r>
            <a:r>
              <a:rPr lang="en-GB" sz="32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(Vol. 23). Available at: </a:t>
            </a:r>
            <a:r>
              <a:rPr lang="en-GB" sz="3200" u="none" strike="noStrike"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hlinkClick r:id="rId10"/>
              </a:rPr>
              <a:t>https://www.researchgate.net/profile/Suraporn-Onputtha-3/publication/329923693_The_Effect_of_External_Business_Environment_on_Business_Performance_of_Small_and_Medium_Food_Processing_Enterprises_in_Bangkok_and_Metropolitan_Area/links/5c23d81ca6fdccfc706b1255/The-Effect-of-External-Business-Environment-on-Business-Performance-of-Small-and-Medium-Food-Processing-Enterprises-in-Bangkok-and-Metropolitan-Area.pdf</a:t>
            </a:r>
            <a:endParaRPr lang="en-IN" sz="32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32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Xu, H. and Yu, X., 2019. PRESSED GIBBSITE AND CALCITE AS A RHODOCHROSITE IMITATION. </a:t>
            </a:r>
            <a:r>
              <a:rPr lang="en-GB" sz="3200" i="1"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Gems &amp; </a:t>
            </a:r>
            <a:r>
              <a:rPr lang="en-GB" sz="3200" i="1" dirty="0" err="1">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Gemology</a:t>
            </a:r>
            <a:r>
              <a:rPr lang="en-GB" sz="32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a:t>
            </a:r>
            <a:r>
              <a:rPr lang="en-GB" sz="3200" i="1"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55</a:t>
            </a:r>
            <a:r>
              <a:rPr lang="en-GB" sz="32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(3). Available at: </a:t>
            </a:r>
            <a:r>
              <a:rPr lang="en-GB" sz="3200" u="none" strike="noStrike"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hlinkClick r:id="rId11"/>
              </a:rPr>
              <a:t>https://www.gia.edu/doc/FA19-Rhodochrosite-Imitation.pdf</a:t>
            </a:r>
            <a:endParaRPr lang="en-IN" sz="3200" dirty="0">
              <a:effectLst/>
              <a:latin typeface="Arial" panose="020B0604020202020204" pitchFamily="34" charset="0"/>
              <a:ea typeface="Arial" panose="020B0604020202020204" pitchFamily="34" charset="0"/>
              <a:cs typeface="Arial" panose="020B0604020202020204" pitchFamily="34" charset="0"/>
            </a:endParaRPr>
          </a:p>
          <a:p>
            <a:pPr>
              <a:lnSpc>
                <a:spcPct val="120000"/>
              </a:lnSpc>
            </a:pPr>
            <a:endParaRPr lang="en-US" dirty="0">
              <a:latin typeface="Arial" panose="020B0604020202020204" pitchFamily="34" charset="0"/>
              <a:cs typeface="Arial" panose="020B0604020202020204" pitchFamily="34" charset="0"/>
            </a:endParaRPr>
          </a:p>
        </p:txBody>
      </p:sp>
      <p:sp>
        <p:nvSpPr>
          <p:cNvPr id="2" name="Title 1"/>
          <p:cNvSpPr>
            <a:spLocks noGrp="1"/>
          </p:cNvSpPr>
          <p:nvPr>
            <p:ph type="title"/>
          </p:nvPr>
        </p:nvSpPr>
        <p:spPr>
          <a:xfrm>
            <a:off x="457200" y="237424"/>
            <a:ext cx="8229600" cy="715962"/>
          </a:xfrm>
        </p:spPr>
        <p:txBody>
          <a:bodyPr>
            <a:normAutofit fontScale="90000"/>
          </a:bodyPr>
          <a:lstStyle/>
          <a:p>
            <a:r>
              <a:rPr lang="en-US" b="1" dirty="0"/>
              <a:t>References</a:t>
            </a:r>
            <a:endParaRPr lang="en-US"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0</TotalTime>
  <Words>2463</Words>
  <Application>Microsoft Office PowerPoint</Application>
  <PresentationFormat>On-screen Show (4:3)</PresentationFormat>
  <Paragraphs>194</Paragraphs>
  <Slides>14</Slides>
  <Notes>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Arial</vt:lpstr>
      <vt:lpstr>Calibri</vt:lpstr>
      <vt:lpstr>Lucida Sans Unicode</vt:lpstr>
      <vt:lpstr>Times New Roman</vt:lpstr>
      <vt:lpstr>Verdana</vt:lpstr>
      <vt:lpstr>Wingdings 2</vt:lpstr>
      <vt:lpstr>Wingdings 3</vt:lpstr>
      <vt:lpstr>Concourse</vt:lpstr>
      <vt:lpstr>Managing Enterprise in the 21st Century module code: BMSW 4006 Assignment Title: Part 2: Group Task Group Presentation - Written Business Plan Module Lecturer: Dr Oluwaseun (Olu) Adegbite  </vt:lpstr>
      <vt:lpstr>Executive Summary</vt:lpstr>
      <vt:lpstr>1. Business Overview</vt:lpstr>
      <vt:lpstr>2. Product and Services</vt:lpstr>
      <vt:lpstr> 3.1 Market Audit- Competitor’s Analysis </vt:lpstr>
      <vt:lpstr>3.2 Market Audit- SWOT Analysis</vt:lpstr>
      <vt:lpstr>3.3 Market Audit- PESTEL Analysis</vt:lpstr>
      <vt:lpstr>4. Target Market</vt:lpstr>
      <vt:lpstr>5. Marketing Plan</vt:lpstr>
      <vt:lpstr>6. Management Team</vt:lpstr>
      <vt:lpstr>PowerPoint Presentation</vt:lpstr>
      <vt:lpstr>PowerPoint Presentation</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Enterprise in the 21st Century</dc:title>
  <dc:creator/>
  <cp:lastModifiedBy/>
  <cp:revision>3</cp:revision>
  <dcterms:created xsi:type="dcterms:W3CDTF">2022-07-19T09:47:28Z</dcterms:created>
  <dcterms:modified xsi:type="dcterms:W3CDTF">2022-07-24T08:54:46Z</dcterms:modified>
</cp:coreProperties>
</file>