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4" r:id="rId1"/>
  </p:sldMasterIdLst>
  <p:notesMasterIdLst>
    <p:notesMasterId r:id="rId30"/>
  </p:notesMasterIdLst>
  <p:handoutMasterIdLst>
    <p:handoutMasterId r:id="rId31"/>
  </p:handoutMasterIdLst>
  <p:sldIdLst>
    <p:sldId id="352" r:id="rId2"/>
    <p:sldId id="395" r:id="rId3"/>
    <p:sldId id="272" r:id="rId4"/>
    <p:sldId id="273" r:id="rId5"/>
    <p:sldId id="369" r:id="rId6"/>
    <p:sldId id="274" r:id="rId7"/>
    <p:sldId id="280" r:id="rId8"/>
    <p:sldId id="339" r:id="rId9"/>
    <p:sldId id="370" r:id="rId10"/>
    <p:sldId id="371" r:id="rId11"/>
    <p:sldId id="282" r:id="rId12"/>
    <p:sldId id="283" r:id="rId13"/>
    <p:sldId id="284" r:id="rId14"/>
    <p:sldId id="285" r:id="rId15"/>
    <p:sldId id="286" r:id="rId16"/>
    <p:sldId id="397" r:id="rId17"/>
    <p:sldId id="373" r:id="rId18"/>
    <p:sldId id="377" r:id="rId19"/>
    <p:sldId id="378" r:id="rId20"/>
    <p:sldId id="379" r:id="rId21"/>
    <p:sldId id="382" r:id="rId22"/>
    <p:sldId id="385" r:id="rId23"/>
    <p:sldId id="388" r:id="rId24"/>
    <p:sldId id="389" r:id="rId25"/>
    <p:sldId id="390" r:id="rId26"/>
    <p:sldId id="392" r:id="rId27"/>
    <p:sldId id="393" r:id="rId28"/>
    <p:sldId id="396" r:id="rId29"/>
  </p:sldIdLst>
  <p:sldSz cx="9144000" cy="6858000" type="screen4x3"/>
  <p:notesSz cx="6669088" cy="9926638"/>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00"/>
    <a:srgbClr val="0000FF"/>
    <a:srgbClr val="FF00FF"/>
    <a:srgbClr val="FFCC00"/>
    <a:srgbClr val="9966FF"/>
    <a:srgbClr val="CC9900"/>
    <a:srgbClr val="00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p:cViewPr varScale="1">
        <p:scale>
          <a:sx n="67" d="100"/>
          <a:sy n="67" d="100"/>
        </p:scale>
        <p:origin x="1280" y="44"/>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410" name="Rectangle 2">
            <a:extLst>
              <a:ext uri="{FF2B5EF4-FFF2-40B4-BE49-F238E27FC236}">
                <a16:creationId xmlns:a16="http://schemas.microsoft.com/office/drawing/2014/main" id="{91AE313D-E42E-4EAC-9BB5-FB2112D30878}"/>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5411" name="Rectangle 3">
            <a:extLst>
              <a:ext uri="{FF2B5EF4-FFF2-40B4-BE49-F238E27FC236}">
                <a16:creationId xmlns:a16="http://schemas.microsoft.com/office/drawing/2014/main" id="{8152DA69-FC17-4105-B062-9773B5FD9BC4}"/>
              </a:ext>
            </a:extLst>
          </p:cNvPr>
          <p:cNvSpPr>
            <a:spLocks noGrp="1" noChangeArrowheads="1"/>
          </p:cNvSpPr>
          <p:nvPr>
            <p:ph type="dt" sz="quarter"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45412" name="Rectangle 4">
            <a:extLst>
              <a:ext uri="{FF2B5EF4-FFF2-40B4-BE49-F238E27FC236}">
                <a16:creationId xmlns:a16="http://schemas.microsoft.com/office/drawing/2014/main" id="{554CEE17-7384-4722-8BBD-D6A8FAE3FB75}"/>
              </a:ext>
            </a:extLst>
          </p:cNvPr>
          <p:cNvSpPr>
            <a:spLocks noGrp="1" noChangeArrowheads="1"/>
          </p:cNvSpPr>
          <p:nvPr>
            <p:ph type="ftr" sz="quarter" idx="2"/>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5413" name="Rectangle 5">
            <a:extLst>
              <a:ext uri="{FF2B5EF4-FFF2-40B4-BE49-F238E27FC236}">
                <a16:creationId xmlns:a16="http://schemas.microsoft.com/office/drawing/2014/main" id="{E5249FCF-CE23-4E7E-9C7B-0106D5AFE25B}"/>
              </a:ext>
            </a:extLst>
          </p:cNvPr>
          <p:cNvSpPr>
            <a:spLocks noGrp="1" noChangeArrowheads="1"/>
          </p:cNvSpPr>
          <p:nvPr>
            <p:ph type="sldNum" sz="quarter" idx="3"/>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D2E54CE-C93E-428E-BF8C-70982E4E2010}"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25D79F73-C977-4A10-8609-A80FDDCC7E35}"/>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7411" name="Rectangle 3">
            <a:extLst>
              <a:ext uri="{FF2B5EF4-FFF2-40B4-BE49-F238E27FC236}">
                <a16:creationId xmlns:a16="http://schemas.microsoft.com/office/drawing/2014/main" id="{C4F65A0B-9529-47F0-ABC9-426587757980}"/>
              </a:ext>
            </a:extLst>
          </p:cNvPr>
          <p:cNvSpPr>
            <a:spLocks noGrp="1" noChangeArrowheads="1"/>
          </p:cNvSpPr>
          <p:nvPr>
            <p:ph type="dt"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6388" name="Rectangle 4">
            <a:extLst>
              <a:ext uri="{FF2B5EF4-FFF2-40B4-BE49-F238E27FC236}">
                <a16:creationId xmlns:a16="http://schemas.microsoft.com/office/drawing/2014/main" id="{CE07C7DA-5A9C-4A84-B0F8-4FAE4BD2824C}"/>
              </a:ext>
            </a:extLst>
          </p:cNvPr>
          <p:cNvSpPr>
            <a:spLocks noGrp="1" noRot="1" noChangeAspect="1" noChangeArrowheads="1" noTextEdit="1"/>
          </p:cNvSpPr>
          <p:nvPr>
            <p:ph type="sldImg" idx="2"/>
          </p:nvPr>
        </p:nvSpPr>
        <p:spPr bwMode="auto">
          <a:xfrm>
            <a:off x="854075" y="744538"/>
            <a:ext cx="4960938"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a:extLst>
              <a:ext uri="{FF2B5EF4-FFF2-40B4-BE49-F238E27FC236}">
                <a16:creationId xmlns:a16="http://schemas.microsoft.com/office/drawing/2014/main" id="{EC90DA25-C54D-4B2C-9B27-F44AF8B1BEC8}"/>
              </a:ext>
            </a:extLst>
          </p:cNvPr>
          <p:cNvSpPr>
            <a:spLocks noGrp="1" noChangeArrowheads="1"/>
          </p:cNvSpPr>
          <p:nvPr>
            <p:ph type="body" sz="quarter" idx="3"/>
          </p:nvPr>
        </p:nvSpPr>
        <p:spPr bwMode="auto">
          <a:xfrm>
            <a:off x="889000" y="4714875"/>
            <a:ext cx="4891088"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7414" name="Rectangle 6">
            <a:extLst>
              <a:ext uri="{FF2B5EF4-FFF2-40B4-BE49-F238E27FC236}">
                <a16:creationId xmlns:a16="http://schemas.microsoft.com/office/drawing/2014/main" id="{EDDCCBB9-775A-4D1A-88C4-9E66E62950DD}"/>
              </a:ext>
            </a:extLst>
          </p:cNvPr>
          <p:cNvSpPr>
            <a:spLocks noGrp="1" noChangeArrowheads="1"/>
          </p:cNvSpPr>
          <p:nvPr>
            <p:ph type="ftr" sz="quarter" idx="4"/>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7415" name="Rectangle 7">
            <a:extLst>
              <a:ext uri="{FF2B5EF4-FFF2-40B4-BE49-F238E27FC236}">
                <a16:creationId xmlns:a16="http://schemas.microsoft.com/office/drawing/2014/main" id="{1464B82A-5892-4084-88E8-F14066AA948D}"/>
              </a:ext>
            </a:extLst>
          </p:cNvPr>
          <p:cNvSpPr>
            <a:spLocks noGrp="1" noChangeArrowheads="1"/>
          </p:cNvSpPr>
          <p:nvPr>
            <p:ph type="sldNum" sz="quarter" idx="5"/>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63B29D5F-BF01-4585-9085-157E7E7BB58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302412B-71FB-4ACB-B31F-54BC1BCB44EE}"/>
              </a:ext>
            </a:extLst>
          </p:cNvPr>
          <p:cNvSpPr>
            <a:spLocks noGrp="1" noRot="1" noChangeAspect="1" noTextEdit="1"/>
          </p:cNvSpPr>
          <p:nvPr>
            <p:ph type="sldImg"/>
          </p:nvPr>
        </p:nvSpPr>
        <p:spPr>
          <a:ln/>
        </p:spPr>
      </p:sp>
      <p:sp>
        <p:nvSpPr>
          <p:cNvPr id="19459" name="Notes Placeholder 2">
            <a:extLst>
              <a:ext uri="{FF2B5EF4-FFF2-40B4-BE49-F238E27FC236}">
                <a16:creationId xmlns:a16="http://schemas.microsoft.com/office/drawing/2014/main" id="{EFC13DE8-2114-46BB-B736-154EF0B13910}"/>
              </a:ext>
            </a:extLst>
          </p:cNvPr>
          <p:cNvSpPr>
            <a:spLocks noGrp="1"/>
          </p:cNvSpPr>
          <p:nvPr>
            <p:ph type="body" idx="1"/>
          </p:nvPr>
        </p:nvSpPr>
        <p:spPr>
          <a:noFill/>
        </p:spPr>
        <p:txBody>
          <a:bodyPr/>
          <a:lstStyle/>
          <a:p>
            <a:pPr eaLnBrk="1" hangingPunct="1"/>
            <a:endParaRPr lang="en-GB" altLang="en-US"/>
          </a:p>
        </p:txBody>
      </p:sp>
      <p:sp>
        <p:nvSpPr>
          <p:cNvPr id="19460" name="Slide Number Placeholder 3">
            <a:extLst>
              <a:ext uri="{FF2B5EF4-FFF2-40B4-BE49-F238E27FC236}">
                <a16:creationId xmlns:a16="http://schemas.microsoft.com/office/drawing/2014/main" id="{DCF12C21-E7D4-4E3F-A0A8-064CCDF0C0CB}"/>
              </a:ext>
            </a:extLst>
          </p:cNvPr>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1BBEE02-F34D-4948-9F06-5073DDC5B3F5}" type="slidenum">
              <a:rPr lang="en-US" altLang="en-US" sz="1200" smtClean="0">
                <a:solidFill>
                  <a:srgbClr val="000000"/>
                </a:solidFill>
              </a:rPr>
              <a:pPr/>
              <a:t>1</a:t>
            </a:fld>
            <a:endParaRPr lang="en-US" altLang="en-US" sz="1200">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481C415B-6BEA-4C0E-96DB-FE1B2B11AD6E}" type="slidenum">
              <a:rPr lang="en-CA" altLang="en-US" sz="1200"/>
              <a:pPr/>
              <a:t>17</a:t>
            </a:fld>
            <a:endParaRPr lang="en-CA" altLang="en-US" sz="1200"/>
          </a:p>
        </p:txBody>
      </p:sp>
      <p:sp>
        <p:nvSpPr>
          <p:cNvPr id="22531" name="Rectangle 2"/>
          <p:cNvSpPr>
            <a:spLocks noGrp="1" noRot="1" noChangeAspect="1" noChangeArrowheads="1" noTextEdit="1"/>
          </p:cNvSpPr>
          <p:nvPr>
            <p:ph type="sldImg"/>
          </p:nvPr>
        </p:nvSpPr>
        <p:spPr>
          <a:noFill/>
          <a:ln/>
        </p:spPr>
      </p:sp>
      <p:sp>
        <p:nvSpPr>
          <p:cNvPr id="22532" name="Rectangle 3"/>
          <p:cNvSpPr>
            <a:spLocks noGrp="1" noChangeArrowheads="1"/>
          </p:cNvSpPr>
          <p:nvPr>
            <p:ph type="body" idx="1"/>
          </p:nvPr>
        </p:nvSpPr>
        <p:spPr>
          <a:xfrm>
            <a:off x="457200" y="4343400"/>
            <a:ext cx="6019800" cy="4114800"/>
          </a:xfrm>
          <a:solidFill>
            <a:srgbClr val="FFFFFF"/>
          </a:solidFill>
          <a:ln>
            <a:solidFill>
              <a:srgbClr val="000000"/>
            </a:solidFill>
            <a:miter lim="800000"/>
            <a:headEnd/>
            <a:tailEnd/>
          </a:ln>
        </p:spPr>
        <p:txBody>
          <a:bodyPr/>
          <a:lstStyle/>
          <a:p>
            <a:pPr eaLnBrk="1" hangingPunct="1"/>
            <a:endParaRPr lang="en-US" altLang="en-US"/>
          </a:p>
        </p:txBody>
      </p:sp>
    </p:spTree>
    <p:extLst>
      <p:ext uri="{BB962C8B-B14F-4D97-AF65-F5344CB8AC3E}">
        <p14:creationId xmlns:p14="http://schemas.microsoft.com/office/powerpoint/2010/main" val="41978748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CBD68A25-A400-4710-9E5E-DF15E803B6FF}" type="slidenum">
              <a:rPr lang="en-CA" altLang="en-US" sz="1200"/>
              <a:pPr/>
              <a:t>18</a:t>
            </a:fld>
            <a:endParaRPr lang="en-CA" altLang="en-US" sz="1200"/>
          </a:p>
        </p:txBody>
      </p:sp>
      <p:sp>
        <p:nvSpPr>
          <p:cNvPr id="30723" name="Rectangle 2"/>
          <p:cNvSpPr>
            <a:spLocks noGrp="1" noRot="1" noChangeAspect="1" noChangeArrowheads="1" noTextEdit="1"/>
          </p:cNvSpPr>
          <p:nvPr>
            <p:ph type="sldImg"/>
          </p:nvPr>
        </p:nvSpPr>
        <p:spPr>
          <a:noFill/>
          <a:ln/>
        </p:spPr>
      </p:sp>
      <p:sp>
        <p:nvSpPr>
          <p:cNvPr id="30724" name="Rectangle 3"/>
          <p:cNvSpPr>
            <a:spLocks noGrp="1" noChangeArrowheads="1"/>
          </p:cNvSpPr>
          <p:nvPr>
            <p:ph type="body" idx="1"/>
          </p:nvPr>
        </p:nvSpPr>
        <p:spPr>
          <a:xfrm>
            <a:off x="457200" y="4343400"/>
            <a:ext cx="6019800" cy="4114800"/>
          </a:xfrm>
          <a:solidFill>
            <a:srgbClr val="FFFFFF"/>
          </a:solidFill>
          <a:ln>
            <a:solidFill>
              <a:srgbClr val="000000"/>
            </a:solidFill>
            <a:miter lim="800000"/>
            <a:headEnd/>
            <a:tailEnd/>
          </a:ln>
        </p:spPr>
        <p:txBody>
          <a:bodyPr/>
          <a:lstStyle/>
          <a:p>
            <a:pPr eaLnBrk="1" hangingPunct="1"/>
            <a:endParaRPr lang="en-US" altLang="en-US"/>
          </a:p>
        </p:txBody>
      </p:sp>
    </p:spTree>
    <p:extLst>
      <p:ext uri="{BB962C8B-B14F-4D97-AF65-F5344CB8AC3E}">
        <p14:creationId xmlns:p14="http://schemas.microsoft.com/office/powerpoint/2010/main" val="36974646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4C0539CA-9CE9-46F6-B20C-4C223DCA579E}" type="slidenum">
              <a:rPr lang="en-CA" altLang="en-US" sz="1200"/>
              <a:pPr/>
              <a:t>19</a:t>
            </a:fld>
            <a:endParaRPr lang="en-CA" altLang="en-US" sz="1200"/>
          </a:p>
        </p:txBody>
      </p:sp>
      <p:sp>
        <p:nvSpPr>
          <p:cNvPr id="32771" name="Rectangle 2"/>
          <p:cNvSpPr>
            <a:spLocks noGrp="1" noRot="1" noChangeAspect="1" noChangeArrowheads="1" noTextEdit="1"/>
          </p:cNvSpPr>
          <p:nvPr>
            <p:ph type="sldImg"/>
          </p:nvPr>
        </p:nvSpPr>
        <p:spPr>
          <a:noFill/>
          <a:ln/>
        </p:spPr>
      </p:sp>
      <p:sp>
        <p:nvSpPr>
          <p:cNvPr id="32772" name="Rectangle 3"/>
          <p:cNvSpPr>
            <a:spLocks noGrp="1" noChangeArrowheads="1"/>
          </p:cNvSpPr>
          <p:nvPr>
            <p:ph type="body" idx="1"/>
          </p:nvPr>
        </p:nvSpPr>
        <p:spPr>
          <a:xfrm>
            <a:off x="457200" y="4343400"/>
            <a:ext cx="6019800" cy="4114800"/>
          </a:xfrm>
          <a:solidFill>
            <a:srgbClr val="FFFFFF"/>
          </a:solidFill>
          <a:ln>
            <a:solidFill>
              <a:srgbClr val="000000"/>
            </a:solidFill>
            <a:miter lim="800000"/>
            <a:headEnd/>
            <a:tailEnd/>
          </a:ln>
        </p:spPr>
        <p:txBody>
          <a:bodyPr/>
          <a:lstStyle/>
          <a:p>
            <a:pPr eaLnBrk="1" hangingPunct="1"/>
            <a:endParaRPr lang="en-US" altLang="en-US"/>
          </a:p>
        </p:txBody>
      </p:sp>
    </p:spTree>
    <p:extLst>
      <p:ext uri="{BB962C8B-B14F-4D97-AF65-F5344CB8AC3E}">
        <p14:creationId xmlns:p14="http://schemas.microsoft.com/office/powerpoint/2010/main" val="2607880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AA2A70EB-0B60-492F-B729-86D65C6F20CF}" type="slidenum">
              <a:rPr lang="en-CA" altLang="en-US" sz="1200"/>
              <a:pPr/>
              <a:t>20</a:t>
            </a:fld>
            <a:endParaRPr lang="en-CA" altLang="en-US" sz="1200"/>
          </a:p>
        </p:txBody>
      </p:sp>
      <p:sp>
        <p:nvSpPr>
          <p:cNvPr id="34819" name="Rectangle 2"/>
          <p:cNvSpPr>
            <a:spLocks noGrp="1" noRot="1" noChangeAspect="1" noChangeArrowheads="1" noTextEdit="1"/>
          </p:cNvSpPr>
          <p:nvPr>
            <p:ph type="sldImg"/>
          </p:nvPr>
        </p:nvSpPr>
        <p:spPr>
          <a:noFill/>
          <a:ln/>
        </p:spPr>
      </p:sp>
      <p:sp>
        <p:nvSpPr>
          <p:cNvPr id="34820" name="Rectangle 3"/>
          <p:cNvSpPr>
            <a:spLocks noGrp="1" noChangeArrowheads="1"/>
          </p:cNvSpPr>
          <p:nvPr>
            <p:ph type="body" idx="1"/>
          </p:nvPr>
        </p:nvSpPr>
        <p:spPr>
          <a:xfrm>
            <a:off x="457200" y="4343400"/>
            <a:ext cx="6019800" cy="4114800"/>
          </a:xfrm>
          <a:solidFill>
            <a:srgbClr val="FFFFFF"/>
          </a:solidFill>
          <a:ln>
            <a:solidFill>
              <a:srgbClr val="000000"/>
            </a:solidFill>
            <a:miter lim="800000"/>
            <a:headEnd/>
            <a:tailEnd/>
          </a:ln>
        </p:spPr>
        <p:txBody>
          <a:bodyPr/>
          <a:lstStyle/>
          <a:p>
            <a:pPr marL="228600" indent="-228600" eaLnBrk="1" hangingPunct="1"/>
            <a:endParaRPr lang="en-US" altLang="en-US"/>
          </a:p>
        </p:txBody>
      </p:sp>
    </p:spTree>
    <p:extLst>
      <p:ext uri="{BB962C8B-B14F-4D97-AF65-F5344CB8AC3E}">
        <p14:creationId xmlns:p14="http://schemas.microsoft.com/office/powerpoint/2010/main" val="21914258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7FFE63B8-A5BC-4380-8281-32FFBE2298F0}" type="slidenum">
              <a:rPr lang="en-CA" altLang="en-US" sz="1200"/>
              <a:pPr/>
              <a:t>21</a:t>
            </a:fld>
            <a:endParaRPr lang="en-CA" altLang="en-US" sz="1200"/>
          </a:p>
        </p:txBody>
      </p:sp>
      <p:sp>
        <p:nvSpPr>
          <p:cNvPr id="40963" name="Rectangle 2"/>
          <p:cNvSpPr>
            <a:spLocks noGrp="1" noRot="1" noChangeAspect="1" noChangeArrowheads="1" noTextEdit="1"/>
          </p:cNvSpPr>
          <p:nvPr>
            <p:ph type="sldImg"/>
          </p:nvPr>
        </p:nvSpPr>
        <p:spPr>
          <a:noFill/>
          <a:ln/>
        </p:spPr>
      </p:sp>
      <p:sp>
        <p:nvSpPr>
          <p:cNvPr id="40964" name="Rectangle 3"/>
          <p:cNvSpPr>
            <a:spLocks noGrp="1" noChangeArrowheads="1"/>
          </p:cNvSpPr>
          <p:nvPr>
            <p:ph type="body" idx="1"/>
          </p:nvPr>
        </p:nvSpPr>
        <p:spPr>
          <a:xfrm>
            <a:off x="457200" y="4343400"/>
            <a:ext cx="6019800" cy="4114800"/>
          </a:xfrm>
          <a:solidFill>
            <a:srgbClr val="FFFFFF"/>
          </a:solidFill>
          <a:ln>
            <a:solidFill>
              <a:srgbClr val="000000"/>
            </a:solidFill>
            <a:miter lim="800000"/>
            <a:headEnd/>
            <a:tailEnd/>
          </a:ln>
        </p:spPr>
        <p:txBody>
          <a:bodyPr/>
          <a:lstStyle/>
          <a:p>
            <a:pPr eaLnBrk="1" hangingPunct="1"/>
            <a:endParaRPr lang="en-US" altLang="en-US"/>
          </a:p>
        </p:txBody>
      </p:sp>
    </p:spTree>
    <p:extLst>
      <p:ext uri="{BB962C8B-B14F-4D97-AF65-F5344CB8AC3E}">
        <p14:creationId xmlns:p14="http://schemas.microsoft.com/office/powerpoint/2010/main" val="40442214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pPr>
              <a:defRPr/>
            </a:pPr>
            <a:fld id="{8D195AFE-D7C3-4FAF-8CAC-AF5CCD2A4C4D}" type="datetime1">
              <a:rPr lang="en-GB" smtClean="0"/>
              <a:t>12/04/2021</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0E3493B-A7C8-4CE1-ADC4-5D80E104EED4}" type="slidenum">
              <a:rPr lang="en-GB" smtClean="0"/>
              <a:pPr>
                <a:defRPr/>
              </a:pPr>
              <a:t>‹#›</a:t>
            </a:fld>
            <a:endParaRPr lang="en-GB"/>
          </a:p>
        </p:txBody>
      </p:sp>
    </p:spTree>
    <p:extLst>
      <p:ext uri="{BB962C8B-B14F-4D97-AF65-F5344CB8AC3E}">
        <p14:creationId xmlns:p14="http://schemas.microsoft.com/office/powerpoint/2010/main" val="813313673"/>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417CD06F-6B71-448F-A1C4-5248EB137912}" type="datetime1">
              <a:rPr lang="en-GB" smtClean="0"/>
              <a:t>12/04/2021</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175CF9A-0E49-4888-AFF1-B0955BB55AD4}" type="slidenum">
              <a:rPr lang="en-GB" smtClean="0"/>
              <a:pPr>
                <a:defRPr/>
              </a:pPr>
              <a:t>‹#›</a:t>
            </a:fld>
            <a:endParaRPr lang="en-GB"/>
          </a:p>
        </p:txBody>
      </p:sp>
    </p:spTree>
    <p:extLst>
      <p:ext uri="{BB962C8B-B14F-4D97-AF65-F5344CB8AC3E}">
        <p14:creationId xmlns:p14="http://schemas.microsoft.com/office/powerpoint/2010/main" val="4130671334"/>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C2225D31-7191-4800-8DAD-C8B7FB356B3E}" type="datetime1">
              <a:rPr lang="en-GB" smtClean="0"/>
              <a:t>12/04/2021</a:t>
            </a:fld>
            <a:endParaRPr lang="en-GB"/>
          </a:p>
        </p:txBody>
      </p:sp>
      <p:sp>
        <p:nvSpPr>
          <p:cNvPr id="6" name="Slide Number Placeholder 5"/>
          <p:cNvSpPr>
            <a:spLocks noGrp="1"/>
          </p:cNvSpPr>
          <p:nvPr>
            <p:ph type="sldNum" sz="quarter" idx="12"/>
          </p:nvPr>
        </p:nvSpPr>
        <p:spPr/>
        <p:txBody>
          <a:bodyPr/>
          <a:lstStyle/>
          <a:p>
            <a:pPr>
              <a:defRPr/>
            </a:pPr>
            <a:fld id="{D041D79D-BD2A-407B-8973-2A48EF48EDB7}" type="slidenum">
              <a:rPr lang="en-GB" smtClean="0"/>
              <a:pPr>
                <a:defRPr/>
              </a:pPr>
              <a:t>‹#›</a:t>
            </a:fld>
            <a:endParaRPr lang="en-GB"/>
          </a:p>
        </p:txBody>
      </p:sp>
    </p:spTree>
    <p:extLst>
      <p:ext uri="{BB962C8B-B14F-4D97-AF65-F5344CB8AC3E}">
        <p14:creationId xmlns:p14="http://schemas.microsoft.com/office/powerpoint/2010/main" val="2849708317"/>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6C825549-D2E8-4EDA-943A-17BD6038C778}" type="datetime1">
              <a:rPr lang="en-GB" smtClean="0"/>
              <a:t>12/04/2021</a:t>
            </a:fld>
            <a:endParaRPr lang="en-GB"/>
          </a:p>
        </p:txBody>
      </p:sp>
      <p:sp>
        <p:nvSpPr>
          <p:cNvPr id="7" name="Slide Number Placeholder 6"/>
          <p:cNvSpPr>
            <a:spLocks noGrp="1"/>
          </p:cNvSpPr>
          <p:nvPr>
            <p:ph type="sldNum" sz="quarter" idx="12"/>
          </p:nvPr>
        </p:nvSpPr>
        <p:spPr/>
        <p:txBody>
          <a:bodyPr/>
          <a:lstStyle/>
          <a:p>
            <a:pPr>
              <a:defRPr/>
            </a:pPr>
            <a:fld id="{CF70415E-120D-4E9E-B01B-46C5C6FB23FF}" type="slidenum">
              <a:rPr lang="en-GB" smtClean="0"/>
              <a:pPr>
                <a:defRPr/>
              </a:pPr>
              <a:t>‹#›</a:t>
            </a:fld>
            <a:endParaRPr lang="en-GB"/>
          </a:p>
        </p:txBody>
      </p:sp>
    </p:spTree>
    <p:extLst>
      <p:ext uri="{BB962C8B-B14F-4D97-AF65-F5344CB8AC3E}">
        <p14:creationId xmlns:p14="http://schemas.microsoft.com/office/powerpoint/2010/main" val="1875395"/>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2608593C-95A4-4543-A0DA-50D1C03E7A74}" type="datetime1">
              <a:rPr lang="en-GB" smtClean="0"/>
              <a:t>12/04/2021</a:t>
            </a:fld>
            <a:endParaRPr lang="en-GB"/>
          </a:p>
        </p:txBody>
      </p:sp>
      <p:sp>
        <p:nvSpPr>
          <p:cNvPr id="9" name="Slide Number Placeholder 8"/>
          <p:cNvSpPr>
            <a:spLocks noGrp="1"/>
          </p:cNvSpPr>
          <p:nvPr>
            <p:ph type="sldNum" sz="quarter" idx="12"/>
          </p:nvPr>
        </p:nvSpPr>
        <p:spPr/>
        <p:txBody>
          <a:bodyPr/>
          <a:lstStyle/>
          <a:p>
            <a:pPr>
              <a:defRPr/>
            </a:pPr>
            <a:fld id="{C20D6324-26E1-46EB-8467-EBD406E4A58B}" type="slidenum">
              <a:rPr lang="en-GB" smtClean="0"/>
              <a:pPr>
                <a:defRPr/>
              </a:pPr>
              <a:t>‹#›</a:t>
            </a:fld>
            <a:endParaRPr lang="en-GB"/>
          </a:p>
        </p:txBody>
      </p:sp>
    </p:spTree>
    <p:extLst>
      <p:ext uri="{BB962C8B-B14F-4D97-AF65-F5344CB8AC3E}">
        <p14:creationId xmlns:p14="http://schemas.microsoft.com/office/powerpoint/2010/main" val="2697875812"/>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ED16192A-C411-4B00-98AD-93FAD8F92059}" type="datetime1">
              <a:rPr lang="en-GB" smtClean="0"/>
              <a:t>12/04/2021</a:t>
            </a:fld>
            <a:endParaRPr lang="en-GB"/>
          </a:p>
        </p:txBody>
      </p:sp>
      <p:sp>
        <p:nvSpPr>
          <p:cNvPr id="5" name="Slide Number Placeholder 4"/>
          <p:cNvSpPr>
            <a:spLocks noGrp="1"/>
          </p:cNvSpPr>
          <p:nvPr>
            <p:ph type="sldNum" sz="quarter" idx="12"/>
          </p:nvPr>
        </p:nvSpPr>
        <p:spPr/>
        <p:txBody>
          <a:bodyPr/>
          <a:lstStyle/>
          <a:p>
            <a:pPr>
              <a:defRPr/>
            </a:pPr>
            <a:fld id="{76B0D99B-E6F6-49C7-9825-4D771D0DB400}" type="slidenum">
              <a:rPr lang="en-GB" smtClean="0"/>
              <a:pPr>
                <a:defRPr/>
              </a:pPr>
              <a:t>‹#›</a:t>
            </a:fld>
            <a:endParaRPr lang="en-GB"/>
          </a:p>
        </p:txBody>
      </p:sp>
    </p:spTree>
    <p:extLst>
      <p:ext uri="{BB962C8B-B14F-4D97-AF65-F5344CB8AC3E}">
        <p14:creationId xmlns:p14="http://schemas.microsoft.com/office/powerpoint/2010/main" val="133050487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3AA5066-D9E3-4D6F-A0FA-37392A85A621}" type="datetime1">
              <a:rPr lang="en-GB" smtClean="0"/>
              <a:t>12/04/2021</a:t>
            </a:fld>
            <a:endParaRPr lang="en-GB"/>
          </a:p>
        </p:txBody>
      </p:sp>
      <p:sp>
        <p:nvSpPr>
          <p:cNvPr id="4" name="Slide Number Placeholder 3"/>
          <p:cNvSpPr>
            <a:spLocks noGrp="1"/>
          </p:cNvSpPr>
          <p:nvPr>
            <p:ph type="sldNum" sz="quarter" idx="12"/>
          </p:nvPr>
        </p:nvSpPr>
        <p:spPr/>
        <p:txBody>
          <a:bodyPr/>
          <a:lstStyle/>
          <a:p>
            <a:pPr>
              <a:defRPr/>
            </a:pPr>
            <a:fld id="{8148666B-5EC3-48FE-A254-D79F0C0DD3C7}" type="slidenum">
              <a:rPr lang="en-GB" smtClean="0"/>
              <a:pPr>
                <a:defRPr/>
              </a:pPr>
              <a:t>‹#›</a:t>
            </a:fld>
            <a:endParaRPr lang="en-GB"/>
          </a:p>
        </p:txBody>
      </p:sp>
    </p:spTree>
    <p:extLst>
      <p:ext uri="{BB962C8B-B14F-4D97-AF65-F5344CB8AC3E}">
        <p14:creationId xmlns:p14="http://schemas.microsoft.com/office/powerpoint/2010/main" val="3617021740"/>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6C676F10-76A2-43A8-AD31-405E499147E4}" type="datetime1">
              <a:rPr lang="en-GB" smtClean="0"/>
              <a:t>12/04/2021</a:t>
            </a:fld>
            <a:endParaRPr lang="en-GB"/>
          </a:p>
        </p:txBody>
      </p:sp>
      <p:sp>
        <p:nvSpPr>
          <p:cNvPr id="7" name="Slide Number Placeholder 6"/>
          <p:cNvSpPr>
            <a:spLocks noGrp="1"/>
          </p:cNvSpPr>
          <p:nvPr>
            <p:ph type="sldNum" sz="quarter" idx="12"/>
          </p:nvPr>
        </p:nvSpPr>
        <p:spPr/>
        <p:txBody>
          <a:bodyPr/>
          <a:lstStyle/>
          <a:p>
            <a:pPr>
              <a:defRPr/>
            </a:pPr>
            <a:fld id="{F906B884-AB0F-4D16-98F7-3E977D03D25A}" type="slidenum">
              <a:rPr lang="en-GB" smtClean="0"/>
              <a:pPr>
                <a:defRPr/>
              </a:pPr>
              <a:t>‹#›</a:t>
            </a:fld>
            <a:endParaRPr lang="en-GB"/>
          </a:p>
        </p:txBody>
      </p:sp>
    </p:spTree>
    <p:extLst>
      <p:ext uri="{BB962C8B-B14F-4D97-AF65-F5344CB8AC3E}">
        <p14:creationId xmlns:p14="http://schemas.microsoft.com/office/powerpoint/2010/main" val="293953622"/>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143AA609-7D0F-496E-A461-3EDE03B61CB8}" type="datetime1">
              <a:rPr lang="en-GB" smtClean="0"/>
              <a:t>12/04/2021</a:t>
            </a:fld>
            <a:endParaRPr lang="en-GB"/>
          </a:p>
        </p:txBody>
      </p:sp>
      <p:sp>
        <p:nvSpPr>
          <p:cNvPr id="7" name="Slide Number Placeholder 6"/>
          <p:cNvSpPr>
            <a:spLocks noGrp="1"/>
          </p:cNvSpPr>
          <p:nvPr>
            <p:ph type="sldNum" sz="quarter" idx="12"/>
          </p:nvPr>
        </p:nvSpPr>
        <p:spPr/>
        <p:txBody>
          <a:bodyPr/>
          <a:lstStyle/>
          <a:p>
            <a:pPr>
              <a:defRPr/>
            </a:pPr>
            <a:fld id="{29554276-D6B9-4660-BFBE-3F0CEEDD8E29}" type="slidenum">
              <a:rPr lang="en-GB" smtClean="0"/>
              <a:pPr>
                <a:defRPr/>
              </a:pPr>
              <a:t>‹#›</a:t>
            </a:fld>
            <a:endParaRPr lang="en-GB"/>
          </a:p>
        </p:txBody>
      </p:sp>
    </p:spTree>
    <p:extLst>
      <p:ext uri="{BB962C8B-B14F-4D97-AF65-F5344CB8AC3E}">
        <p14:creationId xmlns:p14="http://schemas.microsoft.com/office/powerpoint/2010/main" val="384607143"/>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3A6B2F5E-94DE-4DFE-94B5-ECE703DEA930}" type="datetime1">
              <a:rPr lang="en-GB" smtClean="0"/>
              <a:t>12/04/2021</a:t>
            </a:fld>
            <a:endParaRPr lang="en-GB"/>
          </a:p>
        </p:txBody>
      </p:sp>
      <p:sp>
        <p:nvSpPr>
          <p:cNvPr id="6" name="Slide Number Placeholder 5"/>
          <p:cNvSpPr>
            <a:spLocks noGrp="1"/>
          </p:cNvSpPr>
          <p:nvPr>
            <p:ph type="sldNum" sz="quarter" idx="12"/>
          </p:nvPr>
        </p:nvSpPr>
        <p:spPr/>
        <p:txBody>
          <a:bodyPr/>
          <a:lstStyle/>
          <a:p>
            <a:pPr>
              <a:defRPr/>
            </a:pPr>
            <a:fld id="{6EA339F5-3D69-453A-AC8D-C86CD0237931}" type="slidenum">
              <a:rPr lang="en-GB" smtClean="0"/>
              <a:pPr>
                <a:defRPr/>
              </a:pPr>
              <a:t>‹#›</a:t>
            </a:fld>
            <a:endParaRPr lang="en-GB"/>
          </a:p>
        </p:txBody>
      </p:sp>
    </p:spTree>
    <p:extLst>
      <p:ext uri="{BB962C8B-B14F-4D97-AF65-F5344CB8AC3E}">
        <p14:creationId xmlns:p14="http://schemas.microsoft.com/office/powerpoint/2010/main" val="1450280119"/>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71D0588E-0334-448B-8B0F-E7EF1E6A1E98}" type="datetime1">
              <a:rPr lang="en-GB" smtClean="0"/>
              <a:t>12/04/2021</a:t>
            </a:fld>
            <a:endParaRPr lang="en-GB"/>
          </a:p>
        </p:txBody>
      </p:sp>
      <p:sp>
        <p:nvSpPr>
          <p:cNvPr id="6" name="Slide Number Placeholder 5"/>
          <p:cNvSpPr>
            <a:spLocks noGrp="1"/>
          </p:cNvSpPr>
          <p:nvPr>
            <p:ph type="sldNum" sz="quarter" idx="12"/>
          </p:nvPr>
        </p:nvSpPr>
        <p:spPr/>
        <p:txBody>
          <a:bodyPr/>
          <a:lstStyle/>
          <a:p>
            <a:pPr>
              <a:defRPr/>
            </a:pPr>
            <a:fld id="{2B17AA19-4A88-4249-849C-A0AE1424EB00}" type="slidenum">
              <a:rPr lang="en-GB" smtClean="0"/>
              <a:pPr>
                <a:defRPr/>
              </a:pPr>
              <a:t>‹#›</a:t>
            </a:fld>
            <a:endParaRPr lang="en-GB"/>
          </a:p>
        </p:txBody>
      </p:sp>
    </p:spTree>
    <p:extLst>
      <p:ext uri="{BB962C8B-B14F-4D97-AF65-F5344CB8AC3E}">
        <p14:creationId xmlns:p14="http://schemas.microsoft.com/office/powerpoint/2010/main" val="531017083"/>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pPr>
              <a:defRPr/>
            </a:pPr>
            <a:fld id="{6A091304-B5FB-4074-BE43-90F3A8362AAB}" type="datetime1">
              <a:rPr lang="en-GB" smtClean="0"/>
              <a:t>12/04/2021</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1D360AFA-CA55-4F0C-9216-19A373FDB90E}" type="slidenum">
              <a:rPr lang="en-GB" smtClean="0"/>
              <a:pPr>
                <a:defRPr/>
              </a:pPr>
              <a:t>‹#›</a:t>
            </a:fld>
            <a:endParaRPr lang="en-GB"/>
          </a:p>
        </p:txBody>
      </p:sp>
    </p:spTree>
    <p:extLst>
      <p:ext uri="{BB962C8B-B14F-4D97-AF65-F5344CB8AC3E}">
        <p14:creationId xmlns:p14="http://schemas.microsoft.com/office/powerpoint/2010/main" val="642764227"/>
      </p:ext>
    </p:extLst>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dissolve">
                                      <p:cBhvr>
                                        <p:cTn id="24" dur="500"/>
                                        <p:tgtEl>
                                          <p:spTgt spid="3">
                                            <p:txEl>
                                              <p:pRg st="3" end="3"/>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bldLvl="2" autoUpdateAnimBg="0"/>
    </p:bldLst>
  </p:timing>
  <p:hf sldNum="0" hdr="0" ftr="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E846F05-BC0F-4CC5-87AB-CB0E154BFFDD}"/>
              </a:ext>
            </a:extLst>
          </p:cNvPr>
          <p:cNvSpPr>
            <a:spLocks noGrp="1"/>
          </p:cNvSpPr>
          <p:nvPr>
            <p:ph type="ctrTitle"/>
          </p:nvPr>
        </p:nvSpPr>
        <p:spPr/>
        <p:txBody>
          <a:bodyPr/>
          <a:lstStyle/>
          <a:p>
            <a:r>
              <a:rPr lang="en-US" altLang="en-US" sz="3600" dirty="0">
                <a:latin typeface="Tahoma" panose="020B0604030504040204" pitchFamily="34" charset="0"/>
              </a:rPr>
              <a:t>Organizational Culture and Change</a:t>
            </a:r>
          </a:p>
        </p:txBody>
      </p:sp>
      <p:sp>
        <p:nvSpPr>
          <p:cNvPr id="18435" name="Subtitle 2">
            <a:extLst>
              <a:ext uri="{FF2B5EF4-FFF2-40B4-BE49-F238E27FC236}">
                <a16:creationId xmlns:a16="http://schemas.microsoft.com/office/drawing/2014/main" id="{F9883C11-B519-4958-A6A2-C4EC523566A2}"/>
              </a:ext>
            </a:extLst>
          </p:cNvPr>
          <p:cNvSpPr>
            <a:spLocks noGrp="1"/>
          </p:cNvSpPr>
          <p:nvPr>
            <p:ph type="subTitle" idx="1"/>
          </p:nvPr>
        </p:nvSpPr>
        <p:spPr/>
        <p:txBody>
          <a:bodyPr>
            <a:normAutofit/>
          </a:bodyPr>
          <a:lstStyle/>
          <a:p>
            <a:pPr>
              <a:defRPr/>
            </a:pPr>
            <a:r>
              <a:rPr lang="en-US" altLang="en-US" dirty="0">
                <a:solidFill>
                  <a:schemeClr val="bg1">
                    <a:lumMod val="95000"/>
                  </a:schemeClr>
                </a:solidFill>
              </a:rPr>
              <a:t>BMSW6103</a:t>
            </a:r>
          </a:p>
          <a:p>
            <a:pPr>
              <a:defRPr/>
            </a:pPr>
            <a:r>
              <a:rPr lang="en-US" altLang="en-US" dirty="0">
                <a:solidFill>
                  <a:schemeClr val="bg1">
                    <a:lumMod val="95000"/>
                  </a:schemeClr>
                </a:solidFill>
              </a:rPr>
              <a:t>Leading &amp; Implementing Workplace Change </a:t>
            </a:r>
          </a:p>
          <a:p>
            <a:pPr>
              <a:defRPr/>
            </a:pPr>
            <a:r>
              <a:rPr lang="en-US" altLang="en-US" dirty="0">
                <a:solidFill>
                  <a:schemeClr val="bg1">
                    <a:lumMod val="95000"/>
                  </a:schemeClr>
                </a:solidFill>
              </a:rPr>
              <a:t>Week 8</a:t>
            </a:r>
            <a:endParaRPr lang="en-GB" altLang="en-US" dirty="0">
              <a:solidFill>
                <a:schemeClr val="bg1">
                  <a:lumMod val="95000"/>
                </a:schemeClr>
              </a:solidFill>
            </a:endParaRPr>
          </a:p>
        </p:txBody>
      </p:sp>
      <p:sp>
        <p:nvSpPr>
          <p:cNvPr id="2" name="Date Placeholder 1">
            <a:extLst>
              <a:ext uri="{FF2B5EF4-FFF2-40B4-BE49-F238E27FC236}">
                <a16:creationId xmlns:a16="http://schemas.microsoft.com/office/drawing/2014/main" id="{54C54EF8-412D-49BD-B7BD-D604A11B15B6}"/>
              </a:ext>
            </a:extLst>
          </p:cNvPr>
          <p:cNvSpPr>
            <a:spLocks noGrp="1"/>
          </p:cNvSpPr>
          <p:nvPr>
            <p:ph type="dt" sz="half" idx="10"/>
          </p:nvPr>
        </p:nvSpPr>
        <p:spPr/>
        <p:txBody>
          <a:bodyPr/>
          <a:lstStyle/>
          <a:p>
            <a:pPr>
              <a:defRPr/>
            </a:pPr>
            <a:fld id="{711041AF-1FE1-4743-B5E3-5B177B94202A}" type="datetime1">
              <a:rPr lang="en-GB" smtClean="0"/>
              <a:t>12/04/2021</a:t>
            </a:fld>
            <a:endParaRPr lang="en-GB"/>
          </a:p>
        </p:txBody>
      </p:sp>
    </p:spTree>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C9D74-61F7-4BEA-A66B-A15FBD3BD911}"/>
              </a:ext>
            </a:extLst>
          </p:cNvPr>
          <p:cNvSpPr>
            <a:spLocks noGrp="1"/>
          </p:cNvSpPr>
          <p:nvPr>
            <p:ph type="title"/>
          </p:nvPr>
        </p:nvSpPr>
        <p:spPr/>
        <p:txBody>
          <a:bodyPr/>
          <a:lstStyle/>
          <a:p>
            <a:r>
              <a:rPr lang="en-US" dirty="0"/>
              <a:t>Session Aims</a:t>
            </a:r>
            <a:endParaRPr lang="en-GB" dirty="0"/>
          </a:p>
        </p:txBody>
      </p:sp>
      <p:sp>
        <p:nvSpPr>
          <p:cNvPr id="3" name="Content Placeholder 2">
            <a:extLst>
              <a:ext uri="{FF2B5EF4-FFF2-40B4-BE49-F238E27FC236}">
                <a16:creationId xmlns:a16="http://schemas.microsoft.com/office/drawing/2014/main" id="{D207312F-B541-442C-B62E-0C08280A6A86}"/>
              </a:ext>
            </a:extLst>
          </p:cNvPr>
          <p:cNvSpPr>
            <a:spLocks noGrp="1"/>
          </p:cNvSpPr>
          <p:nvPr>
            <p:ph idx="1"/>
          </p:nvPr>
        </p:nvSpPr>
        <p:spPr/>
        <p:txBody>
          <a:bodyPr/>
          <a:lstStyle/>
          <a:p>
            <a:pPr marL="0" indent="0">
              <a:buNone/>
            </a:pPr>
            <a:r>
              <a:rPr lang="en-US" dirty="0"/>
              <a:t>By the end of the session you should be able to:</a:t>
            </a:r>
          </a:p>
          <a:p>
            <a:r>
              <a:rPr lang="en-US" dirty="0"/>
              <a:t>Define </a:t>
            </a:r>
            <a:r>
              <a:rPr lang="en-US" dirty="0" err="1"/>
              <a:t>organisational</a:t>
            </a:r>
            <a:r>
              <a:rPr lang="en-US" dirty="0"/>
              <a:t> culture</a:t>
            </a:r>
          </a:p>
          <a:p>
            <a:endParaRPr lang="en-US" dirty="0"/>
          </a:p>
          <a:p>
            <a:r>
              <a:rPr lang="en-US" dirty="0"/>
              <a:t>Understand the impact of </a:t>
            </a:r>
            <a:r>
              <a:rPr lang="en-US" dirty="0" err="1"/>
              <a:t>organisational</a:t>
            </a:r>
            <a:r>
              <a:rPr lang="en-US" dirty="0"/>
              <a:t> culture on change processes</a:t>
            </a:r>
          </a:p>
          <a:p>
            <a:endParaRPr lang="en-US" dirty="0"/>
          </a:p>
          <a:p>
            <a:r>
              <a:rPr lang="en-US" dirty="0"/>
              <a:t>Apply a model of culture to a specific organization</a:t>
            </a:r>
          </a:p>
          <a:p>
            <a:pPr marL="0" indent="0">
              <a:buNone/>
            </a:pPr>
            <a:endParaRPr lang="en-US" dirty="0"/>
          </a:p>
          <a:p>
            <a:r>
              <a:rPr lang="en-US" dirty="0"/>
              <a:t>Appreciate the skills and attributes of change agents </a:t>
            </a:r>
            <a:endParaRPr lang="en-GB" dirty="0"/>
          </a:p>
        </p:txBody>
      </p:sp>
      <p:sp>
        <p:nvSpPr>
          <p:cNvPr id="5" name="Date Placeholder 4">
            <a:extLst>
              <a:ext uri="{FF2B5EF4-FFF2-40B4-BE49-F238E27FC236}">
                <a16:creationId xmlns:a16="http://schemas.microsoft.com/office/drawing/2014/main" id="{A7D096B8-31F1-4AF2-8682-6638DC458AC8}"/>
              </a:ext>
            </a:extLst>
          </p:cNvPr>
          <p:cNvSpPr>
            <a:spLocks noGrp="1"/>
          </p:cNvSpPr>
          <p:nvPr>
            <p:ph type="dt" sz="half" idx="10"/>
          </p:nvPr>
        </p:nvSpPr>
        <p:spPr/>
        <p:txBody>
          <a:bodyPr/>
          <a:lstStyle/>
          <a:p>
            <a:pPr>
              <a:defRPr/>
            </a:pPr>
            <a:fld id="{F58097B5-63E0-47E2-BF03-20071936FA95}" type="datetime1">
              <a:rPr lang="en-GB" smtClean="0"/>
              <a:t>12/04/2021</a:t>
            </a:fld>
            <a:endParaRPr lang="en-GB"/>
          </a:p>
        </p:txBody>
      </p:sp>
    </p:spTree>
    <p:extLst>
      <p:ext uri="{BB962C8B-B14F-4D97-AF65-F5344CB8AC3E}">
        <p14:creationId xmlns:p14="http://schemas.microsoft.com/office/powerpoint/2010/main" val="1012199992"/>
      </p:ext>
    </p:extLst>
  </p:cSld>
  <p:clrMapOvr>
    <a:masterClrMapping/>
  </p:clrMapOvr>
  <p:transition>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ext Box 2"/>
          <p:cNvSpPr txBox="1">
            <a:spLocks noChangeArrowheads="1"/>
          </p:cNvSpPr>
          <p:nvPr/>
        </p:nvSpPr>
        <p:spPr bwMode="auto">
          <a:xfrm>
            <a:off x="539750" y="1412875"/>
            <a:ext cx="7515225" cy="2492375"/>
          </a:xfrm>
          <a:prstGeom prst="rect">
            <a:avLst/>
          </a:prstGeom>
          <a:noFill/>
          <a:ln w="9525">
            <a:noFill/>
            <a:miter lim="800000"/>
            <a:headEnd/>
            <a:tailEnd/>
          </a:ln>
        </p:spPr>
        <p:txBody>
          <a:bodyPr>
            <a:spAutoFit/>
          </a:bodyPr>
          <a:lstStyle/>
          <a:p>
            <a:pPr eaLnBrk="0" hangingPunct="0"/>
            <a:endParaRPr lang="en-GB" sz="3600">
              <a:solidFill>
                <a:srgbClr val="0D0D0D"/>
              </a:solidFill>
              <a:latin typeface="Calibri" pitchFamily="34" charset="0"/>
              <a:ea typeface="MS PGothic" pitchFamily="34" charset="-128"/>
            </a:endParaRPr>
          </a:p>
          <a:p>
            <a:pPr eaLnBrk="0" hangingPunct="0"/>
            <a:endParaRPr lang="en-GB" sz="3600">
              <a:solidFill>
                <a:srgbClr val="0D0D0D"/>
              </a:solidFill>
              <a:latin typeface="Calibri" pitchFamily="34" charset="0"/>
              <a:ea typeface="MS PGothic" pitchFamily="34" charset="-128"/>
            </a:endParaRPr>
          </a:p>
          <a:p>
            <a:pPr eaLnBrk="0" hangingPunct="0"/>
            <a:r>
              <a:rPr lang="en-GB" sz="3600">
                <a:solidFill>
                  <a:srgbClr val="0D0D0D"/>
                </a:solidFill>
                <a:latin typeface="Calibri" pitchFamily="34" charset="0"/>
                <a:ea typeface="MS PGothic" pitchFamily="34" charset="-128"/>
              </a:rPr>
              <a:t>	</a:t>
            </a:r>
          </a:p>
          <a:p>
            <a:pPr eaLnBrk="0" hangingPunct="0"/>
            <a:endParaRPr lang="en-GB" sz="4800">
              <a:ea typeface="MS PGothic" pitchFamily="34" charset="-128"/>
            </a:endParaRPr>
          </a:p>
        </p:txBody>
      </p:sp>
      <p:sp>
        <p:nvSpPr>
          <p:cNvPr id="22530" name="Title 2"/>
          <p:cNvSpPr>
            <a:spLocks noGrp="1"/>
          </p:cNvSpPr>
          <p:nvPr>
            <p:ph type="title" idx="4294967295"/>
          </p:nvPr>
        </p:nvSpPr>
        <p:spPr/>
        <p:txBody>
          <a:bodyPr anchor="b">
            <a:normAutofit fontScale="90000"/>
          </a:bodyPr>
          <a:lstStyle/>
          <a:p>
            <a:r>
              <a:rPr lang="en-GB" sz="4200"/>
              <a:t>DEFINING CULTURE:</a:t>
            </a:r>
            <a:br>
              <a:rPr lang="en-GB" sz="4200" i="1"/>
            </a:br>
            <a:endParaRPr lang="en-GB" sz="4200" i="1"/>
          </a:p>
        </p:txBody>
      </p:sp>
      <p:sp>
        <p:nvSpPr>
          <p:cNvPr id="22531" name="Content Placeholder 3"/>
          <p:cNvSpPr>
            <a:spLocks noGrp="1"/>
          </p:cNvSpPr>
          <p:nvPr>
            <p:ph sz="quarter" idx="4294967295"/>
          </p:nvPr>
        </p:nvSpPr>
        <p:spPr>
          <a:xfrm>
            <a:off x="457200" y="1600200"/>
            <a:ext cx="7859713" cy="4873625"/>
          </a:xfrm>
        </p:spPr>
        <p:txBody>
          <a:bodyPr>
            <a:normAutofit/>
          </a:bodyPr>
          <a:lstStyle/>
          <a:p>
            <a:pPr marL="273050" indent="-273050"/>
            <a:r>
              <a:rPr lang="en-GB" sz="2000" dirty="0"/>
              <a:t>“… the ways of life of the members of a society, or of groups within a society.” (Giddens, 1997)</a:t>
            </a:r>
          </a:p>
          <a:p>
            <a:pPr marL="273050" indent="-273050"/>
            <a:endParaRPr lang="en-GB" sz="2000" dirty="0"/>
          </a:p>
          <a:p>
            <a:pPr marL="273050" indent="-273050"/>
            <a:r>
              <a:rPr lang="en-GB" sz="2000" i="1" dirty="0"/>
              <a:t>“Culture is the basic assumptions and values which are shared by, guide and shape the individual and business behaviour in an organisation”. (Handy, 2003)</a:t>
            </a:r>
          </a:p>
          <a:p>
            <a:pPr marL="273050" indent="-273050"/>
            <a:endParaRPr lang="en-GB" sz="2000" i="1" dirty="0"/>
          </a:p>
          <a:p>
            <a:pPr marL="273050" indent="-273050"/>
            <a:r>
              <a:rPr lang="en-GB" sz="2000" i="1" dirty="0">
                <a:solidFill>
                  <a:srgbClr val="0D0D0D"/>
                </a:solidFill>
              </a:rPr>
              <a:t>“Culture is a pattern of </a:t>
            </a:r>
            <a:r>
              <a:rPr lang="en-GB" sz="2000" i="1" u="sng" dirty="0">
                <a:solidFill>
                  <a:srgbClr val="0D0D0D"/>
                </a:solidFill>
              </a:rPr>
              <a:t>beliefs and</a:t>
            </a:r>
            <a:r>
              <a:rPr lang="en-GB" sz="2000" i="1" dirty="0">
                <a:solidFill>
                  <a:srgbClr val="0D0D0D"/>
                </a:solidFill>
              </a:rPr>
              <a:t> </a:t>
            </a:r>
            <a:r>
              <a:rPr lang="en-GB" sz="2000" i="1" u="sng" dirty="0">
                <a:solidFill>
                  <a:srgbClr val="0D0D0D"/>
                </a:solidFill>
              </a:rPr>
              <a:t>expectations</a:t>
            </a:r>
            <a:r>
              <a:rPr lang="en-GB" sz="2000" i="1" dirty="0">
                <a:solidFill>
                  <a:srgbClr val="0D0D0D"/>
                </a:solidFill>
              </a:rPr>
              <a:t> shared by the organisation’s members.  These beliefs and expectations produce </a:t>
            </a:r>
            <a:r>
              <a:rPr lang="en-GB" sz="2000" i="1" u="sng" dirty="0">
                <a:solidFill>
                  <a:srgbClr val="0D0D0D"/>
                </a:solidFill>
              </a:rPr>
              <a:t>norms</a:t>
            </a:r>
            <a:r>
              <a:rPr lang="en-GB" sz="2000" i="1" dirty="0">
                <a:solidFill>
                  <a:srgbClr val="0D0D0D"/>
                </a:solidFill>
              </a:rPr>
              <a:t> that powerfully shape the </a:t>
            </a:r>
            <a:r>
              <a:rPr lang="en-GB" sz="2000" i="1" u="sng" dirty="0">
                <a:solidFill>
                  <a:srgbClr val="0D0D0D"/>
                </a:solidFill>
              </a:rPr>
              <a:t>behaviour </a:t>
            </a:r>
            <a:r>
              <a:rPr lang="en-GB" sz="2000" i="1" dirty="0">
                <a:solidFill>
                  <a:srgbClr val="0D0D0D"/>
                </a:solidFill>
              </a:rPr>
              <a:t>of individuals and groups in an organisation.” (Schwartz &amp; Davis, 1981)</a:t>
            </a:r>
          </a:p>
          <a:p>
            <a:pPr marL="273050" indent="-273050"/>
            <a:endParaRPr lang="en-GB" i="1" dirty="0"/>
          </a:p>
          <a:p>
            <a:pPr marL="273050" indent="-273050"/>
            <a:endParaRPr lang="en-GB" dirty="0"/>
          </a:p>
        </p:txBody>
      </p:sp>
      <p:sp>
        <p:nvSpPr>
          <p:cNvPr id="2" name="Date Placeholder 1">
            <a:extLst>
              <a:ext uri="{FF2B5EF4-FFF2-40B4-BE49-F238E27FC236}">
                <a16:creationId xmlns:a16="http://schemas.microsoft.com/office/drawing/2014/main" id="{3AB48102-8B8B-4D5E-AD2E-B5477BAE057F}"/>
              </a:ext>
            </a:extLst>
          </p:cNvPr>
          <p:cNvSpPr>
            <a:spLocks noGrp="1"/>
          </p:cNvSpPr>
          <p:nvPr>
            <p:ph type="dt" sz="half" idx="10"/>
          </p:nvPr>
        </p:nvSpPr>
        <p:spPr/>
        <p:txBody>
          <a:bodyPr/>
          <a:lstStyle/>
          <a:p>
            <a:pPr>
              <a:defRPr/>
            </a:pPr>
            <a:fld id="{ABABEC82-B49F-41E7-8C0B-ED510DBF613F}" type="datetime1">
              <a:rPr lang="en-GB" smtClean="0"/>
              <a:t>12/04/2021</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ext Box 6"/>
          <p:cNvSpPr txBox="1">
            <a:spLocks noChangeArrowheads="1"/>
          </p:cNvSpPr>
          <p:nvPr/>
        </p:nvSpPr>
        <p:spPr bwMode="auto">
          <a:xfrm>
            <a:off x="7793038" y="1835150"/>
            <a:ext cx="184150" cy="1066800"/>
          </a:xfrm>
          <a:prstGeom prst="rect">
            <a:avLst/>
          </a:prstGeom>
          <a:noFill/>
          <a:ln w="9525">
            <a:noFill/>
            <a:miter lim="800000"/>
            <a:headEnd/>
            <a:tailEnd/>
          </a:ln>
        </p:spPr>
        <p:txBody>
          <a:bodyPr wrap="none">
            <a:spAutoFit/>
          </a:bodyPr>
          <a:lstStyle/>
          <a:p>
            <a:pPr eaLnBrk="0" hangingPunct="0"/>
            <a:endParaRPr lang="en-GB" sz="3200">
              <a:ea typeface="MS PGothic" pitchFamily="34" charset="-128"/>
            </a:endParaRPr>
          </a:p>
          <a:p>
            <a:pPr eaLnBrk="0" hangingPunct="0"/>
            <a:endParaRPr lang="en-GB" sz="3200">
              <a:ea typeface="MS PGothic" pitchFamily="34" charset="-128"/>
            </a:endParaRPr>
          </a:p>
        </p:txBody>
      </p:sp>
      <p:sp>
        <p:nvSpPr>
          <p:cNvPr id="23554" name="Title 6"/>
          <p:cNvSpPr>
            <a:spLocks noGrp="1"/>
          </p:cNvSpPr>
          <p:nvPr>
            <p:ph type="title" idx="4294967295"/>
          </p:nvPr>
        </p:nvSpPr>
        <p:spPr>
          <a:xfrm>
            <a:off x="457200" y="304800"/>
            <a:ext cx="7467600" cy="1143000"/>
          </a:xfrm>
        </p:spPr>
        <p:txBody>
          <a:bodyPr anchor="b">
            <a:normAutofit fontScale="90000"/>
          </a:bodyPr>
          <a:lstStyle/>
          <a:p>
            <a:pPr eaLnBrk="1" hangingPunct="1"/>
            <a:r>
              <a:rPr lang="en-GB" sz="4100"/>
              <a:t>WHAT IS “CULTURE”?</a:t>
            </a:r>
            <a:br>
              <a:rPr lang="en-GB" sz="4100"/>
            </a:br>
            <a:endParaRPr lang="en-US"/>
          </a:p>
        </p:txBody>
      </p:sp>
      <p:sp>
        <p:nvSpPr>
          <p:cNvPr id="23555" name="Content Placeholder 7"/>
          <p:cNvSpPr>
            <a:spLocks noGrp="1"/>
          </p:cNvSpPr>
          <p:nvPr>
            <p:ph sz="quarter" idx="4294967295"/>
          </p:nvPr>
        </p:nvSpPr>
        <p:spPr>
          <a:xfrm>
            <a:off x="457200" y="1524000"/>
            <a:ext cx="7467600" cy="4873625"/>
          </a:xfrm>
        </p:spPr>
        <p:txBody>
          <a:bodyPr/>
          <a:lstStyle/>
          <a:p>
            <a:pPr marL="273050" indent="-273050"/>
            <a:r>
              <a:rPr lang="en-GB"/>
              <a:t>Language, food, dress, history, social norms</a:t>
            </a:r>
          </a:p>
          <a:p>
            <a:pPr marL="273050" indent="-273050"/>
            <a:endParaRPr lang="en-GB"/>
          </a:p>
          <a:p>
            <a:pPr marL="273050" indent="-273050" algn="ctr">
              <a:buFontTx/>
              <a:buNone/>
            </a:pPr>
            <a:r>
              <a:rPr lang="en-GB"/>
              <a:t>If things are ‘done’ differently in different countries...</a:t>
            </a:r>
          </a:p>
          <a:p>
            <a:pPr marL="273050" indent="-273050" algn="ctr">
              <a:buFontTx/>
              <a:buNone/>
            </a:pPr>
            <a:r>
              <a:rPr lang="en-GB"/>
              <a:t>…so then things may be ‘done’ differently in different ORGANISATIONS</a:t>
            </a:r>
          </a:p>
          <a:p>
            <a:pPr marL="273050" indent="-273050" eaLnBrk="1" hangingPunct="1"/>
            <a:endParaRPr lang="en-US"/>
          </a:p>
        </p:txBody>
      </p:sp>
      <p:sp>
        <p:nvSpPr>
          <p:cNvPr id="2" name="Date Placeholder 1">
            <a:extLst>
              <a:ext uri="{FF2B5EF4-FFF2-40B4-BE49-F238E27FC236}">
                <a16:creationId xmlns:a16="http://schemas.microsoft.com/office/drawing/2014/main" id="{074094ED-CC79-4DDA-9139-E69B03E9067C}"/>
              </a:ext>
            </a:extLst>
          </p:cNvPr>
          <p:cNvSpPr>
            <a:spLocks noGrp="1"/>
          </p:cNvSpPr>
          <p:nvPr>
            <p:ph type="dt" sz="half" idx="10"/>
          </p:nvPr>
        </p:nvSpPr>
        <p:spPr/>
        <p:txBody>
          <a:bodyPr/>
          <a:lstStyle/>
          <a:p>
            <a:pPr>
              <a:defRPr/>
            </a:pPr>
            <a:fld id="{7FB9ACD7-FA89-4F6C-8391-CE3472542C43}" type="datetime1">
              <a:rPr lang="en-GB" smtClean="0"/>
              <a:t>12/04/2021</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Organizational Culture</a:t>
            </a:r>
            <a:endParaRPr lang="en-GB" dirty="0"/>
          </a:p>
        </p:txBody>
      </p:sp>
      <p:sp>
        <p:nvSpPr>
          <p:cNvPr id="3" name="Content Placeholder 2"/>
          <p:cNvSpPr>
            <a:spLocks noGrp="1"/>
          </p:cNvSpPr>
          <p:nvPr>
            <p:ph idx="1"/>
          </p:nvPr>
        </p:nvSpPr>
        <p:spPr/>
        <p:txBody>
          <a:bodyPr>
            <a:normAutofit lnSpcReduction="10000"/>
          </a:bodyPr>
          <a:lstStyle/>
          <a:p>
            <a:r>
              <a:rPr lang="en-CA" altLang="en-US" sz="2800" dirty="0"/>
              <a:t>The pattern of shared values, beliefs</a:t>
            </a:r>
            <a:r>
              <a:rPr lang="en-US" altLang="en-US" sz="2800" dirty="0"/>
              <a:t>,</a:t>
            </a:r>
            <a:r>
              <a:rPr lang="en-CA" altLang="en-US" sz="2800" dirty="0"/>
              <a:t> and assumptions considered to be the appropriate way to think and act within an organization</a:t>
            </a:r>
            <a:r>
              <a:rPr lang="en-US" altLang="en-US" sz="2800" dirty="0"/>
              <a:t>.</a:t>
            </a:r>
          </a:p>
          <a:p>
            <a:pPr marL="342900" lvl="1" indent="0">
              <a:buNone/>
            </a:pPr>
            <a:r>
              <a:rPr lang="en-US" altLang="en-US" sz="2800" dirty="0"/>
              <a:t>The presumption is that</a:t>
            </a:r>
          </a:p>
          <a:p>
            <a:pPr lvl="1">
              <a:buFont typeface="Wingdings" panose="05000000000000000000" pitchFamily="2" charset="2"/>
              <a:buChar char="§"/>
            </a:pPr>
            <a:r>
              <a:rPr lang="en-US" altLang="en-US" sz="2800" dirty="0"/>
              <a:t>Culture is shared.</a:t>
            </a:r>
          </a:p>
          <a:p>
            <a:pPr lvl="1">
              <a:buFont typeface="Wingdings" panose="05000000000000000000" pitchFamily="2" charset="2"/>
              <a:buChar char="§"/>
            </a:pPr>
            <a:r>
              <a:rPr lang="en-US" altLang="en-US" sz="2800" dirty="0"/>
              <a:t>Culture helps members solve problems.</a:t>
            </a:r>
          </a:p>
          <a:p>
            <a:pPr lvl="1">
              <a:buFont typeface="Wingdings" panose="05000000000000000000" pitchFamily="2" charset="2"/>
              <a:buChar char="§"/>
            </a:pPr>
            <a:r>
              <a:rPr lang="en-US" altLang="en-US" sz="2800" dirty="0"/>
              <a:t>Culture is taught to newcomers.</a:t>
            </a:r>
          </a:p>
          <a:p>
            <a:pPr lvl="1">
              <a:buFont typeface="Wingdings" panose="05000000000000000000" pitchFamily="2" charset="2"/>
              <a:buChar char="§"/>
            </a:pPr>
            <a:r>
              <a:rPr lang="en-US" altLang="en-US" sz="2800" dirty="0"/>
              <a:t>Culture strongly influences </a:t>
            </a:r>
            <a:r>
              <a:rPr lang="en-US" altLang="en-US" sz="2800" dirty="0" err="1"/>
              <a:t>behaviour</a:t>
            </a:r>
            <a:r>
              <a:rPr lang="en-US" altLang="en-US" sz="2800" dirty="0"/>
              <a:t>.</a:t>
            </a:r>
          </a:p>
          <a:p>
            <a:endParaRPr lang="en-GB" dirty="0"/>
          </a:p>
        </p:txBody>
      </p:sp>
      <p:sp>
        <p:nvSpPr>
          <p:cNvPr id="5" name="Date Placeholder 4">
            <a:extLst>
              <a:ext uri="{FF2B5EF4-FFF2-40B4-BE49-F238E27FC236}">
                <a16:creationId xmlns:a16="http://schemas.microsoft.com/office/drawing/2014/main" id="{1665A714-1874-4EC2-A9D2-6870F8D51DFA}"/>
              </a:ext>
            </a:extLst>
          </p:cNvPr>
          <p:cNvSpPr>
            <a:spLocks noGrp="1"/>
          </p:cNvSpPr>
          <p:nvPr>
            <p:ph type="dt" sz="half" idx="10"/>
          </p:nvPr>
        </p:nvSpPr>
        <p:spPr/>
        <p:txBody>
          <a:bodyPr/>
          <a:lstStyle/>
          <a:p>
            <a:pPr>
              <a:defRPr/>
            </a:pPr>
            <a:fld id="{3B34681F-6076-4F05-A362-D46D882270F1}" type="datetime1">
              <a:rPr lang="en-GB" smtClean="0"/>
              <a:t>12/04/2021</a:t>
            </a:fld>
            <a:endParaRPr lang="en-GB"/>
          </a:p>
        </p:txBody>
      </p:sp>
    </p:spTree>
    <p:extLst>
      <p:ext uri="{BB962C8B-B14F-4D97-AF65-F5344CB8AC3E}">
        <p14:creationId xmlns:p14="http://schemas.microsoft.com/office/powerpoint/2010/main" val="108367387"/>
      </p:ext>
    </p:extLst>
  </p:cSld>
  <p:clrMapOvr>
    <a:masterClrMapping/>
  </p:clrMapOvr>
  <p:transition>
    <p:dissolv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3"/>
          <p:cNvSpPr>
            <a:spLocks noGrp="1"/>
          </p:cNvSpPr>
          <p:nvPr>
            <p:ph type="title" idx="4294967295"/>
          </p:nvPr>
        </p:nvSpPr>
        <p:spPr/>
        <p:txBody>
          <a:bodyPr anchor="b">
            <a:normAutofit/>
          </a:bodyPr>
          <a:lstStyle/>
          <a:p>
            <a:pPr eaLnBrk="1" hangingPunct="1"/>
            <a:r>
              <a:rPr lang="en-GB" sz="2800" dirty="0"/>
              <a:t>THE WAY THINGS ARE DONE AROUND HERE!”“</a:t>
            </a:r>
            <a:br>
              <a:rPr lang="en-GB" sz="2800" dirty="0"/>
            </a:br>
            <a:endParaRPr lang="en-US" sz="2800" dirty="0"/>
          </a:p>
        </p:txBody>
      </p:sp>
      <p:sp>
        <p:nvSpPr>
          <p:cNvPr id="24578" name="Content Placeholder 4"/>
          <p:cNvSpPr>
            <a:spLocks noGrp="1"/>
          </p:cNvSpPr>
          <p:nvPr>
            <p:ph sz="quarter" idx="4294967295"/>
          </p:nvPr>
        </p:nvSpPr>
        <p:spPr>
          <a:xfrm>
            <a:off x="250825" y="4437063"/>
            <a:ext cx="7777163" cy="1292225"/>
          </a:xfrm>
        </p:spPr>
        <p:txBody>
          <a:bodyPr>
            <a:normAutofit fontScale="85000" lnSpcReduction="20000"/>
          </a:bodyPr>
          <a:lstStyle/>
          <a:p>
            <a:pPr marL="273050" indent="-273050" eaLnBrk="1" hangingPunct="1">
              <a:lnSpc>
                <a:spcPct val="90000"/>
              </a:lnSpc>
              <a:buClr>
                <a:schemeClr val="folHlink"/>
              </a:buClr>
              <a:buSzPct val="60000"/>
              <a:buFontTx/>
              <a:buNone/>
            </a:pPr>
            <a:r>
              <a:rPr lang="en-GB" sz="2400" dirty="0"/>
              <a:t>Berger and Berger (1972) refer to: “organisational iceberg”</a:t>
            </a:r>
          </a:p>
          <a:p>
            <a:pPr marL="273050" indent="-273050" eaLnBrk="1" hangingPunct="1">
              <a:lnSpc>
                <a:spcPct val="90000"/>
              </a:lnSpc>
              <a:buClr>
                <a:schemeClr val="folHlink"/>
              </a:buClr>
              <a:buSzPct val="60000"/>
              <a:buFontTx/>
              <a:buNone/>
            </a:pPr>
            <a:endParaRPr lang="en-GB" sz="2400" dirty="0"/>
          </a:p>
          <a:p>
            <a:pPr marL="273050" indent="-273050" eaLnBrk="1" hangingPunct="1">
              <a:lnSpc>
                <a:spcPct val="90000"/>
              </a:lnSpc>
              <a:buClr>
                <a:schemeClr val="folHlink"/>
              </a:buClr>
              <a:buSzPct val="60000"/>
              <a:buFontTx/>
              <a:buNone/>
            </a:pPr>
            <a:r>
              <a:rPr lang="en-GB" sz="2400" dirty="0"/>
              <a:t>‘the ‘informal structure that exists’ beneath the ‘formal tables of organisation… filling in gaps… giving staff members feelings of belonging..’</a:t>
            </a:r>
          </a:p>
          <a:p>
            <a:pPr marL="273050" indent="-273050" eaLnBrk="1" hangingPunct="1"/>
            <a:endParaRPr lang="en-US" sz="2400" dirty="0"/>
          </a:p>
        </p:txBody>
      </p:sp>
      <p:pic>
        <p:nvPicPr>
          <p:cNvPr id="24579" name="Content Placeholder 3" descr="iceberg-poster.jpg"/>
          <p:cNvPicPr>
            <a:picLocks noChangeAspect="1"/>
          </p:cNvPicPr>
          <p:nvPr/>
        </p:nvPicPr>
        <p:blipFill>
          <a:blip r:embed="rId2"/>
          <a:srcRect/>
          <a:stretch>
            <a:fillRect/>
          </a:stretch>
        </p:blipFill>
        <p:spPr bwMode="auto">
          <a:xfrm>
            <a:off x="1908175" y="1844824"/>
            <a:ext cx="4756150" cy="2373164"/>
          </a:xfrm>
          <a:prstGeom prst="rect">
            <a:avLst/>
          </a:prstGeom>
          <a:noFill/>
          <a:ln w="9525">
            <a:noFill/>
            <a:miter lim="800000"/>
            <a:headEnd/>
            <a:tailEnd/>
          </a:ln>
        </p:spPr>
      </p:pic>
      <p:sp>
        <p:nvSpPr>
          <p:cNvPr id="2" name="Date Placeholder 1">
            <a:extLst>
              <a:ext uri="{FF2B5EF4-FFF2-40B4-BE49-F238E27FC236}">
                <a16:creationId xmlns:a16="http://schemas.microsoft.com/office/drawing/2014/main" id="{1F864E0E-F551-45C0-AF83-582F8BA52C8B}"/>
              </a:ext>
            </a:extLst>
          </p:cNvPr>
          <p:cNvSpPr>
            <a:spLocks noGrp="1"/>
          </p:cNvSpPr>
          <p:nvPr>
            <p:ph type="dt" sz="half" idx="10"/>
          </p:nvPr>
        </p:nvSpPr>
        <p:spPr/>
        <p:txBody>
          <a:bodyPr/>
          <a:lstStyle/>
          <a:p>
            <a:pPr>
              <a:defRPr/>
            </a:pPr>
            <a:fld id="{BC2F178F-0EC4-443B-9726-3A56F16A2EC1}" type="datetime1">
              <a:rPr lang="en-GB" smtClean="0"/>
              <a:t>12/04/2021</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2"/>
          <p:cNvSpPr>
            <a:spLocks noGrp="1"/>
          </p:cNvSpPr>
          <p:nvPr>
            <p:ph type="title"/>
          </p:nvPr>
        </p:nvSpPr>
        <p:spPr/>
        <p:txBody>
          <a:bodyPr anchor="b">
            <a:normAutofit/>
          </a:bodyPr>
          <a:lstStyle/>
          <a:p>
            <a:r>
              <a:rPr lang="en-GB" sz="4200" dirty="0"/>
              <a:t>Culture in organisations</a:t>
            </a:r>
          </a:p>
        </p:txBody>
      </p:sp>
      <p:sp>
        <p:nvSpPr>
          <p:cNvPr id="27650" name="Content Placeholder 3"/>
          <p:cNvSpPr>
            <a:spLocks noGrp="1"/>
          </p:cNvSpPr>
          <p:nvPr>
            <p:ph idx="1"/>
          </p:nvPr>
        </p:nvSpPr>
        <p:spPr/>
        <p:txBody>
          <a:bodyPr/>
          <a:lstStyle/>
          <a:p>
            <a:pPr marL="273050" indent="-273050"/>
            <a:endParaRPr lang="en-GB" dirty="0"/>
          </a:p>
          <a:p>
            <a:pPr marL="273050" indent="-273050"/>
            <a:r>
              <a:rPr lang="en-GB" dirty="0"/>
              <a:t>Selection, induction and training</a:t>
            </a:r>
          </a:p>
          <a:p>
            <a:pPr marL="273050" indent="-273050"/>
            <a:r>
              <a:rPr lang="en-GB" dirty="0"/>
              <a:t>Decision making and communication process</a:t>
            </a:r>
          </a:p>
          <a:p>
            <a:pPr marL="273050" indent="-273050"/>
            <a:r>
              <a:rPr lang="en-GB" dirty="0"/>
              <a:t>Styles of management</a:t>
            </a:r>
          </a:p>
          <a:p>
            <a:pPr marL="273050" indent="-273050"/>
            <a:r>
              <a:rPr lang="en-GB" dirty="0"/>
              <a:t>Behaviour of colleagues</a:t>
            </a:r>
          </a:p>
          <a:p>
            <a:pPr marL="273050" indent="-273050"/>
            <a:endParaRPr lang="en-GB" dirty="0"/>
          </a:p>
        </p:txBody>
      </p:sp>
      <p:sp>
        <p:nvSpPr>
          <p:cNvPr id="2" name="Date Placeholder 1">
            <a:extLst>
              <a:ext uri="{FF2B5EF4-FFF2-40B4-BE49-F238E27FC236}">
                <a16:creationId xmlns:a16="http://schemas.microsoft.com/office/drawing/2014/main" id="{74313803-0DB7-419F-B3C9-4A5E00C31363}"/>
              </a:ext>
            </a:extLst>
          </p:cNvPr>
          <p:cNvSpPr>
            <a:spLocks noGrp="1"/>
          </p:cNvSpPr>
          <p:nvPr>
            <p:ph type="dt" sz="half" idx="10"/>
          </p:nvPr>
        </p:nvSpPr>
        <p:spPr/>
        <p:txBody>
          <a:bodyPr/>
          <a:lstStyle/>
          <a:p>
            <a:pPr>
              <a:defRPr/>
            </a:pPr>
            <a:fld id="{29A8D17E-C4EA-486D-9B44-B95A8AEDD780}" type="datetime1">
              <a:rPr lang="en-GB" smtClean="0"/>
              <a:t>12/04/2021</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ChangeArrowheads="1"/>
          </p:cNvSpPr>
          <p:nvPr>
            <p:ph type="title"/>
          </p:nvPr>
        </p:nvSpPr>
        <p:spPr/>
        <p:txBody>
          <a:bodyPr/>
          <a:lstStyle/>
          <a:p>
            <a:r>
              <a:rPr lang="en-GB" sz="4600"/>
              <a:t>CULTURE IS SEEN WITHIN</a:t>
            </a:r>
          </a:p>
        </p:txBody>
      </p:sp>
      <p:sp>
        <p:nvSpPr>
          <p:cNvPr id="28674" name="Rectangle 3"/>
          <p:cNvSpPr>
            <a:spLocks noGrp="1" noChangeArrowheads="1"/>
          </p:cNvSpPr>
          <p:nvPr>
            <p:ph type="body" idx="1"/>
          </p:nvPr>
        </p:nvSpPr>
        <p:spPr/>
        <p:txBody>
          <a:bodyPr>
            <a:normAutofit/>
          </a:bodyPr>
          <a:lstStyle/>
          <a:p>
            <a:r>
              <a:rPr lang="en-GB" sz="3600" dirty="0"/>
              <a:t>Favourite topics of conversation</a:t>
            </a:r>
          </a:p>
          <a:p>
            <a:r>
              <a:rPr lang="en-GB" sz="3600" dirty="0"/>
              <a:t>Technology used</a:t>
            </a:r>
          </a:p>
          <a:p>
            <a:r>
              <a:rPr lang="en-GB" sz="3600" dirty="0"/>
              <a:t>Physical impression of the organisation</a:t>
            </a:r>
          </a:p>
          <a:p>
            <a:r>
              <a:rPr lang="en-GB" sz="3600" dirty="0"/>
              <a:t>Rituals  and ceremonies</a:t>
            </a:r>
          </a:p>
          <a:p>
            <a:r>
              <a:rPr lang="en-GB" sz="3600" dirty="0"/>
              <a:t>The main dos and </a:t>
            </a:r>
            <a:r>
              <a:rPr lang="en-GB" sz="3600" dirty="0" err="1"/>
              <a:t>dont's</a:t>
            </a:r>
            <a:endParaRPr lang="en-GB" sz="3600" dirty="0"/>
          </a:p>
          <a:p>
            <a:endParaRPr lang="en-GB" sz="4000" dirty="0"/>
          </a:p>
          <a:p>
            <a:endParaRPr lang="en-GB" dirty="0"/>
          </a:p>
        </p:txBody>
      </p:sp>
      <p:sp>
        <p:nvSpPr>
          <p:cNvPr id="2" name="Date Placeholder 1">
            <a:extLst>
              <a:ext uri="{FF2B5EF4-FFF2-40B4-BE49-F238E27FC236}">
                <a16:creationId xmlns:a16="http://schemas.microsoft.com/office/drawing/2014/main" id="{672C1A12-3622-4DF5-A5F3-53D222829775}"/>
              </a:ext>
            </a:extLst>
          </p:cNvPr>
          <p:cNvSpPr>
            <a:spLocks noGrp="1"/>
          </p:cNvSpPr>
          <p:nvPr>
            <p:ph type="dt" sz="half" idx="10"/>
          </p:nvPr>
        </p:nvSpPr>
        <p:spPr/>
        <p:txBody>
          <a:bodyPr/>
          <a:lstStyle/>
          <a:p>
            <a:pPr>
              <a:defRPr/>
            </a:pPr>
            <a:fld id="{892FC6F4-C9B0-43D3-B1D1-6D7ECB27586A}" type="datetime1">
              <a:rPr lang="en-GB" smtClean="0"/>
              <a:t>12/04/2021</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Characteristics of </a:t>
            </a:r>
            <a:br>
              <a:rPr lang="en-US" altLang="en-US" dirty="0"/>
            </a:br>
            <a:r>
              <a:rPr lang="en-US" altLang="en-US" dirty="0"/>
              <a:t>Organizational Culture</a:t>
            </a:r>
            <a:endParaRPr lang="en-GB" dirty="0"/>
          </a:p>
        </p:txBody>
      </p:sp>
      <p:sp>
        <p:nvSpPr>
          <p:cNvPr id="3" name="Content Placeholder 2"/>
          <p:cNvSpPr>
            <a:spLocks noGrp="1"/>
          </p:cNvSpPr>
          <p:nvPr>
            <p:ph idx="1"/>
          </p:nvPr>
        </p:nvSpPr>
        <p:spPr/>
        <p:txBody>
          <a:bodyPr/>
          <a:lstStyle/>
          <a:p>
            <a:pPr>
              <a:lnSpc>
                <a:spcPct val="90000"/>
              </a:lnSpc>
            </a:pPr>
            <a:r>
              <a:rPr lang="en-US" altLang="en-US" sz="2000" dirty="0"/>
              <a:t>Innovation and risk-taking</a:t>
            </a:r>
          </a:p>
          <a:p>
            <a:pPr lvl="1">
              <a:lnSpc>
                <a:spcPct val="90000"/>
              </a:lnSpc>
            </a:pPr>
            <a:r>
              <a:rPr lang="en-US" altLang="en-US" sz="1800" dirty="0"/>
              <a:t>The degree to which employees are encouraged to be innovative and take risks.</a:t>
            </a:r>
          </a:p>
          <a:p>
            <a:pPr>
              <a:lnSpc>
                <a:spcPct val="90000"/>
              </a:lnSpc>
            </a:pPr>
            <a:r>
              <a:rPr lang="en-US" altLang="en-US" sz="2000" dirty="0"/>
              <a:t>Attention to detail</a:t>
            </a:r>
          </a:p>
          <a:p>
            <a:pPr lvl="1">
              <a:lnSpc>
                <a:spcPct val="90000"/>
              </a:lnSpc>
            </a:pPr>
            <a:r>
              <a:rPr lang="en-US" altLang="en-US" sz="1800" dirty="0"/>
              <a:t>The degree to which employees are expected to exhibit precision, analysis, and attention to detail.</a:t>
            </a:r>
          </a:p>
          <a:p>
            <a:pPr>
              <a:lnSpc>
                <a:spcPct val="90000"/>
              </a:lnSpc>
            </a:pPr>
            <a:r>
              <a:rPr lang="en-US" altLang="en-US" sz="2000" dirty="0"/>
              <a:t>Outcome orientation</a:t>
            </a:r>
          </a:p>
          <a:p>
            <a:pPr lvl="1">
              <a:lnSpc>
                <a:spcPct val="90000"/>
              </a:lnSpc>
            </a:pPr>
            <a:r>
              <a:rPr lang="en-US" altLang="en-US" sz="1800" dirty="0"/>
              <a:t>The degree to which management focuses on results or outcomes rather than on technique and process.</a:t>
            </a:r>
          </a:p>
          <a:p>
            <a:pPr>
              <a:lnSpc>
                <a:spcPct val="90000"/>
              </a:lnSpc>
            </a:pPr>
            <a:r>
              <a:rPr lang="en-US" altLang="en-US" sz="2000" dirty="0"/>
              <a:t>People orientation</a:t>
            </a:r>
          </a:p>
          <a:p>
            <a:pPr lvl="1">
              <a:lnSpc>
                <a:spcPct val="90000"/>
              </a:lnSpc>
            </a:pPr>
            <a:r>
              <a:rPr lang="en-US" altLang="en-US" sz="1800" dirty="0"/>
              <a:t>The degree to which management decisions take into consideration the effect of outcomes on people within the organization.</a:t>
            </a:r>
          </a:p>
          <a:p>
            <a:endParaRPr lang="en-GB" dirty="0"/>
          </a:p>
        </p:txBody>
      </p:sp>
      <p:sp>
        <p:nvSpPr>
          <p:cNvPr id="5" name="Date Placeholder 4">
            <a:extLst>
              <a:ext uri="{FF2B5EF4-FFF2-40B4-BE49-F238E27FC236}">
                <a16:creationId xmlns:a16="http://schemas.microsoft.com/office/drawing/2014/main" id="{CB3DA354-ADC0-4DA1-8D51-8AF6C1EC7781}"/>
              </a:ext>
            </a:extLst>
          </p:cNvPr>
          <p:cNvSpPr>
            <a:spLocks noGrp="1"/>
          </p:cNvSpPr>
          <p:nvPr>
            <p:ph type="dt" sz="half" idx="10"/>
          </p:nvPr>
        </p:nvSpPr>
        <p:spPr/>
        <p:txBody>
          <a:bodyPr/>
          <a:lstStyle/>
          <a:p>
            <a:pPr>
              <a:defRPr/>
            </a:pPr>
            <a:fld id="{36795F6F-9314-4069-A7D9-161CFA84C3A8}" type="datetime1">
              <a:rPr lang="en-GB" smtClean="0"/>
              <a:t>12/04/2021</a:t>
            </a:fld>
            <a:endParaRPr lang="en-GB"/>
          </a:p>
        </p:txBody>
      </p:sp>
    </p:spTree>
    <p:extLst>
      <p:ext uri="{BB962C8B-B14F-4D97-AF65-F5344CB8AC3E}">
        <p14:creationId xmlns:p14="http://schemas.microsoft.com/office/powerpoint/2010/main" val="2534594121"/>
      </p:ext>
    </p:extLst>
  </p:cSld>
  <p:clrMapOvr>
    <a:masterClrMapping/>
  </p:clrMapOvr>
  <p:transition>
    <p:dissolv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Characteristics of </a:t>
            </a:r>
            <a:br>
              <a:rPr lang="en-US" altLang="en-US" dirty="0"/>
            </a:br>
            <a:r>
              <a:rPr lang="en-US" altLang="en-US" dirty="0"/>
              <a:t>Organizational Culture</a:t>
            </a:r>
            <a:endParaRPr lang="en-GB" dirty="0"/>
          </a:p>
        </p:txBody>
      </p:sp>
      <p:sp>
        <p:nvSpPr>
          <p:cNvPr id="3" name="Content Placeholder 2"/>
          <p:cNvSpPr>
            <a:spLocks noGrp="1"/>
          </p:cNvSpPr>
          <p:nvPr>
            <p:ph idx="1"/>
          </p:nvPr>
        </p:nvSpPr>
        <p:spPr/>
        <p:txBody>
          <a:bodyPr/>
          <a:lstStyle/>
          <a:p>
            <a:r>
              <a:rPr lang="en-US" altLang="en-US" sz="2100" dirty="0"/>
              <a:t>Team orientation</a:t>
            </a:r>
          </a:p>
          <a:p>
            <a:pPr lvl="1"/>
            <a:r>
              <a:rPr lang="en-US" altLang="en-US" sz="2000" dirty="0"/>
              <a:t>The degree to which work activities are organized around teams rather than individuals.</a:t>
            </a:r>
          </a:p>
          <a:p>
            <a:r>
              <a:rPr lang="en-US" altLang="en-US" sz="2100" dirty="0"/>
              <a:t>Aggressiveness</a:t>
            </a:r>
          </a:p>
          <a:p>
            <a:pPr lvl="1"/>
            <a:r>
              <a:rPr lang="en-US" altLang="en-US" sz="2000" dirty="0"/>
              <a:t>The degree to which people are aggressive and competitive rather than easygoing.</a:t>
            </a:r>
          </a:p>
          <a:p>
            <a:r>
              <a:rPr lang="en-US" altLang="en-US" sz="2100" dirty="0"/>
              <a:t>Stability</a:t>
            </a:r>
          </a:p>
          <a:p>
            <a:pPr lvl="1"/>
            <a:r>
              <a:rPr lang="en-US" altLang="en-US" sz="2000" dirty="0"/>
              <a:t>The degree to which organizational activities emphasize maintaining the status quo in contrast to growth.</a:t>
            </a:r>
            <a:endParaRPr lang="en-US" altLang="en-US" dirty="0"/>
          </a:p>
          <a:p>
            <a:endParaRPr lang="en-GB" dirty="0"/>
          </a:p>
        </p:txBody>
      </p:sp>
      <p:sp>
        <p:nvSpPr>
          <p:cNvPr id="5" name="Date Placeholder 4">
            <a:extLst>
              <a:ext uri="{FF2B5EF4-FFF2-40B4-BE49-F238E27FC236}">
                <a16:creationId xmlns:a16="http://schemas.microsoft.com/office/drawing/2014/main" id="{10A95753-6C89-4E80-8968-479BD3FD8C0B}"/>
              </a:ext>
            </a:extLst>
          </p:cNvPr>
          <p:cNvSpPr>
            <a:spLocks noGrp="1"/>
          </p:cNvSpPr>
          <p:nvPr>
            <p:ph type="dt" sz="half" idx="10"/>
          </p:nvPr>
        </p:nvSpPr>
        <p:spPr/>
        <p:txBody>
          <a:bodyPr/>
          <a:lstStyle/>
          <a:p>
            <a:pPr>
              <a:defRPr/>
            </a:pPr>
            <a:fld id="{FA8E1229-8C22-4AB2-B0D3-18174D238B3C}" type="datetime1">
              <a:rPr lang="en-GB" smtClean="0"/>
              <a:t>12/04/2021</a:t>
            </a:fld>
            <a:endParaRPr lang="en-GB"/>
          </a:p>
        </p:txBody>
      </p:sp>
    </p:spTree>
    <p:extLst>
      <p:ext uri="{BB962C8B-B14F-4D97-AF65-F5344CB8AC3E}">
        <p14:creationId xmlns:p14="http://schemas.microsoft.com/office/powerpoint/2010/main" val="3603434279"/>
      </p:ext>
    </p:extLst>
  </p:cSld>
  <p:clrMapOvr>
    <a:masterClrMapping/>
  </p:clrMapOvr>
  <p:transition>
    <p:dissolv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7" name="Picture 9" descr="Risk"/>
          <p:cNvPicPr>
            <a:picLocks noChangeAspect="1" noChangeArrowheads="1"/>
          </p:cNvPicPr>
          <p:nvPr/>
        </p:nvPicPr>
        <p:blipFill>
          <a:blip r:embed="rId2"/>
          <a:srcRect/>
          <a:stretch>
            <a:fillRect/>
          </a:stretch>
        </p:blipFill>
        <p:spPr bwMode="auto">
          <a:xfrm>
            <a:off x="1042988" y="4221163"/>
            <a:ext cx="6280150" cy="2165350"/>
          </a:xfrm>
          <a:prstGeom prst="rect">
            <a:avLst/>
          </a:prstGeom>
          <a:noFill/>
          <a:ln w="9525">
            <a:noFill/>
            <a:miter lim="800000"/>
            <a:headEnd/>
            <a:tailEnd/>
          </a:ln>
        </p:spPr>
      </p:pic>
      <p:sp>
        <p:nvSpPr>
          <p:cNvPr id="29698" name="Title 5"/>
          <p:cNvSpPr>
            <a:spLocks noGrp="1"/>
          </p:cNvSpPr>
          <p:nvPr>
            <p:ph type="title" idx="4294967295"/>
          </p:nvPr>
        </p:nvSpPr>
        <p:spPr/>
        <p:txBody>
          <a:bodyPr anchor="b"/>
          <a:lstStyle/>
          <a:p>
            <a:r>
              <a:rPr lang="en-GB" sz="2800" dirty="0"/>
              <a:t>CORPORATE CULTURES WERE CATEGORISED BY DEAL AND KENNEDY (1982)</a:t>
            </a:r>
            <a:endParaRPr lang="en-GB" sz="3700" dirty="0"/>
          </a:p>
        </p:txBody>
      </p:sp>
      <p:sp>
        <p:nvSpPr>
          <p:cNvPr id="29699" name="Content Placeholder 6"/>
          <p:cNvSpPr>
            <a:spLocks noGrp="1"/>
          </p:cNvSpPr>
          <p:nvPr>
            <p:ph sz="quarter" idx="4294967295"/>
          </p:nvPr>
        </p:nvSpPr>
        <p:spPr>
          <a:xfrm>
            <a:off x="0" y="1600200"/>
            <a:ext cx="8229600" cy="4525963"/>
          </a:xfrm>
        </p:spPr>
        <p:txBody>
          <a:bodyPr/>
          <a:lstStyle/>
          <a:p>
            <a:pPr marL="273050" indent="-273050"/>
            <a:r>
              <a:rPr lang="en-GB"/>
              <a:t>How much risk does business take?</a:t>
            </a:r>
          </a:p>
          <a:p>
            <a:pPr marL="273050" indent="-273050"/>
            <a:r>
              <a:rPr lang="en-GB"/>
              <a:t>Speed of feedback?</a:t>
            </a:r>
          </a:p>
          <a:p>
            <a:pPr marL="273050" indent="-273050"/>
            <a:r>
              <a:rPr lang="en-GB"/>
              <a:t>Answering these questions gave rise to their FOUR generic types of culture</a:t>
            </a:r>
          </a:p>
          <a:p>
            <a:pPr marL="273050" indent="-273050"/>
            <a:endParaRPr lang="en-GB"/>
          </a:p>
          <a:p>
            <a:pPr marL="273050" indent="-273050"/>
            <a:endParaRPr lang="en-GB"/>
          </a:p>
        </p:txBody>
      </p:sp>
      <p:sp>
        <p:nvSpPr>
          <p:cNvPr id="2" name="Date Placeholder 1">
            <a:extLst>
              <a:ext uri="{FF2B5EF4-FFF2-40B4-BE49-F238E27FC236}">
                <a16:creationId xmlns:a16="http://schemas.microsoft.com/office/drawing/2014/main" id="{D9D87C8F-E88B-4FA6-A858-33D2034C0E0C}"/>
              </a:ext>
            </a:extLst>
          </p:cNvPr>
          <p:cNvSpPr>
            <a:spLocks noGrp="1"/>
          </p:cNvSpPr>
          <p:nvPr>
            <p:ph type="dt" sz="half" idx="10"/>
          </p:nvPr>
        </p:nvSpPr>
        <p:spPr/>
        <p:txBody>
          <a:bodyPr/>
          <a:lstStyle/>
          <a:p>
            <a:pPr>
              <a:defRPr/>
            </a:pPr>
            <a:fld id="{CD774507-40A7-4BBC-91F6-4382C7487CAF}" type="datetime1">
              <a:rPr lang="en-GB" smtClean="0"/>
              <a:t>12/04/2021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ext Box 4"/>
          <p:cNvSpPr txBox="1">
            <a:spLocks noChangeArrowheads="1"/>
          </p:cNvSpPr>
          <p:nvPr/>
        </p:nvSpPr>
        <p:spPr bwMode="auto">
          <a:xfrm>
            <a:off x="195263" y="4035425"/>
            <a:ext cx="3163887" cy="434975"/>
          </a:xfrm>
          <a:prstGeom prst="rect">
            <a:avLst/>
          </a:prstGeom>
          <a:noFill/>
          <a:ln w="9525">
            <a:noFill/>
            <a:miter lim="800000"/>
            <a:headEnd/>
            <a:tailEnd/>
          </a:ln>
        </p:spPr>
        <p:txBody>
          <a:bodyPr wrap="none">
            <a:spAutoFit/>
          </a:bodyPr>
          <a:lstStyle/>
          <a:p>
            <a:pPr eaLnBrk="0" hangingPunct="0"/>
            <a:r>
              <a:rPr lang="en-GB" sz="3200">
                <a:ea typeface="MS PGothic" pitchFamily="34" charset="-128"/>
              </a:rPr>
              <a:t>Examples…</a:t>
            </a:r>
          </a:p>
        </p:txBody>
      </p:sp>
      <p:pic>
        <p:nvPicPr>
          <p:cNvPr id="30722" name="Picture 5" descr="North Wales Police graphic"/>
          <p:cNvPicPr>
            <a:picLocks noChangeAspect="1" noChangeArrowheads="1"/>
          </p:cNvPicPr>
          <p:nvPr/>
        </p:nvPicPr>
        <p:blipFill>
          <a:blip r:embed="rId2"/>
          <a:srcRect/>
          <a:stretch>
            <a:fillRect/>
          </a:stretch>
        </p:blipFill>
        <p:spPr bwMode="auto">
          <a:xfrm>
            <a:off x="442913" y="4748213"/>
            <a:ext cx="2190750" cy="1641475"/>
          </a:xfrm>
          <a:prstGeom prst="rect">
            <a:avLst/>
          </a:prstGeom>
          <a:noFill/>
          <a:ln w="9525">
            <a:noFill/>
            <a:miter lim="800000"/>
            <a:headEnd/>
            <a:tailEnd/>
          </a:ln>
        </p:spPr>
      </p:pic>
      <p:pic>
        <p:nvPicPr>
          <p:cNvPr id="30723" name="Picture 6" descr="Surgery"/>
          <p:cNvPicPr>
            <a:picLocks noChangeAspect="1" noChangeArrowheads="1"/>
          </p:cNvPicPr>
          <p:nvPr/>
        </p:nvPicPr>
        <p:blipFill>
          <a:blip r:embed="rId3"/>
          <a:srcRect/>
          <a:stretch>
            <a:fillRect/>
          </a:stretch>
        </p:blipFill>
        <p:spPr bwMode="auto">
          <a:xfrm>
            <a:off x="2971800" y="4743450"/>
            <a:ext cx="2227263" cy="1665288"/>
          </a:xfrm>
          <a:prstGeom prst="rect">
            <a:avLst/>
          </a:prstGeom>
          <a:noFill/>
          <a:ln w="9525">
            <a:noFill/>
            <a:miter lim="800000"/>
            <a:headEnd/>
            <a:tailEnd/>
          </a:ln>
        </p:spPr>
      </p:pic>
      <p:grpSp>
        <p:nvGrpSpPr>
          <p:cNvPr id="30724" name="Group 7"/>
          <p:cNvGrpSpPr>
            <a:grpSpLocks/>
          </p:cNvGrpSpPr>
          <p:nvPr/>
        </p:nvGrpSpPr>
        <p:grpSpPr bwMode="auto">
          <a:xfrm>
            <a:off x="3411538" y="2560638"/>
            <a:ext cx="7191375" cy="0"/>
            <a:chOff x="0" y="0"/>
            <a:chExt cx="4529" cy="0"/>
          </a:xfrm>
        </p:grpSpPr>
        <p:sp>
          <p:nvSpPr>
            <p:cNvPr id="30732" name="Rectangle 8"/>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0733" name="Group 9"/>
            <p:cNvGrpSpPr>
              <a:grpSpLocks/>
            </p:cNvGrpSpPr>
            <p:nvPr/>
          </p:nvGrpSpPr>
          <p:grpSpPr bwMode="auto">
            <a:xfrm>
              <a:off x="0" y="0"/>
              <a:ext cx="2995" cy="0"/>
              <a:chOff x="0" y="0"/>
              <a:chExt cx="2995" cy="0"/>
            </a:xfrm>
          </p:grpSpPr>
          <p:sp>
            <p:nvSpPr>
              <p:cNvPr id="30734" name="Rectangle 10"/>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0735" name="Rectangle 11"/>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0725" name="Group 12"/>
          <p:cNvGrpSpPr>
            <a:grpSpLocks/>
          </p:cNvGrpSpPr>
          <p:nvPr/>
        </p:nvGrpSpPr>
        <p:grpSpPr bwMode="auto">
          <a:xfrm>
            <a:off x="3411538" y="2560638"/>
            <a:ext cx="7191375" cy="0"/>
            <a:chOff x="0" y="0"/>
            <a:chExt cx="4529" cy="0"/>
          </a:xfrm>
        </p:grpSpPr>
        <p:sp>
          <p:nvSpPr>
            <p:cNvPr id="30730" name="Rectangle 13"/>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0731" name="Rectangle 14"/>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sp>
        <p:nvSpPr>
          <p:cNvPr id="30727" name="Rectangle 16"/>
          <p:cNvSpPr>
            <a:spLocks noChangeArrowheads="1"/>
          </p:cNvSpPr>
          <p:nvPr/>
        </p:nvSpPr>
        <p:spPr bwMode="auto">
          <a:xfrm>
            <a:off x="3411538" y="2560638"/>
            <a:ext cx="232092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0728" name="Title 16"/>
          <p:cNvSpPr>
            <a:spLocks noGrp="1"/>
          </p:cNvSpPr>
          <p:nvPr>
            <p:ph type="title" idx="4294967295"/>
          </p:nvPr>
        </p:nvSpPr>
        <p:spPr/>
        <p:txBody>
          <a:bodyPr anchor="b"/>
          <a:lstStyle/>
          <a:p>
            <a:r>
              <a:rPr lang="en-GB"/>
              <a:t>TOUGH GUY MACHO CULTURE</a:t>
            </a:r>
          </a:p>
        </p:txBody>
      </p:sp>
      <p:sp>
        <p:nvSpPr>
          <p:cNvPr id="30729" name="Content Placeholder 17"/>
          <p:cNvSpPr>
            <a:spLocks noGrp="1"/>
          </p:cNvSpPr>
          <p:nvPr>
            <p:ph sz="quarter" idx="4294967295"/>
          </p:nvPr>
        </p:nvSpPr>
        <p:spPr/>
        <p:txBody>
          <a:bodyPr/>
          <a:lstStyle/>
          <a:p>
            <a:pPr marL="273050" indent="-273050"/>
            <a:r>
              <a:rPr lang="en-GB"/>
              <a:t>Individuals take frequent risks</a:t>
            </a:r>
          </a:p>
          <a:p>
            <a:pPr marL="273050" indent="-273050"/>
            <a:r>
              <a:rPr lang="en-GB"/>
              <a:t>Instant feedback on actions (good/bad)</a:t>
            </a:r>
          </a:p>
          <a:p>
            <a:pPr marL="273050" indent="-273050"/>
            <a:r>
              <a:rPr lang="en-GB"/>
              <a:t>High staff turnover common</a:t>
            </a:r>
          </a:p>
          <a:p>
            <a:pPr marL="273050" indent="-273050"/>
            <a:r>
              <a:rPr lang="en-GB"/>
              <a:t>Intense pressure – frenetic pace</a:t>
            </a:r>
          </a:p>
          <a:p>
            <a:pPr marL="273050" indent="-273050"/>
            <a:endParaRPr lang="en-GB"/>
          </a:p>
        </p:txBody>
      </p:sp>
      <p:sp>
        <p:nvSpPr>
          <p:cNvPr id="2" name="Date Placeholder 1">
            <a:extLst>
              <a:ext uri="{FF2B5EF4-FFF2-40B4-BE49-F238E27FC236}">
                <a16:creationId xmlns:a16="http://schemas.microsoft.com/office/drawing/2014/main" id="{44831911-4273-448D-A554-D16D68C0D63F}"/>
              </a:ext>
            </a:extLst>
          </p:cNvPr>
          <p:cNvSpPr>
            <a:spLocks noGrp="1"/>
          </p:cNvSpPr>
          <p:nvPr>
            <p:ph type="dt" sz="half" idx="10"/>
          </p:nvPr>
        </p:nvSpPr>
        <p:spPr/>
        <p:txBody>
          <a:bodyPr/>
          <a:lstStyle/>
          <a:p>
            <a:pPr>
              <a:defRPr/>
            </a:pPr>
            <a:fld id="{D9BA311B-E3A7-4D65-9899-8D7E99500A50}" type="datetime1">
              <a:rPr lang="en-GB" smtClean="0"/>
              <a:t>12/04/2021</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ext Box 4"/>
          <p:cNvSpPr txBox="1">
            <a:spLocks noChangeArrowheads="1"/>
          </p:cNvSpPr>
          <p:nvPr/>
        </p:nvSpPr>
        <p:spPr bwMode="auto">
          <a:xfrm>
            <a:off x="195263" y="4035425"/>
            <a:ext cx="2036762" cy="584200"/>
          </a:xfrm>
          <a:prstGeom prst="rect">
            <a:avLst/>
          </a:prstGeom>
          <a:noFill/>
          <a:ln w="9525">
            <a:noFill/>
            <a:miter lim="800000"/>
            <a:headEnd/>
            <a:tailEnd/>
          </a:ln>
        </p:spPr>
        <p:txBody>
          <a:bodyPr wrap="none">
            <a:spAutoFit/>
          </a:bodyPr>
          <a:lstStyle/>
          <a:p>
            <a:pPr eaLnBrk="0" hangingPunct="0"/>
            <a:r>
              <a:rPr lang="en-GB" sz="3200">
                <a:latin typeface="Calibri" pitchFamily="34" charset="0"/>
                <a:ea typeface="MS PGothic" pitchFamily="34" charset="-128"/>
              </a:rPr>
              <a:t>Examples…</a:t>
            </a:r>
          </a:p>
        </p:txBody>
      </p:sp>
      <p:grpSp>
        <p:nvGrpSpPr>
          <p:cNvPr id="31746" name="Group 5"/>
          <p:cNvGrpSpPr>
            <a:grpSpLocks/>
          </p:cNvGrpSpPr>
          <p:nvPr/>
        </p:nvGrpSpPr>
        <p:grpSpPr bwMode="auto">
          <a:xfrm>
            <a:off x="3411538" y="2560638"/>
            <a:ext cx="7191375" cy="0"/>
            <a:chOff x="0" y="0"/>
            <a:chExt cx="4529" cy="0"/>
          </a:xfrm>
        </p:grpSpPr>
        <p:sp>
          <p:nvSpPr>
            <p:cNvPr id="31769" name="Rectangle 6"/>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1770" name="Group 7"/>
            <p:cNvGrpSpPr>
              <a:grpSpLocks/>
            </p:cNvGrpSpPr>
            <p:nvPr/>
          </p:nvGrpSpPr>
          <p:grpSpPr bwMode="auto">
            <a:xfrm>
              <a:off x="0" y="0"/>
              <a:ext cx="2995" cy="0"/>
              <a:chOff x="0" y="0"/>
              <a:chExt cx="2995" cy="0"/>
            </a:xfrm>
          </p:grpSpPr>
          <p:sp>
            <p:nvSpPr>
              <p:cNvPr id="31771" name="Rectangle 8"/>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1772" name="Rectangle 9"/>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1747" name="Group 10"/>
          <p:cNvGrpSpPr>
            <a:grpSpLocks/>
          </p:cNvGrpSpPr>
          <p:nvPr/>
        </p:nvGrpSpPr>
        <p:grpSpPr bwMode="auto">
          <a:xfrm>
            <a:off x="3411538" y="2560638"/>
            <a:ext cx="7191375" cy="0"/>
            <a:chOff x="0" y="0"/>
            <a:chExt cx="4529" cy="0"/>
          </a:xfrm>
        </p:grpSpPr>
        <p:sp>
          <p:nvSpPr>
            <p:cNvPr id="31767" name="Rectangle 11"/>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1768" name="Rectangle 12"/>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sp>
        <p:nvSpPr>
          <p:cNvPr id="31748" name="Rectangle 13"/>
          <p:cNvSpPr>
            <a:spLocks noChangeArrowheads="1"/>
          </p:cNvSpPr>
          <p:nvPr/>
        </p:nvSpPr>
        <p:spPr bwMode="auto">
          <a:xfrm>
            <a:off x="3411538" y="2560638"/>
            <a:ext cx="2320925" cy="0"/>
          </a:xfrm>
          <a:prstGeom prst="rect">
            <a:avLst/>
          </a:prstGeom>
          <a:noFill/>
          <a:ln w="9525">
            <a:noFill/>
            <a:miter lim="800000"/>
            <a:headEnd/>
            <a:tailEnd/>
          </a:ln>
        </p:spPr>
        <p:txBody>
          <a:bodyPr>
            <a:spAutoFit/>
          </a:bodyPr>
          <a:lstStyle/>
          <a:p>
            <a:endParaRPr lang="en-US">
              <a:ea typeface="MS PGothic" pitchFamily="34" charset="-128"/>
            </a:endParaRPr>
          </a:p>
        </p:txBody>
      </p:sp>
      <p:pic>
        <p:nvPicPr>
          <p:cNvPr id="31749" name="Picture 14" descr="'House for sale' signs"/>
          <p:cNvPicPr>
            <a:picLocks noChangeAspect="1" noChangeArrowheads="1"/>
          </p:cNvPicPr>
          <p:nvPr/>
        </p:nvPicPr>
        <p:blipFill>
          <a:blip r:embed="rId2"/>
          <a:srcRect/>
          <a:stretch>
            <a:fillRect/>
          </a:stretch>
        </p:blipFill>
        <p:spPr bwMode="auto">
          <a:xfrm>
            <a:off x="992188" y="4637088"/>
            <a:ext cx="2422525" cy="1812925"/>
          </a:xfrm>
          <a:prstGeom prst="rect">
            <a:avLst/>
          </a:prstGeom>
          <a:noFill/>
          <a:ln w="9525">
            <a:noFill/>
            <a:miter lim="800000"/>
            <a:headEnd/>
            <a:tailEnd/>
          </a:ln>
        </p:spPr>
      </p:pic>
      <p:grpSp>
        <p:nvGrpSpPr>
          <p:cNvPr id="31750" name="Group 15"/>
          <p:cNvGrpSpPr>
            <a:grpSpLocks/>
          </p:cNvGrpSpPr>
          <p:nvPr/>
        </p:nvGrpSpPr>
        <p:grpSpPr bwMode="auto">
          <a:xfrm>
            <a:off x="3411538" y="2560638"/>
            <a:ext cx="7191375" cy="0"/>
            <a:chOff x="0" y="0"/>
            <a:chExt cx="4529" cy="0"/>
          </a:xfrm>
        </p:grpSpPr>
        <p:sp>
          <p:nvSpPr>
            <p:cNvPr id="31763" name="Rectangle 16"/>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1764" name="Group 17"/>
            <p:cNvGrpSpPr>
              <a:grpSpLocks/>
            </p:cNvGrpSpPr>
            <p:nvPr/>
          </p:nvGrpSpPr>
          <p:grpSpPr bwMode="auto">
            <a:xfrm>
              <a:off x="0" y="0"/>
              <a:ext cx="2995" cy="0"/>
              <a:chOff x="0" y="0"/>
              <a:chExt cx="2995" cy="0"/>
            </a:xfrm>
          </p:grpSpPr>
          <p:sp>
            <p:nvSpPr>
              <p:cNvPr id="31765" name="Rectangle 18"/>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1766" name="Rectangle 19"/>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1751" name="Group 20"/>
          <p:cNvGrpSpPr>
            <a:grpSpLocks/>
          </p:cNvGrpSpPr>
          <p:nvPr/>
        </p:nvGrpSpPr>
        <p:grpSpPr bwMode="auto">
          <a:xfrm>
            <a:off x="3411538" y="2560638"/>
            <a:ext cx="7191375" cy="0"/>
            <a:chOff x="0" y="0"/>
            <a:chExt cx="4529" cy="0"/>
          </a:xfrm>
        </p:grpSpPr>
        <p:sp>
          <p:nvSpPr>
            <p:cNvPr id="31761" name="Rectangle 21"/>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1762" name="Rectangle 22"/>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pic>
        <p:nvPicPr>
          <p:cNvPr id="31752" name="Picture 23" descr="McDonald's ad"/>
          <p:cNvPicPr>
            <a:picLocks noChangeAspect="1" noChangeArrowheads="1"/>
          </p:cNvPicPr>
          <p:nvPr/>
        </p:nvPicPr>
        <p:blipFill>
          <a:blip r:embed="rId3"/>
          <a:srcRect/>
          <a:stretch>
            <a:fillRect/>
          </a:stretch>
        </p:blipFill>
        <p:spPr bwMode="auto">
          <a:xfrm>
            <a:off x="3852863" y="4572000"/>
            <a:ext cx="2395537" cy="1793875"/>
          </a:xfrm>
          <a:prstGeom prst="rect">
            <a:avLst/>
          </a:prstGeom>
          <a:noFill/>
          <a:ln w="9525">
            <a:noFill/>
            <a:miter lim="800000"/>
            <a:headEnd/>
            <a:tailEnd/>
          </a:ln>
        </p:spPr>
      </p:pic>
      <p:sp>
        <p:nvSpPr>
          <p:cNvPr id="31753" name="Rectangle 24"/>
          <p:cNvSpPr>
            <a:spLocks noChangeArrowheads="1"/>
          </p:cNvSpPr>
          <p:nvPr/>
        </p:nvSpPr>
        <p:spPr bwMode="auto">
          <a:xfrm>
            <a:off x="3411538" y="2560638"/>
            <a:ext cx="2320925"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1754" name="Group 25"/>
          <p:cNvGrpSpPr>
            <a:grpSpLocks/>
          </p:cNvGrpSpPr>
          <p:nvPr/>
        </p:nvGrpSpPr>
        <p:grpSpPr bwMode="auto">
          <a:xfrm>
            <a:off x="3411538" y="2560638"/>
            <a:ext cx="7191375" cy="0"/>
            <a:chOff x="0" y="0"/>
            <a:chExt cx="4529" cy="0"/>
          </a:xfrm>
        </p:grpSpPr>
        <p:sp>
          <p:nvSpPr>
            <p:cNvPr id="31757" name="Rectangle 26"/>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1758" name="Group 27"/>
            <p:cNvGrpSpPr>
              <a:grpSpLocks/>
            </p:cNvGrpSpPr>
            <p:nvPr/>
          </p:nvGrpSpPr>
          <p:grpSpPr bwMode="auto">
            <a:xfrm>
              <a:off x="0" y="0"/>
              <a:ext cx="2995" cy="0"/>
              <a:chOff x="0" y="0"/>
              <a:chExt cx="2995" cy="0"/>
            </a:xfrm>
          </p:grpSpPr>
          <p:sp>
            <p:nvSpPr>
              <p:cNvPr id="31759" name="Rectangle 28"/>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1760" name="Rectangle 29"/>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sp>
        <p:nvSpPr>
          <p:cNvPr id="31755" name="Title 29"/>
          <p:cNvSpPr>
            <a:spLocks noGrp="1"/>
          </p:cNvSpPr>
          <p:nvPr>
            <p:ph type="title" idx="4294967295"/>
          </p:nvPr>
        </p:nvSpPr>
        <p:spPr/>
        <p:txBody>
          <a:bodyPr anchor="b"/>
          <a:lstStyle/>
          <a:p>
            <a:r>
              <a:rPr lang="en-GB" sz="2800"/>
              <a:t>WORK-HARD/PLAY HARD CULTURE</a:t>
            </a:r>
            <a:br>
              <a:rPr lang="en-GB" sz="2800"/>
            </a:br>
            <a:endParaRPr lang="en-GB" sz="2800"/>
          </a:p>
        </p:txBody>
      </p:sp>
      <p:sp>
        <p:nvSpPr>
          <p:cNvPr id="31756" name="Content Placeholder 30"/>
          <p:cNvSpPr>
            <a:spLocks noGrp="1"/>
          </p:cNvSpPr>
          <p:nvPr>
            <p:ph sz="quarter" idx="4294967295"/>
          </p:nvPr>
        </p:nvSpPr>
        <p:spPr>
          <a:xfrm>
            <a:off x="468313" y="1628775"/>
            <a:ext cx="8229600" cy="5229225"/>
          </a:xfrm>
        </p:spPr>
        <p:txBody>
          <a:bodyPr/>
          <a:lstStyle/>
          <a:p>
            <a:pPr marL="273050" indent="-273050"/>
            <a:r>
              <a:rPr lang="en-GB"/>
              <a:t>Characterised by fun and action</a:t>
            </a:r>
          </a:p>
          <a:p>
            <a:pPr marL="273050" indent="-273050"/>
            <a:r>
              <a:rPr lang="en-GB"/>
              <a:t>Employees take few risks</a:t>
            </a:r>
          </a:p>
          <a:p>
            <a:pPr marL="273050" indent="-273050"/>
            <a:r>
              <a:rPr lang="en-GB"/>
              <a:t>Quick feedback</a:t>
            </a:r>
          </a:p>
          <a:p>
            <a:pPr marL="273050" indent="-273050"/>
            <a:endParaRPr lang="en-GB"/>
          </a:p>
        </p:txBody>
      </p:sp>
      <p:sp>
        <p:nvSpPr>
          <p:cNvPr id="2" name="Date Placeholder 1">
            <a:extLst>
              <a:ext uri="{FF2B5EF4-FFF2-40B4-BE49-F238E27FC236}">
                <a16:creationId xmlns:a16="http://schemas.microsoft.com/office/drawing/2014/main" id="{66B5C6EF-3708-4452-8170-20F27EBDBCC1}"/>
              </a:ext>
            </a:extLst>
          </p:cNvPr>
          <p:cNvSpPr>
            <a:spLocks noGrp="1"/>
          </p:cNvSpPr>
          <p:nvPr>
            <p:ph type="dt" sz="half" idx="10"/>
          </p:nvPr>
        </p:nvSpPr>
        <p:spPr/>
        <p:txBody>
          <a:bodyPr/>
          <a:lstStyle/>
          <a:p>
            <a:pPr>
              <a:defRPr/>
            </a:pPr>
            <a:fld id="{4F959F06-88CA-450E-A2BC-96879A82D55C}" type="datetime1">
              <a:rPr lang="en-GB" smtClean="0"/>
              <a:t>12/04/2021</a:t>
            </a:fld>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2769" name="Group 5"/>
          <p:cNvGrpSpPr>
            <a:grpSpLocks/>
          </p:cNvGrpSpPr>
          <p:nvPr/>
        </p:nvGrpSpPr>
        <p:grpSpPr bwMode="auto">
          <a:xfrm>
            <a:off x="3411538" y="2560638"/>
            <a:ext cx="7191375" cy="0"/>
            <a:chOff x="0" y="0"/>
            <a:chExt cx="4529" cy="0"/>
          </a:xfrm>
        </p:grpSpPr>
        <p:sp>
          <p:nvSpPr>
            <p:cNvPr id="32805" name="Rectangle 6"/>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2806" name="Group 7"/>
            <p:cNvGrpSpPr>
              <a:grpSpLocks/>
            </p:cNvGrpSpPr>
            <p:nvPr/>
          </p:nvGrpSpPr>
          <p:grpSpPr bwMode="auto">
            <a:xfrm>
              <a:off x="0" y="0"/>
              <a:ext cx="2995" cy="0"/>
              <a:chOff x="0" y="0"/>
              <a:chExt cx="2995" cy="0"/>
            </a:xfrm>
          </p:grpSpPr>
          <p:sp>
            <p:nvSpPr>
              <p:cNvPr id="32807" name="Rectangle 8"/>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2808" name="Rectangle 9"/>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2770" name="Group 10"/>
          <p:cNvGrpSpPr>
            <a:grpSpLocks/>
          </p:cNvGrpSpPr>
          <p:nvPr/>
        </p:nvGrpSpPr>
        <p:grpSpPr bwMode="auto">
          <a:xfrm>
            <a:off x="3411538" y="2560638"/>
            <a:ext cx="7191375" cy="0"/>
            <a:chOff x="0" y="0"/>
            <a:chExt cx="4529" cy="0"/>
          </a:xfrm>
        </p:grpSpPr>
        <p:sp>
          <p:nvSpPr>
            <p:cNvPr id="32803" name="Rectangle 11"/>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2804" name="Rectangle 12"/>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sp>
        <p:nvSpPr>
          <p:cNvPr id="32771" name="Rectangle 13"/>
          <p:cNvSpPr>
            <a:spLocks noChangeArrowheads="1"/>
          </p:cNvSpPr>
          <p:nvPr/>
        </p:nvSpPr>
        <p:spPr bwMode="auto">
          <a:xfrm>
            <a:off x="3411538" y="2560638"/>
            <a:ext cx="2320925"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2772" name="Group 14"/>
          <p:cNvGrpSpPr>
            <a:grpSpLocks/>
          </p:cNvGrpSpPr>
          <p:nvPr/>
        </p:nvGrpSpPr>
        <p:grpSpPr bwMode="auto">
          <a:xfrm>
            <a:off x="3411538" y="2560638"/>
            <a:ext cx="7191375" cy="0"/>
            <a:chOff x="0" y="0"/>
            <a:chExt cx="4529" cy="0"/>
          </a:xfrm>
        </p:grpSpPr>
        <p:sp>
          <p:nvSpPr>
            <p:cNvPr id="32799" name="Rectangle 15"/>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2800" name="Group 16"/>
            <p:cNvGrpSpPr>
              <a:grpSpLocks/>
            </p:cNvGrpSpPr>
            <p:nvPr/>
          </p:nvGrpSpPr>
          <p:grpSpPr bwMode="auto">
            <a:xfrm>
              <a:off x="0" y="0"/>
              <a:ext cx="2995" cy="0"/>
              <a:chOff x="0" y="0"/>
              <a:chExt cx="2995" cy="0"/>
            </a:xfrm>
          </p:grpSpPr>
          <p:sp>
            <p:nvSpPr>
              <p:cNvPr id="32801" name="Rectangle 17"/>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2802" name="Rectangle 18"/>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2773" name="Group 19"/>
          <p:cNvGrpSpPr>
            <a:grpSpLocks/>
          </p:cNvGrpSpPr>
          <p:nvPr/>
        </p:nvGrpSpPr>
        <p:grpSpPr bwMode="auto">
          <a:xfrm>
            <a:off x="3411538" y="2560638"/>
            <a:ext cx="7191375" cy="0"/>
            <a:chOff x="0" y="0"/>
            <a:chExt cx="4529" cy="0"/>
          </a:xfrm>
        </p:grpSpPr>
        <p:sp>
          <p:nvSpPr>
            <p:cNvPr id="32797" name="Rectangle 20"/>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2798" name="Rectangle 21"/>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sp>
        <p:nvSpPr>
          <p:cNvPr id="32774" name="Rectangle 22"/>
          <p:cNvSpPr>
            <a:spLocks noChangeArrowheads="1"/>
          </p:cNvSpPr>
          <p:nvPr/>
        </p:nvSpPr>
        <p:spPr bwMode="auto">
          <a:xfrm>
            <a:off x="3411538" y="2560638"/>
            <a:ext cx="2320925"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2775" name="Group 23"/>
          <p:cNvGrpSpPr>
            <a:grpSpLocks/>
          </p:cNvGrpSpPr>
          <p:nvPr/>
        </p:nvGrpSpPr>
        <p:grpSpPr bwMode="auto">
          <a:xfrm>
            <a:off x="3411538" y="2560638"/>
            <a:ext cx="7191375" cy="0"/>
            <a:chOff x="0" y="0"/>
            <a:chExt cx="4529" cy="0"/>
          </a:xfrm>
        </p:grpSpPr>
        <p:sp>
          <p:nvSpPr>
            <p:cNvPr id="32793" name="Rectangle 24"/>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2794" name="Group 25"/>
            <p:cNvGrpSpPr>
              <a:grpSpLocks/>
            </p:cNvGrpSpPr>
            <p:nvPr/>
          </p:nvGrpSpPr>
          <p:grpSpPr bwMode="auto">
            <a:xfrm>
              <a:off x="0" y="0"/>
              <a:ext cx="2995" cy="0"/>
              <a:chOff x="0" y="0"/>
              <a:chExt cx="2995" cy="0"/>
            </a:xfrm>
          </p:grpSpPr>
          <p:sp>
            <p:nvSpPr>
              <p:cNvPr id="32795" name="Rectangle 26"/>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2796" name="Rectangle 27"/>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sp>
        <p:nvSpPr>
          <p:cNvPr id="32776" name="Rectangle 28"/>
          <p:cNvSpPr>
            <a:spLocks noChangeArrowheads="1"/>
          </p:cNvSpPr>
          <p:nvPr/>
        </p:nvSpPr>
        <p:spPr bwMode="auto">
          <a:xfrm>
            <a:off x="2857500" y="2400300"/>
            <a:ext cx="6972300" cy="0"/>
          </a:xfrm>
          <a:prstGeom prst="rect">
            <a:avLst/>
          </a:prstGeom>
          <a:noFill/>
          <a:ln w="9525">
            <a:noFill/>
            <a:miter lim="800000"/>
            <a:headEnd/>
            <a:tailEnd/>
          </a:ln>
        </p:spPr>
        <p:txBody>
          <a:bodyPr>
            <a:spAutoFit/>
          </a:bodyPr>
          <a:lstStyle/>
          <a:p>
            <a:endParaRPr lang="en-US">
              <a:ea typeface="MS PGothic" pitchFamily="34" charset="-128"/>
            </a:endParaRPr>
          </a:p>
        </p:txBody>
      </p:sp>
      <p:pic>
        <p:nvPicPr>
          <p:cNvPr id="32777" name="Picture 29" descr="Calculate the cost of your monthly repayments"/>
          <p:cNvPicPr>
            <a:picLocks noChangeAspect="1" noChangeArrowheads="1"/>
          </p:cNvPicPr>
          <p:nvPr/>
        </p:nvPicPr>
        <p:blipFill>
          <a:blip r:embed="rId2"/>
          <a:srcRect/>
          <a:stretch>
            <a:fillRect/>
          </a:stretch>
        </p:blipFill>
        <p:spPr bwMode="auto">
          <a:xfrm>
            <a:off x="5579268" y="3558717"/>
            <a:ext cx="2490788" cy="1865313"/>
          </a:xfrm>
          <a:prstGeom prst="rect">
            <a:avLst/>
          </a:prstGeom>
          <a:noFill/>
          <a:ln w="9525">
            <a:noFill/>
            <a:miter lim="800000"/>
            <a:headEnd/>
            <a:tailEnd/>
          </a:ln>
        </p:spPr>
      </p:pic>
      <p:grpSp>
        <p:nvGrpSpPr>
          <p:cNvPr id="32778" name="Group 30"/>
          <p:cNvGrpSpPr>
            <a:grpSpLocks/>
          </p:cNvGrpSpPr>
          <p:nvPr/>
        </p:nvGrpSpPr>
        <p:grpSpPr bwMode="auto">
          <a:xfrm>
            <a:off x="3411538" y="2560638"/>
            <a:ext cx="7191375" cy="0"/>
            <a:chOff x="0" y="0"/>
            <a:chExt cx="4529" cy="0"/>
          </a:xfrm>
        </p:grpSpPr>
        <p:sp>
          <p:nvSpPr>
            <p:cNvPr id="32789" name="Rectangle 31"/>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2790" name="Group 32"/>
            <p:cNvGrpSpPr>
              <a:grpSpLocks/>
            </p:cNvGrpSpPr>
            <p:nvPr/>
          </p:nvGrpSpPr>
          <p:grpSpPr bwMode="auto">
            <a:xfrm>
              <a:off x="0" y="0"/>
              <a:ext cx="2995" cy="0"/>
              <a:chOff x="0" y="0"/>
              <a:chExt cx="2995" cy="0"/>
            </a:xfrm>
          </p:grpSpPr>
          <p:sp>
            <p:nvSpPr>
              <p:cNvPr id="32791" name="Rectangle 33"/>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2792" name="Rectangle 34"/>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pic>
        <p:nvPicPr>
          <p:cNvPr id="32779" name="Picture 35" descr="The Holyrood site"/>
          <p:cNvPicPr>
            <a:picLocks noChangeAspect="1" noChangeArrowheads="1"/>
          </p:cNvPicPr>
          <p:nvPr/>
        </p:nvPicPr>
        <p:blipFill>
          <a:blip r:embed="rId3"/>
          <a:srcRect/>
          <a:stretch>
            <a:fillRect/>
          </a:stretch>
        </p:blipFill>
        <p:spPr bwMode="auto">
          <a:xfrm>
            <a:off x="5474494" y="1700808"/>
            <a:ext cx="2514600" cy="1577975"/>
          </a:xfrm>
          <a:prstGeom prst="rect">
            <a:avLst/>
          </a:prstGeom>
          <a:noFill/>
          <a:ln w="9525">
            <a:noFill/>
            <a:miter lim="800000"/>
            <a:headEnd/>
            <a:tailEnd/>
          </a:ln>
        </p:spPr>
      </p:pic>
      <p:grpSp>
        <p:nvGrpSpPr>
          <p:cNvPr id="32780" name="Group 36"/>
          <p:cNvGrpSpPr>
            <a:grpSpLocks/>
          </p:cNvGrpSpPr>
          <p:nvPr/>
        </p:nvGrpSpPr>
        <p:grpSpPr bwMode="auto">
          <a:xfrm>
            <a:off x="3411538" y="2560638"/>
            <a:ext cx="7191375" cy="0"/>
            <a:chOff x="0" y="0"/>
            <a:chExt cx="4529" cy="0"/>
          </a:xfrm>
        </p:grpSpPr>
        <p:sp>
          <p:nvSpPr>
            <p:cNvPr id="32785" name="Rectangle 37"/>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2786" name="Group 38"/>
            <p:cNvGrpSpPr>
              <a:grpSpLocks/>
            </p:cNvGrpSpPr>
            <p:nvPr/>
          </p:nvGrpSpPr>
          <p:grpSpPr bwMode="auto">
            <a:xfrm>
              <a:off x="0" y="0"/>
              <a:ext cx="2995" cy="0"/>
              <a:chOff x="0" y="0"/>
              <a:chExt cx="2995" cy="0"/>
            </a:xfrm>
          </p:grpSpPr>
          <p:sp>
            <p:nvSpPr>
              <p:cNvPr id="32787" name="Rectangle 39"/>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2788" name="Rectangle 40"/>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sp>
        <p:nvSpPr>
          <p:cNvPr id="32783" name="Title 41"/>
          <p:cNvSpPr>
            <a:spLocks noGrp="1"/>
          </p:cNvSpPr>
          <p:nvPr>
            <p:ph type="title" idx="4294967295"/>
          </p:nvPr>
        </p:nvSpPr>
        <p:spPr/>
        <p:txBody>
          <a:bodyPr anchor="b"/>
          <a:lstStyle/>
          <a:p>
            <a:r>
              <a:rPr lang="en-GB"/>
              <a:t>BET YOUR COMPANY CULTURE</a:t>
            </a:r>
          </a:p>
        </p:txBody>
      </p:sp>
      <p:sp>
        <p:nvSpPr>
          <p:cNvPr id="32784" name="Content Placeholder 42"/>
          <p:cNvSpPr>
            <a:spLocks noGrp="1"/>
          </p:cNvSpPr>
          <p:nvPr>
            <p:ph sz="quarter" idx="4294967295"/>
          </p:nvPr>
        </p:nvSpPr>
        <p:spPr/>
        <p:txBody>
          <a:bodyPr/>
          <a:lstStyle/>
          <a:p>
            <a:pPr marL="273050" indent="-273050"/>
            <a:r>
              <a:rPr lang="en-GB" dirty="0"/>
              <a:t>Big – risky decisions</a:t>
            </a:r>
          </a:p>
          <a:p>
            <a:pPr marL="273050" indent="-273050"/>
            <a:r>
              <a:rPr lang="en-GB" dirty="0"/>
              <a:t>Slow feedback</a:t>
            </a:r>
          </a:p>
          <a:p>
            <a:pPr marL="273050" indent="-273050"/>
            <a:r>
              <a:rPr lang="en-GB" dirty="0"/>
              <a:t>Long term investment Activity</a:t>
            </a:r>
          </a:p>
        </p:txBody>
      </p:sp>
      <p:sp>
        <p:nvSpPr>
          <p:cNvPr id="5" name="Date Placeholder 4">
            <a:extLst>
              <a:ext uri="{FF2B5EF4-FFF2-40B4-BE49-F238E27FC236}">
                <a16:creationId xmlns:a16="http://schemas.microsoft.com/office/drawing/2014/main" id="{0AEAC3D7-7EAD-4D01-B391-8D70A21A67E6}"/>
              </a:ext>
            </a:extLst>
          </p:cNvPr>
          <p:cNvSpPr>
            <a:spLocks noGrp="1"/>
          </p:cNvSpPr>
          <p:nvPr>
            <p:ph type="dt" sz="half" idx="10"/>
          </p:nvPr>
        </p:nvSpPr>
        <p:spPr/>
        <p:txBody>
          <a:bodyPr/>
          <a:lstStyle/>
          <a:p>
            <a:pPr>
              <a:defRPr/>
            </a:pPr>
            <a:fld id="{580F4F98-3D04-47C7-8D95-4115066E2A61}" type="datetime1">
              <a:rPr lang="en-GB" smtClean="0"/>
              <a:t>12/04/2021</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3793" name="Group 5"/>
          <p:cNvGrpSpPr>
            <a:grpSpLocks/>
          </p:cNvGrpSpPr>
          <p:nvPr/>
        </p:nvGrpSpPr>
        <p:grpSpPr bwMode="auto">
          <a:xfrm>
            <a:off x="3411538" y="2560638"/>
            <a:ext cx="7191375" cy="0"/>
            <a:chOff x="0" y="0"/>
            <a:chExt cx="4529" cy="0"/>
          </a:xfrm>
        </p:grpSpPr>
        <p:sp>
          <p:nvSpPr>
            <p:cNvPr id="33844" name="Rectangle 6"/>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845" name="Group 7"/>
            <p:cNvGrpSpPr>
              <a:grpSpLocks/>
            </p:cNvGrpSpPr>
            <p:nvPr/>
          </p:nvGrpSpPr>
          <p:grpSpPr bwMode="auto">
            <a:xfrm>
              <a:off x="0" y="0"/>
              <a:ext cx="2995" cy="0"/>
              <a:chOff x="0" y="0"/>
              <a:chExt cx="2995" cy="0"/>
            </a:xfrm>
          </p:grpSpPr>
          <p:sp>
            <p:nvSpPr>
              <p:cNvPr id="33846" name="Rectangle 8"/>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47" name="Rectangle 9"/>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3794" name="Group 10"/>
          <p:cNvGrpSpPr>
            <a:grpSpLocks/>
          </p:cNvGrpSpPr>
          <p:nvPr/>
        </p:nvGrpSpPr>
        <p:grpSpPr bwMode="auto">
          <a:xfrm>
            <a:off x="3411538" y="2560638"/>
            <a:ext cx="7191375" cy="0"/>
            <a:chOff x="0" y="0"/>
            <a:chExt cx="4529" cy="0"/>
          </a:xfrm>
        </p:grpSpPr>
        <p:sp>
          <p:nvSpPr>
            <p:cNvPr id="33842" name="Rectangle 11"/>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43" name="Rectangle 12"/>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grpSp>
        <p:nvGrpSpPr>
          <p:cNvPr id="33795" name="Group 13"/>
          <p:cNvGrpSpPr>
            <a:grpSpLocks/>
          </p:cNvGrpSpPr>
          <p:nvPr/>
        </p:nvGrpSpPr>
        <p:grpSpPr bwMode="auto">
          <a:xfrm>
            <a:off x="3411538" y="2560638"/>
            <a:ext cx="7191375" cy="0"/>
            <a:chOff x="0" y="0"/>
            <a:chExt cx="4529" cy="0"/>
          </a:xfrm>
        </p:grpSpPr>
        <p:sp>
          <p:nvSpPr>
            <p:cNvPr id="33838" name="Rectangle 14"/>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839" name="Group 15"/>
            <p:cNvGrpSpPr>
              <a:grpSpLocks/>
            </p:cNvGrpSpPr>
            <p:nvPr/>
          </p:nvGrpSpPr>
          <p:grpSpPr bwMode="auto">
            <a:xfrm>
              <a:off x="0" y="0"/>
              <a:ext cx="2995" cy="0"/>
              <a:chOff x="0" y="0"/>
              <a:chExt cx="2995" cy="0"/>
            </a:xfrm>
          </p:grpSpPr>
          <p:sp>
            <p:nvSpPr>
              <p:cNvPr id="33840" name="Rectangle 16"/>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41" name="Rectangle 17"/>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3796" name="Group 18"/>
          <p:cNvGrpSpPr>
            <a:grpSpLocks/>
          </p:cNvGrpSpPr>
          <p:nvPr/>
        </p:nvGrpSpPr>
        <p:grpSpPr bwMode="auto">
          <a:xfrm>
            <a:off x="3411538" y="2560638"/>
            <a:ext cx="7191375" cy="0"/>
            <a:chOff x="0" y="0"/>
            <a:chExt cx="4529" cy="0"/>
          </a:xfrm>
        </p:grpSpPr>
        <p:sp>
          <p:nvSpPr>
            <p:cNvPr id="33836" name="Rectangle 19"/>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37" name="Rectangle 20"/>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grpSp>
        <p:nvGrpSpPr>
          <p:cNvPr id="33797" name="Group 21"/>
          <p:cNvGrpSpPr>
            <a:grpSpLocks/>
          </p:cNvGrpSpPr>
          <p:nvPr/>
        </p:nvGrpSpPr>
        <p:grpSpPr bwMode="auto">
          <a:xfrm>
            <a:off x="3411538" y="2560638"/>
            <a:ext cx="7191375" cy="0"/>
            <a:chOff x="0" y="0"/>
            <a:chExt cx="4529" cy="0"/>
          </a:xfrm>
        </p:grpSpPr>
        <p:sp>
          <p:nvSpPr>
            <p:cNvPr id="33832" name="Rectangle 22"/>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833" name="Group 23"/>
            <p:cNvGrpSpPr>
              <a:grpSpLocks/>
            </p:cNvGrpSpPr>
            <p:nvPr/>
          </p:nvGrpSpPr>
          <p:grpSpPr bwMode="auto">
            <a:xfrm>
              <a:off x="0" y="0"/>
              <a:ext cx="2995" cy="0"/>
              <a:chOff x="0" y="0"/>
              <a:chExt cx="2995" cy="0"/>
            </a:xfrm>
          </p:grpSpPr>
          <p:sp>
            <p:nvSpPr>
              <p:cNvPr id="33834" name="Rectangle 24"/>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35" name="Rectangle 25"/>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sp>
        <p:nvSpPr>
          <p:cNvPr id="33798" name="Rectangle 26"/>
          <p:cNvSpPr>
            <a:spLocks noChangeArrowheads="1"/>
          </p:cNvSpPr>
          <p:nvPr/>
        </p:nvSpPr>
        <p:spPr bwMode="auto">
          <a:xfrm>
            <a:off x="2857500" y="2400300"/>
            <a:ext cx="6972300"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799" name="Group 27"/>
          <p:cNvGrpSpPr>
            <a:grpSpLocks/>
          </p:cNvGrpSpPr>
          <p:nvPr/>
        </p:nvGrpSpPr>
        <p:grpSpPr bwMode="auto">
          <a:xfrm>
            <a:off x="3411538" y="2560638"/>
            <a:ext cx="7191375" cy="0"/>
            <a:chOff x="0" y="0"/>
            <a:chExt cx="4529" cy="0"/>
          </a:xfrm>
        </p:grpSpPr>
        <p:sp>
          <p:nvSpPr>
            <p:cNvPr id="33828" name="Rectangle 28"/>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829" name="Group 29"/>
            <p:cNvGrpSpPr>
              <a:grpSpLocks/>
            </p:cNvGrpSpPr>
            <p:nvPr/>
          </p:nvGrpSpPr>
          <p:grpSpPr bwMode="auto">
            <a:xfrm>
              <a:off x="0" y="0"/>
              <a:ext cx="2995" cy="0"/>
              <a:chOff x="0" y="0"/>
              <a:chExt cx="2995" cy="0"/>
            </a:xfrm>
          </p:grpSpPr>
          <p:sp>
            <p:nvSpPr>
              <p:cNvPr id="33830" name="Rectangle 30"/>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31" name="Rectangle 31"/>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3800" name="Group 32"/>
          <p:cNvGrpSpPr>
            <a:grpSpLocks/>
          </p:cNvGrpSpPr>
          <p:nvPr/>
        </p:nvGrpSpPr>
        <p:grpSpPr bwMode="auto">
          <a:xfrm>
            <a:off x="3411538" y="2560638"/>
            <a:ext cx="7191375" cy="0"/>
            <a:chOff x="0" y="0"/>
            <a:chExt cx="4529" cy="0"/>
          </a:xfrm>
        </p:grpSpPr>
        <p:sp>
          <p:nvSpPr>
            <p:cNvPr id="33824" name="Rectangle 33"/>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825" name="Group 34"/>
            <p:cNvGrpSpPr>
              <a:grpSpLocks/>
            </p:cNvGrpSpPr>
            <p:nvPr/>
          </p:nvGrpSpPr>
          <p:grpSpPr bwMode="auto">
            <a:xfrm>
              <a:off x="0" y="0"/>
              <a:ext cx="2995" cy="0"/>
              <a:chOff x="0" y="0"/>
              <a:chExt cx="2995" cy="0"/>
            </a:xfrm>
          </p:grpSpPr>
          <p:sp>
            <p:nvSpPr>
              <p:cNvPr id="33826" name="Rectangle 35"/>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27" name="Rectangle 36"/>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pic>
        <p:nvPicPr>
          <p:cNvPr id="33801" name="Picture 37" descr="Ipswich Borough Council"/>
          <p:cNvPicPr>
            <a:picLocks noChangeAspect="1" noChangeArrowheads="1"/>
          </p:cNvPicPr>
          <p:nvPr/>
        </p:nvPicPr>
        <p:blipFill>
          <a:blip r:embed="rId2"/>
          <a:srcRect/>
          <a:stretch>
            <a:fillRect/>
          </a:stretch>
        </p:blipFill>
        <p:spPr bwMode="auto">
          <a:xfrm>
            <a:off x="6261124" y="1448594"/>
            <a:ext cx="2474913" cy="1851025"/>
          </a:xfrm>
          <a:prstGeom prst="rect">
            <a:avLst/>
          </a:prstGeom>
          <a:noFill/>
          <a:ln w="9525">
            <a:noFill/>
            <a:miter lim="800000"/>
            <a:headEnd/>
            <a:tailEnd/>
          </a:ln>
        </p:spPr>
      </p:pic>
      <p:grpSp>
        <p:nvGrpSpPr>
          <p:cNvPr id="33802" name="Group 38"/>
          <p:cNvGrpSpPr>
            <a:grpSpLocks/>
          </p:cNvGrpSpPr>
          <p:nvPr/>
        </p:nvGrpSpPr>
        <p:grpSpPr bwMode="auto">
          <a:xfrm>
            <a:off x="3411538" y="2560638"/>
            <a:ext cx="7191375" cy="0"/>
            <a:chOff x="0" y="0"/>
            <a:chExt cx="4529" cy="0"/>
          </a:xfrm>
        </p:grpSpPr>
        <p:sp>
          <p:nvSpPr>
            <p:cNvPr id="33820" name="Rectangle 39"/>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821" name="Group 40"/>
            <p:cNvGrpSpPr>
              <a:grpSpLocks/>
            </p:cNvGrpSpPr>
            <p:nvPr/>
          </p:nvGrpSpPr>
          <p:grpSpPr bwMode="auto">
            <a:xfrm>
              <a:off x="0" y="0"/>
              <a:ext cx="2995" cy="0"/>
              <a:chOff x="0" y="0"/>
              <a:chExt cx="2995" cy="0"/>
            </a:xfrm>
          </p:grpSpPr>
          <p:sp>
            <p:nvSpPr>
              <p:cNvPr id="33822" name="Rectangle 41"/>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23" name="Rectangle 42"/>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3803" name="Group 43"/>
          <p:cNvGrpSpPr>
            <a:grpSpLocks/>
          </p:cNvGrpSpPr>
          <p:nvPr/>
        </p:nvGrpSpPr>
        <p:grpSpPr bwMode="auto">
          <a:xfrm>
            <a:off x="3411538" y="2560638"/>
            <a:ext cx="7191375" cy="0"/>
            <a:chOff x="0" y="0"/>
            <a:chExt cx="4529" cy="0"/>
          </a:xfrm>
        </p:grpSpPr>
        <p:sp>
          <p:nvSpPr>
            <p:cNvPr id="33816" name="Rectangle 44"/>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817" name="Group 45"/>
            <p:cNvGrpSpPr>
              <a:grpSpLocks/>
            </p:cNvGrpSpPr>
            <p:nvPr/>
          </p:nvGrpSpPr>
          <p:grpSpPr bwMode="auto">
            <a:xfrm>
              <a:off x="0" y="0"/>
              <a:ext cx="2995" cy="0"/>
              <a:chOff x="0" y="0"/>
              <a:chExt cx="2995" cy="0"/>
            </a:xfrm>
          </p:grpSpPr>
          <p:sp>
            <p:nvSpPr>
              <p:cNvPr id="33818" name="Rectangle 46"/>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19" name="Rectangle 47"/>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3805" name="Group 49"/>
          <p:cNvGrpSpPr>
            <a:grpSpLocks/>
          </p:cNvGrpSpPr>
          <p:nvPr/>
        </p:nvGrpSpPr>
        <p:grpSpPr bwMode="auto">
          <a:xfrm>
            <a:off x="3411538" y="2560638"/>
            <a:ext cx="7191375" cy="0"/>
            <a:chOff x="0" y="0"/>
            <a:chExt cx="4529" cy="0"/>
          </a:xfrm>
        </p:grpSpPr>
        <p:sp>
          <p:nvSpPr>
            <p:cNvPr id="33812" name="Rectangle 50"/>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813" name="Group 51"/>
            <p:cNvGrpSpPr>
              <a:grpSpLocks/>
            </p:cNvGrpSpPr>
            <p:nvPr/>
          </p:nvGrpSpPr>
          <p:grpSpPr bwMode="auto">
            <a:xfrm>
              <a:off x="0" y="0"/>
              <a:ext cx="2995" cy="0"/>
              <a:chOff x="0" y="0"/>
              <a:chExt cx="2995" cy="0"/>
            </a:xfrm>
          </p:grpSpPr>
          <p:sp>
            <p:nvSpPr>
              <p:cNvPr id="33814" name="Rectangle 52"/>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15" name="Rectangle 53"/>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20" name="Group 54"/>
          <p:cNvGrpSpPr>
            <a:grpSpLocks/>
          </p:cNvGrpSpPr>
          <p:nvPr/>
        </p:nvGrpSpPr>
        <p:grpSpPr bwMode="auto">
          <a:xfrm>
            <a:off x="3227412" y="-150787"/>
            <a:ext cx="2320925" cy="0"/>
            <a:chOff x="2149" y="1613"/>
            <a:chExt cx="1462" cy="0"/>
          </a:xfrm>
        </p:grpSpPr>
        <p:sp>
          <p:nvSpPr>
            <p:cNvPr id="33809" name="Rectangle 55"/>
            <p:cNvSpPr>
              <a:spLocks noChangeArrowheads="1"/>
            </p:cNvSpPr>
            <p:nvPr/>
          </p:nvSpPr>
          <p:spPr bwMode="auto">
            <a:xfrm>
              <a:off x="2149" y="1613"/>
              <a:ext cx="1462"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10" name="Rectangle 56"/>
            <p:cNvSpPr>
              <a:spLocks noChangeArrowheads="1"/>
            </p:cNvSpPr>
            <p:nvPr/>
          </p:nvSpPr>
          <p:spPr bwMode="auto">
            <a:xfrm>
              <a:off x="2149" y="1613"/>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sp>
        <p:nvSpPr>
          <p:cNvPr id="33807" name="Title 56"/>
          <p:cNvSpPr>
            <a:spLocks noGrp="1"/>
          </p:cNvSpPr>
          <p:nvPr>
            <p:ph type="title" idx="4294967295"/>
          </p:nvPr>
        </p:nvSpPr>
        <p:spPr/>
        <p:txBody>
          <a:bodyPr anchor="b"/>
          <a:lstStyle/>
          <a:p>
            <a:r>
              <a:rPr lang="en-GB"/>
              <a:t>PROCESS CULTURE</a:t>
            </a:r>
          </a:p>
        </p:txBody>
      </p:sp>
      <p:sp>
        <p:nvSpPr>
          <p:cNvPr id="33808" name="Content Placeholder 57"/>
          <p:cNvSpPr>
            <a:spLocks noGrp="1"/>
          </p:cNvSpPr>
          <p:nvPr>
            <p:ph sz="quarter" idx="4294967295"/>
          </p:nvPr>
        </p:nvSpPr>
        <p:spPr/>
        <p:txBody>
          <a:bodyPr/>
          <a:lstStyle/>
          <a:p>
            <a:pPr marL="273050" indent="-273050"/>
            <a:r>
              <a:rPr lang="en-GB"/>
              <a:t>Low risk and slow feedback</a:t>
            </a:r>
          </a:p>
          <a:p>
            <a:pPr marL="273050" indent="-273050"/>
            <a:r>
              <a:rPr lang="en-GB"/>
              <a:t>People focus on process not product</a:t>
            </a:r>
          </a:p>
          <a:p>
            <a:pPr marL="273050" indent="-273050"/>
            <a:r>
              <a:rPr lang="en-GB"/>
              <a:t>`Cover your back’ culture</a:t>
            </a:r>
          </a:p>
          <a:p>
            <a:pPr marL="273050" indent="-273050"/>
            <a:endParaRPr lang="en-GB"/>
          </a:p>
        </p:txBody>
      </p:sp>
      <p:sp>
        <p:nvSpPr>
          <p:cNvPr id="2" name="Date Placeholder 1">
            <a:extLst>
              <a:ext uri="{FF2B5EF4-FFF2-40B4-BE49-F238E27FC236}">
                <a16:creationId xmlns:a16="http://schemas.microsoft.com/office/drawing/2014/main" id="{5E9A04EC-DC70-4EE4-BE64-DC6F536DFC55}"/>
              </a:ext>
            </a:extLst>
          </p:cNvPr>
          <p:cNvSpPr>
            <a:spLocks noGrp="1"/>
          </p:cNvSpPr>
          <p:nvPr>
            <p:ph type="dt" sz="half" idx="10"/>
          </p:nvPr>
        </p:nvSpPr>
        <p:spPr/>
        <p:txBody>
          <a:bodyPr/>
          <a:lstStyle/>
          <a:p>
            <a:pPr>
              <a:defRPr/>
            </a:pPr>
            <a:fld id="{93ECB213-8065-43E1-92B1-B15AA31ACAFE}" type="datetime1">
              <a:rPr lang="en-GB" smtClean="0"/>
              <a:t>12/04/2021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5000" fill="hold"/>
                                        <p:tgtEl>
                                          <p:spTgt spid="20"/>
                                        </p:tgtEl>
                                        <p:attrNameLst>
                                          <p:attrName>ppt_w</p:attrName>
                                        </p:attrNameLst>
                                      </p:cBhvr>
                                      <p:tavLst>
                                        <p:tav tm="0">
                                          <p:val>
                                            <p:fltVal val="0"/>
                                          </p:val>
                                        </p:tav>
                                        <p:tav tm="100000">
                                          <p:val>
                                            <p:strVal val="#ppt_w"/>
                                          </p:val>
                                        </p:tav>
                                      </p:tavLst>
                                    </p:anim>
                                    <p:anim calcmode="lin" valueType="num">
                                      <p:cBhvr>
                                        <p:cTn id="8" dur="5000" fill="hold"/>
                                        <p:tgtEl>
                                          <p:spTgt spid="20"/>
                                        </p:tgtEl>
                                        <p:attrNameLst>
                                          <p:attrName>ppt_h</p:attrName>
                                        </p:attrNameLst>
                                      </p:cBhvr>
                                      <p:tavLst>
                                        <p:tav tm="0">
                                          <p:val>
                                            <p:fltVal val="0"/>
                                          </p:val>
                                        </p:tav>
                                        <p:tav tm="100000">
                                          <p:val>
                                            <p:strVal val="#ppt_h"/>
                                          </p:val>
                                        </p:tav>
                                      </p:tavLst>
                                    </p:anim>
                                    <p:animEffect transition="in" filter="fade">
                                      <p:cBhvr>
                                        <p:cTn id="9" dur="5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C503BF9-2859-4927-871F-909E64934B51}"/>
              </a:ext>
            </a:extLst>
          </p:cNvPr>
          <p:cNvSpPr>
            <a:spLocks noGrp="1"/>
          </p:cNvSpPr>
          <p:nvPr>
            <p:ph type="title"/>
          </p:nvPr>
        </p:nvSpPr>
        <p:spPr/>
        <p:txBody>
          <a:bodyPr/>
          <a:lstStyle/>
          <a:p>
            <a:r>
              <a:rPr lang="en-US" dirty="0"/>
              <a:t>Deal &amp; Kennedy Model explained </a:t>
            </a:r>
            <a:endParaRPr lang="en-GB" dirty="0"/>
          </a:p>
        </p:txBody>
      </p:sp>
      <p:sp>
        <p:nvSpPr>
          <p:cNvPr id="6" name="Content Placeholder 5">
            <a:extLst>
              <a:ext uri="{FF2B5EF4-FFF2-40B4-BE49-F238E27FC236}">
                <a16:creationId xmlns:a16="http://schemas.microsoft.com/office/drawing/2014/main" id="{5156C354-A002-4911-99B7-17093F6148F9}"/>
              </a:ext>
            </a:extLst>
          </p:cNvPr>
          <p:cNvSpPr>
            <a:spLocks noGrp="1"/>
          </p:cNvSpPr>
          <p:nvPr>
            <p:ph idx="1"/>
          </p:nvPr>
        </p:nvSpPr>
        <p:spPr/>
        <p:txBody>
          <a:bodyPr/>
          <a:lstStyle/>
          <a:p>
            <a:endParaRPr lang="en-GB" dirty="0"/>
          </a:p>
        </p:txBody>
      </p:sp>
      <p:sp>
        <p:nvSpPr>
          <p:cNvPr id="2" name="Date Placeholder 1">
            <a:extLst>
              <a:ext uri="{FF2B5EF4-FFF2-40B4-BE49-F238E27FC236}">
                <a16:creationId xmlns:a16="http://schemas.microsoft.com/office/drawing/2014/main" id="{904FD742-2550-4C7A-AF07-BEFD726EE4F5}"/>
              </a:ext>
            </a:extLst>
          </p:cNvPr>
          <p:cNvSpPr>
            <a:spLocks noGrp="1"/>
          </p:cNvSpPr>
          <p:nvPr>
            <p:ph type="dt" sz="half" idx="10"/>
          </p:nvPr>
        </p:nvSpPr>
        <p:spPr/>
        <p:txBody>
          <a:bodyPr/>
          <a:lstStyle/>
          <a:p>
            <a:pPr>
              <a:defRPr/>
            </a:pPr>
            <a:fld id="{43AA5066-D9E3-4D6F-A0FA-37392A85A621}" type="datetime1">
              <a:rPr lang="en-GB" smtClean="0"/>
              <a:t>12/04/2021</a:t>
            </a:fld>
            <a:endParaRPr lang="en-GB"/>
          </a:p>
        </p:txBody>
      </p:sp>
      <p:sp>
        <p:nvSpPr>
          <p:cNvPr id="4" name="TextBox 3">
            <a:extLst>
              <a:ext uri="{FF2B5EF4-FFF2-40B4-BE49-F238E27FC236}">
                <a16:creationId xmlns:a16="http://schemas.microsoft.com/office/drawing/2014/main" id="{B0BFF158-0642-4685-A051-A67F0E7CCD37}"/>
              </a:ext>
            </a:extLst>
          </p:cNvPr>
          <p:cNvSpPr txBox="1"/>
          <p:nvPr/>
        </p:nvSpPr>
        <p:spPr>
          <a:xfrm>
            <a:off x="1547664" y="1700808"/>
            <a:ext cx="5310336" cy="830997"/>
          </a:xfrm>
          <a:prstGeom prst="rect">
            <a:avLst/>
          </a:prstGeom>
          <a:noFill/>
        </p:spPr>
        <p:txBody>
          <a:bodyPr wrap="square">
            <a:spAutoFit/>
          </a:bodyPr>
          <a:lstStyle/>
          <a:p>
            <a:r>
              <a:rPr lang="en-GB" dirty="0"/>
              <a:t>https://www.mindtools.com/pages/article/newSTR_86.htm</a:t>
            </a:r>
          </a:p>
        </p:txBody>
      </p:sp>
    </p:spTree>
    <p:extLst>
      <p:ext uri="{BB962C8B-B14F-4D97-AF65-F5344CB8AC3E}">
        <p14:creationId xmlns:p14="http://schemas.microsoft.com/office/powerpoint/2010/main" val="1133622082"/>
      </p:ext>
    </p:extLst>
  </p:cSld>
  <p:clrMapOvr>
    <a:masterClrMapping/>
  </p:clrMapOvr>
  <p:transition>
    <p:dissolv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a:xfrm>
            <a:off x="685800" y="900113"/>
            <a:ext cx="7772400" cy="1295400"/>
          </a:xfrm>
        </p:spPr>
        <p:txBody>
          <a:bodyPr/>
          <a:lstStyle/>
          <a:p>
            <a:pPr eaLnBrk="1" hangingPunct="1"/>
            <a:r>
              <a:rPr lang="en-US" altLang="en-US" dirty="0"/>
              <a:t>Contrasting Organizational Cultures</a:t>
            </a:r>
          </a:p>
        </p:txBody>
      </p:sp>
      <p:grpSp>
        <p:nvGrpSpPr>
          <p:cNvPr id="21508" name="Group 56"/>
          <p:cNvGrpSpPr>
            <a:grpSpLocks/>
          </p:cNvGrpSpPr>
          <p:nvPr/>
        </p:nvGrpSpPr>
        <p:grpSpPr bwMode="auto">
          <a:xfrm>
            <a:off x="925513" y="2212975"/>
            <a:ext cx="7564437" cy="3362325"/>
            <a:chOff x="700" y="1331"/>
            <a:chExt cx="4765" cy="2118"/>
          </a:xfrm>
        </p:grpSpPr>
        <p:sp>
          <p:nvSpPr>
            <p:cNvPr id="21509" name="Rectangle 3"/>
            <p:cNvSpPr>
              <a:spLocks noChangeArrowheads="1"/>
            </p:cNvSpPr>
            <p:nvPr/>
          </p:nvSpPr>
          <p:spPr bwMode="auto">
            <a:xfrm>
              <a:off x="700" y="1331"/>
              <a:ext cx="2224" cy="233"/>
            </a:xfrm>
            <a:prstGeom prst="rect">
              <a:avLst/>
            </a:prstGeom>
            <a:solidFill>
              <a:srgbClr val="4EB69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1510" name="Rectangle 4"/>
            <p:cNvSpPr>
              <a:spLocks noChangeArrowheads="1"/>
            </p:cNvSpPr>
            <p:nvPr/>
          </p:nvSpPr>
          <p:spPr bwMode="auto">
            <a:xfrm>
              <a:off x="700" y="1564"/>
              <a:ext cx="2224" cy="1885"/>
            </a:xfrm>
            <a:prstGeom prst="rect">
              <a:avLst/>
            </a:prstGeom>
            <a:solidFill>
              <a:srgbClr val="DBF1E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1511" name="Rectangle 5"/>
            <p:cNvSpPr>
              <a:spLocks noChangeArrowheads="1"/>
            </p:cNvSpPr>
            <p:nvPr/>
          </p:nvSpPr>
          <p:spPr bwMode="auto">
            <a:xfrm>
              <a:off x="1339" y="1381"/>
              <a:ext cx="911" cy="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600" b="1" dirty="0">
                  <a:solidFill>
                    <a:srgbClr val="FFFFFF"/>
                  </a:solidFill>
                  <a:latin typeface="Arial" panose="020B0604020202020204" pitchFamily="34" charset="0"/>
                </a:rPr>
                <a:t>Organization A</a:t>
              </a:r>
              <a:endParaRPr lang="en-US" altLang="en-US" b="1" dirty="0">
                <a:latin typeface="Arial" panose="020B0604020202020204" pitchFamily="34" charset="0"/>
              </a:endParaRPr>
            </a:p>
          </p:txBody>
        </p:sp>
        <p:sp>
          <p:nvSpPr>
            <p:cNvPr id="21512" name="Rectangle 6"/>
            <p:cNvSpPr>
              <a:spLocks noChangeArrowheads="1"/>
            </p:cNvSpPr>
            <p:nvPr/>
          </p:nvSpPr>
          <p:spPr bwMode="auto">
            <a:xfrm>
              <a:off x="3157" y="1331"/>
              <a:ext cx="2308" cy="233"/>
            </a:xfrm>
            <a:prstGeom prst="rect">
              <a:avLst/>
            </a:prstGeom>
            <a:solidFill>
              <a:srgbClr val="525FA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1513" name="Rectangle 7"/>
            <p:cNvSpPr>
              <a:spLocks noChangeArrowheads="1"/>
            </p:cNvSpPr>
            <p:nvPr/>
          </p:nvSpPr>
          <p:spPr bwMode="auto">
            <a:xfrm>
              <a:off x="3157" y="1564"/>
              <a:ext cx="2308" cy="1885"/>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1514" name="Rectangle 8"/>
            <p:cNvSpPr>
              <a:spLocks noChangeArrowheads="1"/>
            </p:cNvSpPr>
            <p:nvPr/>
          </p:nvSpPr>
          <p:spPr bwMode="auto">
            <a:xfrm>
              <a:off x="3803" y="1381"/>
              <a:ext cx="911" cy="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600" b="1">
                  <a:solidFill>
                    <a:srgbClr val="FFFFFF"/>
                  </a:solidFill>
                  <a:latin typeface="Arial" panose="020B0604020202020204" pitchFamily="34" charset="0"/>
                </a:rPr>
                <a:t>Organization B</a:t>
              </a:r>
              <a:endParaRPr lang="en-US" altLang="en-US" b="1">
                <a:latin typeface="Arial" panose="020B0604020202020204" pitchFamily="34" charset="0"/>
              </a:endParaRPr>
            </a:p>
          </p:txBody>
        </p:sp>
        <p:sp>
          <p:nvSpPr>
            <p:cNvPr id="21515" name="Rectangle 9"/>
            <p:cNvSpPr>
              <a:spLocks noChangeArrowheads="1"/>
            </p:cNvSpPr>
            <p:nvPr/>
          </p:nvSpPr>
          <p:spPr bwMode="auto">
            <a:xfrm>
              <a:off x="834" y="1691"/>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16" name="Rectangle 10"/>
            <p:cNvSpPr>
              <a:spLocks noChangeArrowheads="1"/>
            </p:cNvSpPr>
            <p:nvPr/>
          </p:nvSpPr>
          <p:spPr bwMode="auto">
            <a:xfrm>
              <a:off x="891" y="1691"/>
              <a:ext cx="1468"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dirty="0">
                  <a:solidFill>
                    <a:srgbClr val="000000"/>
                  </a:solidFill>
                  <a:latin typeface="Arial" panose="020B0604020202020204" pitchFamily="34" charset="0"/>
                </a:rPr>
                <a:t> Managers must fully document </a:t>
              </a:r>
              <a:endParaRPr lang="en-US" altLang="en-US" sz="1200" b="1" dirty="0">
                <a:latin typeface="Arial" panose="020B0604020202020204" pitchFamily="34" charset="0"/>
              </a:endParaRPr>
            </a:p>
          </p:txBody>
        </p:sp>
        <p:sp>
          <p:nvSpPr>
            <p:cNvPr id="21517" name="Rectangle 11"/>
            <p:cNvSpPr>
              <a:spLocks noChangeArrowheads="1"/>
            </p:cNvSpPr>
            <p:nvPr/>
          </p:nvSpPr>
          <p:spPr bwMode="auto">
            <a:xfrm>
              <a:off x="834" y="1826"/>
              <a:ext cx="685"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all decisions.</a:t>
              </a:r>
              <a:endParaRPr lang="en-US" altLang="en-US" sz="1200" b="1">
                <a:latin typeface="Arial" panose="020B0604020202020204" pitchFamily="34" charset="0"/>
              </a:endParaRPr>
            </a:p>
          </p:txBody>
        </p:sp>
        <p:sp>
          <p:nvSpPr>
            <p:cNvPr id="21518" name="Rectangle 12"/>
            <p:cNvSpPr>
              <a:spLocks noChangeArrowheads="1"/>
            </p:cNvSpPr>
            <p:nvPr/>
          </p:nvSpPr>
          <p:spPr bwMode="auto">
            <a:xfrm>
              <a:off x="834" y="1960"/>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19" name="Rectangle 13"/>
            <p:cNvSpPr>
              <a:spLocks noChangeArrowheads="1"/>
            </p:cNvSpPr>
            <p:nvPr/>
          </p:nvSpPr>
          <p:spPr bwMode="auto">
            <a:xfrm>
              <a:off x="891" y="1960"/>
              <a:ext cx="1739"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Creative decisions, change, and risks</a:t>
              </a:r>
              <a:endParaRPr lang="en-US" altLang="en-US" sz="1200" b="1">
                <a:latin typeface="Arial" panose="020B0604020202020204" pitchFamily="34" charset="0"/>
              </a:endParaRPr>
            </a:p>
          </p:txBody>
        </p:sp>
        <p:sp>
          <p:nvSpPr>
            <p:cNvPr id="21520" name="Rectangle 14"/>
            <p:cNvSpPr>
              <a:spLocks noChangeArrowheads="1"/>
            </p:cNvSpPr>
            <p:nvPr/>
          </p:nvSpPr>
          <p:spPr bwMode="auto">
            <a:xfrm>
              <a:off x="834" y="2094"/>
              <a:ext cx="999"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are not encouraged.</a:t>
              </a:r>
              <a:endParaRPr lang="en-US" altLang="en-US" sz="1200" b="1">
                <a:latin typeface="Arial" panose="020B0604020202020204" pitchFamily="34" charset="0"/>
              </a:endParaRPr>
            </a:p>
          </p:txBody>
        </p:sp>
        <p:sp>
          <p:nvSpPr>
            <p:cNvPr id="21521" name="Rectangle 15"/>
            <p:cNvSpPr>
              <a:spLocks noChangeArrowheads="1"/>
            </p:cNvSpPr>
            <p:nvPr/>
          </p:nvSpPr>
          <p:spPr bwMode="auto">
            <a:xfrm>
              <a:off x="834" y="2362"/>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22" name="Rectangle 16"/>
            <p:cNvSpPr>
              <a:spLocks noChangeArrowheads="1"/>
            </p:cNvSpPr>
            <p:nvPr/>
          </p:nvSpPr>
          <p:spPr bwMode="auto">
            <a:xfrm>
              <a:off x="891" y="2362"/>
              <a:ext cx="1799"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Extensive rules and regulations exist   </a:t>
              </a:r>
              <a:endParaRPr lang="en-US" altLang="en-US" sz="1200" b="1">
                <a:latin typeface="Arial" panose="020B0604020202020204" pitchFamily="34" charset="0"/>
              </a:endParaRPr>
            </a:p>
          </p:txBody>
        </p:sp>
        <p:sp>
          <p:nvSpPr>
            <p:cNvPr id="21523" name="Rectangle 17"/>
            <p:cNvSpPr>
              <a:spLocks noChangeArrowheads="1"/>
            </p:cNvSpPr>
            <p:nvPr/>
          </p:nvSpPr>
          <p:spPr bwMode="auto">
            <a:xfrm>
              <a:off x="834" y="2496"/>
              <a:ext cx="892"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for all employees.</a:t>
              </a:r>
              <a:endParaRPr lang="en-US" altLang="en-US" sz="1200" b="1">
                <a:latin typeface="Arial" panose="020B0604020202020204" pitchFamily="34" charset="0"/>
              </a:endParaRPr>
            </a:p>
          </p:txBody>
        </p:sp>
        <p:sp>
          <p:nvSpPr>
            <p:cNvPr id="21524" name="Rectangle 18"/>
            <p:cNvSpPr>
              <a:spLocks noChangeArrowheads="1"/>
            </p:cNvSpPr>
            <p:nvPr/>
          </p:nvSpPr>
          <p:spPr bwMode="auto">
            <a:xfrm>
              <a:off x="834" y="2630"/>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25" name="Rectangle 19"/>
            <p:cNvSpPr>
              <a:spLocks noChangeArrowheads="1"/>
            </p:cNvSpPr>
            <p:nvPr/>
          </p:nvSpPr>
          <p:spPr bwMode="auto">
            <a:xfrm>
              <a:off x="891" y="2630"/>
              <a:ext cx="1745"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Productivity is valued over employee </a:t>
              </a:r>
              <a:endParaRPr lang="en-US" altLang="en-US" sz="1200" b="1">
                <a:latin typeface="Arial" panose="020B0604020202020204" pitchFamily="34" charset="0"/>
              </a:endParaRPr>
            </a:p>
          </p:txBody>
        </p:sp>
        <p:sp>
          <p:nvSpPr>
            <p:cNvPr id="21526" name="Rectangle 20"/>
            <p:cNvSpPr>
              <a:spLocks noChangeArrowheads="1"/>
            </p:cNvSpPr>
            <p:nvPr/>
          </p:nvSpPr>
          <p:spPr bwMode="auto">
            <a:xfrm>
              <a:off x="834" y="2765"/>
              <a:ext cx="422"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morale.</a:t>
              </a:r>
              <a:endParaRPr lang="en-US" altLang="en-US" sz="1200" b="1">
                <a:latin typeface="Arial" panose="020B0604020202020204" pitchFamily="34" charset="0"/>
              </a:endParaRPr>
            </a:p>
          </p:txBody>
        </p:sp>
        <p:sp>
          <p:nvSpPr>
            <p:cNvPr id="21527" name="Rectangle 21"/>
            <p:cNvSpPr>
              <a:spLocks noChangeArrowheads="1"/>
            </p:cNvSpPr>
            <p:nvPr/>
          </p:nvSpPr>
          <p:spPr bwMode="auto">
            <a:xfrm>
              <a:off x="834" y="2899"/>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28" name="Rectangle 22"/>
            <p:cNvSpPr>
              <a:spLocks noChangeArrowheads="1"/>
            </p:cNvSpPr>
            <p:nvPr/>
          </p:nvSpPr>
          <p:spPr bwMode="auto">
            <a:xfrm>
              <a:off x="891" y="2899"/>
              <a:ext cx="1637"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Employees are encouraged to stay </a:t>
              </a:r>
              <a:endParaRPr lang="en-US" altLang="en-US" sz="1200" b="1">
                <a:latin typeface="Arial" panose="020B0604020202020204" pitchFamily="34" charset="0"/>
              </a:endParaRPr>
            </a:p>
          </p:txBody>
        </p:sp>
        <p:sp>
          <p:nvSpPr>
            <p:cNvPr id="21529" name="Rectangle 23"/>
            <p:cNvSpPr>
              <a:spLocks noChangeArrowheads="1"/>
            </p:cNvSpPr>
            <p:nvPr/>
          </p:nvSpPr>
          <p:spPr bwMode="auto">
            <a:xfrm>
              <a:off x="834" y="3033"/>
              <a:ext cx="1391"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within their own department.</a:t>
              </a:r>
              <a:endParaRPr lang="en-US" altLang="en-US" sz="1200" b="1">
                <a:latin typeface="Arial" panose="020B0604020202020204" pitchFamily="34" charset="0"/>
              </a:endParaRPr>
            </a:p>
          </p:txBody>
        </p:sp>
        <p:sp>
          <p:nvSpPr>
            <p:cNvPr id="21530" name="Rectangle 24"/>
            <p:cNvSpPr>
              <a:spLocks noChangeArrowheads="1"/>
            </p:cNvSpPr>
            <p:nvPr/>
          </p:nvSpPr>
          <p:spPr bwMode="auto">
            <a:xfrm>
              <a:off x="834" y="3167"/>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31" name="Rectangle 25"/>
            <p:cNvSpPr>
              <a:spLocks noChangeArrowheads="1"/>
            </p:cNvSpPr>
            <p:nvPr/>
          </p:nvSpPr>
          <p:spPr bwMode="auto">
            <a:xfrm>
              <a:off x="891" y="3167"/>
              <a:ext cx="145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Individual effort is encouraged.</a:t>
              </a:r>
              <a:endParaRPr lang="en-US" altLang="en-US" sz="1200" b="1">
                <a:latin typeface="Arial" panose="020B0604020202020204" pitchFamily="34" charset="0"/>
              </a:endParaRPr>
            </a:p>
          </p:txBody>
        </p:sp>
        <p:sp>
          <p:nvSpPr>
            <p:cNvPr id="21532" name="Rectangle 26"/>
            <p:cNvSpPr>
              <a:spLocks noChangeArrowheads="1"/>
            </p:cNvSpPr>
            <p:nvPr/>
          </p:nvSpPr>
          <p:spPr bwMode="auto">
            <a:xfrm>
              <a:off x="3291" y="1691"/>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33" name="Rectangle 27"/>
            <p:cNvSpPr>
              <a:spLocks noChangeArrowheads="1"/>
            </p:cNvSpPr>
            <p:nvPr/>
          </p:nvSpPr>
          <p:spPr bwMode="auto">
            <a:xfrm>
              <a:off x="3347" y="1691"/>
              <a:ext cx="1403"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Management encourages and </a:t>
              </a:r>
              <a:endParaRPr lang="en-US" altLang="en-US" sz="1200" b="1">
                <a:latin typeface="Arial" panose="020B0604020202020204" pitchFamily="34" charset="0"/>
              </a:endParaRPr>
            </a:p>
          </p:txBody>
        </p:sp>
        <p:sp>
          <p:nvSpPr>
            <p:cNvPr id="21534" name="Rectangle 28"/>
            <p:cNvSpPr>
              <a:spLocks noChangeArrowheads="1"/>
            </p:cNvSpPr>
            <p:nvPr/>
          </p:nvSpPr>
          <p:spPr bwMode="auto">
            <a:xfrm>
              <a:off x="3291" y="1826"/>
              <a:ext cx="1548"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rewards risk-taking and change.</a:t>
              </a:r>
              <a:endParaRPr lang="en-US" altLang="en-US" sz="1200" b="1">
                <a:latin typeface="Arial" panose="020B0604020202020204" pitchFamily="34" charset="0"/>
              </a:endParaRPr>
            </a:p>
          </p:txBody>
        </p:sp>
        <p:sp>
          <p:nvSpPr>
            <p:cNvPr id="21535" name="Rectangle 29"/>
            <p:cNvSpPr>
              <a:spLocks noChangeArrowheads="1"/>
            </p:cNvSpPr>
            <p:nvPr/>
          </p:nvSpPr>
          <p:spPr bwMode="auto">
            <a:xfrm>
              <a:off x="3291" y="1960"/>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36" name="Rectangle 30"/>
            <p:cNvSpPr>
              <a:spLocks noChangeArrowheads="1"/>
            </p:cNvSpPr>
            <p:nvPr/>
          </p:nvSpPr>
          <p:spPr bwMode="auto">
            <a:xfrm>
              <a:off x="3347" y="1960"/>
              <a:ext cx="1419"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Employees are encouraged to </a:t>
              </a:r>
              <a:endParaRPr lang="en-US" altLang="en-US" sz="1200" b="1">
                <a:latin typeface="Arial" panose="020B0604020202020204" pitchFamily="34" charset="0"/>
              </a:endParaRPr>
            </a:p>
          </p:txBody>
        </p:sp>
        <p:sp>
          <p:nvSpPr>
            <p:cNvPr id="21537" name="Rectangle 31"/>
            <p:cNvSpPr>
              <a:spLocks noChangeArrowheads="1"/>
            </p:cNvSpPr>
            <p:nvPr/>
          </p:nvSpPr>
          <p:spPr bwMode="auto">
            <a:xfrm>
              <a:off x="3386" y="2094"/>
              <a:ext cx="48"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38" name="Rectangle 32"/>
            <p:cNvSpPr>
              <a:spLocks noChangeArrowheads="1"/>
            </p:cNvSpPr>
            <p:nvPr/>
          </p:nvSpPr>
          <p:spPr bwMode="auto">
            <a:xfrm>
              <a:off x="3446" y="2094"/>
              <a:ext cx="375"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run with</a:t>
              </a:r>
              <a:endParaRPr lang="en-US" altLang="en-US" sz="1200" b="1">
                <a:latin typeface="Arial" panose="020B0604020202020204" pitchFamily="34" charset="0"/>
              </a:endParaRPr>
            </a:p>
          </p:txBody>
        </p:sp>
        <p:sp>
          <p:nvSpPr>
            <p:cNvPr id="21539" name="Rectangle 33"/>
            <p:cNvSpPr>
              <a:spLocks noChangeArrowheads="1"/>
            </p:cNvSpPr>
            <p:nvPr/>
          </p:nvSpPr>
          <p:spPr bwMode="auto">
            <a:xfrm>
              <a:off x="3845" y="2094"/>
              <a:ext cx="48"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40" name="Rectangle 34"/>
            <p:cNvSpPr>
              <a:spLocks noChangeArrowheads="1"/>
            </p:cNvSpPr>
            <p:nvPr/>
          </p:nvSpPr>
          <p:spPr bwMode="auto">
            <a:xfrm>
              <a:off x="3905" y="2094"/>
              <a:ext cx="1089"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ideas, and failures are  </a:t>
              </a:r>
              <a:endParaRPr lang="en-US" altLang="en-US" sz="1200" b="1">
                <a:latin typeface="Arial" panose="020B0604020202020204" pitchFamily="34" charset="0"/>
              </a:endParaRPr>
            </a:p>
          </p:txBody>
        </p:sp>
        <p:sp>
          <p:nvSpPr>
            <p:cNvPr id="21541" name="Rectangle 35"/>
            <p:cNvSpPr>
              <a:spLocks noChangeArrowheads="1"/>
            </p:cNvSpPr>
            <p:nvPr/>
          </p:nvSpPr>
          <p:spPr bwMode="auto">
            <a:xfrm>
              <a:off x="3291" y="2228"/>
              <a:ext cx="533"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treated as</a:t>
              </a:r>
              <a:endParaRPr lang="en-US" altLang="en-US" sz="1200" b="1">
                <a:latin typeface="Arial" panose="020B0604020202020204" pitchFamily="34" charset="0"/>
              </a:endParaRPr>
            </a:p>
          </p:txBody>
        </p:sp>
        <p:sp>
          <p:nvSpPr>
            <p:cNvPr id="21542" name="Rectangle 36"/>
            <p:cNvSpPr>
              <a:spLocks noChangeArrowheads="1"/>
            </p:cNvSpPr>
            <p:nvPr/>
          </p:nvSpPr>
          <p:spPr bwMode="auto">
            <a:xfrm>
              <a:off x="3884" y="2228"/>
              <a:ext cx="48"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43" name="Rectangle 37"/>
            <p:cNvSpPr>
              <a:spLocks noChangeArrowheads="1"/>
            </p:cNvSpPr>
            <p:nvPr/>
          </p:nvSpPr>
          <p:spPr bwMode="auto">
            <a:xfrm>
              <a:off x="3947" y="2228"/>
              <a:ext cx="981"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learning experiences.</a:t>
              </a:r>
              <a:endParaRPr lang="en-US" altLang="en-US" sz="1200" b="1">
                <a:latin typeface="Arial" panose="020B0604020202020204" pitchFamily="34" charset="0"/>
              </a:endParaRPr>
            </a:p>
          </p:txBody>
        </p:sp>
        <p:sp>
          <p:nvSpPr>
            <p:cNvPr id="21544" name="Rectangle 38"/>
            <p:cNvSpPr>
              <a:spLocks noChangeArrowheads="1"/>
            </p:cNvSpPr>
            <p:nvPr/>
          </p:nvSpPr>
          <p:spPr bwMode="auto">
            <a:xfrm>
              <a:off x="4939" y="2228"/>
              <a:ext cx="48"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45" name="Rectangle 39"/>
            <p:cNvSpPr>
              <a:spLocks noChangeArrowheads="1"/>
            </p:cNvSpPr>
            <p:nvPr/>
          </p:nvSpPr>
          <p:spPr bwMode="auto">
            <a:xfrm>
              <a:off x="3291" y="2362"/>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46" name="Rectangle 40"/>
            <p:cNvSpPr>
              <a:spLocks noChangeArrowheads="1"/>
            </p:cNvSpPr>
            <p:nvPr/>
          </p:nvSpPr>
          <p:spPr bwMode="auto">
            <a:xfrm>
              <a:off x="3347" y="2362"/>
              <a:ext cx="1446"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Employees have few rules and </a:t>
              </a:r>
              <a:endParaRPr lang="en-US" altLang="en-US" sz="1200" b="1">
                <a:latin typeface="Arial" panose="020B0604020202020204" pitchFamily="34" charset="0"/>
              </a:endParaRPr>
            </a:p>
          </p:txBody>
        </p:sp>
        <p:sp>
          <p:nvSpPr>
            <p:cNvPr id="21547" name="Rectangle 41"/>
            <p:cNvSpPr>
              <a:spLocks noChangeArrowheads="1"/>
            </p:cNvSpPr>
            <p:nvPr/>
          </p:nvSpPr>
          <p:spPr bwMode="auto">
            <a:xfrm>
              <a:off x="3291" y="2496"/>
              <a:ext cx="1050"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regulations to follow.</a:t>
              </a:r>
              <a:endParaRPr lang="en-US" altLang="en-US" sz="1200" b="1">
                <a:latin typeface="Arial" panose="020B0604020202020204" pitchFamily="34" charset="0"/>
              </a:endParaRPr>
            </a:p>
          </p:txBody>
        </p:sp>
        <p:sp>
          <p:nvSpPr>
            <p:cNvPr id="21548" name="Rectangle 42"/>
            <p:cNvSpPr>
              <a:spLocks noChangeArrowheads="1"/>
            </p:cNvSpPr>
            <p:nvPr/>
          </p:nvSpPr>
          <p:spPr bwMode="auto">
            <a:xfrm>
              <a:off x="3291" y="2630"/>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49" name="Rectangle 43"/>
            <p:cNvSpPr>
              <a:spLocks noChangeArrowheads="1"/>
            </p:cNvSpPr>
            <p:nvPr/>
          </p:nvSpPr>
          <p:spPr bwMode="auto">
            <a:xfrm>
              <a:off x="3347" y="2630"/>
              <a:ext cx="1758"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Productivity is balanced with treating </a:t>
              </a:r>
              <a:endParaRPr lang="en-US" altLang="en-US" sz="1200" b="1">
                <a:latin typeface="Arial" panose="020B0604020202020204" pitchFamily="34" charset="0"/>
              </a:endParaRPr>
            </a:p>
          </p:txBody>
        </p:sp>
        <p:sp>
          <p:nvSpPr>
            <p:cNvPr id="21550" name="Rectangle 44"/>
            <p:cNvSpPr>
              <a:spLocks noChangeArrowheads="1"/>
            </p:cNvSpPr>
            <p:nvPr/>
          </p:nvSpPr>
          <p:spPr bwMode="auto">
            <a:xfrm>
              <a:off x="3291" y="2765"/>
              <a:ext cx="798"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its people right.</a:t>
              </a:r>
              <a:endParaRPr lang="en-US" altLang="en-US" sz="1200" b="1">
                <a:latin typeface="Arial" panose="020B0604020202020204" pitchFamily="34" charset="0"/>
              </a:endParaRPr>
            </a:p>
          </p:txBody>
        </p:sp>
        <p:sp>
          <p:nvSpPr>
            <p:cNvPr id="21551" name="Rectangle 45"/>
            <p:cNvSpPr>
              <a:spLocks noChangeArrowheads="1"/>
            </p:cNvSpPr>
            <p:nvPr/>
          </p:nvSpPr>
          <p:spPr bwMode="auto">
            <a:xfrm>
              <a:off x="3291" y="2899"/>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52" name="Rectangle 46"/>
            <p:cNvSpPr>
              <a:spLocks noChangeArrowheads="1"/>
            </p:cNvSpPr>
            <p:nvPr/>
          </p:nvSpPr>
          <p:spPr bwMode="auto">
            <a:xfrm>
              <a:off x="3347" y="2899"/>
              <a:ext cx="2015"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Team members are encouraged to interact  </a:t>
              </a:r>
              <a:endParaRPr lang="en-US" altLang="en-US" sz="1200" b="1">
                <a:latin typeface="Arial" panose="020B0604020202020204" pitchFamily="34" charset="0"/>
              </a:endParaRPr>
            </a:p>
          </p:txBody>
        </p:sp>
        <p:sp>
          <p:nvSpPr>
            <p:cNvPr id="21553" name="Rectangle 47"/>
            <p:cNvSpPr>
              <a:spLocks noChangeArrowheads="1"/>
            </p:cNvSpPr>
            <p:nvPr/>
          </p:nvSpPr>
          <p:spPr bwMode="auto">
            <a:xfrm>
              <a:off x="3291" y="3033"/>
              <a:ext cx="1835"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with people at all levels and functions.</a:t>
              </a:r>
              <a:endParaRPr lang="en-US" altLang="en-US" sz="1200" b="1">
                <a:latin typeface="Arial" panose="020B0604020202020204" pitchFamily="34" charset="0"/>
              </a:endParaRPr>
            </a:p>
          </p:txBody>
        </p:sp>
        <p:sp>
          <p:nvSpPr>
            <p:cNvPr id="21554" name="Rectangle 48"/>
            <p:cNvSpPr>
              <a:spLocks noChangeArrowheads="1"/>
            </p:cNvSpPr>
            <p:nvPr/>
          </p:nvSpPr>
          <p:spPr bwMode="auto">
            <a:xfrm>
              <a:off x="3291" y="3167"/>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55" name="Rectangle 49"/>
            <p:cNvSpPr>
              <a:spLocks noChangeArrowheads="1"/>
            </p:cNvSpPr>
            <p:nvPr/>
          </p:nvSpPr>
          <p:spPr bwMode="auto">
            <a:xfrm>
              <a:off x="3347" y="3167"/>
              <a:ext cx="1417"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Many rewards are team based.</a:t>
              </a:r>
              <a:endParaRPr lang="en-US" altLang="en-US" sz="1200" b="1">
                <a:latin typeface="Arial" panose="020B0604020202020204" pitchFamily="34" charset="0"/>
              </a:endParaRPr>
            </a:p>
          </p:txBody>
        </p:sp>
      </p:grpSp>
      <p:sp>
        <p:nvSpPr>
          <p:cNvPr id="2" name="Date Placeholder 1">
            <a:extLst>
              <a:ext uri="{FF2B5EF4-FFF2-40B4-BE49-F238E27FC236}">
                <a16:creationId xmlns:a16="http://schemas.microsoft.com/office/drawing/2014/main" id="{B4DAAF4B-567C-4FED-B2BF-A6A93DA34F7B}"/>
              </a:ext>
            </a:extLst>
          </p:cNvPr>
          <p:cNvSpPr>
            <a:spLocks noGrp="1"/>
          </p:cNvSpPr>
          <p:nvPr>
            <p:ph type="dt" sz="half" idx="10"/>
          </p:nvPr>
        </p:nvSpPr>
        <p:spPr/>
        <p:txBody>
          <a:bodyPr/>
          <a:lstStyle/>
          <a:p>
            <a:pPr>
              <a:defRPr/>
            </a:pPr>
            <a:fld id="{4E4D241E-B771-4E55-9CAC-8781E8E22F99}" type="datetime1">
              <a:rPr lang="en-GB" smtClean="0"/>
              <a:t>12/04/2021</a:t>
            </a:fld>
            <a:endParaRPr lang="en-GB"/>
          </a:p>
        </p:txBody>
      </p:sp>
    </p:spTree>
    <p:extLst>
      <p:ext uri="{BB962C8B-B14F-4D97-AF65-F5344CB8AC3E}">
        <p14:creationId xmlns:p14="http://schemas.microsoft.com/office/powerpoint/2010/main" val="1056314290"/>
      </p:ext>
    </p:extLst>
  </p:cSld>
  <p:clrMapOvr>
    <a:masterClrMapping/>
  </p:clrMapOvr>
  <p:transition>
    <p:dissolv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a:noFill/>
        </p:spPr>
        <p:txBody>
          <a:bodyPr lIns="92075" tIns="46038" rIns="92075" bIns="46038" anchor="ctr"/>
          <a:lstStyle/>
          <a:p>
            <a:pPr eaLnBrk="1" hangingPunct="1"/>
            <a:r>
              <a:rPr lang="en-US" altLang="en-US" dirty="0"/>
              <a:t>How Organizational Culture Forms</a:t>
            </a:r>
          </a:p>
        </p:txBody>
      </p:sp>
      <p:sp>
        <p:nvSpPr>
          <p:cNvPr id="29700" name="Rectangle 4"/>
          <p:cNvSpPr>
            <a:spLocks noChangeArrowheads="1"/>
          </p:cNvSpPr>
          <p:nvPr/>
        </p:nvSpPr>
        <p:spPr bwMode="auto">
          <a:xfrm>
            <a:off x="6765925" y="3484563"/>
            <a:ext cx="1412875" cy="568325"/>
          </a:xfrm>
          <a:prstGeom prst="rect">
            <a:avLst/>
          </a:prstGeom>
          <a:solidFill>
            <a:srgbClr val="E6DDB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grpSp>
        <p:nvGrpSpPr>
          <p:cNvPr id="29701" name="Group 30"/>
          <p:cNvGrpSpPr>
            <a:grpSpLocks/>
          </p:cNvGrpSpPr>
          <p:nvPr/>
        </p:nvGrpSpPr>
        <p:grpSpPr bwMode="auto">
          <a:xfrm>
            <a:off x="873125" y="2994025"/>
            <a:ext cx="7204075" cy="1560513"/>
            <a:chOff x="919" y="1886"/>
            <a:chExt cx="4538" cy="983"/>
          </a:xfrm>
        </p:grpSpPr>
        <p:sp>
          <p:nvSpPr>
            <p:cNvPr id="29731" name="Rectangle 3"/>
            <p:cNvSpPr>
              <a:spLocks noChangeArrowheads="1"/>
            </p:cNvSpPr>
            <p:nvPr/>
          </p:nvSpPr>
          <p:spPr bwMode="auto">
            <a:xfrm>
              <a:off x="2089" y="2198"/>
              <a:ext cx="894" cy="359"/>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9732" name="Rectangle 5"/>
            <p:cNvSpPr>
              <a:spLocks noChangeArrowheads="1"/>
            </p:cNvSpPr>
            <p:nvPr/>
          </p:nvSpPr>
          <p:spPr bwMode="auto">
            <a:xfrm>
              <a:off x="3309" y="2511"/>
              <a:ext cx="894" cy="358"/>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9733" name="Freeform 6"/>
            <p:cNvSpPr>
              <a:spLocks/>
            </p:cNvSpPr>
            <p:nvPr/>
          </p:nvSpPr>
          <p:spPr bwMode="auto">
            <a:xfrm>
              <a:off x="3001" y="2117"/>
              <a:ext cx="245" cy="521"/>
            </a:xfrm>
            <a:custGeom>
              <a:avLst/>
              <a:gdLst>
                <a:gd name="T0" fmla="*/ 230 w 245"/>
                <a:gd name="T1" fmla="*/ 521 h 521"/>
                <a:gd name="T2" fmla="*/ 0 w 245"/>
                <a:gd name="T3" fmla="*/ 266 h 521"/>
                <a:gd name="T4" fmla="*/ 245 w 245"/>
                <a:gd name="T5" fmla="*/ 0 h 521"/>
                <a:gd name="T6" fmla="*/ 0 60000 65536"/>
                <a:gd name="T7" fmla="*/ 0 60000 65536"/>
                <a:gd name="T8" fmla="*/ 0 60000 65536"/>
              </a:gdLst>
              <a:ahLst/>
              <a:cxnLst>
                <a:cxn ang="T6">
                  <a:pos x="T0" y="T1"/>
                </a:cxn>
                <a:cxn ang="T7">
                  <a:pos x="T2" y="T3"/>
                </a:cxn>
                <a:cxn ang="T8">
                  <a:pos x="T4" y="T5"/>
                </a:cxn>
              </a:cxnLst>
              <a:rect l="0" t="0" r="r" b="b"/>
              <a:pathLst>
                <a:path w="245" h="521">
                  <a:moveTo>
                    <a:pt x="230" y="521"/>
                  </a:moveTo>
                  <a:lnTo>
                    <a:pt x="0" y="266"/>
                  </a:lnTo>
                  <a:lnTo>
                    <a:pt x="245" y="0"/>
                  </a:lnTo>
                </a:path>
              </a:pathLst>
            </a:custGeom>
            <a:noFill/>
            <a:ln w="22225">
              <a:solidFill>
                <a:srgbClr val="FC9A66"/>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734" name="Freeform 7"/>
            <p:cNvSpPr>
              <a:spLocks/>
            </p:cNvSpPr>
            <p:nvPr/>
          </p:nvSpPr>
          <p:spPr bwMode="auto">
            <a:xfrm>
              <a:off x="3203" y="2042"/>
              <a:ext cx="114" cy="117"/>
            </a:xfrm>
            <a:custGeom>
              <a:avLst/>
              <a:gdLst>
                <a:gd name="T0" fmla="*/ 57 w 114"/>
                <a:gd name="T1" fmla="*/ 39 h 117"/>
                <a:gd name="T2" fmla="*/ 57 w 114"/>
                <a:gd name="T3" fmla="*/ 39 h 117"/>
                <a:gd name="T4" fmla="*/ 25 w 114"/>
                <a:gd name="T5" fmla="*/ 53 h 117"/>
                <a:gd name="T6" fmla="*/ 0 w 114"/>
                <a:gd name="T7" fmla="*/ 68 h 117"/>
                <a:gd name="T8" fmla="*/ 53 w 114"/>
                <a:gd name="T9" fmla="*/ 117 h 117"/>
                <a:gd name="T10" fmla="*/ 53 w 114"/>
                <a:gd name="T11" fmla="*/ 117 h 117"/>
                <a:gd name="T12" fmla="*/ 64 w 114"/>
                <a:gd name="T13" fmla="*/ 96 h 117"/>
                <a:gd name="T14" fmla="*/ 78 w 114"/>
                <a:gd name="T15" fmla="*/ 57 h 117"/>
                <a:gd name="T16" fmla="*/ 78 w 114"/>
                <a:gd name="T17" fmla="*/ 57 h 117"/>
                <a:gd name="T18" fmla="*/ 96 w 114"/>
                <a:gd name="T19" fmla="*/ 25 h 117"/>
                <a:gd name="T20" fmla="*/ 114 w 114"/>
                <a:gd name="T21" fmla="*/ 0 h 117"/>
                <a:gd name="T22" fmla="*/ 114 w 114"/>
                <a:gd name="T23" fmla="*/ 0 h 117"/>
                <a:gd name="T24" fmla="*/ 89 w 114"/>
                <a:gd name="T25" fmla="*/ 18 h 117"/>
                <a:gd name="T26" fmla="*/ 57 w 114"/>
                <a:gd name="T27" fmla="*/ 39 h 117"/>
                <a:gd name="T28" fmla="*/ 57 w 114"/>
                <a:gd name="T29" fmla="*/ 39 h 1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14" h="117">
                  <a:moveTo>
                    <a:pt x="57" y="39"/>
                  </a:moveTo>
                  <a:lnTo>
                    <a:pt x="57" y="39"/>
                  </a:lnTo>
                  <a:lnTo>
                    <a:pt x="25" y="53"/>
                  </a:lnTo>
                  <a:lnTo>
                    <a:pt x="0" y="68"/>
                  </a:lnTo>
                  <a:lnTo>
                    <a:pt x="53" y="117"/>
                  </a:lnTo>
                  <a:lnTo>
                    <a:pt x="64" y="96"/>
                  </a:lnTo>
                  <a:lnTo>
                    <a:pt x="78" y="57"/>
                  </a:lnTo>
                  <a:lnTo>
                    <a:pt x="96" y="25"/>
                  </a:lnTo>
                  <a:lnTo>
                    <a:pt x="114" y="0"/>
                  </a:lnTo>
                  <a:lnTo>
                    <a:pt x="89" y="18"/>
                  </a:lnTo>
                  <a:lnTo>
                    <a:pt x="57" y="39"/>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35" name="Freeform 8"/>
            <p:cNvSpPr>
              <a:spLocks/>
            </p:cNvSpPr>
            <p:nvPr/>
          </p:nvSpPr>
          <p:spPr bwMode="auto">
            <a:xfrm>
              <a:off x="3185" y="2592"/>
              <a:ext cx="114" cy="121"/>
            </a:xfrm>
            <a:custGeom>
              <a:avLst/>
              <a:gdLst>
                <a:gd name="T0" fmla="*/ 82 w 114"/>
                <a:gd name="T1" fmla="*/ 60 h 121"/>
                <a:gd name="T2" fmla="*/ 82 w 114"/>
                <a:gd name="T3" fmla="*/ 60 h 121"/>
                <a:gd name="T4" fmla="*/ 68 w 114"/>
                <a:gd name="T5" fmla="*/ 29 h 121"/>
                <a:gd name="T6" fmla="*/ 57 w 114"/>
                <a:gd name="T7" fmla="*/ 0 h 121"/>
                <a:gd name="T8" fmla="*/ 0 w 114"/>
                <a:gd name="T9" fmla="*/ 53 h 121"/>
                <a:gd name="T10" fmla="*/ 0 w 114"/>
                <a:gd name="T11" fmla="*/ 53 h 121"/>
                <a:gd name="T12" fmla="*/ 25 w 114"/>
                <a:gd name="T13" fmla="*/ 64 h 121"/>
                <a:gd name="T14" fmla="*/ 61 w 114"/>
                <a:gd name="T15" fmla="*/ 82 h 121"/>
                <a:gd name="T16" fmla="*/ 61 w 114"/>
                <a:gd name="T17" fmla="*/ 82 h 121"/>
                <a:gd name="T18" fmla="*/ 93 w 114"/>
                <a:gd name="T19" fmla="*/ 103 h 121"/>
                <a:gd name="T20" fmla="*/ 114 w 114"/>
                <a:gd name="T21" fmla="*/ 121 h 121"/>
                <a:gd name="T22" fmla="*/ 114 w 114"/>
                <a:gd name="T23" fmla="*/ 121 h 121"/>
                <a:gd name="T24" fmla="*/ 100 w 114"/>
                <a:gd name="T25" fmla="*/ 96 h 121"/>
                <a:gd name="T26" fmla="*/ 82 w 114"/>
                <a:gd name="T27" fmla="*/ 60 h 121"/>
                <a:gd name="T28" fmla="*/ 82 w 114"/>
                <a:gd name="T29" fmla="*/ 60 h 12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14" h="121">
                  <a:moveTo>
                    <a:pt x="82" y="60"/>
                  </a:moveTo>
                  <a:lnTo>
                    <a:pt x="82" y="60"/>
                  </a:lnTo>
                  <a:lnTo>
                    <a:pt x="68" y="29"/>
                  </a:lnTo>
                  <a:lnTo>
                    <a:pt x="57" y="0"/>
                  </a:lnTo>
                  <a:lnTo>
                    <a:pt x="0" y="53"/>
                  </a:lnTo>
                  <a:lnTo>
                    <a:pt x="25" y="64"/>
                  </a:lnTo>
                  <a:lnTo>
                    <a:pt x="61" y="82"/>
                  </a:lnTo>
                  <a:lnTo>
                    <a:pt x="93" y="103"/>
                  </a:lnTo>
                  <a:lnTo>
                    <a:pt x="114" y="121"/>
                  </a:lnTo>
                  <a:lnTo>
                    <a:pt x="100" y="96"/>
                  </a:lnTo>
                  <a:lnTo>
                    <a:pt x="82" y="60"/>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36" name="Rectangle 9"/>
            <p:cNvSpPr>
              <a:spLocks noChangeArrowheads="1"/>
            </p:cNvSpPr>
            <p:nvPr/>
          </p:nvSpPr>
          <p:spPr bwMode="auto">
            <a:xfrm>
              <a:off x="2292" y="2255"/>
              <a:ext cx="496"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Selection</a:t>
              </a:r>
              <a:endParaRPr lang="en-US" altLang="en-US" b="1">
                <a:latin typeface="Arial" panose="020B0604020202020204" pitchFamily="34" charset="0"/>
              </a:endParaRPr>
            </a:p>
          </p:txBody>
        </p:sp>
        <p:sp>
          <p:nvSpPr>
            <p:cNvPr id="29737" name="Rectangle 10"/>
            <p:cNvSpPr>
              <a:spLocks noChangeArrowheads="1"/>
            </p:cNvSpPr>
            <p:nvPr/>
          </p:nvSpPr>
          <p:spPr bwMode="auto">
            <a:xfrm>
              <a:off x="2348" y="2390"/>
              <a:ext cx="373"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criteria</a:t>
              </a:r>
              <a:endParaRPr lang="en-US" altLang="en-US" b="1">
                <a:latin typeface="Arial" panose="020B0604020202020204" pitchFamily="34" charset="0"/>
              </a:endParaRPr>
            </a:p>
          </p:txBody>
        </p:sp>
        <p:sp>
          <p:nvSpPr>
            <p:cNvPr id="29738" name="Rectangle 11"/>
            <p:cNvSpPr>
              <a:spLocks noChangeArrowheads="1"/>
            </p:cNvSpPr>
            <p:nvPr/>
          </p:nvSpPr>
          <p:spPr bwMode="auto">
            <a:xfrm>
              <a:off x="3427" y="2624"/>
              <a:ext cx="68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Socialization</a:t>
              </a:r>
              <a:endParaRPr lang="en-US" altLang="en-US" b="1">
                <a:latin typeface="Arial" panose="020B0604020202020204" pitchFamily="34" charset="0"/>
              </a:endParaRPr>
            </a:p>
          </p:txBody>
        </p:sp>
        <p:sp>
          <p:nvSpPr>
            <p:cNvPr id="29739" name="Line 12"/>
            <p:cNvSpPr>
              <a:spLocks noChangeShapeType="1"/>
            </p:cNvSpPr>
            <p:nvPr/>
          </p:nvSpPr>
          <p:spPr bwMode="auto">
            <a:xfrm flipH="1">
              <a:off x="1788" y="2379"/>
              <a:ext cx="181" cy="1"/>
            </a:xfrm>
            <a:prstGeom prst="line">
              <a:avLst/>
            </a:prstGeom>
            <a:noFill/>
            <a:ln w="22225">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40" name="Freeform 13"/>
            <p:cNvSpPr>
              <a:spLocks/>
            </p:cNvSpPr>
            <p:nvPr/>
          </p:nvSpPr>
          <p:spPr bwMode="auto">
            <a:xfrm>
              <a:off x="1941" y="2340"/>
              <a:ext cx="127" cy="78"/>
            </a:xfrm>
            <a:custGeom>
              <a:avLst/>
              <a:gdLst>
                <a:gd name="T0" fmla="*/ 60 w 127"/>
                <a:gd name="T1" fmla="*/ 25 h 78"/>
                <a:gd name="T2" fmla="*/ 60 w 127"/>
                <a:gd name="T3" fmla="*/ 25 h 78"/>
                <a:gd name="T4" fmla="*/ 28 w 127"/>
                <a:gd name="T5" fmla="*/ 14 h 78"/>
                <a:gd name="T6" fmla="*/ 0 w 127"/>
                <a:gd name="T7" fmla="*/ 0 h 78"/>
                <a:gd name="T8" fmla="*/ 0 w 127"/>
                <a:gd name="T9" fmla="*/ 78 h 78"/>
                <a:gd name="T10" fmla="*/ 0 w 127"/>
                <a:gd name="T11" fmla="*/ 78 h 78"/>
                <a:gd name="T12" fmla="*/ 24 w 127"/>
                <a:gd name="T13" fmla="*/ 68 h 78"/>
                <a:gd name="T14" fmla="*/ 60 w 127"/>
                <a:gd name="T15" fmla="*/ 53 h 78"/>
                <a:gd name="T16" fmla="*/ 60 w 127"/>
                <a:gd name="T17" fmla="*/ 53 h 78"/>
                <a:gd name="T18" fmla="*/ 99 w 127"/>
                <a:gd name="T19" fmla="*/ 43 h 78"/>
                <a:gd name="T20" fmla="*/ 127 w 127"/>
                <a:gd name="T21" fmla="*/ 39 h 78"/>
                <a:gd name="T22" fmla="*/ 127 w 127"/>
                <a:gd name="T23" fmla="*/ 39 h 78"/>
                <a:gd name="T24" fmla="*/ 99 w 127"/>
                <a:gd name="T25" fmla="*/ 32 h 78"/>
                <a:gd name="T26" fmla="*/ 60 w 127"/>
                <a:gd name="T27" fmla="*/ 25 h 78"/>
                <a:gd name="T28" fmla="*/ 60 w 127"/>
                <a:gd name="T29" fmla="*/ 25 h 7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27" h="78">
                  <a:moveTo>
                    <a:pt x="60" y="25"/>
                  </a:moveTo>
                  <a:lnTo>
                    <a:pt x="60" y="25"/>
                  </a:lnTo>
                  <a:lnTo>
                    <a:pt x="28" y="14"/>
                  </a:lnTo>
                  <a:lnTo>
                    <a:pt x="0" y="0"/>
                  </a:lnTo>
                  <a:lnTo>
                    <a:pt x="0" y="78"/>
                  </a:lnTo>
                  <a:lnTo>
                    <a:pt x="24" y="68"/>
                  </a:lnTo>
                  <a:lnTo>
                    <a:pt x="60" y="53"/>
                  </a:lnTo>
                  <a:lnTo>
                    <a:pt x="99" y="43"/>
                  </a:lnTo>
                  <a:lnTo>
                    <a:pt x="127" y="39"/>
                  </a:lnTo>
                  <a:lnTo>
                    <a:pt x="99" y="32"/>
                  </a:lnTo>
                  <a:lnTo>
                    <a:pt x="60" y="25"/>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41" name="Line 14"/>
            <p:cNvSpPr>
              <a:spLocks noChangeShapeType="1"/>
            </p:cNvSpPr>
            <p:nvPr/>
          </p:nvSpPr>
          <p:spPr bwMode="auto">
            <a:xfrm flipV="1">
              <a:off x="3756" y="2220"/>
              <a:ext cx="1" cy="209"/>
            </a:xfrm>
            <a:prstGeom prst="line">
              <a:avLst/>
            </a:prstGeom>
            <a:noFill/>
            <a:ln w="22225">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42" name="Freeform 15"/>
            <p:cNvSpPr>
              <a:spLocks/>
            </p:cNvSpPr>
            <p:nvPr/>
          </p:nvSpPr>
          <p:spPr bwMode="auto">
            <a:xfrm>
              <a:off x="3717" y="2401"/>
              <a:ext cx="75" cy="127"/>
            </a:xfrm>
            <a:custGeom>
              <a:avLst/>
              <a:gdLst>
                <a:gd name="T0" fmla="*/ 54 w 75"/>
                <a:gd name="T1" fmla="*/ 60 h 127"/>
                <a:gd name="T2" fmla="*/ 54 w 75"/>
                <a:gd name="T3" fmla="*/ 60 h 127"/>
                <a:gd name="T4" fmla="*/ 64 w 75"/>
                <a:gd name="T5" fmla="*/ 28 h 127"/>
                <a:gd name="T6" fmla="*/ 75 w 75"/>
                <a:gd name="T7" fmla="*/ 0 h 127"/>
                <a:gd name="T8" fmla="*/ 0 w 75"/>
                <a:gd name="T9" fmla="*/ 0 h 127"/>
                <a:gd name="T10" fmla="*/ 0 w 75"/>
                <a:gd name="T11" fmla="*/ 0 h 127"/>
                <a:gd name="T12" fmla="*/ 11 w 75"/>
                <a:gd name="T13" fmla="*/ 24 h 127"/>
                <a:gd name="T14" fmla="*/ 25 w 75"/>
                <a:gd name="T15" fmla="*/ 60 h 127"/>
                <a:gd name="T16" fmla="*/ 25 w 75"/>
                <a:gd name="T17" fmla="*/ 60 h 127"/>
                <a:gd name="T18" fmla="*/ 32 w 75"/>
                <a:gd name="T19" fmla="*/ 99 h 127"/>
                <a:gd name="T20" fmla="*/ 39 w 75"/>
                <a:gd name="T21" fmla="*/ 127 h 127"/>
                <a:gd name="T22" fmla="*/ 39 w 75"/>
                <a:gd name="T23" fmla="*/ 127 h 127"/>
                <a:gd name="T24" fmla="*/ 43 w 75"/>
                <a:gd name="T25" fmla="*/ 99 h 127"/>
                <a:gd name="T26" fmla="*/ 54 w 75"/>
                <a:gd name="T27" fmla="*/ 60 h 127"/>
                <a:gd name="T28" fmla="*/ 54 w 75"/>
                <a:gd name="T29" fmla="*/ 60 h 1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75" h="127">
                  <a:moveTo>
                    <a:pt x="54" y="60"/>
                  </a:moveTo>
                  <a:lnTo>
                    <a:pt x="54" y="60"/>
                  </a:lnTo>
                  <a:lnTo>
                    <a:pt x="64" y="28"/>
                  </a:lnTo>
                  <a:lnTo>
                    <a:pt x="75" y="0"/>
                  </a:lnTo>
                  <a:lnTo>
                    <a:pt x="0" y="0"/>
                  </a:lnTo>
                  <a:lnTo>
                    <a:pt x="11" y="24"/>
                  </a:lnTo>
                  <a:lnTo>
                    <a:pt x="25" y="60"/>
                  </a:lnTo>
                  <a:lnTo>
                    <a:pt x="32" y="99"/>
                  </a:lnTo>
                  <a:lnTo>
                    <a:pt x="39" y="127"/>
                  </a:lnTo>
                  <a:lnTo>
                    <a:pt x="43" y="99"/>
                  </a:lnTo>
                  <a:lnTo>
                    <a:pt x="54" y="60"/>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43" name="Rectangle 16"/>
            <p:cNvSpPr>
              <a:spLocks noChangeArrowheads="1"/>
            </p:cNvSpPr>
            <p:nvPr/>
          </p:nvSpPr>
          <p:spPr bwMode="auto">
            <a:xfrm>
              <a:off x="4686" y="2248"/>
              <a:ext cx="771"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Organization's</a:t>
              </a:r>
              <a:endParaRPr lang="en-US" altLang="en-US" b="1">
                <a:latin typeface="Arial" panose="020B0604020202020204" pitchFamily="34" charset="0"/>
              </a:endParaRPr>
            </a:p>
          </p:txBody>
        </p:sp>
        <p:sp>
          <p:nvSpPr>
            <p:cNvPr id="29744" name="Rectangle 17"/>
            <p:cNvSpPr>
              <a:spLocks noChangeArrowheads="1"/>
            </p:cNvSpPr>
            <p:nvPr/>
          </p:nvSpPr>
          <p:spPr bwMode="auto">
            <a:xfrm>
              <a:off x="4884" y="2383"/>
              <a:ext cx="37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culture</a:t>
              </a:r>
              <a:endParaRPr lang="en-US" altLang="en-US" b="1">
                <a:latin typeface="Arial" panose="020B0604020202020204" pitchFamily="34" charset="0"/>
              </a:endParaRPr>
            </a:p>
          </p:txBody>
        </p:sp>
        <p:sp>
          <p:nvSpPr>
            <p:cNvPr id="29745" name="Line 18"/>
            <p:cNvSpPr>
              <a:spLocks noChangeShapeType="1"/>
            </p:cNvSpPr>
            <p:nvPr/>
          </p:nvSpPr>
          <p:spPr bwMode="auto">
            <a:xfrm flipH="1" flipV="1">
              <a:off x="4189" y="2056"/>
              <a:ext cx="333" cy="220"/>
            </a:xfrm>
            <a:prstGeom prst="line">
              <a:avLst/>
            </a:prstGeom>
            <a:noFill/>
            <a:ln w="22225">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46" name="Freeform 19"/>
            <p:cNvSpPr>
              <a:spLocks/>
            </p:cNvSpPr>
            <p:nvPr/>
          </p:nvSpPr>
          <p:spPr bwMode="auto">
            <a:xfrm>
              <a:off x="4480" y="2230"/>
              <a:ext cx="128" cy="100"/>
            </a:xfrm>
            <a:custGeom>
              <a:avLst/>
              <a:gdLst>
                <a:gd name="T0" fmla="*/ 81 w 128"/>
                <a:gd name="T1" fmla="*/ 53 h 100"/>
                <a:gd name="T2" fmla="*/ 81 w 128"/>
                <a:gd name="T3" fmla="*/ 53 h 100"/>
                <a:gd name="T4" fmla="*/ 60 w 128"/>
                <a:gd name="T5" fmla="*/ 25 h 100"/>
                <a:gd name="T6" fmla="*/ 42 w 128"/>
                <a:gd name="T7" fmla="*/ 0 h 100"/>
                <a:gd name="T8" fmla="*/ 0 w 128"/>
                <a:gd name="T9" fmla="*/ 64 h 100"/>
                <a:gd name="T10" fmla="*/ 0 w 128"/>
                <a:gd name="T11" fmla="*/ 64 h 100"/>
                <a:gd name="T12" fmla="*/ 25 w 128"/>
                <a:gd name="T13" fmla="*/ 68 h 100"/>
                <a:gd name="T14" fmla="*/ 64 w 128"/>
                <a:gd name="T15" fmla="*/ 78 h 100"/>
                <a:gd name="T16" fmla="*/ 64 w 128"/>
                <a:gd name="T17" fmla="*/ 78 h 100"/>
                <a:gd name="T18" fmla="*/ 99 w 128"/>
                <a:gd name="T19" fmla="*/ 89 h 100"/>
                <a:gd name="T20" fmla="*/ 128 w 128"/>
                <a:gd name="T21" fmla="*/ 100 h 100"/>
                <a:gd name="T22" fmla="*/ 128 w 128"/>
                <a:gd name="T23" fmla="*/ 100 h 100"/>
                <a:gd name="T24" fmla="*/ 106 w 128"/>
                <a:gd name="T25" fmla="*/ 82 h 100"/>
                <a:gd name="T26" fmla="*/ 81 w 128"/>
                <a:gd name="T27" fmla="*/ 53 h 100"/>
                <a:gd name="T28" fmla="*/ 81 w 128"/>
                <a:gd name="T29" fmla="*/ 53 h 10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28" h="100">
                  <a:moveTo>
                    <a:pt x="81" y="53"/>
                  </a:moveTo>
                  <a:lnTo>
                    <a:pt x="81" y="53"/>
                  </a:lnTo>
                  <a:lnTo>
                    <a:pt x="60" y="25"/>
                  </a:lnTo>
                  <a:lnTo>
                    <a:pt x="42" y="0"/>
                  </a:lnTo>
                  <a:lnTo>
                    <a:pt x="0" y="64"/>
                  </a:lnTo>
                  <a:lnTo>
                    <a:pt x="25" y="68"/>
                  </a:lnTo>
                  <a:lnTo>
                    <a:pt x="64" y="78"/>
                  </a:lnTo>
                  <a:lnTo>
                    <a:pt x="99" y="89"/>
                  </a:lnTo>
                  <a:lnTo>
                    <a:pt x="128" y="100"/>
                  </a:lnTo>
                  <a:lnTo>
                    <a:pt x="106" y="82"/>
                  </a:lnTo>
                  <a:lnTo>
                    <a:pt x="81" y="53"/>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47" name="Line 20"/>
            <p:cNvSpPr>
              <a:spLocks noChangeShapeType="1"/>
            </p:cNvSpPr>
            <p:nvPr/>
          </p:nvSpPr>
          <p:spPr bwMode="auto">
            <a:xfrm flipH="1">
              <a:off x="4189" y="2486"/>
              <a:ext cx="333" cy="220"/>
            </a:xfrm>
            <a:prstGeom prst="line">
              <a:avLst/>
            </a:prstGeom>
            <a:noFill/>
            <a:ln w="22225">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48" name="Freeform 21"/>
            <p:cNvSpPr>
              <a:spLocks/>
            </p:cNvSpPr>
            <p:nvPr/>
          </p:nvSpPr>
          <p:spPr bwMode="auto">
            <a:xfrm>
              <a:off x="4480" y="2432"/>
              <a:ext cx="128" cy="100"/>
            </a:xfrm>
            <a:custGeom>
              <a:avLst/>
              <a:gdLst>
                <a:gd name="T0" fmla="*/ 64 w 128"/>
                <a:gd name="T1" fmla="*/ 22 h 100"/>
                <a:gd name="T2" fmla="*/ 64 w 128"/>
                <a:gd name="T3" fmla="*/ 22 h 100"/>
                <a:gd name="T4" fmla="*/ 32 w 128"/>
                <a:gd name="T5" fmla="*/ 32 h 100"/>
                <a:gd name="T6" fmla="*/ 0 w 128"/>
                <a:gd name="T7" fmla="*/ 40 h 100"/>
                <a:gd name="T8" fmla="*/ 42 w 128"/>
                <a:gd name="T9" fmla="*/ 100 h 100"/>
                <a:gd name="T10" fmla="*/ 42 w 128"/>
                <a:gd name="T11" fmla="*/ 100 h 100"/>
                <a:gd name="T12" fmla="*/ 57 w 128"/>
                <a:gd name="T13" fmla="*/ 79 h 100"/>
                <a:gd name="T14" fmla="*/ 81 w 128"/>
                <a:gd name="T15" fmla="*/ 50 h 100"/>
                <a:gd name="T16" fmla="*/ 81 w 128"/>
                <a:gd name="T17" fmla="*/ 50 h 100"/>
                <a:gd name="T18" fmla="*/ 106 w 128"/>
                <a:gd name="T19" fmla="*/ 22 h 100"/>
                <a:gd name="T20" fmla="*/ 128 w 128"/>
                <a:gd name="T21" fmla="*/ 0 h 100"/>
                <a:gd name="T22" fmla="*/ 128 w 128"/>
                <a:gd name="T23" fmla="*/ 0 h 100"/>
                <a:gd name="T24" fmla="*/ 99 w 128"/>
                <a:gd name="T25" fmla="*/ 11 h 100"/>
                <a:gd name="T26" fmla="*/ 64 w 128"/>
                <a:gd name="T27" fmla="*/ 22 h 100"/>
                <a:gd name="T28" fmla="*/ 64 w 128"/>
                <a:gd name="T29" fmla="*/ 22 h 10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28" h="100">
                  <a:moveTo>
                    <a:pt x="64" y="22"/>
                  </a:moveTo>
                  <a:lnTo>
                    <a:pt x="64" y="22"/>
                  </a:lnTo>
                  <a:lnTo>
                    <a:pt x="32" y="32"/>
                  </a:lnTo>
                  <a:lnTo>
                    <a:pt x="0" y="40"/>
                  </a:lnTo>
                  <a:lnTo>
                    <a:pt x="42" y="100"/>
                  </a:lnTo>
                  <a:lnTo>
                    <a:pt x="57" y="79"/>
                  </a:lnTo>
                  <a:lnTo>
                    <a:pt x="81" y="50"/>
                  </a:lnTo>
                  <a:lnTo>
                    <a:pt x="106" y="22"/>
                  </a:lnTo>
                  <a:lnTo>
                    <a:pt x="128" y="0"/>
                  </a:lnTo>
                  <a:lnTo>
                    <a:pt x="99" y="11"/>
                  </a:lnTo>
                  <a:lnTo>
                    <a:pt x="64" y="22"/>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49" name="Rectangle 22"/>
            <p:cNvSpPr>
              <a:spLocks noChangeArrowheads="1"/>
            </p:cNvSpPr>
            <p:nvPr/>
          </p:nvSpPr>
          <p:spPr bwMode="auto">
            <a:xfrm>
              <a:off x="919" y="2021"/>
              <a:ext cx="897" cy="674"/>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9750" name="Rectangle 23"/>
            <p:cNvSpPr>
              <a:spLocks noChangeArrowheads="1"/>
            </p:cNvSpPr>
            <p:nvPr/>
          </p:nvSpPr>
          <p:spPr bwMode="auto">
            <a:xfrm>
              <a:off x="1082" y="2095"/>
              <a:ext cx="601"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Philosophy</a:t>
              </a:r>
              <a:endParaRPr lang="en-US" altLang="en-US" b="1">
                <a:latin typeface="Arial" panose="020B0604020202020204" pitchFamily="34" charset="0"/>
              </a:endParaRPr>
            </a:p>
          </p:txBody>
        </p:sp>
        <p:sp>
          <p:nvSpPr>
            <p:cNvPr id="29751" name="Rectangle 24"/>
            <p:cNvSpPr>
              <a:spLocks noChangeArrowheads="1"/>
            </p:cNvSpPr>
            <p:nvPr/>
          </p:nvSpPr>
          <p:spPr bwMode="auto">
            <a:xfrm>
              <a:off x="1309" y="2230"/>
              <a:ext cx="105"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of</a:t>
              </a:r>
              <a:endParaRPr lang="en-US" altLang="en-US" b="1">
                <a:latin typeface="Arial" panose="020B0604020202020204" pitchFamily="34" charset="0"/>
              </a:endParaRPr>
            </a:p>
          </p:txBody>
        </p:sp>
        <p:sp>
          <p:nvSpPr>
            <p:cNvPr id="29752" name="Rectangle 25"/>
            <p:cNvSpPr>
              <a:spLocks noChangeArrowheads="1"/>
            </p:cNvSpPr>
            <p:nvPr/>
          </p:nvSpPr>
          <p:spPr bwMode="auto">
            <a:xfrm>
              <a:off x="994" y="2365"/>
              <a:ext cx="75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organization's</a:t>
              </a:r>
              <a:endParaRPr lang="en-US" altLang="en-US" b="1">
                <a:latin typeface="Arial" panose="020B0604020202020204" pitchFamily="34" charset="0"/>
              </a:endParaRPr>
            </a:p>
          </p:txBody>
        </p:sp>
        <p:sp>
          <p:nvSpPr>
            <p:cNvPr id="29753" name="Rectangle 26"/>
            <p:cNvSpPr>
              <a:spLocks noChangeArrowheads="1"/>
            </p:cNvSpPr>
            <p:nvPr/>
          </p:nvSpPr>
          <p:spPr bwMode="auto">
            <a:xfrm>
              <a:off x="1132" y="2500"/>
              <a:ext cx="477"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founders</a:t>
              </a:r>
              <a:endParaRPr lang="en-US" altLang="en-US" b="1">
                <a:latin typeface="Arial" panose="020B0604020202020204" pitchFamily="34" charset="0"/>
              </a:endParaRPr>
            </a:p>
          </p:txBody>
        </p:sp>
        <p:sp>
          <p:nvSpPr>
            <p:cNvPr id="29754" name="Rectangle 27"/>
            <p:cNvSpPr>
              <a:spLocks noChangeArrowheads="1"/>
            </p:cNvSpPr>
            <p:nvPr/>
          </p:nvSpPr>
          <p:spPr bwMode="auto">
            <a:xfrm>
              <a:off x="3309" y="1886"/>
              <a:ext cx="894" cy="358"/>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9755" name="Rectangle 28"/>
            <p:cNvSpPr>
              <a:spLocks noChangeArrowheads="1"/>
            </p:cNvSpPr>
            <p:nvPr/>
          </p:nvSpPr>
          <p:spPr bwMode="auto">
            <a:xfrm>
              <a:off x="3661" y="1939"/>
              <a:ext cx="204"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Top</a:t>
              </a:r>
              <a:endParaRPr lang="en-US" altLang="en-US" b="1">
                <a:latin typeface="Arial" panose="020B0604020202020204" pitchFamily="34" charset="0"/>
              </a:endParaRPr>
            </a:p>
          </p:txBody>
        </p:sp>
        <p:sp>
          <p:nvSpPr>
            <p:cNvPr id="29756" name="Rectangle 29"/>
            <p:cNvSpPr>
              <a:spLocks noChangeArrowheads="1"/>
            </p:cNvSpPr>
            <p:nvPr/>
          </p:nvSpPr>
          <p:spPr bwMode="auto">
            <a:xfrm>
              <a:off x="3416" y="2074"/>
              <a:ext cx="689"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management</a:t>
              </a:r>
              <a:endParaRPr lang="en-US" altLang="en-US" b="1">
                <a:latin typeface="Arial" panose="020B0604020202020204" pitchFamily="34" charset="0"/>
              </a:endParaRPr>
            </a:p>
          </p:txBody>
        </p:sp>
      </p:grpSp>
      <p:grpSp>
        <p:nvGrpSpPr>
          <p:cNvPr id="29702" name="Group 59"/>
          <p:cNvGrpSpPr>
            <a:grpSpLocks/>
          </p:cNvGrpSpPr>
          <p:nvPr/>
        </p:nvGrpSpPr>
        <p:grpSpPr bwMode="auto">
          <a:xfrm>
            <a:off x="889000" y="3014663"/>
            <a:ext cx="7305675" cy="1560512"/>
            <a:chOff x="560" y="1899"/>
            <a:chExt cx="4602" cy="983"/>
          </a:xfrm>
        </p:grpSpPr>
        <p:sp>
          <p:nvSpPr>
            <p:cNvPr id="29703" name="Rectangle 31"/>
            <p:cNvSpPr>
              <a:spLocks noChangeArrowheads="1"/>
            </p:cNvSpPr>
            <p:nvPr/>
          </p:nvSpPr>
          <p:spPr bwMode="auto">
            <a:xfrm>
              <a:off x="4272" y="2208"/>
              <a:ext cx="890" cy="358"/>
            </a:xfrm>
            <a:prstGeom prst="rect">
              <a:avLst/>
            </a:prstGeom>
            <a:solidFill>
              <a:srgbClr val="E6DDB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grpSp>
          <p:nvGrpSpPr>
            <p:cNvPr id="29704" name="Group 32"/>
            <p:cNvGrpSpPr>
              <a:grpSpLocks/>
            </p:cNvGrpSpPr>
            <p:nvPr/>
          </p:nvGrpSpPr>
          <p:grpSpPr bwMode="auto">
            <a:xfrm>
              <a:off x="560" y="1899"/>
              <a:ext cx="4538" cy="983"/>
              <a:chOff x="919" y="1886"/>
              <a:chExt cx="4538" cy="983"/>
            </a:xfrm>
          </p:grpSpPr>
          <p:sp>
            <p:nvSpPr>
              <p:cNvPr id="29705" name="Rectangle 33"/>
              <p:cNvSpPr>
                <a:spLocks noChangeArrowheads="1"/>
              </p:cNvSpPr>
              <p:nvPr/>
            </p:nvSpPr>
            <p:spPr bwMode="auto">
              <a:xfrm>
                <a:off x="2089" y="2198"/>
                <a:ext cx="894" cy="359"/>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9706" name="Rectangle 34"/>
              <p:cNvSpPr>
                <a:spLocks noChangeArrowheads="1"/>
              </p:cNvSpPr>
              <p:nvPr/>
            </p:nvSpPr>
            <p:spPr bwMode="auto">
              <a:xfrm>
                <a:off x="3309" y="2511"/>
                <a:ext cx="894" cy="358"/>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9707" name="Freeform 35"/>
              <p:cNvSpPr>
                <a:spLocks/>
              </p:cNvSpPr>
              <p:nvPr/>
            </p:nvSpPr>
            <p:spPr bwMode="auto">
              <a:xfrm>
                <a:off x="3001" y="2117"/>
                <a:ext cx="245" cy="521"/>
              </a:xfrm>
              <a:custGeom>
                <a:avLst/>
                <a:gdLst>
                  <a:gd name="T0" fmla="*/ 230 w 245"/>
                  <a:gd name="T1" fmla="*/ 521 h 521"/>
                  <a:gd name="T2" fmla="*/ 0 w 245"/>
                  <a:gd name="T3" fmla="*/ 266 h 521"/>
                  <a:gd name="T4" fmla="*/ 245 w 245"/>
                  <a:gd name="T5" fmla="*/ 0 h 521"/>
                  <a:gd name="T6" fmla="*/ 0 60000 65536"/>
                  <a:gd name="T7" fmla="*/ 0 60000 65536"/>
                  <a:gd name="T8" fmla="*/ 0 60000 65536"/>
                </a:gdLst>
                <a:ahLst/>
                <a:cxnLst>
                  <a:cxn ang="T6">
                    <a:pos x="T0" y="T1"/>
                  </a:cxn>
                  <a:cxn ang="T7">
                    <a:pos x="T2" y="T3"/>
                  </a:cxn>
                  <a:cxn ang="T8">
                    <a:pos x="T4" y="T5"/>
                  </a:cxn>
                </a:cxnLst>
                <a:rect l="0" t="0" r="r" b="b"/>
                <a:pathLst>
                  <a:path w="245" h="521">
                    <a:moveTo>
                      <a:pt x="230" y="521"/>
                    </a:moveTo>
                    <a:lnTo>
                      <a:pt x="0" y="266"/>
                    </a:lnTo>
                    <a:lnTo>
                      <a:pt x="245" y="0"/>
                    </a:lnTo>
                  </a:path>
                </a:pathLst>
              </a:custGeom>
              <a:noFill/>
              <a:ln w="22225">
                <a:solidFill>
                  <a:srgbClr val="FC9A66"/>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708" name="Freeform 36"/>
              <p:cNvSpPr>
                <a:spLocks/>
              </p:cNvSpPr>
              <p:nvPr/>
            </p:nvSpPr>
            <p:spPr bwMode="auto">
              <a:xfrm>
                <a:off x="3203" y="2042"/>
                <a:ext cx="114" cy="117"/>
              </a:xfrm>
              <a:custGeom>
                <a:avLst/>
                <a:gdLst>
                  <a:gd name="T0" fmla="*/ 57 w 114"/>
                  <a:gd name="T1" fmla="*/ 39 h 117"/>
                  <a:gd name="T2" fmla="*/ 57 w 114"/>
                  <a:gd name="T3" fmla="*/ 39 h 117"/>
                  <a:gd name="T4" fmla="*/ 25 w 114"/>
                  <a:gd name="T5" fmla="*/ 53 h 117"/>
                  <a:gd name="T6" fmla="*/ 0 w 114"/>
                  <a:gd name="T7" fmla="*/ 68 h 117"/>
                  <a:gd name="T8" fmla="*/ 53 w 114"/>
                  <a:gd name="T9" fmla="*/ 117 h 117"/>
                  <a:gd name="T10" fmla="*/ 53 w 114"/>
                  <a:gd name="T11" fmla="*/ 117 h 117"/>
                  <a:gd name="T12" fmla="*/ 64 w 114"/>
                  <a:gd name="T13" fmla="*/ 96 h 117"/>
                  <a:gd name="T14" fmla="*/ 78 w 114"/>
                  <a:gd name="T15" fmla="*/ 57 h 117"/>
                  <a:gd name="T16" fmla="*/ 78 w 114"/>
                  <a:gd name="T17" fmla="*/ 57 h 117"/>
                  <a:gd name="T18" fmla="*/ 96 w 114"/>
                  <a:gd name="T19" fmla="*/ 25 h 117"/>
                  <a:gd name="T20" fmla="*/ 114 w 114"/>
                  <a:gd name="T21" fmla="*/ 0 h 117"/>
                  <a:gd name="T22" fmla="*/ 114 w 114"/>
                  <a:gd name="T23" fmla="*/ 0 h 117"/>
                  <a:gd name="T24" fmla="*/ 89 w 114"/>
                  <a:gd name="T25" fmla="*/ 18 h 117"/>
                  <a:gd name="T26" fmla="*/ 57 w 114"/>
                  <a:gd name="T27" fmla="*/ 39 h 117"/>
                  <a:gd name="T28" fmla="*/ 57 w 114"/>
                  <a:gd name="T29" fmla="*/ 39 h 1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14" h="117">
                    <a:moveTo>
                      <a:pt x="57" y="39"/>
                    </a:moveTo>
                    <a:lnTo>
                      <a:pt x="57" y="39"/>
                    </a:lnTo>
                    <a:lnTo>
                      <a:pt x="25" y="53"/>
                    </a:lnTo>
                    <a:lnTo>
                      <a:pt x="0" y="68"/>
                    </a:lnTo>
                    <a:lnTo>
                      <a:pt x="53" y="117"/>
                    </a:lnTo>
                    <a:lnTo>
                      <a:pt x="64" y="96"/>
                    </a:lnTo>
                    <a:lnTo>
                      <a:pt x="78" y="57"/>
                    </a:lnTo>
                    <a:lnTo>
                      <a:pt x="96" y="25"/>
                    </a:lnTo>
                    <a:lnTo>
                      <a:pt x="114" y="0"/>
                    </a:lnTo>
                    <a:lnTo>
                      <a:pt x="89" y="18"/>
                    </a:lnTo>
                    <a:lnTo>
                      <a:pt x="57" y="39"/>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09" name="Freeform 37"/>
              <p:cNvSpPr>
                <a:spLocks/>
              </p:cNvSpPr>
              <p:nvPr/>
            </p:nvSpPr>
            <p:spPr bwMode="auto">
              <a:xfrm>
                <a:off x="3185" y="2592"/>
                <a:ext cx="114" cy="121"/>
              </a:xfrm>
              <a:custGeom>
                <a:avLst/>
                <a:gdLst>
                  <a:gd name="T0" fmla="*/ 82 w 114"/>
                  <a:gd name="T1" fmla="*/ 60 h 121"/>
                  <a:gd name="T2" fmla="*/ 82 w 114"/>
                  <a:gd name="T3" fmla="*/ 60 h 121"/>
                  <a:gd name="T4" fmla="*/ 68 w 114"/>
                  <a:gd name="T5" fmla="*/ 29 h 121"/>
                  <a:gd name="T6" fmla="*/ 57 w 114"/>
                  <a:gd name="T7" fmla="*/ 0 h 121"/>
                  <a:gd name="T8" fmla="*/ 0 w 114"/>
                  <a:gd name="T9" fmla="*/ 53 h 121"/>
                  <a:gd name="T10" fmla="*/ 0 w 114"/>
                  <a:gd name="T11" fmla="*/ 53 h 121"/>
                  <a:gd name="T12" fmla="*/ 25 w 114"/>
                  <a:gd name="T13" fmla="*/ 64 h 121"/>
                  <a:gd name="T14" fmla="*/ 61 w 114"/>
                  <a:gd name="T15" fmla="*/ 82 h 121"/>
                  <a:gd name="T16" fmla="*/ 61 w 114"/>
                  <a:gd name="T17" fmla="*/ 82 h 121"/>
                  <a:gd name="T18" fmla="*/ 93 w 114"/>
                  <a:gd name="T19" fmla="*/ 103 h 121"/>
                  <a:gd name="T20" fmla="*/ 114 w 114"/>
                  <a:gd name="T21" fmla="*/ 121 h 121"/>
                  <a:gd name="T22" fmla="*/ 114 w 114"/>
                  <a:gd name="T23" fmla="*/ 121 h 121"/>
                  <a:gd name="T24" fmla="*/ 100 w 114"/>
                  <a:gd name="T25" fmla="*/ 96 h 121"/>
                  <a:gd name="T26" fmla="*/ 82 w 114"/>
                  <a:gd name="T27" fmla="*/ 60 h 121"/>
                  <a:gd name="T28" fmla="*/ 82 w 114"/>
                  <a:gd name="T29" fmla="*/ 60 h 12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14" h="121">
                    <a:moveTo>
                      <a:pt x="82" y="60"/>
                    </a:moveTo>
                    <a:lnTo>
                      <a:pt x="82" y="60"/>
                    </a:lnTo>
                    <a:lnTo>
                      <a:pt x="68" y="29"/>
                    </a:lnTo>
                    <a:lnTo>
                      <a:pt x="57" y="0"/>
                    </a:lnTo>
                    <a:lnTo>
                      <a:pt x="0" y="53"/>
                    </a:lnTo>
                    <a:lnTo>
                      <a:pt x="25" y="64"/>
                    </a:lnTo>
                    <a:lnTo>
                      <a:pt x="61" y="82"/>
                    </a:lnTo>
                    <a:lnTo>
                      <a:pt x="93" y="103"/>
                    </a:lnTo>
                    <a:lnTo>
                      <a:pt x="114" y="121"/>
                    </a:lnTo>
                    <a:lnTo>
                      <a:pt x="100" y="96"/>
                    </a:lnTo>
                    <a:lnTo>
                      <a:pt x="82" y="60"/>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10" name="Rectangle 38"/>
              <p:cNvSpPr>
                <a:spLocks noChangeArrowheads="1"/>
              </p:cNvSpPr>
              <p:nvPr/>
            </p:nvSpPr>
            <p:spPr bwMode="auto">
              <a:xfrm>
                <a:off x="2292" y="2255"/>
                <a:ext cx="496"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Selection</a:t>
                </a:r>
                <a:endParaRPr lang="en-US" altLang="en-US" b="1">
                  <a:latin typeface="Arial" panose="020B0604020202020204" pitchFamily="34" charset="0"/>
                </a:endParaRPr>
              </a:p>
            </p:txBody>
          </p:sp>
          <p:sp>
            <p:nvSpPr>
              <p:cNvPr id="29711" name="Rectangle 39"/>
              <p:cNvSpPr>
                <a:spLocks noChangeArrowheads="1"/>
              </p:cNvSpPr>
              <p:nvPr/>
            </p:nvSpPr>
            <p:spPr bwMode="auto">
              <a:xfrm>
                <a:off x="2348" y="2390"/>
                <a:ext cx="373"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criteria</a:t>
                </a:r>
                <a:endParaRPr lang="en-US" altLang="en-US" b="1">
                  <a:latin typeface="Arial" panose="020B0604020202020204" pitchFamily="34" charset="0"/>
                </a:endParaRPr>
              </a:p>
            </p:txBody>
          </p:sp>
          <p:sp>
            <p:nvSpPr>
              <p:cNvPr id="29712" name="Rectangle 40"/>
              <p:cNvSpPr>
                <a:spLocks noChangeArrowheads="1"/>
              </p:cNvSpPr>
              <p:nvPr/>
            </p:nvSpPr>
            <p:spPr bwMode="auto">
              <a:xfrm>
                <a:off x="3427" y="2624"/>
                <a:ext cx="68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Socialization</a:t>
                </a:r>
                <a:endParaRPr lang="en-US" altLang="en-US" b="1">
                  <a:latin typeface="Arial" panose="020B0604020202020204" pitchFamily="34" charset="0"/>
                </a:endParaRPr>
              </a:p>
            </p:txBody>
          </p:sp>
          <p:sp>
            <p:nvSpPr>
              <p:cNvPr id="29713" name="Line 41"/>
              <p:cNvSpPr>
                <a:spLocks noChangeShapeType="1"/>
              </p:cNvSpPr>
              <p:nvPr/>
            </p:nvSpPr>
            <p:spPr bwMode="auto">
              <a:xfrm flipH="1">
                <a:off x="1788" y="2379"/>
                <a:ext cx="181" cy="1"/>
              </a:xfrm>
              <a:prstGeom prst="line">
                <a:avLst/>
              </a:prstGeom>
              <a:noFill/>
              <a:ln w="22225">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14" name="Freeform 42"/>
              <p:cNvSpPr>
                <a:spLocks/>
              </p:cNvSpPr>
              <p:nvPr/>
            </p:nvSpPr>
            <p:spPr bwMode="auto">
              <a:xfrm>
                <a:off x="1941" y="2340"/>
                <a:ext cx="127" cy="78"/>
              </a:xfrm>
              <a:custGeom>
                <a:avLst/>
                <a:gdLst>
                  <a:gd name="T0" fmla="*/ 60 w 127"/>
                  <a:gd name="T1" fmla="*/ 25 h 78"/>
                  <a:gd name="T2" fmla="*/ 60 w 127"/>
                  <a:gd name="T3" fmla="*/ 25 h 78"/>
                  <a:gd name="T4" fmla="*/ 28 w 127"/>
                  <a:gd name="T5" fmla="*/ 14 h 78"/>
                  <a:gd name="T6" fmla="*/ 0 w 127"/>
                  <a:gd name="T7" fmla="*/ 0 h 78"/>
                  <a:gd name="T8" fmla="*/ 0 w 127"/>
                  <a:gd name="T9" fmla="*/ 78 h 78"/>
                  <a:gd name="T10" fmla="*/ 0 w 127"/>
                  <a:gd name="T11" fmla="*/ 78 h 78"/>
                  <a:gd name="T12" fmla="*/ 24 w 127"/>
                  <a:gd name="T13" fmla="*/ 68 h 78"/>
                  <a:gd name="T14" fmla="*/ 60 w 127"/>
                  <a:gd name="T15" fmla="*/ 53 h 78"/>
                  <a:gd name="T16" fmla="*/ 60 w 127"/>
                  <a:gd name="T17" fmla="*/ 53 h 78"/>
                  <a:gd name="T18" fmla="*/ 99 w 127"/>
                  <a:gd name="T19" fmla="*/ 43 h 78"/>
                  <a:gd name="T20" fmla="*/ 127 w 127"/>
                  <a:gd name="T21" fmla="*/ 39 h 78"/>
                  <a:gd name="T22" fmla="*/ 127 w 127"/>
                  <a:gd name="T23" fmla="*/ 39 h 78"/>
                  <a:gd name="T24" fmla="*/ 99 w 127"/>
                  <a:gd name="T25" fmla="*/ 32 h 78"/>
                  <a:gd name="T26" fmla="*/ 60 w 127"/>
                  <a:gd name="T27" fmla="*/ 25 h 78"/>
                  <a:gd name="T28" fmla="*/ 60 w 127"/>
                  <a:gd name="T29" fmla="*/ 25 h 7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27" h="78">
                    <a:moveTo>
                      <a:pt x="60" y="25"/>
                    </a:moveTo>
                    <a:lnTo>
                      <a:pt x="60" y="25"/>
                    </a:lnTo>
                    <a:lnTo>
                      <a:pt x="28" y="14"/>
                    </a:lnTo>
                    <a:lnTo>
                      <a:pt x="0" y="0"/>
                    </a:lnTo>
                    <a:lnTo>
                      <a:pt x="0" y="78"/>
                    </a:lnTo>
                    <a:lnTo>
                      <a:pt x="24" y="68"/>
                    </a:lnTo>
                    <a:lnTo>
                      <a:pt x="60" y="53"/>
                    </a:lnTo>
                    <a:lnTo>
                      <a:pt x="99" y="43"/>
                    </a:lnTo>
                    <a:lnTo>
                      <a:pt x="127" y="39"/>
                    </a:lnTo>
                    <a:lnTo>
                      <a:pt x="99" y="32"/>
                    </a:lnTo>
                    <a:lnTo>
                      <a:pt x="60" y="25"/>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15" name="Line 43"/>
              <p:cNvSpPr>
                <a:spLocks noChangeShapeType="1"/>
              </p:cNvSpPr>
              <p:nvPr/>
            </p:nvSpPr>
            <p:spPr bwMode="auto">
              <a:xfrm flipV="1">
                <a:off x="3756" y="2220"/>
                <a:ext cx="1" cy="209"/>
              </a:xfrm>
              <a:prstGeom prst="line">
                <a:avLst/>
              </a:prstGeom>
              <a:noFill/>
              <a:ln w="22225">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16" name="Freeform 44"/>
              <p:cNvSpPr>
                <a:spLocks/>
              </p:cNvSpPr>
              <p:nvPr/>
            </p:nvSpPr>
            <p:spPr bwMode="auto">
              <a:xfrm>
                <a:off x="3717" y="2401"/>
                <a:ext cx="75" cy="127"/>
              </a:xfrm>
              <a:custGeom>
                <a:avLst/>
                <a:gdLst>
                  <a:gd name="T0" fmla="*/ 54 w 75"/>
                  <a:gd name="T1" fmla="*/ 60 h 127"/>
                  <a:gd name="T2" fmla="*/ 54 w 75"/>
                  <a:gd name="T3" fmla="*/ 60 h 127"/>
                  <a:gd name="T4" fmla="*/ 64 w 75"/>
                  <a:gd name="T5" fmla="*/ 28 h 127"/>
                  <a:gd name="T6" fmla="*/ 75 w 75"/>
                  <a:gd name="T7" fmla="*/ 0 h 127"/>
                  <a:gd name="T8" fmla="*/ 0 w 75"/>
                  <a:gd name="T9" fmla="*/ 0 h 127"/>
                  <a:gd name="T10" fmla="*/ 0 w 75"/>
                  <a:gd name="T11" fmla="*/ 0 h 127"/>
                  <a:gd name="T12" fmla="*/ 11 w 75"/>
                  <a:gd name="T13" fmla="*/ 24 h 127"/>
                  <a:gd name="T14" fmla="*/ 25 w 75"/>
                  <a:gd name="T15" fmla="*/ 60 h 127"/>
                  <a:gd name="T16" fmla="*/ 25 w 75"/>
                  <a:gd name="T17" fmla="*/ 60 h 127"/>
                  <a:gd name="T18" fmla="*/ 32 w 75"/>
                  <a:gd name="T19" fmla="*/ 99 h 127"/>
                  <a:gd name="T20" fmla="*/ 39 w 75"/>
                  <a:gd name="T21" fmla="*/ 127 h 127"/>
                  <a:gd name="T22" fmla="*/ 39 w 75"/>
                  <a:gd name="T23" fmla="*/ 127 h 127"/>
                  <a:gd name="T24" fmla="*/ 43 w 75"/>
                  <a:gd name="T25" fmla="*/ 99 h 127"/>
                  <a:gd name="T26" fmla="*/ 54 w 75"/>
                  <a:gd name="T27" fmla="*/ 60 h 127"/>
                  <a:gd name="T28" fmla="*/ 54 w 75"/>
                  <a:gd name="T29" fmla="*/ 60 h 1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75" h="127">
                    <a:moveTo>
                      <a:pt x="54" y="60"/>
                    </a:moveTo>
                    <a:lnTo>
                      <a:pt x="54" y="60"/>
                    </a:lnTo>
                    <a:lnTo>
                      <a:pt x="64" y="28"/>
                    </a:lnTo>
                    <a:lnTo>
                      <a:pt x="75" y="0"/>
                    </a:lnTo>
                    <a:lnTo>
                      <a:pt x="0" y="0"/>
                    </a:lnTo>
                    <a:lnTo>
                      <a:pt x="11" y="24"/>
                    </a:lnTo>
                    <a:lnTo>
                      <a:pt x="25" y="60"/>
                    </a:lnTo>
                    <a:lnTo>
                      <a:pt x="32" y="99"/>
                    </a:lnTo>
                    <a:lnTo>
                      <a:pt x="39" y="127"/>
                    </a:lnTo>
                    <a:lnTo>
                      <a:pt x="43" y="99"/>
                    </a:lnTo>
                    <a:lnTo>
                      <a:pt x="54" y="60"/>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17" name="Rectangle 45"/>
              <p:cNvSpPr>
                <a:spLocks noChangeArrowheads="1"/>
              </p:cNvSpPr>
              <p:nvPr/>
            </p:nvSpPr>
            <p:spPr bwMode="auto">
              <a:xfrm>
                <a:off x="4686" y="2248"/>
                <a:ext cx="771"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Organization's</a:t>
                </a:r>
                <a:endParaRPr lang="en-US" altLang="en-US" b="1">
                  <a:latin typeface="Arial" panose="020B0604020202020204" pitchFamily="34" charset="0"/>
                </a:endParaRPr>
              </a:p>
            </p:txBody>
          </p:sp>
          <p:sp>
            <p:nvSpPr>
              <p:cNvPr id="29718" name="Rectangle 46"/>
              <p:cNvSpPr>
                <a:spLocks noChangeArrowheads="1"/>
              </p:cNvSpPr>
              <p:nvPr/>
            </p:nvSpPr>
            <p:spPr bwMode="auto">
              <a:xfrm>
                <a:off x="4884" y="2383"/>
                <a:ext cx="37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culture</a:t>
                </a:r>
                <a:endParaRPr lang="en-US" altLang="en-US" b="1">
                  <a:latin typeface="Arial" panose="020B0604020202020204" pitchFamily="34" charset="0"/>
                </a:endParaRPr>
              </a:p>
            </p:txBody>
          </p:sp>
          <p:sp>
            <p:nvSpPr>
              <p:cNvPr id="29719" name="Line 47"/>
              <p:cNvSpPr>
                <a:spLocks noChangeShapeType="1"/>
              </p:cNvSpPr>
              <p:nvPr/>
            </p:nvSpPr>
            <p:spPr bwMode="auto">
              <a:xfrm flipH="1" flipV="1">
                <a:off x="4189" y="2056"/>
                <a:ext cx="333" cy="220"/>
              </a:xfrm>
              <a:prstGeom prst="line">
                <a:avLst/>
              </a:prstGeom>
              <a:noFill/>
              <a:ln w="22225">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20" name="Freeform 48"/>
              <p:cNvSpPr>
                <a:spLocks/>
              </p:cNvSpPr>
              <p:nvPr/>
            </p:nvSpPr>
            <p:spPr bwMode="auto">
              <a:xfrm>
                <a:off x="4480" y="2230"/>
                <a:ext cx="128" cy="100"/>
              </a:xfrm>
              <a:custGeom>
                <a:avLst/>
                <a:gdLst>
                  <a:gd name="T0" fmla="*/ 81 w 128"/>
                  <a:gd name="T1" fmla="*/ 53 h 100"/>
                  <a:gd name="T2" fmla="*/ 81 w 128"/>
                  <a:gd name="T3" fmla="*/ 53 h 100"/>
                  <a:gd name="T4" fmla="*/ 60 w 128"/>
                  <a:gd name="T5" fmla="*/ 25 h 100"/>
                  <a:gd name="T6" fmla="*/ 42 w 128"/>
                  <a:gd name="T7" fmla="*/ 0 h 100"/>
                  <a:gd name="T8" fmla="*/ 0 w 128"/>
                  <a:gd name="T9" fmla="*/ 64 h 100"/>
                  <a:gd name="T10" fmla="*/ 0 w 128"/>
                  <a:gd name="T11" fmla="*/ 64 h 100"/>
                  <a:gd name="T12" fmla="*/ 25 w 128"/>
                  <a:gd name="T13" fmla="*/ 68 h 100"/>
                  <a:gd name="T14" fmla="*/ 64 w 128"/>
                  <a:gd name="T15" fmla="*/ 78 h 100"/>
                  <a:gd name="T16" fmla="*/ 64 w 128"/>
                  <a:gd name="T17" fmla="*/ 78 h 100"/>
                  <a:gd name="T18" fmla="*/ 99 w 128"/>
                  <a:gd name="T19" fmla="*/ 89 h 100"/>
                  <a:gd name="T20" fmla="*/ 128 w 128"/>
                  <a:gd name="T21" fmla="*/ 100 h 100"/>
                  <a:gd name="T22" fmla="*/ 128 w 128"/>
                  <a:gd name="T23" fmla="*/ 100 h 100"/>
                  <a:gd name="T24" fmla="*/ 106 w 128"/>
                  <a:gd name="T25" fmla="*/ 82 h 100"/>
                  <a:gd name="T26" fmla="*/ 81 w 128"/>
                  <a:gd name="T27" fmla="*/ 53 h 100"/>
                  <a:gd name="T28" fmla="*/ 81 w 128"/>
                  <a:gd name="T29" fmla="*/ 53 h 10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28" h="100">
                    <a:moveTo>
                      <a:pt x="81" y="53"/>
                    </a:moveTo>
                    <a:lnTo>
                      <a:pt x="81" y="53"/>
                    </a:lnTo>
                    <a:lnTo>
                      <a:pt x="60" y="25"/>
                    </a:lnTo>
                    <a:lnTo>
                      <a:pt x="42" y="0"/>
                    </a:lnTo>
                    <a:lnTo>
                      <a:pt x="0" y="64"/>
                    </a:lnTo>
                    <a:lnTo>
                      <a:pt x="25" y="68"/>
                    </a:lnTo>
                    <a:lnTo>
                      <a:pt x="64" y="78"/>
                    </a:lnTo>
                    <a:lnTo>
                      <a:pt x="99" y="89"/>
                    </a:lnTo>
                    <a:lnTo>
                      <a:pt x="128" y="100"/>
                    </a:lnTo>
                    <a:lnTo>
                      <a:pt x="106" y="82"/>
                    </a:lnTo>
                    <a:lnTo>
                      <a:pt x="81" y="53"/>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21" name="Line 49"/>
              <p:cNvSpPr>
                <a:spLocks noChangeShapeType="1"/>
              </p:cNvSpPr>
              <p:nvPr/>
            </p:nvSpPr>
            <p:spPr bwMode="auto">
              <a:xfrm flipH="1">
                <a:off x="4189" y="2486"/>
                <a:ext cx="333" cy="220"/>
              </a:xfrm>
              <a:prstGeom prst="line">
                <a:avLst/>
              </a:prstGeom>
              <a:noFill/>
              <a:ln w="22225">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22" name="Freeform 50"/>
              <p:cNvSpPr>
                <a:spLocks/>
              </p:cNvSpPr>
              <p:nvPr/>
            </p:nvSpPr>
            <p:spPr bwMode="auto">
              <a:xfrm>
                <a:off x="4480" y="2432"/>
                <a:ext cx="128" cy="100"/>
              </a:xfrm>
              <a:custGeom>
                <a:avLst/>
                <a:gdLst>
                  <a:gd name="T0" fmla="*/ 64 w 128"/>
                  <a:gd name="T1" fmla="*/ 22 h 100"/>
                  <a:gd name="T2" fmla="*/ 64 w 128"/>
                  <a:gd name="T3" fmla="*/ 22 h 100"/>
                  <a:gd name="T4" fmla="*/ 32 w 128"/>
                  <a:gd name="T5" fmla="*/ 32 h 100"/>
                  <a:gd name="T6" fmla="*/ 0 w 128"/>
                  <a:gd name="T7" fmla="*/ 40 h 100"/>
                  <a:gd name="T8" fmla="*/ 42 w 128"/>
                  <a:gd name="T9" fmla="*/ 100 h 100"/>
                  <a:gd name="T10" fmla="*/ 42 w 128"/>
                  <a:gd name="T11" fmla="*/ 100 h 100"/>
                  <a:gd name="T12" fmla="*/ 57 w 128"/>
                  <a:gd name="T13" fmla="*/ 79 h 100"/>
                  <a:gd name="T14" fmla="*/ 81 w 128"/>
                  <a:gd name="T15" fmla="*/ 50 h 100"/>
                  <a:gd name="T16" fmla="*/ 81 w 128"/>
                  <a:gd name="T17" fmla="*/ 50 h 100"/>
                  <a:gd name="T18" fmla="*/ 106 w 128"/>
                  <a:gd name="T19" fmla="*/ 22 h 100"/>
                  <a:gd name="T20" fmla="*/ 128 w 128"/>
                  <a:gd name="T21" fmla="*/ 0 h 100"/>
                  <a:gd name="T22" fmla="*/ 128 w 128"/>
                  <a:gd name="T23" fmla="*/ 0 h 100"/>
                  <a:gd name="T24" fmla="*/ 99 w 128"/>
                  <a:gd name="T25" fmla="*/ 11 h 100"/>
                  <a:gd name="T26" fmla="*/ 64 w 128"/>
                  <a:gd name="T27" fmla="*/ 22 h 100"/>
                  <a:gd name="T28" fmla="*/ 64 w 128"/>
                  <a:gd name="T29" fmla="*/ 22 h 10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28" h="100">
                    <a:moveTo>
                      <a:pt x="64" y="22"/>
                    </a:moveTo>
                    <a:lnTo>
                      <a:pt x="64" y="22"/>
                    </a:lnTo>
                    <a:lnTo>
                      <a:pt x="32" y="32"/>
                    </a:lnTo>
                    <a:lnTo>
                      <a:pt x="0" y="40"/>
                    </a:lnTo>
                    <a:lnTo>
                      <a:pt x="42" y="100"/>
                    </a:lnTo>
                    <a:lnTo>
                      <a:pt x="57" y="79"/>
                    </a:lnTo>
                    <a:lnTo>
                      <a:pt x="81" y="50"/>
                    </a:lnTo>
                    <a:lnTo>
                      <a:pt x="106" y="22"/>
                    </a:lnTo>
                    <a:lnTo>
                      <a:pt x="128" y="0"/>
                    </a:lnTo>
                    <a:lnTo>
                      <a:pt x="99" y="11"/>
                    </a:lnTo>
                    <a:lnTo>
                      <a:pt x="64" y="22"/>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23" name="Rectangle 51"/>
              <p:cNvSpPr>
                <a:spLocks noChangeArrowheads="1"/>
              </p:cNvSpPr>
              <p:nvPr/>
            </p:nvSpPr>
            <p:spPr bwMode="auto">
              <a:xfrm>
                <a:off x="919" y="2021"/>
                <a:ext cx="897" cy="674"/>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9724" name="Rectangle 52"/>
              <p:cNvSpPr>
                <a:spLocks noChangeArrowheads="1"/>
              </p:cNvSpPr>
              <p:nvPr/>
            </p:nvSpPr>
            <p:spPr bwMode="auto">
              <a:xfrm>
                <a:off x="1082" y="2095"/>
                <a:ext cx="601"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Philosophy</a:t>
                </a:r>
                <a:endParaRPr lang="en-US" altLang="en-US" b="1">
                  <a:latin typeface="Arial" panose="020B0604020202020204" pitchFamily="34" charset="0"/>
                </a:endParaRPr>
              </a:p>
            </p:txBody>
          </p:sp>
          <p:sp>
            <p:nvSpPr>
              <p:cNvPr id="29725" name="Rectangle 53"/>
              <p:cNvSpPr>
                <a:spLocks noChangeArrowheads="1"/>
              </p:cNvSpPr>
              <p:nvPr/>
            </p:nvSpPr>
            <p:spPr bwMode="auto">
              <a:xfrm>
                <a:off x="1309" y="2230"/>
                <a:ext cx="105"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of</a:t>
                </a:r>
                <a:endParaRPr lang="en-US" altLang="en-US" b="1">
                  <a:latin typeface="Arial" panose="020B0604020202020204" pitchFamily="34" charset="0"/>
                </a:endParaRPr>
              </a:p>
            </p:txBody>
          </p:sp>
          <p:sp>
            <p:nvSpPr>
              <p:cNvPr id="29726" name="Rectangle 54"/>
              <p:cNvSpPr>
                <a:spLocks noChangeArrowheads="1"/>
              </p:cNvSpPr>
              <p:nvPr/>
            </p:nvSpPr>
            <p:spPr bwMode="auto">
              <a:xfrm>
                <a:off x="994" y="2365"/>
                <a:ext cx="75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organization's</a:t>
                </a:r>
                <a:endParaRPr lang="en-US" altLang="en-US" b="1">
                  <a:latin typeface="Arial" panose="020B0604020202020204" pitchFamily="34" charset="0"/>
                </a:endParaRPr>
              </a:p>
            </p:txBody>
          </p:sp>
          <p:sp>
            <p:nvSpPr>
              <p:cNvPr id="29727" name="Rectangle 55"/>
              <p:cNvSpPr>
                <a:spLocks noChangeArrowheads="1"/>
              </p:cNvSpPr>
              <p:nvPr/>
            </p:nvSpPr>
            <p:spPr bwMode="auto">
              <a:xfrm>
                <a:off x="1132" y="2500"/>
                <a:ext cx="477"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founders</a:t>
                </a:r>
                <a:endParaRPr lang="en-US" altLang="en-US" b="1">
                  <a:latin typeface="Arial" panose="020B0604020202020204" pitchFamily="34" charset="0"/>
                </a:endParaRPr>
              </a:p>
            </p:txBody>
          </p:sp>
          <p:sp>
            <p:nvSpPr>
              <p:cNvPr id="29728" name="Rectangle 56"/>
              <p:cNvSpPr>
                <a:spLocks noChangeArrowheads="1"/>
              </p:cNvSpPr>
              <p:nvPr/>
            </p:nvSpPr>
            <p:spPr bwMode="auto">
              <a:xfrm>
                <a:off x="3309" y="1886"/>
                <a:ext cx="894" cy="358"/>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9729" name="Rectangle 57"/>
              <p:cNvSpPr>
                <a:spLocks noChangeArrowheads="1"/>
              </p:cNvSpPr>
              <p:nvPr/>
            </p:nvSpPr>
            <p:spPr bwMode="auto">
              <a:xfrm>
                <a:off x="3661" y="1939"/>
                <a:ext cx="204"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Top</a:t>
                </a:r>
                <a:endParaRPr lang="en-US" altLang="en-US" b="1">
                  <a:latin typeface="Arial" panose="020B0604020202020204" pitchFamily="34" charset="0"/>
                </a:endParaRPr>
              </a:p>
            </p:txBody>
          </p:sp>
          <p:sp>
            <p:nvSpPr>
              <p:cNvPr id="29730" name="Rectangle 58"/>
              <p:cNvSpPr>
                <a:spLocks noChangeArrowheads="1"/>
              </p:cNvSpPr>
              <p:nvPr/>
            </p:nvSpPr>
            <p:spPr bwMode="auto">
              <a:xfrm>
                <a:off x="3416" y="2074"/>
                <a:ext cx="689"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management</a:t>
                </a:r>
                <a:endParaRPr lang="en-US" altLang="en-US" b="1">
                  <a:latin typeface="Arial" panose="020B0604020202020204" pitchFamily="34" charset="0"/>
                </a:endParaRPr>
              </a:p>
            </p:txBody>
          </p:sp>
        </p:grpSp>
      </p:grpSp>
      <p:sp>
        <p:nvSpPr>
          <p:cNvPr id="2" name="Date Placeholder 1">
            <a:extLst>
              <a:ext uri="{FF2B5EF4-FFF2-40B4-BE49-F238E27FC236}">
                <a16:creationId xmlns:a16="http://schemas.microsoft.com/office/drawing/2014/main" id="{F13F2E73-8714-4DD9-87F0-61B2468ABD12}"/>
              </a:ext>
            </a:extLst>
          </p:cNvPr>
          <p:cNvSpPr>
            <a:spLocks noGrp="1"/>
          </p:cNvSpPr>
          <p:nvPr>
            <p:ph type="dt" sz="half" idx="10"/>
          </p:nvPr>
        </p:nvSpPr>
        <p:spPr/>
        <p:txBody>
          <a:bodyPr/>
          <a:lstStyle/>
          <a:p>
            <a:pPr>
              <a:defRPr/>
            </a:pPr>
            <a:fld id="{AF49BF8D-F171-452D-A765-E32E1891AA49}" type="datetime1">
              <a:rPr lang="en-GB" smtClean="0"/>
              <a:t>12/04/2021</a:t>
            </a:fld>
            <a:endParaRPr lang="en-GB"/>
          </a:p>
        </p:txBody>
      </p:sp>
    </p:spTree>
    <p:extLst>
      <p:ext uri="{BB962C8B-B14F-4D97-AF65-F5344CB8AC3E}">
        <p14:creationId xmlns:p14="http://schemas.microsoft.com/office/powerpoint/2010/main" val="2954292070"/>
      </p:ext>
    </p:extLst>
  </p:cSld>
  <p:clrMapOvr>
    <a:masterClrMapping/>
  </p:clrMapOvr>
  <p:transition>
    <p:dissolv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p:txBody>
          <a:bodyPr/>
          <a:lstStyle/>
          <a:p>
            <a:pPr eaLnBrk="1" hangingPunct="1"/>
            <a:r>
              <a:rPr lang="en-US" altLang="en-US"/>
              <a:t>Creating and Sustaining Culture: Keeping a Culture Alive</a:t>
            </a:r>
          </a:p>
        </p:txBody>
      </p:sp>
      <p:sp>
        <p:nvSpPr>
          <p:cNvPr id="31748" name="Rectangle 3"/>
          <p:cNvSpPr>
            <a:spLocks noGrp="1" noChangeArrowheads="1"/>
          </p:cNvSpPr>
          <p:nvPr>
            <p:ph type="body" idx="1"/>
          </p:nvPr>
        </p:nvSpPr>
        <p:spPr/>
        <p:txBody>
          <a:bodyPr/>
          <a:lstStyle/>
          <a:p>
            <a:pPr eaLnBrk="1" hangingPunct="1"/>
            <a:r>
              <a:rPr lang="en-US" altLang="en-US" sz="2600"/>
              <a:t>Selection</a:t>
            </a:r>
          </a:p>
          <a:p>
            <a:pPr lvl="1" eaLnBrk="1" hangingPunct="1"/>
            <a:r>
              <a:rPr lang="en-US" altLang="en-US" sz="2300"/>
              <a:t>Identify and hire individuals who will fit in with the culture.</a:t>
            </a:r>
          </a:p>
          <a:p>
            <a:pPr eaLnBrk="1" hangingPunct="1"/>
            <a:r>
              <a:rPr lang="en-US" altLang="en-US" sz="2600"/>
              <a:t>Top Management</a:t>
            </a:r>
          </a:p>
          <a:p>
            <a:pPr lvl="1" eaLnBrk="1" hangingPunct="1"/>
            <a:r>
              <a:rPr lang="en-US" altLang="en-US" sz="2300"/>
              <a:t>Senior executives establish and communicate the norms of the organization.</a:t>
            </a:r>
          </a:p>
          <a:p>
            <a:pPr eaLnBrk="1" hangingPunct="1"/>
            <a:r>
              <a:rPr lang="en-US" altLang="en-US" sz="2600"/>
              <a:t>Socialization</a:t>
            </a:r>
          </a:p>
          <a:p>
            <a:pPr lvl="1" eaLnBrk="1" hangingPunct="1"/>
            <a:r>
              <a:rPr lang="en-US" altLang="en-US" sz="2300"/>
              <a:t>Organizations need to teach the culture to new employees.</a:t>
            </a:r>
          </a:p>
        </p:txBody>
      </p:sp>
      <p:sp>
        <p:nvSpPr>
          <p:cNvPr id="2" name="Date Placeholder 1">
            <a:extLst>
              <a:ext uri="{FF2B5EF4-FFF2-40B4-BE49-F238E27FC236}">
                <a16:creationId xmlns:a16="http://schemas.microsoft.com/office/drawing/2014/main" id="{C1F56341-55E2-4367-A2AB-A6BC1170339B}"/>
              </a:ext>
            </a:extLst>
          </p:cNvPr>
          <p:cNvSpPr>
            <a:spLocks noGrp="1"/>
          </p:cNvSpPr>
          <p:nvPr>
            <p:ph type="dt" sz="half" idx="10"/>
          </p:nvPr>
        </p:nvSpPr>
        <p:spPr/>
        <p:txBody>
          <a:bodyPr/>
          <a:lstStyle/>
          <a:p>
            <a:pPr>
              <a:defRPr/>
            </a:pPr>
            <a:fld id="{366B87B9-F971-4FD2-8109-B4FCE6894315}" type="datetime1">
              <a:rPr lang="en-GB" smtClean="0"/>
              <a:t>12/04/2021</a:t>
            </a:fld>
            <a:endParaRPr lang="en-GB"/>
          </a:p>
        </p:txBody>
      </p:sp>
    </p:spTree>
    <p:extLst>
      <p:ext uri="{BB962C8B-B14F-4D97-AF65-F5344CB8AC3E}">
        <p14:creationId xmlns:p14="http://schemas.microsoft.com/office/powerpoint/2010/main" val="4120292009"/>
      </p:ext>
    </p:extLst>
  </p:cSld>
  <p:clrMapOvr>
    <a:masterClrMapping/>
  </p:clrMapOvr>
  <p:transition>
    <p:dissolv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2"/>
          <p:cNvSpPr>
            <a:spLocks noGrp="1" noChangeArrowheads="1"/>
          </p:cNvSpPr>
          <p:nvPr>
            <p:ph type="title"/>
          </p:nvPr>
        </p:nvSpPr>
        <p:spPr/>
        <p:txBody>
          <a:bodyPr/>
          <a:lstStyle/>
          <a:p>
            <a:pPr eaLnBrk="1" hangingPunct="1"/>
            <a:r>
              <a:rPr lang="en-US" altLang="en-US"/>
              <a:t>A Socialization Model</a:t>
            </a:r>
          </a:p>
        </p:txBody>
      </p:sp>
      <p:grpSp>
        <p:nvGrpSpPr>
          <p:cNvPr id="33796" name="Group 25"/>
          <p:cNvGrpSpPr>
            <a:grpSpLocks/>
          </p:cNvGrpSpPr>
          <p:nvPr/>
        </p:nvGrpSpPr>
        <p:grpSpPr bwMode="auto">
          <a:xfrm>
            <a:off x="922338" y="2770188"/>
            <a:ext cx="7297737" cy="1763712"/>
            <a:chOff x="869" y="1745"/>
            <a:chExt cx="4597" cy="1111"/>
          </a:xfrm>
        </p:grpSpPr>
        <p:sp>
          <p:nvSpPr>
            <p:cNvPr id="33797" name="Line 3"/>
            <p:cNvSpPr>
              <a:spLocks noChangeShapeType="1"/>
            </p:cNvSpPr>
            <p:nvPr/>
          </p:nvSpPr>
          <p:spPr bwMode="auto">
            <a:xfrm>
              <a:off x="1733" y="2423"/>
              <a:ext cx="255" cy="1"/>
            </a:xfrm>
            <a:prstGeom prst="line">
              <a:avLst/>
            </a:prstGeom>
            <a:noFill/>
            <a:ln w="17463">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798" name="Freeform 4"/>
            <p:cNvSpPr>
              <a:spLocks/>
            </p:cNvSpPr>
            <p:nvPr/>
          </p:nvSpPr>
          <p:spPr bwMode="auto">
            <a:xfrm>
              <a:off x="1969" y="2393"/>
              <a:ext cx="92" cy="57"/>
            </a:xfrm>
            <a:custGeom>
              <a:avLst/>
              <a:gdLst>
                <a:gd name="T0" fmla="*/ 43 w 92"/>
                <a:gd name="T1" fmla="*/ 16 h 57"/>
                <a:gd name="T2" fmla="*/ 43 w 92"/>
                <a:gd name="T3" fmla="*/ 16 h 57"/>
                <a:gd name="T4" fmla="*/ 22 w 92"/>
                <a:gd name="T5" fmla="*/ 11 h 57"/>
                <a:gd name="T6" fmla="*/ 0 w 92"/>
                <a:gd name="T7" fmla="*/ 0 h 57"/>
                <a:gd name="T8" fmla="*/ 0 w 92"/>
                <a:gd name="T9" fmla="*/ 57 h 57"/>
                <a:gd name="T10" fmla="*/ 0 w 92"/>
                <a:gd name="T11" fmla="*/ 57 h 57"/>
                <a:gd name="T12" fmla="*/ 16 w 92"/>
                <a:gd name="T13" fmla="*/ 48 h 57"/>
                <a:gd name="T14" fmla="*/ 43 w 92"/>
                <a:gd name="T15" fmla="*/ 40 h 57"/>
                <a:gd name="T16" fmla="*/ 43 w 92"/>
                <a:gd name="T17" fmla="*/ 40 h 57"/>
                <a:gd name="T18" fmla="*/ 70 w 92"/>
                <a:gd name="T19" fmla="*/ 32 h 57"/>
                <a:gd name="T20" fmla="*/ 92 w 92"/>
                <a:gd name="T21" fmla="*/ 30 h 57"/>
                <a:gd name="T22" fmla="*/ 92 w 92"/>
                <a:gd name="T23" fmla="*/ 30 h 57"/>
                <a:gd name="T24" fmla="*/ 70 w 92"/>
                <a:gd name="T25" fmla="*/ 24 h 57"/>
                <a:gd name="T26" fmla="*/ 43 w 92"/>
                <a:gd name="T27" fmla="*/ 16 h 57"/>
                <a:gd name="T28" fmla="*/ 43 w 92"/>
                <a:gd name="T29" fmla="*/ 16 h 5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92" h="57">
                  <a:moveTo>
                    <a:pt x="43" y="16"/>
                  </a:moveTo>
                  <a:lnTo>
                    <a:pt x="43" y="16"/>
                  </a:lnTo>
                  <a:lnTo>
                    <a:pt x="22" y="11"/>
                  </a:lnTo>
                  <a:lnTo>
                    <a:pt x="0" y="0"/>
                  </a:lnTo>
                  <a:lnTo>
                    <a:pt x="0" y="57"/>
                  </a:lnTo>
                  <a:lnTo>
                    <a:pt x="16" y="48"/>
                  </a:lnTo>
                  <a:lnTo>
                    <a:pt x="43" y="40"/>
                  </a:lnTo>
                  <a:lnTo>
                    <a:pt x="70" y="32"/>
                  </a:lnTo>
                  <a:lnTo>
                    <a:pt x="92" y="30"/>
                  </a:lnTo>
                  <a:lnTo>
                    <a:pt x="70" y="24"/>
                  </a:lnTo>
                  <a:lnTo>
                    <a:pt x="43" y="16"/>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3799" name="Rectangle 5"/>
            <p:cNvSpPr>
              <a:spLocks noChangeArrowheads="1"/>
            </p:cNvSpPr>
            <p:nvPr/>
          </p:nvSpPr>
          <p:spPr bwMode="auto">
            <a:xfrm>
              <a:off x="869" y="2286"/>
              <a:ext cx="901" cy="228"/>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33800" name="Rectangle 6"/>
            <p:cNvSpPr>
              <a:spLocks noChangeArrowheads="1"/>
            </p:cNvSpPr>
            <p:nvPr/>
          </p:nvSpPr>
          <p:spPr bwMode="auto">
            <a:xfrm>
              <a:off x="1114" y="2345"/>
              <a:ext cx="405"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100" b="1">
                  <a:solidFill>
                    <a:srgbClr val="000000"/>
                  </a:solidFill>
                  <a:latin typeface="Arial" panose="020B0604020202020204" pitchFamily="34" charset="0"/>
                </a:rPr>
                <a:t>Prearrival</a:t>
              </a:r>
              <a:endParaRPr lang="en-US" altLang="en-US" b="1">
                <a:latin typeface="Arial" panose="020B0604020202020204" pitchFamily="34" charset="0"/>
              </a:endParaRPr>
            </a:p>
          </p:txBody>
        </p:sp>
        <p:sp>
          <p:nvSpPr>
            <p:cNvPr id="33801" name="Line 7"/>
            <p:cNvSpPr>
              <a:spLocks noChangeShapeType="1"/>
            </p:cNvSpPr>
            <p:nvPr/>
          </p:nvSpPr>
          <p:spPr bwMode="auto">
            <a:xfrm>
              <a:off x="2948" y="2423"/>
              <a:ext cx="224" cy="1"/>
            </a:xfrm>
            <a:prstGeom prst="line">
              <a:avLst/>
            </a:prstGeom>
            <a:noFill/>
            <a:ln w="17463">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02" name="Freeform 8"/>
            <p:cNvSpPr>
              <a:spLocks/>
            </p:cNvSpPr>
            <p:nvPr/>
          </p:nvSpPr>
          <p:spPr bwMode="auto">
            <a:xfrm>
              <a:off x="3153" y="2393"/>
              <a:ext cx="91" cy="57"/>
            </a:xfrm>
            <a:custGeom>
              <a:avLst/>
              <a:gdLst>
                <a:gd name="T0" fmla="*/ 43 w 91"/>
                <a:gd name="T1" fmla="*/ 16 h 57"/>
                <a:gd name="T2" fmla="*/ 43 w 91"/>
                <a:gd name="T3" fmla="*/ 16 h 57"/>
                <a:gd name="T4" fmla="*/ 21 w 91"/>
                <a:gd name="T5" fmla="*/ 11 h 57"/>
                <a:gd name="T6" fmla="*/ 0 w 91"/>
                <a:gd name="T7" fmla="*/ 0 h 57"/>
                <a:gd name="T8" fmla="*/ 0 w 91"/>
                <a:gd name="T9" fmla="*/ 57 h 57"/>
                <a:gd name="T10" fmla="*/ 0 w 91"/>
                <a:gd name="T11" fmla="*/ 57 h 57"/>
                <a:gd name="T12" fmla="*/ 16 w 91"/>
                <a:gd name="T13" fmla="*/ 48 h 57"/>
                <a:gd name="T14" fmla="*/ 43 w 91"/>
                <a:gd name="T15" fmla="*/ 40 h 57"/>
                <a:gd name="T16" fmla="*/ 43 w 91"/>
                <a:gd name="T17" fmla="*/ 40 h 57"/>
                <a:gd name="T18" fmla="*/ 70 w 91"/>
                <a:gd name="T19" fmla="*/ 32 h 57"/>
                <a:gd name="T20" fmla="*/ 91 w 91"/>
                <a:gd name="T21" fmla="*/ 30 h 57"/>
                <a:gd name="T22" fmla="*/ 91 w 91"/>
                <a:gd name="T23" fmla="*/ 30 h 57"/>
                <a:gd name="T24" fmla="*/ 70 w 91"/>
                <a:gd name="T25" fmla="*/ 24 h 57"/>
                <a:gd name="T26" fmla="*/ 43 w 91"/>
                <a:gd name="T27" fmla="*/ 16 h 57"/>
                <a:gd name="T28" fmla="*/ 43 w 91"/>
                <a:gd name="T29" fmla="*/ 16 h 5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91" h="57">
                  <a:moveTo>
                    <a:pt x="43" y="16"/>
                  </a:moveTo>
                  <a:lnTo>
                    <a:pt x="43" y="16"/>
                  </a:lnTo>
                  <a:lnTo>
                    <a:pt x="21" y="11"/>
                  </a:lnTo>
                  <a:lnTo>
                    <a:pt x="0" y="0"/>
                  </a:lnTo>
                  <a:lnTo>
                    <a:pt x="0" y="57"/>
                  </a:lnTo>
                  <a:lnTo>
                    <a:pt x="16" y="48"/>
                  </a:lnTo>
                  <a:lnTo>
                    <a:pt x="43" y="40"/>
                  </a:lnTo>
                  <a:lnTo>
                    <a:pt x="70" y="32"/>
                  </a:lnTo>
                  <a:lnTo>
                    <a:pt x="91" y="30"/>
                  </a:lnTo>
                  <a:lnTo>
                    <a:pt x="70" y="24"/>
                  </a:lnTo>
                  <a:lnTo>
                    <a:pt x="43" y="16"/>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3803" name="Rectangle 9"/>
            <p:cNvSpPr>
              <a:spLocks noChangeArrowheads="1"/>
            </p:cNvSpPr>
            <p:nvPr/>
          </p:nvSpPr>
          <p:spPr bwMode="auto">
            <a:xfrm>
              <a:off x="2053" y="2286"/>
              <a:ext cx="901" cy="228"/>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33804" name="Rectangle 10"/>
            <p:cNvSpPr>
              <a:spLocks noChangeArrowheads="1"/>
            </p:cNvSpPr>
            <p:nvPr/>
          </p:nvSpPr>
          <p:spPr bwMode="auto">
            <a:xfrm>
              <a:off x="2289" y="2345"/>
              <a:ext cx="436"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100" b="1">
                  <a:solidFill>
                    <a:srgbClr val="000000"/>
                  </a:solidFill>
                  <a:latin typeface="Arial" panose="020B0604020202020204" pitchFamily="34" charset="0"/>
                </a:rPr>
                <a:t>Encounter</a:t>
              </a:r>
              <a:endParaRPr lang="en-US" altLang="en-US" b="1">
                <a:latin typeface="Arial" panose="020B0604020202020204" pitchFamily="34" charset="0"/>
              </a:endParaRPr>
            </a:p>
          </p:txBody>
        </p:sp>
        <p:sp>
          <p:nvSpPr>
            <p:cNvPr id="33805" name="Rectangle 11"/>
            <p:cNvSpPr>
              <a:spLocks noChangeArrowheads="1"/>
            </p:cNvSpPr>
            <p:nvPr/>
          </p:nvSpPr>
          <p:spPr bwMode="auto">
            <a:xfrm>
              <a:off x="3236" y="2286"/>
              <a:ext cx="901" cy="228"/>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33806" name="Rectangle 12"/>
            <p:cNvSpPr>
              <a:spLocks noChangeArrowheads="1"/>
            </p:cNvSpPr>
            <p:nvPr/>
          </p:nvSpPr>
          <p:spPr bwMode="auto">
            <a:xfrm>
              <a:off x="3365" y="2345"/>
              <a:ext cx="650"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100" b="1">
                  <a:solidFill>
                    <a:srgbClr val="000000"/>
                  </a:solidFill>
                  <a:latin typeface="Arial" panose="020B0604020202020204" pitchFamily="34" charset="0"/>
                </a:rPr>
                <a:t>Metamorphosis</a:t>
              </a:r>
              <a:endParaRPr lang="en-US" altLang="en-US" b="1">
                <a:latin typeface="Arial" panose="020B0604020202020204" pitchFamily="34" charset="0"/>
              </a:endParaRPr>
            </a:p>
          </p:txBody>
        </p:sp>
        <p:sp>
          <p:nvSpPr>
            <p:cNvPr id="33807" name="Rectangle 13"/>
            <p:cNvSpPr>
              <a:spLocks noChangeArrowheads="1"/>
            </p:cNvSpPr>
            <p:nvPr/>
          </p:nvSpPr>
          <p:spPr bwMode="auto">
            <a:xfrm>
              <a:off x="2007" y="1745"/>
              <a:ext cx="987"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Socialization Process</a:t>
              </a:r>
              <a:endParaRPr lang="en-US" altLang="en-US" b="1">
                <a:latin typeface="Arial" panose="020B0604020202020204" pitchFamily="34" charset="0"/>
              </a:endParaRPr>
            </a:p>
          </p:txBody>
        </p:sp>
        <p:sp>
          <p:nvSpPr>
            <p:cNvPr id="33808" name="Rectangle 14"/>
            <p:cNvSpPr>
              <a:spLocks noChangeArrowheads="1"/>
            </p:cNvSpPr>
            <p:nvPr/>
          </p:nvSpPr>
          <p:spPr bwMode="auto">
            <a:xfrm>
              <a:off x="4804" y="1745"/>
              <a:ext cx="469"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Outcomes</a:t>
              </a:r>
              <a:endParaRPr lang="en-US" altLang="en-US" b="1">
                <a:latin typeface="Arial" panose="020B0604020202020204" pitchFamily="34" charset="0"/>
              </a:endParaRPr>
            </a:p>
          </p:txBody>
        </p:sp>
        <p:sp>
          <p:nvSpPr>
            <p:cNvPr id="33809" name="Rectangle 15"/>
            <p:cNvSpPr>
              <a:spLocks noChangeArrowheads="1"/>
            </p:cNvSpPr>
            <p:nvPr/>
          </p:nvSpPr>
          <p:spPr bwMode="auto">
            <a:xfrm>
              <a:off x="4616" y="2299"/>
              <a:ext cx="850" cy="212"/>
            </a:xfrm>
            <a:prstGeom prst="rect">
              <a:avLst/>
            </a:prstGeom>
            <a:solidFill>
              <a:srgbClr val="DBF1E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33810" name="Rectangle 16"/>
            <p:cNvSpPr>
              <a:spLocks noChangeArrowheads="1"/>
            </p:cNvSpPr>
            <p:nvPr/>
          </p:nvSpPr>
          <p:spPr bwMode="auto">
            <a:xfrm>
              <a:off x="4801" y="2358"/>
              <a:ext cx="537"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100" b="1">
                  <a:solidFill>
                    <a:srgbClr val="000000"/>
                  </a:solidFill>
                  <a:latin typeface="Arial" panose="020B0604020202020204" pitchFamily="34" charset="0"/>
                </a:rPr>
                <a:t>Commitment</a:t>
              </a:r>
              <a:endParaRPr lang="en-US" altLang="en-US" b="1">
                <a:latin typeface="Arial" panose="020B0604020202020204" pitchFamily="34" charset="0"/>
              </a:endParaRPr>
            </a:p>
          </p:txBody>
        </p:sp>
        <p:sp>
          <p:nvSpPr>
            <p:cNvPr id="33811" name="Rectangle 17"/>
            <p:cNvSpPr>
              <a:spLocks noChangeArrowheads="1"/>
            </p:cNvSpPr>
            <p:nvPr/>
          </p:nvSpPr>
          <p:spPr bwMode="auto">
            <a:xfrm>
              <a:off x="4616" y="1955"/>
              <a:ext cx="850" cy="212"/>
            </a:xfrm>
            <a:prstGeom prst="rect">
              <a:avLst/>
            </a:prstGeom>
            <a:solidFill>
              <a:srgbClr val="DBF1E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33812" name="Rectangle 18"/>
            <p:cNvSpPr>
              <a:spLocks noChangeArrowheads="1"/>
            </p:cNvSpPr>
            <p:nvPr/>
          </p:nvSpPr>
          <p:spPr bwMode="auto">
            <a:xfrm>
              <a:off x="4817" y="2014"/>
              <a:ext cx="508"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100" b="1">
                  <a:solidFill>
                    <a:srgbClr val="000000"/>
                  </a:solidFill>
                  <a:latin typeface="Arial" panose="020B0604020202020204" pitchFamily="34" charset="0"/>
                </a:rPr>
                <a:t>Productivity</a:t>
              </a:r>
              <a:endParaRPr lang="en-US" altLang="en-US" b="1">
                <a:latin typeface="Arial" panose="020B0604020202020204" pitchFamily="34" charset="0"/>
              </a:endParaRPr>
            </a:p>
          </p:txBody>
        </p:sp>
        <p:sp>
          <p:nvSpPr>
            <p:cNvPr id="33813" name="Rectangle 19"/>
            <p:cNvSpPr>
              <a:spLocks noChangeArrowheads="1"/>
            </p:cNvSpPr>
            <p:nvPr/>
          </p:nvSpPr>
          <p:spPr bwMode="auto">
            <a:xfrm>
              <a:off x="4616" y="2643"/>
              <a:ext cx="850" cy="213"/>
            </a:xfrm>
            <a:prstGeom prst="rect">
              <a:avLst/>
            </a:prstGeom>
            <a:solidFill>
              <a:srgbClr val="DBF1E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33814" name="Rectangle 20"/>
            <p:cNvSpPr>
              <a:spLocks noChangeArrowheads="1"/>
            </p:cNvSpPr>
            <p:nvPr/>
          </p:nvSpPr>
          <p:spPr bwMode="auto">
            <a:xfrm>
              <a:off x="4877" y="2702"/>
              <a:ext cx="382"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100" b="1">
                  <a:solidFill>
                    <a:srgbClr val="000000"/>
                  </a:solidFill>
                  <a:latin typeface="Arial" panose="020B0604020202020204" pitchFamily="34" charset="0"/>
                </a:rPr>
                <a:t>Turnover</a:t>
              </a:r>
              <a:endParaRPr lang="en-US" altLang="en-US" b="1">
                <a:latin typeface="Arial" panose="020B0604020202020204" pitchFamily="34" charset="0"/>
              </a:endParaRPr>
            </a:p>
          </p:txBody>
        </p:sp>
        <p:sp>
          <p:nvSpPr>
            <p:cNvPr id="33815" name="Line 21"/>
            <p:cNvSpPr>
              <a:spLocks noChangeShapeType="1"/>
            </p:cNvSpPr>
            <p:nvPr/>
          </p:nvSpPr>
          <p:spPr bwMode="auto">
            <a:xfrm>
              <a:off x="4368" y="2064"/>
              <a:ext cx="0" cy="720"/>
            </a:xfrm>
            <a:prstGeom prst="line">
              <a:avLst/>
            </a:prstGeom>
            <a:noFill/>
            <a:ln w="12700">
              <a:solidFill>
                <a:srgbClr val="EF91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3816" name="Line 22"/>
            <p:cNvSpPr>
              <a:spLocks noChangeShapeType="1"/>
            </p:cNvSpPr>
            <p:nvPr/>
          </p:nvSpPr>
          <p:spPr bwMode="auto">
            <a:xfrm>
              <a:off x="4128" y="2400"/>
              <a:ext cx="480" cy="0"/>
            </a:xfrm>
            <a:prstGeom prst="line">
              <a:avLst/>
            </a:prstGeom>
            <a:noFill/>
            <a:ln w="12700">
              <a:solidFill>
                <a:srgbClr val="EF9100"/>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3817" name="Line 23"/>
            <p:cNvSpPr>
              <a:spLocks noChangeShapeType="1"/>
            </p:cNvSpPr>
            <p:nvPr/>
          </p:nvSpPr>
          <p:spPr bwMode="auto">
            <a:xfrm>
              <a:off x="4368" y="2064"/>
              <a:ext cx="240" cy="0"/>
            </a:xfrm>
            <a:prstGeom prst="line">
              <a:avLst/>
            </a:prstGeom>
            <a:noFill/>
            <a:ln w="12700">
              <a:solidFill>
                <a:srgbClr val="EF9100"/>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3818" name="Line 24"/>
            <p:cNvSpPr>
              <a:spLocks noChangeShapeType="1"/>
            </p:cNvSpPr>
            <p:nvPr/>
          </p:nvSpPr>
          <p:spPr bwMode="auto">
            <a:xfrm>
              <a:off x="4368" y="2784"/>
              <a:ext cx="240" cy="0"/>
            </a:xfrm>
            <a:prstGeom prst="line">
              <a:avLst/>
            </a:prstGeom>
            <a:noFill/>
            <a:ln w="12700">
              <a:solidFill>
                <a:srgbClr val="EF9100"/>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2" name="Date Placeholder 1">
            <a:extLst>
              <a:ext uri="{FF2B5EF4-FFF2-40B4-BE49-F238E27FC236}">
                <a16:creationId xmlns:a16="http://schemas.microsoft.com/office/drawing/2014/main" id="{9CCC0850-5E5D-4058-8F19-696B3FA2ED0F}"/>
              </a:ext>
            </a:extLst>
          </p:cNvPr>
          <p:cNvSpPr>
            <a:spLocks noGrp="1"/>
          </p:cNvSpPr>
          <p:nvPr>
            <p:ph type="dt" sz="half" idx="10"/>
          </p:nvPr>
        </p:nvSpPr>
        <p:spPr/>
        <p:txBody>
          <a:bodyPr/>
          <a:lstStyle/>
          <a:p>
            <a:pPr>
              <a:defRPr/>
            </a:pPr>
            <a:fld id="{52D3DBDC-F66F-466A-AC1F-F37B26E54ED3}" type="datetime1">
              <a:rPr lang="en-GB" smtClean="0"/>
              <a:t>12/04/2021</a:t>
            </a:fld>
            <a:endParaRPr lang="en-GB"/>
          </a:p>
        </p:txBody>
      </p:sp>
    </p:spTree>
    <p:extLst>
      <p:ext uri="{BB962C8B-B14F-4D97-AF65-F5344CB8AC3E}">
        <p14:creationId xmlns:p14="http://schemas.microsoft.com/office/powerpoint/2010/main" val="452755476"/>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p:nvPr>
        </p:nvSpPr>
        <p:spPr/>
        <p:txBody>
          <a:bodyPr/>
          <a:lstStyle/>
          <a:p>
            <a:pPr eaLnBrk="1" hangingPunct="1"/>
            <a:r>
              <a:rPr lang="en-US" altLang="en-US"/>
              <a:t>The Liabilities of Culture</a:t>
            </a:r>
          </a:p>
        </p:txBody>
      </p:sp>
      <p:sp>
        <p:nvSpPr>
          <p:cNvPr id="39940" name="Rectangle 3"/>
          <p:cNvSpPr>
            <a:spLocks noGrp="1" noChangeArrowheads="1"/>
          </p:cNvSpPr>
          <p:nvPr>
            <p:ph type="body" idx="1"/>
          </p:nvPr>
        </p:nvSpPr>
        <p:spPr/>
        <p:txBody>
          <a:bodyPr/>
          <a:lstStyle/>
          <a:p>
            <a:pPr eaLnBrk="1" hangingPunct="1">
              <a:lnSpc>
                <a:spcPct val="90000"/>
              </a:lnSpc>
            </a:pPr>
            <a:r>
              <a:rPr lang="en-US" altLang="en-US" sz="2600"/>
              <a:t>Culture can have dysfunctional aspects in some instances.</a:t>
            </a:r>
          </a:p>
          <a:p>
            <a:pPr lvl="1" eaLnBrk="1" hangingPunct="1">
              <a:lnSpc>
                <a:spcPct val="90000"/>
              </a:lnSpc>
            </a:pPr>
            <a:r>
              <a:rPr lang="en-US" altLang="en-US" sz="2300"/>
              <a:t>Culture as a Barrier to Change</a:t>
            </a:r>
          </a:p>
          <a:p>
            <a:pPr lvl="2" eaLnBrk="1" hangingPunct="1">
              <a:lnSpc>
                <a:spcPct val="90000"/>
              </a:lnSpc>
            </a:pPr>
            <a:r>
              <a:rPr lang="en-US" altLang="en-US" sz="2000"/>
              <a:t>When organization is undergoing change, culture may impede change.</a:t>
            </a:r>
          </a:p>
          <a:p>
            <a:pPr lvl="1" eaLnBrk="1" hangingPunct="1">
              <a:lnSpc>
                <a:spcPct val="90000"/>
              </a:lnSpc>
            </a:pPr>
            <a:r>
              <a:rPr lang="en-US" altLang="en-US" sz="2300"/>
              <a:t>Culture as a Barrier to Diversity</a:t>
            </a:r>
          </a:p>
          <a:p>
            <a:pPr lvl="2" eaLnBrk="1" hangingPunct="1">
              <a:lnSpc>
                <a:spcPct val="90000"/>
              </a:lnSpc>
            </a:pPr>
            <a:r>
              <a:rPr lang="en-US" altLang="en-US" sz="2000"/>
              <a:t>Strong cultures put considerable pressure on employees to conform.</a:t>
            </a:r>
          </a:p>
          <a:p>
            <a:pPr lvl="1" eaLnBrk="1" hangingPunct="1">
              <a:lnSpc>
                <a:spcPct val="90000"/>
              </a:lnSpc>
            </a:pPr>
            <a:r>
              <a:rPr lang="en-US" altLang="en-US" sz="2300"/>
              <a:t>Culture as a Barrier to Mergers and Acquisitions</a:t>
            </a:r>
          </a:p>
          <a:p>
            <a:pPr lvl="2" eaLnBrk="1" hangingPunct="1">
              <a:lnSpc>
                <a:spcPct val="90000"/>
              </a:lnSpc>
            </a:pPr>
            <a:r>
              <a:rPr lang="en-US" altLang="en-US" sz="2000"/>
              <a:t>Merging the cultures of two organizations can be difficult, if not impossible.</a:t>
            </a:r>
          </a:p>
        </p:txBody>
      </p:sp>
      <p:sp>
        <p:nvSpPr>
          <p:cNvPr id="2" name="Date Placeholder 1">
            <a:extLst>
              <a:ext uri="{FF2B5EF4-FFF2-40B4-BE49-F238E27FC236}">
                <a16:creationId xmlns:a16="http://schemas.microsoft.com/office/drawing/2014/main" id="{D4462FE5-C15E-40E3-9069-8D572AE0FF9E}"/>
              </a:ext>
            </a:extLst>
          </p:cNvPr>
          <p:cNvSpPr>
            <a:spLocks noGrp="1"/>
          </p:cNvSpPr>
          <p:nvPr>
            <p:ph type="dt" sz="half" idx="10"/>
          </p:nvPr>
        </p:nvSpPr>
        <p:spPr/>
        <p:txBody>
          <a:bodyPr/>
          <a:lstStyle/>
          <a:p>
            <a:pPr>
              <a:defRPr/>
            </a:pPr>
            <a:fld id="{8DD50B48-9178-4EFC-BFFE-02128BF90175}" type="datetime1">
              <a:rPr lang="en-GB" smtClean="0"/>
              <a:t>12/04/2021</a:t>
            </a:fld>
            <a:endParaRPr lang="en-GB"/>
          </a:p>
        </p:txBody>
      </p:sp>
    </p:spTree>
    <p:extLst>
      <p:ext uri="{BB962C8B-B14F-4D97-AF65-F5344CB8AC3E}">
        <p14:creationId xmlns:p14="http://schemas.microsoft.com/office/powerpoint/2010/main" val="3606451240"/>
      </p:ext>
    </p:extLst>
  </p:cSld>
  <p:clrMapOvr>
    <a:masterClrMapping/>
  </p:clrMapOvr>
  <p:transition>
    <p:dissolv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Who is responsible for managing change in </a:t>
            </a:r>
            <a:r>
              <a:rPr lang="en-US" altLang="en-US" dirty="0" err="1"/>
              <a:t>organisations</a:t>
            </a:r>
            <a:r>
              <a:rPr lang="en-US" altLang="en-US" dirty="0"/>
              <a:t>?</a:t>
            </a:r>
            <a:endParaRPr lang="en-GB" dirty="0"/>
          </a:p>
        </p:txBody>
      </p:sp>
      <p:sp>
        <p:nvSpPr>
          <p:cNvPr id="3" name="Content Placeholder 2"/>
          <p:cNvSpPr>
            <a:spLocks noGrp="1"/>
          </p:cNvSpPr>
          <p:nvPr>
            <p:ph idx="1"/>
          </p:nvPr>
        </p:nvSpPr>
        <p:spPr/>
        <p:txBody>
          <a:bodyPr>
            <a:normAutofit fontScale="85000" lnSpcReduction="20000"/>
          </a:bodyPr>
          <a:lstStyle/>
          <a:p>
            <a:r>
              <a:rPr lang="en-US" altLang="en-US" sz="3200" dirty="0"/>
              <a:t>Who is responsible for managing change within organizations?</a:t>
            </a:r>
          </a:p>
          <a:p>
            <a:r>
              <a:rPr lang="en-US" altLang="en-US" sz="3200" dirty="0"/>
              <a:t>Should it be an internal staff member or should external consultants be contracted to work for the organization and help to implement the change management process?</a:t>
            </a:r>
          </a:p>
          <a:p>
            <a:r>
              <a:rPr lang="en-US" altLang="en-US" sz="3200" dirty="0"/>
              <a:t>Are there circumstances where a company may want to use both internal staff members and external consultants to work and implement the change management </a:t>
            </a:r>
            <a:r>
              <a:rPr lang="en-US" altLang="en-US" sz="3200" dirty="0" err="1"/>
              <a:t>programme</a:t>
            </a:r>
            <a:r>
              <a:rPr lang="en-US" altLang="en-US" sz="3200" dirty="0"/>
              <a:t>? </a:t>
            </a:r>
          </a:p>
          <a:p>
            <a:endParaRPr lang="en-US" altLang="en-US" sz="3200" dirty="0"/>
          </a:p>
          <a:p>
            <a:endParaRPr lang="en-US" altLang="en-US" dirty="0"/>
          </a:p>
          <a:p>
            <a:endParaRPr lang="en-GB" dirty="0"/>
          </a:p>
        </p:txBody>
      </p:sp>
      <p:sp>
        <p:nvSpPr>
          <p:cNvPr id="5" name="Date Placeholder 4">
            <a:extLst>
              <a:ext uri="{FF2B5EF4-FFF2-40B4-BE49-F238E27FC236}">
                <a16:creationId xmlns:a16="http://schemas.microsoft.com/office/drawing/2014/main" id="{6541604E-9AB4-4216-85F2-94A40FD3D88F}"/>
              </a:ext>
            </a:extLst>
          </p:cNvPr>
          <p:cNvSpPr>
            <a:spLocks noGrp="1"/>
          </p:cNvSpPr>
          <p:nvPr>
            <p:ph type="dt" sz="half" idx="10"/>
          </p:nvPr>
        </p:nvSpPr>
        <p:spPr/>
        <p:txBody>
          <a:bodyPr/>
          <a:lstStyle/>
          <a:p>
            <a:pPr>
              <a:defRPr/>
            </a:pPr>
            <a:fld id="{442EB543-9765-40F6-84B6-6B18EFA6D77A}" type="datetime1">
              <a:rPr lang="en-GB" smtClean="0"/>
              <a:t>12/04/2021</a:t>
            </a:fld>
            <a:endParaRPr lang="en-GB"/>
          </a:p>
        </p:txBody>
      </p:sp>
    </p:spTree>
    <p:extLst>
      <p:ext uri="{BB962C8B-B14F-4D97-AF65-F5344CB8AC3E}">
        <p14:creationId xmlns:p14="http://schemas.microsoft.com/office/powerpoint/2010/main" val="4073535775"/>
      </p:ext>
    </p:extLst>
  </p:cSld>
  <p:clrMapOvr>
    <a:masterClrMapping/>
  </p:clrMapOvr>
  <p:transition>
    <p:dissolv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 Agents</a:t>
            </a:r>
          </a:p>
        </p:txBody>
      </p:sp>
      <p:sp>
        <p:nvSpPr>
          <p:cNvPr id="3" name="Content Placeholder 2"/>
          <p:cNvSpPr>
            <a:spLocks noGrp="1"/>
          </p:cNvSpPr>
          <p:nvPr>
            <p:ph idx="1"/>
          </p:nvPr>
        </p:nvSpPr>
        <p:spPr/>
        <p:txBody>
          <a:bodyPr/>
          <a:lstStyle/>
          <a:p>
            <a:r>
              <a:rPr lang="en-GB" dirty="0"/>
              <a:t>They are individuals who assumes the responsibility of managing change within organisations. </a:t>
            </a:r>
          </a:p>
          <a:p>
            <a:endParaRPr lang="en-GB" dirty="0"/>
          </a:p>
          <a:p>
            <a:r>
              <a:rPr lang="en-GB" dirty="0"/>
              <a:t>They are tasked with the overall responsibility to implement the change programme within organisations?</a:t>
            </a:r>
          </a:p>
        </p:txBody>
      </p:sp>
      <p:sp>
        <p:nvSpPr>
          <p:cNvPr id="5" name="Date Placeholder 4">
            <a:extLst>
              <a:ext uri="{FF2B5EF4-FFF2-40B4-BE49-F238E27FC236}">
                <a16:creationId xmlns:a16="http://schemas.microsoft.com/office/drawing/2014/main" id="{19952C85-E78B-4E8C-9B85-3D2323FD521C}"/>
              </a:ext>
            </a:extLst>
          </p:cNvPr>
          <p:cNvSpPr>
            <a:spLocks noGrp="1"/>
          </p:cNvSpPr>
          <p:nvPr>
            <p:ph type="dt" sz="half" idx="10"/>
          </p:nvPr>
        </p:nvSpPr>
        <p:spPr/>
        <p:txBody>
          <a:bodyPr/>
          <a:lstStyle/>
          <a:p>
            <a:pPr>
              <a:defRPr/>
            </a:pPr>
            <a:fld id="{8F5C50B8-3DD1-4EEF-8783-EA9326DB16A7}" type="datetime1">
              <a:rPr lang="en-GB" smtClean="0"/>
              <a:t>12/04/2021</a:t>
            </a:fld>
            <a:endParaRPr lang="en-GB"/>
          </a:p>
        </p:txBody>
      </p:sp>
    </p:spTree>
    <p:extLst>
      <p:ext uri="{BB962C8B-B14F-4D97-AF65-F5344CB8AC3E}">
        <p14:creationId xmlns:p14="http://schemas.microsoft.com/office/powerpoint/2010/main" val="828168061"/>
      </p:ext>
    </p:extLst>
  </p:cSld>
  <p:clrMapOvr>
    <a:masterClrMapping/>
  </p:clrMapOvr>
  <p:transition>
    <p:dissolv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Internal or Outside Agents?</a:t>
            </a:r>
          </a:p>
        </p:txBody>
      </p:sp>
      <p:sp>
        <p:nvSpPr>
          <p:cNvPr id="3" name="Content Placeholder 2"/>
          <p:cNvSpPr>
            <a:spLocks noGrp="1"/>
          </p:cNvSpPr>
          <p:nvPr>
            <p:ph idx="1"/>
          </p:nvPr>
        </p:nvSpPr>
        <p:spPr/>
        <p:txBody>
          <a:bodyPr>
            <a:normAutofit/>
          </a:bodyPr>
          <a:lstStyle/>
          <a:p>
            <a:r>
              <a:rPr lang="en-GB" dirty="0"/>
              <a:t>Outside agents can be objective in the way they manage the change management programme.</a:t>
            </a:r>
          </a:p>
          <a:p>
            <a:r>
              <a:rPr lang="en-GB" dirty="0"/>
              <a:t>BUT  they may not know the company’s internal culture, operating procedures,  company history, etc. </a:t>
            </a:r>
          </a:p>
          <a:p>
            <a:r>
              <a:rPr lang="en-GB" dirty="0"/>
              <a:t>Could impact on implementation of effective change management programmes.</a:t>
            </a:r>
          </a:p>
          <a:p>
            <a:r>
              <a:rPr lang="en-GB" dirty="0"/>
              <a:t>They are not part of the organisation and may not live with the repercussions of the change management programme e.g. failures. </a:t>
            </a:r>
          </a:p>
        </p:txBody>
      </p:sp>
      <p:sp>
        <p:nvSpPr>
          <p:cNvPr id="5" name="Date Placeholder 4">
            <a:extLst>
              <a:ext uri="{FF2B5EF4-FFF2-40B4-BE49-F238E27FC236}">
                <a16:creationId xmlns:a16="http://schemas.microsoft.com/office/drawing/2014/main" id="{689FB8CD-0906-42FE-98FE-DC4D20C3E1E4}"/>
              </a:ext>
            </a:extLst>
          </p:cNvPr>
          <p:cNvSpPr>
            <a:spLocks noGrp="1"/>
          </p:cNvSpPr>
          <p:nvPr>
            <p:ph type="dt" sz="half" idx="10"/>
          </p:nvPr>
        </p:nvSpPr>
        <p:spPr/>
        <p:txBody>
          <a:bodyPr/>
          <a:lstStyle/>
          <a:p>
            <a:pPr>
              <a:defRPr/>
            </a:pPr>
            <a:fld id="{076000ED-551A-4C66-A8F5-4D93BF56C334}" type="datetime1">
              <a:rPr lang="en-GB" smtClean="0"/>
              <a:t>12/04/2021</a:t>
            </a:fld>
            <a:endParaRPr lang="en-GB"/>
          </a:p>
        </p:txBody>
      </p:sp>
    </p:spTree>
    <p:extLst>
      <p:ext uri="{BB962C8B-B14F-4D97-AF65-F5344CB8AC3E}">
        <p14:creationId xmlns:p14="http://schemas.microsoft.com/office/powerpoint/2010/main" val="2477220496"/>
      </p:ext>
    </p:extLst>
  </p:cSld>
  <p:clrMapOvr>
    <a:masterClrMapping/>
  </p:clrMapOvr>
  <p:transition>
    <p:dissolv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Roles, Skills and Styles of Change Agents</a:t>
            </a:r>
          </a:p>
        </p:txBody>
      </p:sp>
      <p:sp>
        <p:nvSpPr>
          <p:cNvPr id="3" name="Content Placeholder 2"/>
          <p:cNvSpPr>
            <a:spLocks noGrp="1"/>
          </p:cNvSpPr>
          <p:nvPr>
            <p:ph idx="1"/>
          </p:nvPr>
        </p:nvSpPr>
        <p:spPr/>
        <p:txBody>
          <a:bodyPr>
            <a:normAutofit/>
          </a:bodyPr>
          <a:lstStyle/>
          <a:p>
            <a:r>
              <a:rPr lang="en-GB" dirty="0">
                <a:solidFill>
                  <a:srgbClr val="FF0000"/>
                </a:solidFill>
              </a:rPr>
              <a:t>Advocate</a:t>
            </a:r>
            <a:r>
              <a:rPr lang="en-GB" dirty="0"/>
              <a:t> – a change manager must speak in support of the change management programme and pays attention to it at all times in the process. </a:t>
            </a:r>
          </a:p>
          <a:p>
            <a:r>
              <a:rPr lang="en-GB" dirty="0">
                <a:solidFill>
                  <a:srgbClr val="FF0000"/>
                </a:solidFill>
              </a:rPr>
              <a:t>Counsellor</a:t>
            </a:r>
            <a:r>
              <a:rPr lang="en-GB" dirty="0"/>
              <a:t> – a change manager is expected to counsel others as to the importance of the change management programme. They must be willing to alter their own behaviours, attitudes and lifestyles to ensure the change programmes is successful and should also have the wisdom to counsel others to do the same. </a:t>
            </a:r>
          </a:p>
        </p:txBody>
      </p:sp>
      <p:sp>
        <p:nvSpPr>
          <p:cNvPr id="5" name="Date Placeholder 4">
            <a:extLst>
              <a:ext uri="{FF2B5EF4-FFF2-40B4-BE49-F238E27FC236}">
                <a16:creationId xmlns:a16="http://schemas.microsoft.com/office/drawing/2014/main" id="{82EF114F-61E6-4F0B-968B-CE1F8C47BA1D}"/>
              </a:ext>
            </a:extLst>
          </p:cNvPr>
          <p:cNvSpPr>
            <a:spLocks noGrp="1"/>
          </p:cNvSpPr>
          <p:nvPr>
            <p:ph type="dt" sz="half" idx="10"/>
          </p:nvPr>
        </p:nvSpPr>
        <p:spPr/>
        <p:txBody>
          <a:bodyPr/>
          <a:lstStyle/>
          <a:p>
            <a:pPr>
              <a:defRPr/>
            </a:pPr>
            <a:fld id="{79B2D839-06B9-4E97-A67B-D274FBC76CAA}" type="datetime1">
              <a:rPr lang="en-GB" smtClean="0"/>
              <a:t>12/04/2021</a:t>
            </a:fld>
            <a:endParaRPr lang="en-GB"/>
          </a:p>
        </p:txBody>
      </p:sp>
    </p:spTree>
    <p:extLst>
      <p:ext uri="{BB962C8B-B14F-4D97-AF65-F5344CB8AC3E}">
        <p14:creationId xmlns:p14="http://schemas.microsoft.com/office/powerpoint/2010/main" val="3968622809"/>
      </p:ext>
    </p:extLst>
  </p:cSld>
  <p:clrMapOvr>
    <a:masterClrMapping/>
  </p:clrMapOvr>
  <p:transition>
    <p:dissolv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Roles, Skills and Styles of Change Agents</a:t>
            </a:r>
          </a:p>
        </p:txBody>
      </p:sp>
      <p:sp>
        <p:nvSpPr>
          <p:cNvPr id="3" name="Content Placeholder 2"/>
          <p:cNvSpPr>
            <a:spLocks noGrp="1"/>
          </p:cNvSpPr>
          <p:nvPr>
            <p:ph idx="1"/>
          </p:nvPr>
        </p:nvSpPr>
        <p:spPr/>
        <p:txBody>
          <a:bodyPr>
            <a:normAutofit fontScale="92500" lnSpcReduction="10000"/>
          </a:bodyPr>
          <a:lstStyle/>
          <a:p>
            <a:r>
              <a:rPr lang="en-GB" dirty="0">
                <a:solidFill>
                  <a:srgbClr val="FF0000"/>
                </a:solidFill>
              </a:rPr>
              <a:t>Facilitator</a:t>
            </a:r>
            <a:r>
              <a:rPr lang="en-GB" dirty="0"/>
              <a:t> – the change manager find ways to help people change in the process of adopting the change programme. They clarify what needs to be done and this helps others to engage and perform well on the change management programme. </a:t>
            </a:r>
          </a:p>
          <a:p>
            <a:r>
              <a:rPr lang="en-GB" dirty="0">
                <a:solidFill>
                  <a:srgbClr val="FF0000"/>
                </a:solidFill>
              </a:rPr>
              <a:t>Leader </a:t>
            </a:r>
            <a:r>
              <a:rPr lang="en-GB" dirty="0"/>
              <a:t>– The agent must be willing to lead the change and to take full responsibilities for the decisions and actions of the entire team.</a:t>
            </a:r>
          </a:p>
          <a:p>
            <a:r>
              <a:rPr lang="en-GB" dirty="0">
                <a:solidFill>
                  <a:srgbClr val="FF0000"/>
                </a:solidFill>
              </a:rPr>
              <a:t>Teacher</a:t>
            </a:r>
            <a:r>
              <a:rPr lang="en-GB" dirty="0"/>
              <a:t> – the change agent must be willing to teach others about the change management programme and why it is important and what each and </a:t>
            </a:r>
            <a:r>
              <a:rPr lang="en-GB" dirty="0" err="1"/>
              <a:t>everyones</a:t>
            </a:r>
            <a:r>
              <a:rPr lang="en-GB" dirty="0"/>
              <a:t> roles and responsibility are and their limitations. </a:t>
            </a:r>
          </a:p>
          <a:p>
            <a:endParaRPr lang="en-GB" dirty="0"/>
          </a:p>
        </p:txBody>
      </p:sp>
      <p:sp>
        <p:nvSpPr>
          <p:cNvPr id="5" name="Date Placeholder 4">
            <a:extLst>
              <a:ext uri="{FF2B5EF4-FFF2-40B4-BE49-F238E27FC236}">
                <a16:creationId xmlns:a16="http://schemas.microsoft.com/office/drawing/2014/main" id="{970F2400-2555-4920-AEFF-44AB2BACA2A1}"/>
              </a:ext>
            </a:extLst>
          </p:cNvPr>
          <p:cNvSpPr>
            <a:spLocks noGrp="1"/>
          </p:cNvSpPr>
          <p:nvPr>
            <p:ph type="dt" sz="half" idx="10"/>
          </p:nvPr>
        </p:nvSpPr>
        <p:spPr/>
        <p:txBody>
          <a:bodyPr/>
          <a:lstStyle/>
          <a:p>
            <a:pPr>
              <a:defRPr/>
            </a:pPr>
            <a:fld id="{55474B88-E517-48B7-B539-B78A4CC47F1A}" type="datetime1">
              <a:rPr lang="en-GB" smtClean="0"/>
              <a:t>12/04/2021</a:t>
            </a:fld>
            <a:endParaRPr lang="en-GB"/>
          </a:p>
        </p:txBody>
      </p:sp>
    </p:spTree>
    <p:extLst>
      <p:ext uri="{BB962C8B-B14F-4D97-AF65-F5344CB8AC3E}">
        <p14:creationId xmlns:p14="http://schemas.microsoft.com/office/powerpoint/2010/main" val="832162049"/>
      </p:ext>
    </p:extLst>
  </p:cSld>
  <p:clrMapOvr>
    <a:masterClrMapping/>
  </p:clrMapOvr>
  <p:transition>
    <p:dissolv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 Agent Skills.</a:t>
            </a:r>
          </a:p>
        </p:txBody>
      </p:sp>
      <p:sp>
        <p:nvSpPr>
          <p:cNvPr id="3" name="Content Placeholder 2"/>
          <p:cNvSpPr>
            <a:spLocks noGrp="1"/>
          </p:cNvSpPr>
          <p:nvPr>
            <p:ph idx="1"/>
          </p:nvPr>
        </p:nvSpPr>
        <p:spPr/>
        <p:txBody>
          <a:bodyPr>
            <a:normAutofit fontScale="92500" lnSpcReduction="10000"/>
          </a:bodyPr>
          <a:lstStyle/>
          <a:p>
            <a:r>
              <a:rPr lang="en-GB" dirty="0"/>
              <a:t>Must understand the internal and external environments and how they can affect the change programmes. </a:t>
            </a:r>
          </a:p>
          <a:p>
            <a:r>
              <a:rPr lang="en-GB" dirty="0"/>
              <a:t>Must be proactive and rarely reactive.</a:t>
            </a:r>
          </a:p>
          <a:p>
            <a:r>
              <a:rPr lang="en-GB" dirty="0"/>
              <a:t>Must be willing to work in cooperation with others. </a:t>
            </a:r>
          </a:p>
          <a:p>
            <a:r>
              <a:rPr lang="en-GB" dirty="0"/>
              <a:t>Good communication and problem solving skills. </a:t>
            </a:r>
          </a:p>
          <a:p>
            <a:r>
              <a:rPr lang="en-GB" dirty="0"/>
              <a:t>Passionate and inspiring leaders and manager. </a:t>
            </a:r>
          </a:p>
          <a:p>
            <a:r>
              <a:rPr lang="en-GB" dirty="0"/>
              <a:t>Must be creative and critical in their thinking. </a:t>
            </a:r>
          </a:p>
          <a:p>
            <a:r>
              <a:rPr lang="en-GB" dirty="0"/>
              <a:t>Effective networker.</a:t>
            </a:r>
          </a:p>
          <a:p>
            <a:r>
              <a:rPr lang="en-GB" dirty="0"/>
              <a:t>Must be responsible and willing to engage on learning the skills that are required for the effective implementation of the change programme. </a:t>
            </a:r>
          </a:p>
          <a:p>
            <a:endParaRPr lang="en-GB" dirty="0"/>
          </a:p>
          <a:p>
            <a:endParaRPr lang="en-GB" dirty="0"/>
          </a:p>
        </p:txBody>
      </p:sp>
      <p:sp>
        <p:nvSpPr>
          <p:cNvPr id="5" name="Date Placeholder 4">
            <a:extLst>
              <a:ext uri="{FF2B5EF4-FFF2-40B4-BE49-F238E27FC236}">
                <a16:creationId xmlns:a16="http://schemas.microsoft.com/office/drawing/2014/main" id="{783E31DE-7330-48CE-A738-FF675B7FC1C0}"/>
              </a:ext>
            </a:extLst>
          </p:cNvPr>
          <p:cNvSpPr>
            <a:spLocks noGrp="1"/>
          </p:cNvSpPr>
          <p:nvPr>
            <p:ph type="dt" sz="half" idx="10"/>
          </p:nvPr>
        </p:nvSpPr>
        <p:spPr/>
        <p:txBody>
          <a:bodyPr/>
          <a:lstStyle/>
          <a:p>
            <a:pPr>
              <a:defRPr/>
            </a:pPr>
            <a:fld id="{14DDE059-FD4B-4637-B4EC-22350C699A54}" type="datetime1">
              <a:rPr lang="en-GB" smtClean="0"/>
              <a:t>12/04/2021</a:t>
            </a:fld>
            <a:endParaRPr lang="en-GB"/>
          </a:p>
        </p:txBody>
      </p:sp>
    </p:spTree>
    <p:extLst>
      <p:ext uri="{BB962C8B-B14F-4D97-AF65-F5344CB8AC3E}">
        <p14:creationId xmlns:p14="http://schemas.microsoft.com/office/powerpoint/2010/main" val="2438835451"/>
      </p:ext>
    </p:extLst>
  </p:cSld>
  <p:clrMapOvr>
    <a:masterClrMapping/>
  </p:clrMapOvr>
  <p:transition>
    <p:dissolv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0AF5A-54E3-4277-8FA4-9DD5A1E0DC9B}"/>
              </a:ext>
            </a:extLst>
          </p:cNvPr>
          <p:cNvSpPr>
            <a:spLocks noGrp="1"/>
          </p:cNvSpPr>
          <p:nvPr>
            <p:ph type="title"/>
          </p:nvPr>
        </p:nvSpPr>
        <p:spPr/>
        <p:txBody>
          <a:bodyPr/>
          <a:lstStyle/>
          <a:p>
            <a:r>
              <a:rPr lang="en-US" dirty="0"/>
              <a:t>Learning Outcomes</a:t>
            </a:r>
            <a:endParaRPr lang="en-GB" dirty="0"/>
          </a:p>
        </p:txBody>
      </p:sp>
      <p:sp>
        <p:nvSpPr>
          <p:cNvPr id="3" name="Content Placeholder 2">
            <a:extLst>
              <a:ext uri="{FF2B5EF4-FFF2-40B4-BE49-F238E27FC236}">
                <a16:creationId xmlns:a16="http://schemas.microsoft.com/office/drawing/2014/main" id="{152D9E64-8753-4D19-8CBE-64C4E5A31594}"/>
              </a:ext>
            </a:extLst>
          </p:cNvPr>
          <p:cNvSpPr>
            <a:spLocks noGrp="1"/>
          </p:cNvSpPr>
          <p:nvPr>
            <p:ph idx="1"/>
          </p:nvPr>
        </p:nvSpPr>
        <p:spPr/>
        <p:txBody>
          <a:bodyPr/>
          <a:lstStyle/>
          <a:p>
            <a:r>
              <a:rPr lang="en-US" dirty="0"/>
              <a:t>BY the end of the session you should be able to:</a:t>
            </a:r>
          </a:p>
          <a:p>
            <a:endParaRPr lang="en-US" dirty="0"/>
          </a:p>
          <a:p>
            <a:r>
              <a:rPr lang="en-US" dirty="0"/>
              <a:t>Describe and evaluate culture in a specific organization</a:t>
            </a:r>
          </a:p>
          <a:p>
            <a:endParaRPr lang="en-US" dirty="0"/>
          </a:p>
          <a:p>
            <a:r>
              <a:rPr lang="en-US" dirty="0"/>
              <a:t>Understand the attributes needed by change agents</a:t>
            </a:r>
            <a:endParaRPr lang="en-GB" dirty="0"/>
          </a:p>
        </p:txBody>
      </p:sp>
      <p:sp>
        <p:nvSpPr>
          <p:cNvPr id="4" name="Date Placeholder 3">
            <a:extLst>
              <a:ext uri="{FF2B5EF4-FFF2-40B4-BE49-F238E27FC236}">
                <a16:creationId xmlns:a16="http://schemas.microsoft.com/office/drawing/2014/main" id="{BEFB3E25-26E4-4011-8467-BD0C98458A29}"/>
              </a:ext>
            </a:extLst>
          </p:cNvPr>
          <p:cNvSpPr>
            <a:spLocks noGrp="1"/>
          </p:cNvSpPr>
          <p:nvPr>
            <p:ph type="dt" sz="half" idx="10"/>
          </p:nvPr>
        </p:nvSpPr>
        <p:spPr/>
        <p:txBody>
          <a:bodyPr/>
          <a:lstStyle/>
          <a:p>
            <a:pPr>
              <a:defRPr/>
            </a:pPr>
            <a:fld id="{417CD06F-6B71-448F-A1C4-5248EB137912}" type="datetime1">
              <a:rPr lang="en-GB" smtClean="0"/>
              <a:t>12/04/2021</a:t>
            </a:fld>
            <a:endParaRPr lang="en-GB"/>
          </a:p>
        </p:txBody>
      </p:sp>
    </p:spTree>
    <p:extLst>
      <p:ext uri="{BB962C8B-B14F-4D97-AF65-F5344CB8AC3E}">
        <p14:creationId xmlns:p14="http://schemas.microsoft.com/office/powerpoint/2010/main" val="4089973264"/>
      </p:ext>
    </p:extLst>
  </p:cSld>
  <p:clrMapOvr>
    <a:masterClrMapping/>
  </p:clrMapOvr>
  <p:transition>
    <p:dissolve/>
  </p:transition>
</p:sld>
</file>

<file path=ppt/theme/theme1.xml><?xml version="1.0" encoding="utf-8"?>
<a:theme xmlns:a="http://schemas.openxmlformats.org/drawingml/2006/main" name="1_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EMPL6003 Leading and implementing workplace change</Template>
  <TotalTime>187</TotalTime>
  <Words>1438</Words>
  <Application>Microsoft Office PowerPoint</Application>
  <PresentationFormat>On-screen Show (4:3)</PresentationFormat>
  <Paragraphs>252</Paragraphs>
  <Slides>28</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Calibri</vt:lpstr>
      <vt:lpstr>Myriad Pro</vt:lpstr>
      <vt:lpstr>Tahoma</vt:lpstr>
      <vt:lpstr>Times</vt:lpstr>
      <vt:lpstr>Times New Roman</vt:lpstr>
      <vt:lpstr>Wingdings</vt:lpstr>
      <vt:lpstr>1_Default Theme</vt:lpstr>
      <vt:lpstr>Organizational Culture and Change</vt:lpstr>
      <vt:lpstr>Session Aims</vt:lpstr>
      <vt:lpstr>DEFINING CULTURE: </vt:lpstr>
      <vt:lpstr>WHAT IS “CULTURE”? </vt:lpstr>
      <vt:lpstr>Organizational Culture</vt:lpstr>
      <vt:lpstr>THE WAY THINGS ARE DONE AROUND HERE!”“ </vt:lpstr>
      <vt:lpstr>Culture in organisations</vt:lpstr>
      <vt:lpstr>CULTURE IS SEEN WITHIN</vt:lpstr>
      <vt:lpstr>Characteristics of  Organizational Culture</vt:lpstr>
      <vt:lpstr>Characteristics of  Organizational Culture</vt:lpstr>
      <vt:lpstr>CORPORATE CULTURES WERE CATEGORISED BY DEAL AND KENNEDY (1982)</vt:lpstr>
      <vt:lpstr>TOUGH GUY MACHO CULTURE</vt:lpstr>
      <vt:lpstr>WORK-HARD/PLAY HARD CULTURE </vt:lpstr>
      <vt:lpstr>BET YOUR COMPANY CULTURE</vt:lpstr>
      <vt:lpstr>PROCESS CULTURE</vt:lpstr>
      <vt:lpstr>Deal &amp; Kennedy Model explained </vt:lpstr>
      <vt:lpstr>Contrasting Organizational Cultures</vt:lpstr>
      <vt:lpstr>How Organizational Culture Forms</vt:lpstr>
      <vt:lpstr>Creating and Sustaining Culture: Keeping a Culture Alive</vt:lpstr>
      <vt:lpstr>A Socialization Model</vt:lpstr>
      <vt:lpstr>The Liabilities of Culture</vt:lpstr>
      <vt:lpstr>Who is responsible for managing change in organisations?</vt:lpstr>
      <vt:lpstr>Change Agents</vt:lpstr>
      <vt:lpstr>Internal or Outside Agents?</vt:lpstr>
      <vt:lpstr>Roles, Skills and Styles of Change Agents</vt:lpstr>
      <vt:lpstr>Roles, Skills and Styles of Change Agents</vt:lpstr>
      <vt:lpstr>Change Agent Skills.</vt:lpstr>
      <vt:lpstr>Learning Outcomes</vt:lpstr>
    </vt:vector>
  </TitlesOfParts>
  <Company>Russell Consulting,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implementing workplace change</dc:title>
  <dc:creator>Paul</dc:creator>
  <cp:lastModifiedBy>Mary</cp:lastModifiedBy>
  <cp:revision>8</cp:revision>
  <cp:lastPrinted>2015-05-08T17:50:00Z</cp:lastPrinted>
  <dcterms:created xsi:type="dcterms:W3CDTF">2018-06-14T10:40:44Z</dcterms:created>
  <dcterms:modified xsi:type="dcterms:W3CDTF">2021-04-12T10:26:54Z</dcterms:modified>
</cp:coreProperties>
</file>