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31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1" r:id="rId8"/>
    <p:sldId id="262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17" y="4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8C3EE2-F6C4-4D28-8773-3D7A1FBC67DF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61890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E8D39AB-5C5D-4EE5-BD12-F0F7A496B8FA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84065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F2EB90-FF61-4C4C-ABA9-9E1E6EF10CF7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1193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DBA5BC-968C-403F-A49C-530F923C3195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27546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797192-0A41-4870-B1BB-1119A4A93ACF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00751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056038D-5835-4109-B22F-69337F74937B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14239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48A10E-34F4-4AAF-963A-320C6C471A9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885536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0FD5E778-0557-42AA-A866-94D219F13F85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131608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87161CD-381F-48AD-9454-19ED25E646B5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68679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4B7B6E-31A4-4B51-9684-CF945199A34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515379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3A1C766-09AD-4F6C-ACF1-F631F224C106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052907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F14C4C61-3456-4ACA-AD31-73CD5FF3C44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93579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B202365B-7B67-420D-A7E5-40744608269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extLst/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Structured Query Language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BC339743-3EF3-44C0-8542-157DD680156B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394460" y="4293096"/>
            <a:ext cx="6400800" cy="1771650"/>
          </a:xfrm>
        </p:spPr>
        <p:txBody>
          <a:bodyPr/>
          <a:lstStyle/>
          <a:p>
            <a:pPr marR="0" algn="ctr" eaLnBrk="1" hangingPunct="1"/>
            <a:r>
              <a:rPr lang="en-GB" altLang="en-US" sz="3200" dirty="0"/>
              <a:t>Table Expressions </a:t>
            </a:r>
          </a:p>
          <a:p>
            <a:pPr marR="0" algn="ctr" eaLnBrk="1" hangingPunct="1"/>
            <a:r>
              <a:rPr lang="en-GB" altLang="en-US" sz="3200" dirty="0"/>
              <a:t>&amp; Predicates</a:t>
            </a:r>
          </a:p>
          <a:p>
            <a:pPr marR="0" algn="ctr" eaLnBrk="1" hangingPunct="1"/>
            <a:endParaRPr lang="en-GB" altLang="en-US" sz="3200" dirty="0"/>
          </a:p>
          <a:p>
            <a:pPr marR="0" algn="ctr"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624C60D1-2DE5-46B4-9205-8E696BF9A6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Table Expressions (Clauses)</a:t>
            </a:r>
          </a:p>
        </p:txBody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6E65AE88-0679-4376-A89D-1794BC3CFED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/>
              <a:t>Table expressions are used to specify a table or a grouped table.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endParaRPr lang="en-GB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/>
              <a:t>Table expressions are: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/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FROM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WHERE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GROUP BY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HAVING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ORDER BY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/>
              <a:t>The From clause is necessary to a SQL query; the WHERE, GROUP BY, HAVING, and ORDER BY clauses are all optional.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D39187BD-0B80-44F7-A5FD-5B2577B8449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FROM Clause</a:t>
            </a:r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4E35E733-AD8C-4A6F-9C14-4DCBE069E608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/>
              <a:t>The FROM clause specifies a table or tables from which the desired rows are to be retrieved.  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/>
              <a:t>For example: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SELECT *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FROM STUDENT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/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SELECT STUDENT_NO, ADDRESS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FROM STUDENT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/>
              <a:t>If attributes are required from more than one table, then the FROM clause must name all the tables involved in any order.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8F2C0EA5-B716-4753-AB80-35E9CEF9A6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WHERE Clause</a:t>
            </a:r>
          </a:p>
        </p:txBody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754CF712-7EFE-41A0-A840-9FD9B10FEF0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/>
              <a:t>The WHERE clause specifies the row or rows retrieved from a table meet the WHERE clause specification.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/>
              <a:t>The syntax is: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endParaRPr lang="en-GB"/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SELECT column1, column2, …………………., columnN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FROM tablename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WHERE condition;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/>
              <a:t>An example: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endParaRPr lang="en-GB"/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SELECT Student_No, Student_Name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FROM Student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WHERE Course_No = “HNC34”;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B8C9FC47-83C3-45E7-B33D-7473EA58E9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GROUP BY Clause</a:t>
            </a:r>
          </a:p>
        </p:txBody>
      </p:sp>
      <p:sp>
        <p:nvSpPr>
          <p:cNvPr id="50179" name="Rectangle 3">
            <a:extLst>
              <a:ext uri="{FF2B5EF4-FFF2-40B4-BE49-F238E27FC236}">
                <a16:creationId xmlns:a16="http://schemas.microsoft.com/office/drawing/2014/main" id="{73F1D337-61C9-40EC-8EDE-CADBEE67A04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/>
              <a:t>The result of the GROUP BY clause partitions the result of the FROM clause into a set of groups so that for each group of more than one row, the values in the grouping attribute are identical.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/>
              <a:t>The syntax is: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SELECT column1, column2, …………………., columnN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FROM tablename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GROUP BY groupin_column;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/>
              <a:t>an example: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endParaRPr lang="en-GB"/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US"/>
              <a:t>SELECT lecturer_no,  campus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US"/>
              <a:t>FROM Lecturer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US"/>
              <a:t>GROUP BY Campus, Lecturer_no;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61C5F47F-0251-43E6-82CE-2A430FDF51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GROUP BY Clause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A6ED4DD4-FB8C-45C4-9A29-355BDC4A5EA5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Microsoft Access example: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SELECT Lecturer_No, Name, Campus</a:t>
            </a:r>
          </a:p>
          <a:p>
            <a:pPr eaLnBrk="1" hangingPunct="1"/>
            <a:r>
              <a:rPr lang="en-GB" altLang="en-US"/>
              <a:t>FROM Lecturer</a:t>
            </a:r>
          </a:p>
          <a:p>
            <a:pPr eaLnBrk="1" hangingPunct="1"/>
            <a:r>
              <a:rPr lang="en-GB" altLang="en-US"/>
              <a:t>GROUP BY Campus, Name, Lecturer_No;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A9F39BE3-DAAC-45FB-8319-A72240AEA5A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HAVING Clause</a:t>
            </a:r>
          </a:p>
        </p:txBody>
      </p:sp>
      <p:sp>
        <p:nvSpPr>
          <p:cNvPr id="51203" name="Rectangle 3">
            <a:extLst>
              <a:ext uri="{FF2B5EF4-FFF2-40B4-BE49-F238E27FC236}">
                <a16:creationId xmlns:a16="http://schemas.microsoft.com/office/drawing/2014/main" id="{0A550633-2D78-4B1B-92D3-CB65324053E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/>
              <a:t>The HAVING clause is used to specify the quality a group must possess for it to be returned in the output.  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/>
              <a:t>HAVING compares a property of the group with a constant value.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/>
              <a:t>It perform the same function for groups that WHERE performs for individual rows.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/>
              <a:t>HAVING must be used in conjunction with GROUP BY.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/>
              <a:t>The syntax is: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endParaRPr lang="en-GB"/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SELECT column1, column2, …………………., columnN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FROM tablename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GROUP BY groupin_column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HAVING specified_group_prpoerty;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1CEC4494-63F0-4937-80B7-16FB5F924F4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HAVING Clause</a:t>
            </a:r>
          </a:p>
        </p:txBody>
      </p:sp>
      <p:sp>
        <p:nvSpPr>
          <p:cNvPr id="52227" name="Rectangle 3">
            <a:extLst>
              <a:ext uri="{FF2B5EF4-FFF2-40B4-BE49-F238E27FC236}">
                <a16:creationId xmlns:a16="http://schemas.microsoft.com/office/drawing/2014/main" id="{AF1D6203-4342-43AF-8A81-37D40F9CD77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/>
              <a:t>An example: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/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US"/>
              <a:t>SELECT  Campus, COUNT(*)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US"/>
              <a:t>FROM Lecturer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US"/>
              <a:t>GROUP BY Campus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US"/>
              <a:t>HAVING COUNT(*) &gt; 1;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/>
              <a:t>Microsoft Access example: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endParaRPr lang="en-GB"/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SELECT Lecturer_No, Name, Campus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FROM Lecturer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GROUP BY Campus, Name, Lecturer_No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HAVING Campus = "Mayals" OR Campus = "Town";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05C11DB2-9C40-4DBD-8D82-99709FA58CC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ORDER BY Clause</a:t>
            </a:r>
          </a:p>
        </p:txBody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7CFCE88C-4860-4426-811E-0E772F8D89D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447800"/>
            <a:ext cx="8178800" cy="5029200"/>
          </a:xfr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 dirty="0"/>
              <a:t>The ORDER BY clause allows you to specify the order in which rows will appear in the retrieval.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 dirty="0"/>
              <a:t>If the ORDER BY clause is used, it must be the last clause in a SELECT command.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 dirty="0"/>
              <a:t>The syntax is: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endParaRPr lang="en-GB" dirty="0"/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/>
              <a:t>SELECT column1, column2, …………………., </a:t>
            </a:r>
            <a:r>
              <a:rPr lang="en-GB" dirty="0" err="1"/>
              <a:t>columnN</a:t>
            </a:r>
            <a:endParaRPr lang="en-GB" dirty="0"/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/>
              <a:t>FROM </a:t>
            </a:r>
            <a:r>
              <a:rPr lang="en-GB" dirty="0" err="1"/>
              <a:t>tablename</a:t>
            </a:r>
            <a:endParaRPr lang="en-GB" dirty="0"/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/>
              <a:t>ORDER By column1, column2, ………………, </a:t>
            </a:r>
            <a:r>
              <a:rPr lang="en-GB" dirty="0" err="1"/>
              <a:t>columnN</a:t>
            </a:r>
            <a:r>
              <a:rPr lang="en-GB" dirty="0"/>
              <a:t>;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 dirty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 sz="1800" dirty="0"/>
              <a:t>An example: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endParaRPr lang="en-GB" sz="1800" dirty="0"/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/>
              <a:t>SELECT </a:t>
            </a:r>
            <a:r>
              <a:rPr lang="en-GB" dirty="0" err="1"/>
              <a:t>Lecturer_No</a:t>
            </a:r>
            <a:r>
              <a:rPr lang="en-GB" dirty="0"/>
              <a:t>, Name, Campus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/>
              <a:t>FROM Lecturer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/>
              <a:t>ORDER BY Campus, Name;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846B8D6B-2DC7-4A24-8ECC-D6A7A67292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Predicates</a:t>
            </a:r>
          </a:p>
        </p:txBody>
      </p:sp>
      <p:sp>
        <p:nvSpPr>
          <p:cNvPr id="55299" name="Rectangle 3">
            <a:extLst>
              <a:ext uri="{FF2B5EF4-FFF2-40B4-BE49-F238E27FC236}">
                <a16:creationId xmlns:a16="http://schemas.microsoft.com/office/drawing/2014/main" id="{3E8307C5-3301-4FB9-8DC8-A464BF9AE6AC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/>
              <a:t>Predicates are conditions that are stated in the WHERE clause of a SQL query.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/>
              <a:t>The predicates supported by SQL are: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endParaRPr lang="en-GB"/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Comparison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BETWEEN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IN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LIKE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NULL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Quantified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EXISTS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07FD12CF-4239-428C-B2E3-A919AA9BC99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Comparison Predicate</a:t>
            </a:r>
          </a:p>
        </p:txBody>
      </p:sp>
      <p:sp>
        <p:nvSpPr>
          <p:cNvPr id="56323" name="Rectangle 3">
            <a:extLst>
              <a:ext uri="{FF2B5EF4-FFF2-40B4-BE49-F238E27FC236}">
                <a16:creationId xmlns:a16="http://schemas.microsoft.com/office/drawing/2014/main" id="{137C0121-4609-4CD2-9B0D-F9C16A09B78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 dirty="0"/>
              <a:t>A comparison predicate specifies a comparison of two values.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 dirty="0"/>
              <a:t>It consists of a value expression followed by a comparison operator followed by either another value expression, or a single-valued subquery.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 dirty="0"/>
              <a:t>The data types of the two value expressions, or the value expression of the subquery, must be compatible.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 dirty="0"/>
              <a:t>The comparison operators supported by SQL are: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/>
              <a:t>equals			=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/>
              <a:t>not equal to			&lt;&gt;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/>
              <a:t>less than			&lt;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/>
              <a:t>greater than			&gt;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/>
              <a:t>less than or equal to 		&lt;=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/>
              <a:t>greater than or equal to	&gt;=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DC3C9327-DF86-4E84-BE72-2E8A46985E0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BETWEEN Predicate</a:t>
            </a:r>
          </a:p>
        </p:txBody>
      </p:sp>
      <p:sp>
        <p:nvSpPr>
          <p:cNvPr id="57347" name="Rectangle 3">
            <a:extLst>
              <a:ext uri="{FF2B5EF4-FFF2-40B4-BE49-F238E27FC236}">
                <a16:creationId xmlns:a16="http://schemas.microsoft.com/office/drawing/2014/main" id="{8D4CB375-568F-40B5-85FA-D095EEECEA0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/>
              <a:t>The BETWEEN predicate specifies a range comparison.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/>
              <a:t>The syntax is: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endParaRPr lang="en-GB"/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….. BETWEEN ………. AND ……….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Or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……NOT BETWEEN ……… AND ………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/>
              <a:t>An example: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endParaRPr lang="en-GB"/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SELECT Part_No, Part_Name, Price, Supplier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FROM Supplier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WHERE Price BETWEEN 50 and 75;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F5A1FE52-EE9B-46AC-B98D-7F7A0AE3B60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BETWEEN Predicate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96214C08-49F6-489D-A927-C718FB1A77FE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An example:</a:t>
            </a:r>
          </a:p>
          <a:p>
            <a:pPr eaLnBrk="1" hangingPunct="1"/>
            <a:endParaRPr lang="en-GB" altLang="en-US"/>
          </a:p>
          <a:p>
            <a:pPr lvl="1" eaLnBrk="1" hangingPunct="1"/>
            <a:r>
              <a:rPr lang="en-GB" altLang="en-US"/>
              <a:t>SELECT Part_No, Part_Name, Price, Supplier</a:t>
            </a:r>
          </a:p>
          <a:p>
            <a:pPr lvl="1" eaLnBrk="1" hangingPunct="1"/>
            <a:r>
              <a:rPr lang="en-GB" altLang="en-US"/>
              <a:t>FROM Supplier</a:t>
            </a:r>
          </a:p>
          <a:p>
            <a:pPr lvl="1" eaLnBrk="1" hangingPunct="1"/>
            <a:r>
              <a:rPr lang="en-GB" altLang="en-US"/>
              <a:t>WHERE Price NOT BETWEEN 150 and 275;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F91AE672-4296-46DA-9B39-6534B20690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IN Predicate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5C78EA63-0BA4-4760-A47C-04AC8EF90E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IN (or NOT IN) predicate specifies a quantified comparison.</a:t>
            </a:r>
          </a:p>
          <a:p>
            <a:pPr eaLnBrk="1" hangingPunct="1"/>
            <a:r>
              <a:rPr lang="en-GB" altLang="en-US"/>
              <a:t>It lists a set of values and tests for whether or not a candidate value is in the list.</a:t>
            </a:r>
          </a:p>
          <a:p>
            <a:pPr eaLnBrk="1" hangingPunct="1"/>
            <a:r>
              <a:rPr lang="en-GB" altLang="en-US"/>
              <a:t>The list must be enclosed in brackets.</a:t>
            </a:r>
          </a:p>
          <a:p>
            <a:pPr eaLnBrk="1" hangingPunct="1"/>
            <a:r>
              <a:rPr lang="en-GB" altLang="en-US"/>
              <a:t>An example</a:t>
            </a:r>
          </a:p>
          <a:p>
            <a:pPr lvl="1" eaLnBrk="1" hangingPunct="1"/>
            <a:endParaRPr lang="en-GB" altLang="en-US" sz="2000"/>
          </a:p>
          <a:p>
            <a:pPr lvl="1" eaLnBrk="1" hangingPunct="1"/>
            <a:r>
              <a:rPr lang="en-GB" altLang="en-US"/>
              <a:t>SELECT Part_No, Part_Name, Price, Supplier</a:t>
            </a:r>
          </a:p>
          <a:p>
            <a:pPr lvl="1" eaLnBrk="1" hangingPunct="1"/>
            <a:r>
              <a:rPr lang="en-GB" altLang="en-US"/>
              <a:t>FROM Supplier</a:t>
            </a:r>
          </a:p>
          <a:p>
            <a:pPr lvl="1" eaLnBrk="1" hangingPunct="1"/>
            <a:r>
              <a:rPr lang="en-GB" altLang="en-US"/>
              <a:t>WHERE Price IN(100, 120, 180);</a:t>
            </a: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84F3B512-978A-41EA-84E4-24C7AD7BFAB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IN Predicate</a:t>
            </a:r>
          </a:p>
        </p:txBody>
      </p:sp>
      <p:sp>
        <p:nvSpPr>
          <p:cNvPr id="60419" name="Rectangle 3">
            <a:extLst>
              <a:ext uri="{FF2B5EF4-FFF2-40B4-BE49-F238E27FC236}">
                <a16:creationId xmlns:a16="http://schemas.microsoft.com/office/drawing/2014/main" id="{2173A614-8AF0-4C30-A55C-59BC019CAF21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/>
              <a:t>You could write the query using OR instead of IN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/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SELECT Part_No, Part_Name, Price, Supplier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FROM Supplier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WHERE Price = 100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OR Price = 120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Or Price = 180;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endParaRPr lang="en-GB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/>
              <a:t>The query can also be written using ANY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endParaRPr lang="en-GB"/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 SELECT Part_No, Part_Name, Price, Supplier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FROM Supplier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WHERE Price = ANY (100, 120, 180);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A1E9CDAC-9367-4030-9F6A-EF09169B87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LIKE Predicate</a:t>
            </a:r>
          </a:p>
        </p:txBody>
      </p:sp>
      <p:sp>
        <p:nvSpPr>
          <p:cNvPr id="61443" name="Rectangle 3">
            <a:extLst>
              <a:ext uri="{FF2B5EF4-FFF2-40B4-BE49-F238E27FC236}">
                <a16:creationId xmlns:a16="http://schemas.microsoft.com/office/drawing/2014/main" id="{41E91D89-7649-47D0-A37F-90B501FA6D3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/>
              <a:t>The LIKE predicate specifies a pattern-matching comparison in which an underscore (_) is used to represent a single character in the pattern, and a percent sign (%) is used to represent a character string of arbitrary length (including zero).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/>
              <a:t>The form of the LIKE predicate is: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column_name LIKE character_string_constant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Wingdings 3"/>
              <a:buChar char=""/>
              <a:defRPr/>
            </a:pPr>
            <a:r>
              <a:rPr lang="en-GB"/>
              <a:t>An example: Select all Lecturers whose Name starts with the letter ‘R’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SELECT Lecturer_No, Name, Campus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FROM Lecturer</a:t>
            </a:r>
          </a:p>
          <a:p>
            <a:pPr marL="621792" lvl="1" indent="-246888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/>
              <a:t>WHERE Name Like "R%";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24020576-BE29-4840-B254-B0204BB3F86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LIKE Predicate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AAC67727-49A3-4F99-87A6-EB54BACAA00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Microsoft Access example</a:t>
            </a:r>
          </a:p>
          <a:p>
            <a:pPr eaLnBrk="1" hangingPunct="1"/>
            <a:endParaRPr lang="en-GB" altLang="en-US"/>
          </a:p>
          <a:p>
            <a:pPr lvl="1" eaLnBrk="1" hangingPunct="1"/>
            <a:r>
              <a:rPr lang="en-GB" altLang="en-US"/>
              <a:t>SELECT Lecturer.Lecturer_No, Lecturer.Name, Lecturer.Campus</a:t>
            </a:r>
          </a:p>
          <a:p>
            <a:pPr lvl="1" eaLnBrk="1" hangingPunct="1"/>
            <a:r>
              <a:rPr lang="en-GB" altLang="en-US"/>
              <a:t>FROM Lecturer</a:t>
            </a:r>
          </a:p>
          <a:p>
            <a:pPr lvl="1" eaLnBrk="1" hangingPunct="1"/>
            <a:r>
              <a:rPr lang="en-GB" altLang="en-US"/>
              <a:t>WHERE Name Like "R*";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275</TotalTime>
  <Words>979</Words>
  <Application>Microsoft Office PowerPoint</Application>
  <PresentationFormat>On-screen Show (4:3)</PresentationFormat>
  <Paragraphs>174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Times New Roman</vt:lpstr>
      <vt:lpstr>Arial</vt:lpstr>
      <vt:lpstr>Calibri</vt:lpstr>
      <vt:lpstr>Constantia</vt:lpstr>
      <vt:lpstr>Wingdings 2</vt:lpstr>
      <vt:lpstr>Wingdings 3</vt:lpstr>
      <vt:lpstr>Verdana</vt:lpstr>
      <vt:lpstr>Retrospect</vt:lpstr>
      <vt:lpstr>Structured Query Language</vt:lpstr>
      <vt:lpstr>Table Expressions (Clauses)</vt:lpstr>
      <vt:lpstr>FROM Clause</vt:lpstr>
      <vt:lpstr>WHERE Clause</vt:lpstr>
      <vt:lpstr>GROUP BY Clause</vt:lpstr>
      <vt:lpstr>GROUP BY Clause</vt:lpstr>
      <vt:lpstr>HAVING Clause</vt:lpstr>
      <vt:lpstr>HAVING Clause</vt:lpstr>
      <vt:lpstr>ORDER BY Clause</vt:lpstr>
      <vt:lpstr>Predicates</vt:lpstr>
      <vt:lpstr>Comparison Predicate</vt:lpstr>
      <vt:lpstr>BETWEEN Predicate</vt:lpstr>
      <vt:lpstr>BETWEEN Predicate</vt:lpstr>
      <vt:lpstr>IN Predicate</vt:lpstr>
      <vt:lpstr>IN Predicate</vt:lpstr>
      <vt:lpstr>LIKE Predicate</vt:lpstr>
      <vt:lpstr>LIKE Predicate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S.Hole</dc:creator>
  <cp:lastModifiedBy>Beverley Holland</cp:lastModifiedBy>
  <cp:revision>24</cp:revision>
  <dcterms:created xsi:type="dcterms:W3CDTF">2000-02-05T10:46:53Z</dcterms:created>
  <dcterms:modified xsi:type="dcterms:W3CDTF">2020-02-25T14:39:49Z</dcterms:modified>
</cp:coreProperties>
</file>