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60" r:id="rId4"/>
    <p:sldId id="261" r:id="rId5"/>
    <p:sldId id="279" r:id="rId6"/>
    <p:sldId id="258" r:id="rId7"/>
    <p:sldId id="263" r:id="rId8"/>
    <p:sldId id="267" r:id="rId9"/>
    <p:sldId id="264" r:id="rId10"/>
    <p:sldId id="265" r:id="rId11"/>
    <p:sldId id="266" r:id="rId12"/>
    <p:sldId id="262" r:id="rId13"/>
    <p:sldId id="268" r:id="rId14"/>
    <p:sldId id="277" r:id="rId15"/>
    <p:sldId id="28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82" autoAdjust="0"/>
    <p:restoredTop sz="94660"/>
  </p:normalViewPr>
  <p:slideViewPr>
    <p:cSldViewPr snapToGrid="0">
      <p:cViewPr varScale="1">
        <p:scale>
          <a:sx n="84" d="100"/>
          <a:sy n="84" d="100"/>
        </p:scale>
        <p:origin x="39" y="1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F25304A1-3CE8-1FD3-C29B-16762D55493A}"/>
    <pc:docChg chg="modSld">
      <pc:chgData name="Rachel Wallis" userId="S::rachel.wallis@uwtsd.ac.uk::adcac562-1b9c-4c6f-a47a-6cb162b6111e" providerId="AD" clId="Web-{F25304A1-3CE8-1FD3-C29B-16762D55493A}" dt="2019-03-11T07:53:17.948" v="12" actId="20577"/>
      <pc:docMkLst>
        <pc:docMk/>
      </pc:docMkLst>
      <pc:sldChg chg="modSp">
        <pc:chgData name="Rachel Wallis" userId="S::rachel.wallis@uwtsd.ac.uk::adcac562-1b9c-4c6f-a47a-6cb162b6111e" providerId="AD" clId="Web-{F25304A1-3CE8-1FD3-C29B-16762D55493A}" dt="2019-03-11T07:53:16.276" v="10" actId="20577"/>
        <pc:sldMkLst>
          <pc:docMk/>
          <pc:sldMk cId="4190805387" sldId="256"/>
        </pc:sldMkLst>
        <pc:spChg chg="mod">
          <ac:chgData name="Rachel Wallis" userId="S::rachel.wallis@uwtsd.ac.uk::adcac562-1b9c-4c6f-a47a-6cb162b6111e" providerId="AD" clId="Web-{F25304A1-3CE8-1FD3-C29B-16762D55493A}" dt="2019-03-11T07:53:16.276" v="10" actId="20577"/>
          <ac:spMkLst>
            <pc:docMk/>
            <pc:sldMk cId="4190805387" sldId="256"/>
            <ac:spMk id="8" creationId="{00000000-0000-0000-0000-000000000000}"/>
          </ac:spMkLst>
        </pc:spChg>
      </pc:sldChg>
    </pc:docChg>
  </pc:docChgLst>
  <pc:docChgLst>
    <pc:chgData name="Rachel Wallis" userId="S::rachel.wallis@uwtsd.ac.uk::adcac562-1b9c-4c6f-a47a-6cb162b6111e" providerId="AD" clId="Web-{30BB5BBD-AD15-E105-BC09-5420109BF537}"/>
    <pc:docChg chg="modSld">
      <pc:chgData name="Rachel Wallis" userId="S::rachel.wallis@uwtsd.ac.uk::adcac562-1b9c-4c6f-a47a-6cb162b6111e" providerId="AD" clId="Web-{30BB5BBD-AD15-E105-BC09-5420109BF537}" dt="2019-03-11T08:23:28.715" v="0" actId="1076"/>
      <pc:docMkLst>
        <pc:docMk/>
      </pc:docMkLst>
      <pc:sldChg chg="modSp">
        <pc:chgData name="Rachel Wallis" userId="S::rachel.wallis@uwtsd.ac.uk::adcac562-1b9c-4c6f-a47a-6cb162b6111e" providerId="AD" clId="Web-{30BB5BBD-AD15-E105-BC09-5420109BF537}" dt="2019-03-11T08:23:28.715" v="0" actId="1076"/>
        <pc:sldMkLst>
          <pc:docMk/>
          <pc:sldMk cId="1122930577" sldId="277"/>
        </pc:sldMkLst>
        <pc:spChg chg="mod">
          <ac:chgData name="Rachel Wallis" userId="S::rachel.wallis@uwtsd.ac.uk::adcac562-1b9c-4c6f-a47a-6cb162b6111e" providerId="AD" clId="Web-{30BB5BBD-AD15-E105-BC09-5420109BF537}" dt="2019-03-11T08:23:28.715" v="0" actId="1076"/>
          <ac:spMkLst>
            <pc:docMk/>
            <pc:sldMk cId="1122930577" sldId="277"/>
            <ac:spMk id="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4145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094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70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636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0149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16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88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641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574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79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730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667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90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826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5805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1549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707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7AAEFA7-DE6D-495C-B8E9-917284DC1DC5}" type="datetimeFigureOut">
              <a:rPr lang="en-GB" smtClean="0"/>
              <a:pPr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C1A6F1A-04AB-4012-A8C1-2BB8C59DAD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27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eta.gov.wales/our-national-mission-0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lideshare.net/jabulani4/develop-ask" TargetMode="External"/><Relationship Id="rId4" Type="http://schemas.openxmlformats.org/officeDocument/2006/relationships/hyperlink" Target="https://www-dawsonera-com.ezproxy.uwtsd.ac.uk/abstract/978020355907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pactofspecialneeds.weebly.com/bronfenbrennerrsquos-theory.htm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folder/view.php?id=114680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readonline/9781907969423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moodle.uwtsd.ac.uk/mod/folder/view.php?id=114680" TargetMode="External"/><Relationship Id="rId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hyperlink" Target="http://learning.gov.wales/resources/browse-all/observing-children/?lang=en" TargetMode="Externa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helen_pearson_lessons_from_the_longest_study_on_human_developmen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z="3200" dirty="0"/>
              <a:t>M7X2153/C M6X02151/C </a:t>
            </a:r>
            <a:br>
              <a:rPr lang="cy-GB" sz="3200" dirty="0"/>
            </a:br>
            <a:r>
              <a:rPr lang="cy-GB" sz="3200" dirty="0"/>
              <a:t>Datblygiad Ysgol a Chynnydd Disgyblion</a:t>
            </a:r>
            <a:br>
              <a:rPr lang="cy-GB" sz="3200" dirty="0"/>
            </a:br>
            <a:r>
              <a:rPr lang="cy-GB" sz="3200" dirty="0" err="1"/>
              <a:t>School</a:t>
            </a:r>
            <a:r>
              <a:rPr lang="cy-GB" sz="3200" dirty="0"/>
              <a:t> </a:t>
            </a:r>
            <a:r>
              <a:rPr lang="cy-GB" sz="3200" dirty="0" err="1"/>
              <a:t>Development</a:t>
            </a:r>
            <a:r>
              <a:rPr lang="cy-GB" sz="3200" dirty="0"/>
              <a:t> </a:t>
            </a:r>
            <a:r>
              <a:rPr lang="cy-GB" sz="3200" dirty="0" err="1"/>
              <a:t>and</a:t>
            </a:r>
            <a:r>
              <a:rPr lang="cy-GB" sz="3200" dirty="0"/>
              <a:t> </a:t>
            </a:r>
            <a:r>
              <a:rPr lang="cy-GB" sz="3200" dirty="0" err="1"/>
              <a:t>Pupil</a:t>
            </a:r>
            <a:r>
              <a:rPr lang="cy-GB" sz="3200" dirty="0"/>
              <a:t> </a:t>
            </a:r>
            <a:r>
              <a:rPr lang="cy-GB" sz="3200" dirty="0" err="1"/>
              <a:t>Progress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4787822" y="3958614"/>
            <a:ext cx="5049078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 err="1"/>
              <a:t>Cyfwyniad</a:t>
            </a:r>
            <a:r>
              <a:rPr lang="en-GB" dirty="0"/>
              <a:t>/Introduction (2)</a:t>
            </a:r>
            <a:endParaRPr lang="en-US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90805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096000" y="1019265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/>
              <a:t>A nation’s prosperity, cohesion</a:t>
            </a:r>
          </a:p>
          <a:p>
            <a:r>
              <a:rPr lang="en-GB" sz="3200" dirty="0"/>
              <a:t>and well-being are built on a</a:t>
            </a:r>
          </a:p>
          <a:p>
            <a:r>
              <a:rPr lang="en-GB" sz="3200" dirty="0"/>
              <a:t>successful education system.</a:t>
            </a:r>
          </a:p>
        </p:txBody>
      </p:sp>
      <p:sp>
        <p:nvSpPr>
          <p:cNvPr id="5" name="Rectangle 4"/>
          <p:cNvSpPr/>
          <p:nvPr/>
        </p:nvSpPr>
        <p:spPr>
          <a:xfrm>
            <a:off x="1031775" y="1019265"/>
            <a:ext cx="46079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Mae </a:t>
            </a:r>
            <a:r>
              <a:rPr lang="en-GB" sz="3200" dirty="0" err="1"/>
              <a:t>ffyniant</a:t>
            </a:r>
            <a:r>
              <a:rPr lang="en-GB" sz="3200" dirty="0"/>
              <a:t>, </a:t>
            </a:r>
            <a:r>
              <a:rPr lang="en-GB" sz="3200" dirty="0" err="1"/>
              <a:t>cydlyniant</a:t>
            </a:r>
            <a:r>
              <a:rPr lang="en-GB" sz="3200" dirty="0"/>
              <a:t> a </a:t>
            </a:r>
            <a:r>
              <a:rPr lang="en-GB" sz="3200" dirty="0" err="1"/>
              <a:t>lles</a:t>
            </a:r>
            <a:r>
              <a:rPr lang="en-GB" sz="3200" dirty="0"/>
              <a:t> </a:t>
            </a:r>
            <a:r>
              <a:rPr lang="en-GB" sz="3200" dirty="0" err="1"/>
              <a:t>cenedl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seiliedig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system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lwyddiannus</a:t>
            </a:r>
            <a:r>
              <a:rPr lang="en-GB" sz="3200" dirty="0"/>
              <a:t>.</a:t>
            </a:r>
          </a:p>
        </p:txBody>
      </p:sp>
      <p:sp>
        <p:nvSpPr>
          <p:cNvPr id="6" name="Action Button: Help 5">
            <a:hlinkClick r:id="" action="ppaction://noaction" highlightClick="1"/>
          </p:cNvPr>
          <p:cNvSpPr/>
          <p:nvPr/>
        </p:nvSpPr>
        <p:spPr>
          <a:xfrm>
            <a:off x="5118538" y="2630078"/>
            <a:ext cx="1042416" cy="104241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2545" y="2834072"/>
            <a:ext cx="2332603" cy="30173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6106" y="2902226"/>
            <a:ext cx="2375486" cy="276543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568425" y="5911915"/>
            <a:ext cx="43281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https://beta.gov.wales/our-national-mission-0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36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mae datblygiad cyfannol yn ei olygu? </a:t>
            </a:r>
            <a:r>
              <a:rPr lang="en-GB" dirty="0"/>
              <a:t>What does holistic development mean?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4767" y="2523744"/>
            <a:ext cx="4751829" cy="33521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000" dirty="0"/>
              <a:t>Consideration of the whole child’s development and learning, taking into account skills, knowledge, understanding and attitudes and how these may interlink.  </a:t>
            </a:r>
          </a:p>
          <a:p>
            <a:pPr marL="0" indent="0">
              <a:buNone/>
            </a:pPr>
            <a:endParaRPr lang="en-GB" sz="4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295401" y="2556932"/>
            <a:ext cx="4593335" cy="30757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z="4000" dirty="0"/>
              <a:t>Ystyried datblygiad a dysgu’r plentyn cyfan, gan gynnwys sgiliau, gwybodaeth, dealltwriaeth ac agweddau, a sut y gallai’r rhain ‘oll gydgysylltu a’i gilydd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047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581666" y="972365"/>
            <a:ext cx="1800225" cy="25431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255" y="972365"/>
            <a:ext cx="6315276" cy="47364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88541" y="4044778"/>
            <a:ext cx="30397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Nottingham, J. (2013) </a:t>
            </a:r>
            <a:r>
              <a:rPr lang="en-GB" i="1" dirty="0"/>
              <a:t>Encouraging Learning. </a:t>
            </a:r>
            <a:r>
              <a:rPr lang="en-GB" dirty="0"/>
              <a:t>Oxon: Routledge [e-book]. Available at: </a:t>
            </a:r>
            <a:r>
              <a:rPr lang="en-GB" dirty="0">
                <a:hlinkClick r:id="rId4"/>
              </a:rPr>
              <a:t>https://www-dawsonera-com.ezproxy.uwtsd.ac.uk/abstract/9780203559079</a:t>
            </a:r>
            <a:endParaRPr lang="en-GB" dirty="0"/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675718" y="5708822"/>
            <a:ext cx="47023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https://www.slideshare.net/jabulani4/develop-ask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580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8892" y="825806"/>
            <a:ext cx="5303651" cy="542310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680989" y="5155283"/>
            <a:ext cx="45303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IMAGE: http://impactofspecialneeds.weebly.com/bronfenbrennerrsquos-theory.html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49481" y="961801"/>
            <a:ext cx="4475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GWELER DARLLEN AR THEORAETH DYSGU CYMDEITHASOL</a:t>
            </a:r>
          </a:p>
          <a:p>
            <a:endParaRPr lang="en-GB" dirty="0"/>
          </a:p>
          <a:p>
            <a:r>
              <a:rPr lang="en-GB" dirty="0"/>
              <a:t>SEE READING ON SOCIAL LEARNING THEORY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958634" y="2636627"/>
            <a:ext cx="39750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https://moodle.uwtsd.ac.uk/mod/folder/view.php?id=114680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92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36940"/>
          </a:xfrm>
        </p:spPr>
        <p:txBody>
          <a:bodyPr>
            <a:normAutofit fontScale="90000"/>
          </a:bodyPr>
          <a:lstStyle/>
          <a:p>
            <a:r>
              <a:rPr lang="cy-GB" dirty="0"/>
              <a:t>Teitl yr Aseiniad / </a:t>
            </a:r>
            <a:r>
              <a:rPr lang="en-GB" dirty="0"/>
              <a:t>Assignment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0256" y="2556932"/>
            <a:ext cx="4276340" cy="313063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4400" b="1" dirty="0"/>
              <a:t>Supporting Pupil Progress: </a:t>
            </a:r>
          </a:p>
          <a:p>
            <a:pPr marL="0" indent="0" algn="ctr">
              <a:buNone/>
            </a:pPr>
            <a:r>
              <a:rPr lang="en-GB" sz="4400" b="1" dirty="0"/>
              <a:t>A detailed analysis of one child’s holistic development, with justification for the next steps in learning.</a:t>
            </a:r>
          </a:p>
          <a:p>
            <a:pPr marL="0" indent="0" algn="ctr">
              <a:buNone/>
            </a:pPr>
            <a:r>
              <a:rPr lang="en-GB" sz="4400" b="1" dirty="0"/>
              <a:t>4, 500 words</a:t>
            </a: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834895" y="2556932"/>
            <a:ext cx="4261105" cy="289289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cy-GB" sz="4400" b="1" dirty="0"/>
              <a:t>Cynorthwyo Cynnydd Disgyblion: </a:t>
            </a:r>
          </a:p>
          <a:p>
            <a:pPr marL="0" indent="0" algn="ctr">
              <a:buFont typeface="Arial"/>
              <a:buNone/>
            </a:pPr>
            <a:r>
              <a:rPr lang="cy-GB" sz="4400" b="1" dirty="0"/>
              <a:t>Dadansoddiad manwl o ddatblygiad cyfannol un plentyn, gan gyfiawnhau’r camau dysgu nesaf.</a:t>
            </a:r>
          </a:p>
          <a:p>
            <a:pPr marL="0" indent="0" algn="ctr">
              <a:buFont typeface="Arial"/>
              <a:buNone/>
            </a:pPr>
            <a:r>
              <a:rPr lang="cy-GB" sz="4400" b="1" dirty="0"/>
              <a:t>4, 500 o eiriau</a:t>
            </a:r>
            <a:endParaRPr lang="cy-GB" sz="4400" dirty="0"/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202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Methodology: The Mosaic Approach </a:t>
            </a:r>
            <a:r>
              <a:rPr lang="en-GB" dirty="0" err="1"/>
              <a:t>Methodoleg</a:t>
            </a:r>
            <a:r>
              <a:rPr lang="en-GB" dirty="0"/>
              <a:t>: Y Dull </a:t>
            </a:r>
            <a:r>
              <a:rPr lang="en-GB" dirty="0" err="1"/>
              <a:t>Mosaig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505" y="2447365"/>
            <a:ext cx="3004156" cy="19991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7934403" y="2571813"/>
            <a:ext cx="2962195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Children as experts in their own lives.</a:t>
            </a:r>
          </a:p>
          <a:p>
            <a:endParaRPr lang="en-GB" sz="2400" dirty="0"/>
          </a:p>
          <a:p>
            <a:r>
              <a:rPr lang="en-GB" sz="2400" dirty="0"/>
              <a:t>Children with rights.</a:t>
            </a:r>
          </a:p>
          <a:p>
            <a:endParaRPr lang="en-GB" sz="2400" dirty="0"/>
          </a:p>
          <a:p>
            <a:r>
              <a:rPr lang="en-GB" sz="2400" dirty="0"/>
              <a:t>Children as meaning makers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591168" y="2447365"/>
            <a:ext cx="31514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Mae plant yn arbenigwyr yn eu bywydau eu hunain.</a:t>
            </a:r>
          </a:p>
          <a:p>
            <a:endParaRPr lang="cy-GB" sz="2400" dirty="0"/>
          </a:p>
          <a:p>
            <a:r>
              <a:rPr lang="cy-GB" sz="2400" dirty="0"/>
              <a:t>Plant gyda hawliau.</a:t>
            </a:r>
          </a:p>
          <a:p>
            <a:endParaRPr lang="cy-GB" sz="2400" dirty="0"/>
          </a:p>
          <a:p>
            <a:r>
              <a:rPr lang="cy-GB" sz="2400" dirty="0"/>
              <a:t>Plant fel rhai sy’n gwneud synnwyr</a:t>
            </a:r>
          </a:p>
        </p:txBody>
      </p:sp>
    </p:spTree>
    <p:extLst>
      <p:ext uri="{BB962C8B-B14F-4D97-AF65-F5344CB8AC3E}">
        <p14:creationId xmlns:p14="http://schemas.microsoft.com/office/powerpoint/2010/main" val="454892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2862" y="987858"/>
            <a:ext cx="3267075" cy="47529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16945" y="1293091"/>
            <a:ext cx="52647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Clark, A. and Moss, P. (2011)</a:t>
            </a:r>
          </a:p>
          <a:p>
            <a:r>
              <a:rPr lang="en-GB" i="1" dirty="0"/>
              <a:t>Listening to Young Children: The Mosaic Approach  </a:t>
            </a:r>
            <a:r>
              <a:rPr lang="en-GB" dirty="0"/>
              <a:t>(2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 </a:t>
            </a:r>
          </a:p>
          <a:p>
            <a:r>
              <a:rPr lang="en-GB" dirty="0"/>
              <a:t>London: National Children’s Bureau, [e-book]. 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https://www-dawsonera-com.ezproxy.uwtsd.ac.uk/readonline/9781907969423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9649" y="3158574"/>
            <a:ext cx="5419320" cy="127982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209643" y="4544940"/>
            <a:ext cx="58278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https://moodle.uwtsd.ac.uk/mod/folder/view.php?id=114680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503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56819" y="726234"/>
            <a:ext cx="9601200" cy="1303337"/>
          </a:xfrm>
        </p:spPr>
        <p:txBody>
          <a:bodyPr>
            <a:normAutofit fontScale="90000"/>
          </a:bodyPr>
          <a:lstStyle/>
          <a:p>
            <a:r>
              <a:rPr lang="en-GB" dirty="0"/>
              <a:t>Tools: tiles of the mosaic</a:t>
            </a:r>
            <a:br>
              <a:rPr lang="en-GB" dirty="0"/>
            </a:br>
            <a:r>
              <a:rPr lang="en-GB" dirty="0" err="1"/>
              <a:t>Arfau</a:t>
            </a:r>
            <a:r>
              <a:rPr lang="en-GB" dirty="0"/>
              <a:t>: </a:t>
            </a:r>
            <a:r>
              <a:rPr lang="en-GB" dirty="0" err="1"/>
              <a:t>teil</a:t>
            </a:r>
            <a:r>
              <a:rPr lang="en-GB" dirty="0"/>
              <a:t> y </a:t>
            </a:r>
            <a:r>
              <a:rPr lang="en-GB" dirty="0" err="1"/>
              <a:t>mosaig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975264" y="2907279"/>
            <a:ext cx="1662057" cy="151615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398497" y="4461956"/>
            <a:ext cx="25011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Child conferencing</a:t>
            </a:r>
          </a:p>
          <a:p>
            <a:r>
              <a:rPr lang="cy-GB" sz="2000" dirty="0">
                <a:latin typeface="Bradley Hand ITC" panose="03070402050302030203" pitchFamily="66" charset="0"/>
              </a:rPr>
              <a:t>Cynadledda Plant</a:t>
            </a:r>
          </a:p>
          <a:p>
            <a:endParaRPr lang="en-GB" sz="2000" dirty="0">
              <a:latin typeface="Bradley Hand ITC" panose="03070402050302030203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109883" y="3276818"/>
            <a:ext cx="1895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Photographs </a:t>
            </a:r>
          </a:p>
          <a:p>
            <a:r>
              <a:rPr lang="en-GB" sz="2000" dirty="0" err="1">
                <a:latin typeface="Bradley Hand ITC" panose="03070402050302030203" pitchFamily="66" charset="0"/>
              </a:rPr>
              <a:t>Ffotograffau</a:t>
            </a:r>
            <a:endParaRPr lang="en-GB" sz="2000" dirty="0">
              <a:latin typeface="Bradley Hand ITC" panose="03070402050302030203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637470" y="4969787"/>
            <a:ext cx="1753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Map making</a:t>
            </a:r>
          </a:p>
          <a:p>
            <a:r>
              <a:rPr lang="en-GB" sz="2000" dirty="0" err="1">
                <a:latin typeface="Bradley Hand ITC" panose="03070402050302030203" pitchFamily="66" charset="0"/>
              </a:rPr>
              <a:t>Creu</a:t>
            </a:r>
            <a:r>
              <a:rPr lang="en-GB" sz="2000" dirty="0">
                <a:latin typeface="Bradley Hand ITC" panose="03070402050302030203" pitchFamily="66" charset="0"/>
              </a:rPr>
              <a:t> </a:t>
            </a:r>
            <a:r>
              <a:rPr lang="en-GB" sz="2000" dirty="0" err="1">
                <a:latin typeface="Bradley Hand ITC" panose="03070402050302030203" pitchFamily="66" charset="0"/>
              </a:rPr>
              <a:t>mapiau</a:t>
            </a:r>
            <a:endParaRPr lang="en-GB" sz="2000" dirty="0">
              <a:latin typeface="Bradley Hand ITC" panose="03070402050302030203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06829" y="4038260"/>
            <a:ext cx="28938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Observation</a:t>
            </a:r>
          </a:p>
          <a:p>
            <a:r>
              <a:rPr lang="en-GB" sz="2000" dirty="0" err="1">
                <a:latin typeface="Bradley Hand ITC" panose="03070402050302030203" pitchFamily="66" charset="0"/>
              </a:rPr>
              <a:t>Arsylwi</a:t>
            </a:r>
            <a:endParaRPr lang="en-GB" sz="2000" dirty="0">
              <a:latin typeface="Bradley Hand ITC" panose="03070402050302030203" pitchFamily="66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6529893" y="2250698"/>
            <a:ext cx="1420009" cy="134863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4878593" y="4625448"/>
            <a:ext cx="1758877" cy="136264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ounded Rectangle 2"/>
          <p:cNvSpPr/>
          <p:nvPr/>
        </p:nvSpPr>
        <p:spPr>
          <a:xfrm>
            <a:off x="8506829" y="2623127"/>
            <a:ext cx="1366844" cy="13615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995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57366" y="621825"/>
            <a:ext cx="9601200" cy="1303337"/>
          </a:xfrm>
        </p:spPr>
        <p:txBody>
          <a:bodyPr/>
          <a:lstStyle/>
          <a:p>
            <a:r>
              <a:rPr lang="en-GB" dirty="0"/>
              <a:t>Holistic View/Barn </a:t>
            </a:r>
            <a:r>
              <a:rPr lang="en-GB" dirty="0" err="1"/>
              <a:t>Gyfannol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592449" y="2173149"/>
            <a:ext cx="1498540" cy="132626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638900" y="5300367"/>
            <a:ext cx="2501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Child conferencing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38900" y="4700203"/>
            <a:ext cx="2075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Photographs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724328" y="4989052"/>
            <a:ext cx="16680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Map making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64759" y="4388888"/>
            <a:ext cx="28938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radley Hand ITC" panose="03070402050302030203" pitchFamily="66" charset="0"/>
              </a:rPr>
              <a:t>Observation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099279" y="2150787"/>
            <a:ext cx="1420009" cy="134863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3613185" y="3499417"/>
            <a:ext cx="1551945" cy="136264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361995" y="4388888"/>
            <a:ext cx="27096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Bradley Hand ITC" panose="03070402050302030203" pitchFamily="66" charset="0"/>
              </a:rPr>
              <a:t>Arsylwi </a:t>
            </a:r>
          </a:p>
          <a:p>
            <a:r>
              <a:rPr lang="cy-GB" dirty="0">
                <a:latin typeface="Bradley Hand ITC" panose="03070402050302030203" pitchFamily="66" charset="0"/>
              </a:rPr>
              <a:t>Ffotograffau</a:t>
            </a:r>
          </a:p>
          <a:p>
            <a:r>
              <a:rPr lang="cy-GB" dirty="0">
                <a:latin typeface="Bradley Hand ITC" panose="03070402050302030203" pitchFamily="66" charset="0"/>
              </a:rPr>
              <a:t>Creu mapiau </a:t>
            </a:r>
          </a:p>
          <a:p>
            <a:r>
              <a:rPr lang="cy-GB" dirty="0">
                <a:latin typeface="Bradley Hand ITC" panose="03070402050302030203" pitchFamily="66" charset="0"/>
              </a:rPr>
              <a:t>Cynadledda Plant</a:t>
            </a:r>
            <a:endParaRPr lang="en-GB" dirty="0">
              <a:latin typeface="Bradley Hand ITC" panose="03070402050302030203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5130" y="3466477"/>
            <a:ext cx="1434820" cy="142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258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76656" y="982132"/>
            <a:ext cx="10219942" cy="1303867"/>
          </a:xfrm>
        </p:spPr>
        <p:txBody>
          <a:bodyPr>
            <a:noAutofit/>
          </a:bodyPr>
          <a:lstStyle/>
          <a:p>
            <a:r>
              <a:rPr lang="cy-GB" sz="2800" dirty="0"/>
              <a:t>Yr hyn y gallwch ei wneud er mwyn defnyddio’r Dull Mosaig </a:t>
            </a:r>
            <a:br>
              <a:rPr lang="cy-GB" sz="2800" dirty="0"/>
            </a:br>
            <a:r>
              <a:rPr lang="en-GB" sz="2800" dirty="0"/>
              <a:t>What you could do to use the Mosaic Approach?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455663" y="2578608"/>
            <a:ext cx="4440933" cy="32972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Ask the child ‘What helps you learn? Could you tell me about your learning in school and the things that are important to your learning?</a:t>
            </a:r>
          </a:p>
          <a:p>
            <a:r>
              <a:rPr lang="en-GB" dirty="0"/>
              <a:t>Ask the child to take photographs of important things/places that help him/her to learn in school</a:t>
            </a:r>
          </a:p>
          <a:p>
            <a:r>
              <a:rPr lang="en-GB" dirty="0"/>
              <a:t>Ask the child to take you on a tour of the school, telling you about the different places; this could be developed into a ‘map’</a:t>
            </a:r>
          </a:p>
          <a:p>
            <a:r>
              <a:rPr lang="en-GB" dirty="0"/>
              <a:t>Observe the child and avoid judgement </a:t>
            </a:r>
          </a:p>
          <a:p>
            <a:r>
              <a:rPr lang="en-GB" dirty="0"/>
              <a:t>When you have collected the child’s perspectives, have a ‘conference’, discussing the things the child has gathered and asking the child to tell you more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3449" y="1848264"/>
            <a:ext cx="461185" cy="4377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447" y="5361266"/>
            <a:ext cx="515852" cy="51460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5330716"/>
            <a:ext cx="502505" cy="50030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9063" y="5336306"/>
            <a:ext cx="590949" cy="539562"/>
          </a:xfrm>
          <a:prstGeom prst="rect">
            <a:avLst/>
          </a:prstGeom>
        </p:spPr>
      </p:pic>
      <p:sp>
        <p:nvSpPr>
          <p:cNvPr id="10" name="Content Placeholder 4"/>
          <p:cNvSpPr txBox="1">
            <a:spLocks/>
          </p:cNvSpPr>
          <p:nvPr/>
        </p:nvSpPr>
        <p:spPr>
          <a:xfrm>
            <a:off x="986028" y="2530368"/>
            <a:ext cx="4829555" cy="355953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Gofynnwch i’r plentyn ‘Beth sy’n dy helpu di i ddysgu? A allet ti ddweud wrthyf am dy ddysgu yn yr ysgol a’r pethau hynny sy’n bwysig  i dy ddysgu?</a:t>
            </a:r>
          </a:p>
          <a:p>
            <a:r>
              <a:rPr lang="cy-GB" dirty="0"/>
              <a:t>Gofynnwch i’r plentyn i dynnu ffotograffau o bethau /leoliadau pwysig sydd yn ei helpu i ddysgu yn yr ysgol. </a:t>
            </a:r>
          </a:p>
          <a:p>
            <a:r>
              <a:rPr lang="cy-GB" dirty="0"/>
              <a:t>Gofynnwch i’r plentyn i fynd â chi ar daith o gwmpas yr ysgol a dweud wrthych am y gwahanol fannau sydd yno: Gellir datblygu’r gwaith hwn yn ‘fap’</a:t>
            </a:r>
          </a:p>
          <a:p>
            <a:r>
              <a:rPr lang="cy-GB" dirty="0"/>
              <a:t>Arsylwch ar blentyn gan osgoi unrhyw feirniadaeth </a:t>
            </a:r>
          </a:p>
          <a:p>
            <a:r>
              <a:rPr lang="cy-GB" dirty="0"/>
              <a:t>Ar ôl i chi gasglu’r wybodaeth o safbwynt y plentyn, dylech gynnal ‘cynhadledd’ i drafod y pethau mae’r plentyn wedi’u casglu gan ofyn i’r plentyn ddweud mwy wrthych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04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 pethau eraill sydd angen i chi eu gwneud</a:t>
            </a:r>
            <a:br>
              <a:rPr lang="cy-GB" dirty="0"/>
            </a:br>
            <a:r>
              <a:rPr lang="en-GB" dirty="0"/>
              <a:t>What else you need to do?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833871" y="2556932"/>
            <a:ext cx="5062725" cy="3295228"/>
          </a:xfrm>
        </p:spPr>
        <p:txBody>
          <a:bodyPr>
            <a:normAutofit fontScale="92500"/>
          </a:bodyPr>
          <a:lstStyle/>
          <a:p>
            <a:r>
              <a:rPr lang="en-GB" dirty="0"/>
              <a:t>Observe the child in a range of contexts</a:t>
            </a:r>
          </a:p>
          <a:p>
            <a:r>
              <a:rPr lang="en-GB" dirty="0"/>
              <a:t>Collect evidence related to the child’s wellbeing, language and mathematics learning (or literacy and numeracy) and at least two other areas of learning/subjects</a:t>
            </a:r>
          </a:p>
          <a:p>
            <a:r>
              <a:rPr lang="en-GB" dirty="0"/>
              <a:t>Evidence could include: observation notes, work samples, tracking  records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1295401" y="2556932"/>
            <a:ext cx="4538470" cy="329522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Arsylwch y plentyn gan ddefnyddio amrywiaeth o gyd-destunau</a:t>
            </a:r>
          </a:p>
          <a:p>
            <a:r>
              <a:rPr lang="cy-GB"/>
              <a:t>Casglwch dystiolaeth sy’n ymwneud â llesiant, iaith a dysgu mathemateg y plentyn (neu lythrennedd a rhifedd) neu o leiaf dau faes dysgu/bwnc arall </a:t>
            </a:r>
          </a:p>
          <a:p>
            <a:r>
              <a:rPr lang="cy-GB"/>
              <a:t>Gallai’r dystiolaeth gynnwys: nodiadau arsylwi, samplau o waith, cofnodion tracio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28299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00364"/>
          </a:xfrm>
        </p:spPr>
        <p:txBody>
          <a:bodyPr>
            <a:normAutofit/>
          </a:bodyPr>
          <a:lstStyle/>
          <a:p>
            <a:r>
              <a:rPr lang="cy-GB" sz="3600" dirty="0"/>
              <a:t>Ystyriaethau Moesegol / </a:t>
            </a:r>
            <a:r>
              <a:rPr lang="en-GB" sz="3600" dirty="0"/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8191" y="2556932"/>
            <a:ext cx="4788405" cy="291118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Ask the child if he/she is willing to take part, explaining that you would like to know what helps him or her learn in order to help you to develop your teaching</a:t>
            </a:r>
          </a:p>
          <a:p>
            <a:r>
              <a:rPr lang="en-GB" dirty="0"/>
              <a:t>Explain what taking part would involve and that he/she does not have to help you if he/she does not want to</a:t>
            </a:r>
          </a:p>
          <a:p>
            <a:r>
              <a:rPr lang="en-GB" dirty="0"/>
              <a:t>Explain that he/she can stop taking part at any time and this would not be an issue</a:t>
            </a:r>
          </a:p>
          <a:p>
            <a:r>
              <a:rPr lang="en-GB" dirty="0"/>
              <a:t>Explain that you will not put his/her name in your work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295401" y="2556932"/>
            <a:ext cx="4812790" cy="313063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Gofynnwch i’r plentyn a ydy ef/hi yn fodlon cymryd rhan, gan esbonio yr hoffech wybod beth sy’n ei helpu i ddysgu, oherwydd gallai hyn eich helpu chi i ddatblygu eich addysgu</a:t>
            </a:r>
          </a:p>
          <a:p>
            <a:r>
              <a:rPr lang="cy-GB"/>
              <a:t> Esboniwch yr hyn byddai cymryd rhan yn ei olygu ac nid oes rhaid iddo/iddi  eich helpu os nad yw ef/ hi yn dymuno gwneud hynny. </a:t>
            </a:r>
          </a:p>
          <a:p>
            <a:r>
              <a:rPr lang="cy-GB"/>
              <a:t>Esboniwch y gallai ef/hi wrthod cymryd rhan unrhyw bryd am na fydd hyn yn broblem</a:t>
            </a:r>
          </a:p>
          <a:p>
            <a:r>
              <a:rPr lang="cy-GB"/>
              <a:t>Esboniwch na fyddwch yn rhoi ei (h)enw yn eich gwaith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348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801" y="807308"/>
            <a:ext cx="3531124" cy="19862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1113" y="826690"/>
            <a:ext cx="3542269" cy="19925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0801" y="3690551"/>
            <a:ext cx="3552983" cy="199855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54443" y="5689104"/>
            <a:ext cx="32457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https://educationendowmentfoundation.org.uk/resources/teaching-learning-toolkit</a:t>
            </a:r>
          </a:p>
        </p:txBody>
      </p:sp>
      <p:sp>
        <p:nvSpPr>
          <p:cNvPr id="8" name="Rectangle 7"/>
          <p:cNvSpPr/>
          <p:nvPr/>
        </p:nvSpPr>
        <p:spPr>
          <a:xfrm>
            <a:off x="8893639" y="924155"/>
            <a:ext cx="16178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http://www.suttontrust.com/about-us/education-endowment-foundation/teaching-learning-toolkit/</a:t>
            </a:r>
          </a:p>
        </p:txBody>
      </p:sp>
      <p:sp>
        <p:nvSpPr>
          <p:cNvPr id="9" name="Rectangle 8"/>
          <p:cNvSpPr/>
          <p:nvPr/>
        </p:nvSpPr>
        <p:spPr>
          <a:xfrm>
            <a:off x="1042136" y="2901954"/>
            <a:ext cx="369878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http://</a:t>
            </a:r>
            <a:r>
              <a:rPr lang="en-GB" sz="1400" dirty="0" err="1"/>
              <a:t>learning.gov.wales</a:t>
            </a:r>
            <a:r>
              <a:rPr lang="en-GB" sz="1400" dirty="0"/>
              <a:t>/docs/</a:t>
            </a:r>
            <a:r>
              <a:rPr lang="en-GB" sz="1400" dirty="0" err="1"/>
              <a:t>learningwales</a:t>
            </a:r>
            <a:r>
              <a:rPr lang="en-GB" sz="1400" dirty="0"/>
              <a:t>/publications/140828-observing-children-cy.pdf</a:t>
            </a:r>
          </a:p>
          <a:p>
            <a:r>
              <a:rPr lang="en-GB" sz="1400" dirty="0">
                <a:hlinkClick r:id="rId5"/>
              </a:rPr>
              <a:t>http://learning.gov.wales/resources/browse-all/observing-children/?lang=en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0" name="Rectangle 9"/>
          <p:cNvSpPr/>
          <p:nvPr/>
        </p:nvSpPr>
        <p:spPr>
          <a:xfrm>
            <a:off x="6016486" y="5278907"/>
            <a:ext cx="4349575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http://</a:t>
            </a:r>
            <a:r>
              <a:rPr lang="en-GB" sz="1400" dirty="0" err="1"/>
              <a:t>gov.wales</a:t>
            </a:r>
            <a:r>
              <a:rPr lang="en-GB" sz="1400" dirty="0"/>
              <a:t>/topics/</a:t>
            </a:r>
            <a:r>
              <a:rPr lang="en-GB" sz="1400" dirty="0" err="1"/>
              <a:t>educationandskills</a:t>
            </a:r>
            <a:r>
              <a:rPr lang="en-GB" sz="1400" dirty="0"/>
              <a:t>/</a:t>
            </a:r>
            <a:r>
              <a:rPr lang="en-GB" sz="1400" dirty="0" err="1"/>
              <a:t>schoolshome</a:t>
            </a:r>
            <a:r>
              <a:rPr lang="en-GB" sz="1400" dirty="0"/>
              <a:t>/deprivation/rewriting-the-future-schools/?skip=1&amp;lang=cy</a:t>
            </a:r>
          </a:p>
          <a:p>
            <a:endParaRPr lang="en-GB" sz="200" dirty="0"/>
          </a:p>
          <a:p>
            <a:r>
              <a:rPr lang="en-GB" sz="1400" dirty="0"/>
              <a:t>http://gov.wales/topics/educationandskills/schoolshome/deprivation/rewriting-the-future-schools/?lang=en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6486" y="2966498"/>
            <a:ext cx="3818583" cy="214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930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78225" y="1169125"/>
            <a:ext cx="98331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https://www.ted.com/talks/helen_pearson_lessons_from_the_longest_study_on_human_development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00517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376</TotalTime>
  <Words>866</Words>
  <Application>Microsoft Office PowerPoint</Application>
  <PresentationFormat>Widescreen</PresentationFormat>
  <Paragraphs>98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Organic</vt:lpstr>
      <vt:lpstr>M7X2153/C M6X02151/C  Datblygiad Ysgol a Chynnydd Disgyblion School Development and Pupil Progress</vt:lpstr>
      <vt:lpstr>PowerPoint Presentation</vt:lpstr>
      <vt:lpstr>Beth mae datblygiad cyfannol yn ei olygu? What does holistic development mean?</vt:lpstr>
      <vt:lpstr>PowerPoint Presentation</vt:lpstr>
      <vt:lpstr>PowerPoint Presentation</vt:lpstr>
      <vt:lpstr>Teitl yr Aseiniad / Assignment Title</vt:lpstr>
      <vt:lpstr>Methodology: The Mosaic Approach Methodoleg: Y Dull Mosaig</vt:lpstr>
      <vt:lpstr>PowerPoint Presentation</vt:lpstr>
      <vt:lpstr>Tools: tiles of the mosaic Arfau: teil y mosaig</vt:lpstr>
      <vt:lpstr>Holistic View/Barn Gyfannol</vt:lpstr>
      <vt:lpstr>Yr hyn y gallwch ei wneud er mwyn defnyddio’r Dull Mosaig  What you could do to use the Mosaic Approach?</vt:lpstr>
      <vt:lpstr>Y pethau eraill sydd angen i chi eu gwneud What else you need to do?</vt:lpstr>
      <vt:lpstr>Ystyriaethau Moesegol / Ethical Considerations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</dc:title>
  <dc:creator>Rachel Wallis</dc:creator>
  <cp:lastModifiedBy>Rachel Wallis</cp:lastModifiedBy>
  <cp:revision>23</cp:revision>
  <dcterms:created xsi:type="dcterms:W3CDTF">2018-04-27T07:54:05Z</dcterms:created>
  <dcterms:modified xsi:type="dcterms:W3CDTF">2019-03-11T08:23:29Z</dcterms:modified>
</cp:coreProperties>
</file>