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91" r:id="rId8"/>
    <p:sldId id="263" r:id="rId9"/>
    <p:sldId id="262" r:id="rId10"/>
    <p:sldId id="294" r:id="rId11"/>
    <p:sldId id="295" r:id="rId12"/>
    <p:sldId id="292" r:id="rId13"/>
    <p:sldId id="296" r:id="rId14"/>
    <p:sldId id="297" r:id="rId15"/>
    <p:sldId id="29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15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276" y="360914"/>
            <a:ext cx="9333731" cy="2173771"/>
          </a:xfrm>
        </p:spPr>
        <p:txBody>
          <a:bodyPr anchor="b"/>
          <a:lstStyle>
            <a:lvl1pPr>
              <a:defRPr sz="6000" b="1">
                <a:latin typeface="Bahnschrift" panose="020B0502040204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154955" y="4777380"/>
            <a:ext cx="8825658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3600" b="1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75896" cy="990599"/>
          </a:xfrm>
        </p:spPr>
        <p:txBody>
          <a:bodyPr/>
          <a:lstStyle>
            <a:lvl1pPr>
              <a:defRPr b="1"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3600">
                <a:latin typeface="Bahnschrift" panose="020B0502040204020203" pitchFamily="34" charset="0"/>
              </a:defRPr>
            </a:lvl1pPr>
            <a:lvl2pPr>
              <a:defRPr sz="3200">
                <a:latin typeface="Bahnschrift" panose="020B0502040204020203" pitchFamily="34" charset="0"/>
              </a:defRPr>
            </a:lvl2pPr>
            <a:lvl3pPr>
              <a:defRPr sz="2800">
                <a:latin typeface="Bahnschrift" panose="020B0502040204020203" pitchFamily="34" charset="0"/>
              </a:defRPr>
            </a:lvl3pPr>
            <a:lvl4pPr>
              <a:defRPr sz="2400">
                <a:latin typeface="Bahnschrift" panose="020B0502040204020203" pitchFamily="34" charset="0"/>
              </a:defRPr>
            </a:lvl4pPr>
            <a:lvl5pPr>
              <a:defRPr sz="2400">
                <a:latin typeface="Bahnschrift" panose="020B0502040204020203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625" y="295729"/>
            <a:ext cx="8825657" cy="1939588"/>
          </a:xfrm>
        </p:spPr>
        <p:txBody>
          <a:bodyPr anchor="b"/>
          <a:lstStyle>
            <a:lvl1pPr algn="l">
              <a:defRPr sz="6000" b="0" cap="none"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86789" y="5460553"/>
            <a:ext cx="882565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3600" b="1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90599"/>
          </a:xfrm>
        </p:spPr>
        <p:txBody>
          <a:bodyPr/>
          <a:lstStyle>
            <a:lvl1pPr>
              <a:defRPr sz="4400" b="1"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6111" y="1808326"/>
            <a:ext cx="4396339" cy="4195763"/>
          </a:xfrm>
        </p:spPr>
        <p:txBody>
          <a:bodyPr>
            <a:normAutofit/>
          </a:bodyPr>
          <a:lstStyle>
            <a:lvl1pPr>
              <a:defRPr sz="3600">
                <a:latin typeface="Bahnschrift" panose="020B0502040204020203" pitchFamily="34" charset="0"/>
              </a:defRPr>
            </a:lvl1pPr>
            <a:lvl2pPr>
              <a:defRPr sz="3200">
                <a:latin typeface="Bahnschrift" panose="020B0502040204020203" pitchFamily="34" charset="0"/>
              </a:defRPr>
            </a:lvl2pPr>
            <a:lvl3pPr>
              <a:defRPr sz="2800">
                <a:latin typeface="Bahnschrift" panose="020B0502040204020203" pitchFamily="34" charset="0"/>
              </a:defRPr>
            </a:lvl3pPr>
            <a:lvl4pPr>
              <a:defRPr sz="2400">
                <a:latin typeface="Bahnschrift" panose="020B0502040204020203" pitchFamily="34" charset="0"/>
              </a:defRPr>
            </a:lvl4pPr>
            <a:lvl5pPr>
              <a:defRPr sz="2400">
                <a:latin typeface="Bahnschrift" panose="020B0502040204020203" pitchFamily="34" charset="0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72324" y="1803844"/>
            <a:ext cx="4396341" cy="4200245"/>
          </a:xfrm>
        </p:spPr>
        <p:txBody>
          <a:bodyPr>
            <a:normAutofit/>
          </a:bodyPr>
          <a:lstStyle>
            <a:lvl1pPr>
              <a:defRPr sz="3600">
                <a:latin typeface="Bahnschrift" panose="020B0502040204020203" pitchFamily="34" charset="0"/>
              </a:defRPr>
            </a:lvl1pPr>
            <a:lvl2pPr>
              <a:defRPr sz="3200">
                <a:latin typeface="Bahnschrift" panose="020B0502040204020203" pitchFamily="34" charset="0"/>
              </a:defRPr>
            </a:lvl2pPr>
            <a:lvl3pPr>
              <a:defRPr sz="2800">
                <a:latin typeface="Bahnschrift" panose="020B0502040204020203" pitchFamily="34" charset="0"/>
              </a:defRPr>
            </a:lvl3pPr>
            <a:lvl4pPr>
              <a:defRPr sz="2400">
                <a:latin typeface="Bahnschrift" panose="020B0502040204020203" pitchFamily="34" charset="0"/>
              </a:defRPr>
            </a:lvl4pPr>
            <a:lvl5pPr>
              <a:defRPr sz="2400">
                <a:latin typeface="Bahnschrift" panose="020B0502040204020203" pitchFamily="34" charset="0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00" b="1">
                <a:latin typeface="Bahnschrift" panose="020B05020402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9D30174-2420-4D4B-A391-53E4BC3560F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0244" y="559764"/>
            <a:ext cx="10113336" cy="61989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6FC051-80FB-46A5-934E-84A828BE7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0244" y="67335"/>
            <a:ext cx="11035129" cy="1637414"/>
          </a:xfrm>
        </p:spPr>
        <p:txBody>
          <a:bodyPr/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“Little Women”: Gender, Performativity and Gesture in Mycenaean Figurines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B81013-8F91-46EF-B1AA-1F080828D7A3}"/>
              </a:ext>
            </a:extLst>
          </p:cNvPr>
          <p:cNvSpPr txBox="1"/>
          <p:nvPr/>
        </p:nvSpPr>
        <p:spPr>
          <a:xfrm>
            <a:off x="1459684" y="5511567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6000" b="1" dirty="0">
              <a:solidFill>
                <a:schemeClr val="accent1"/>
              </a:solidFill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7007EBFE-785F-4F5E-B606-7F1A7DBAB1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057" y="5511567"/>
            <a:ext cx="3358322" cy="86002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accent1"/>
                </a:solidFill>
              </a:rPr>
              <a:t>HPAH7019</a:t>
            </a:r>
          </a:p>
        </p:txBody>
      </p:sp>
    </p:spTree>
    <p:extLst>
      <p:ext uri="{BB962C8B-B14F-4D97-AF65-F5344CB8AC3E}">
        <p14:creationId xmlns:p14="http://schemas.microsoft.com/office/powerpoint/2010/main" val="837708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642E354-9767-48C8-9583-02BBDB66E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D2E366-3FF5-4CD5-A965-F05A54D2DC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138" y="1419341"/>
            <a:ext cx="4314328" cy="1843958"/>
          </a:xfrm>
        </p:spPr>
        <p:txBody>
          <a:bodyPr>
            <a:normAutofit/>
          </a:bodyPr>
          <a:lstStyle/>
          <a:p>
            <a:r>
              <a:rPr lang="en-GB" sz="2400" dirty="0"/>
              <a:t>Discovery &amp; interpretations</a:t>
            </a:r>
          </a:p>
          <a:p>
            <a:r>
              <a:rPr lang="en-GB" sz="2400" dirty="0"/>
              <a:t>Development</a:t>
            </a:r>
          </a:p>
          <a:p>
            <a:r>
              <a:rPr lang="en-GB" sz="2400" dirty="0"/>
              <a:t>Production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0FE481C-72E3-4674-8CFE-A7C966790B8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7419" y="3594702"/>
            <a:ext cx="3636336" cy="2954954"/>
          </a:xfrm>
          <a:prstGeom prst="rect">
            <a:avLst/>
          </a:prstGeom>
        </p:spPr>
      </p:pic>
      <p:pic>
        <p:nvPicPr>
          <p:cNvPr id="22" name="Content Placeholder 21">
            <a:extLst>
              <a:ext uri="{FF2B5EF4-FFF2-40B4-BE49-F238E27FC236}">
                <a16:creationId xmlns:a16="http://schemas.microsoft.com/office/drawing/2014/main" id="{371DD173-4C89-4F3B-A7AE-F34ED6FB82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46284" y="867204"/>
            <a:ext cx="5330574" cy="58068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441E3A-255A-460B-9100-20DC109ECDD8}"/>
              </a:ext>
            </a:extLst>
          </p:cNvPr>
          <p:cNvSpPr txBox="1"/>
          <p:nvPr/>
        </p:nvSpPr>
        <p:spPr>
          <a:xfrm>
            <a:off x="9311571" y="5991211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963D19-5D3C-4626-90C9-C6697902C8D6}"/>
              </a:ext>
            </a:extLst>
          </p:cNvPr>
          <p:cNvSpPr txBox="1"/>
          <p:nvPr/>
        </p:nvSpPr>
        <p:spPr>
          <a:xfrm>
            <a:off x="7427063" y="6035950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Psi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4EADB5-432B-4856-ADB1-38286876BDE3}"/>
              </a:ext>
            </a:extLst>
          </p:cNvPr>
          <p:cNvSpPr txBox="1"/>
          <p:nvPr/>
        </p:nvSpPr>
        <p:spPr>
          <a:xfrm>
            <a:off x="10666768" y="5990796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0FD66C-F541-4975-8776-9B992A30AC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99861" y="2012341"/>
            <a:ext cx="2156538" cy="423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23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2A88E-4473-4CA5-B91F-53A6AADEB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A6C7B-348B-4449-8369-A18B92C0FE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1" y="1465373"/>
            <a:ext cx="4912478" cy="5094915"/>
          </a:xfrm>
        </p:spPr>
        <p:txBody>
          <a:bodyPr>
            <a:noAutofit/>
          </a:bodyPr>
          <a:lstStyle/>
          <a:p>
            <a:r>
              <a:rPr lang="en-US" sz="2200" dirty="0"/>
              <a:t>“One is not born, but rather becomes a woman” (de Beauvoir)</a:t>
            </a:r>
          </a:p>
          <a:p>
            <a:r>
              <a:rPr lang="en-US" sz="2200" dirty="0"/>
              <a:t>Butler &amp; performativity: explores how social roles  are mediated through language, gesture &amp; the material world. Highlights the agency of </a:t>
            </a:r>
            <a:r>
              <a:rPr lang="en-US" sz="2200" dirty="0">
                <a:solidFill>
                  <a:srgbClr val="FFC000"/>
                </a:solidFill>
              </a:rPr>
              <a:t>doing</a:t>
            </a:r>
            <a:r>
              <a:rPr lang="en-US" sz="2200" dirty="0"/>
              <a:t> &amp; thus </a:t>
            </a:r>
            <a:r>
              <a:rPr lang="en-US" sz="2200" dirty="0">
                <a:solidFill>
                  <a:srgbClr val="FFC000"/>
                </a:solidFill>
              </a:rPr>
              <a:t>becoming</a:t>
            </a:r>
            <a:r>
              <a:rPr lang="en-US" sz="2200" dirty="0"/>
              <a:t> a socially-constructed woman</a:t>
            </a:r>
          </a:p>
          <a:p>
            <a:r>
              <a:rPr lang="en-US" sz="2200" dirty="0"/>
              <a:t>Gender is continually produced through material engagements &amp; repeated corporeal performance </a:t>
            </a:r>
          </a:p>
          <a:p>
            <a:r>
              <a:rPr lang="en-US" sz="2200" dirty="0"/>
              <a:t>Layering </a:t>
            </a:r>
          </a:p>
          <a:p>
            <a:r>
              <a:rPr lang="en-US" sz="2200" dirty="0"/>
              <a:t>Mycenaean gendered bodies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ECF4667-2A8A-470F-AAA7-B72695B966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7224" y="1881736"/>
            <a:ext cx="3987219" cy="279349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BC2FB9-B2E5-4679-89C1-3522A8803B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77177" y="1307253"/>
            <a:ext cx="1990503" cy="52530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66B678-EDB4-45F4-AC76-FDC5E8A1970F}"/>
              </a:ext>
            </a:extLst>
          </p:cNvPr>
          <p:cNvSpPr txBox="1"/>
          <p:nvPr/>
        </p:nvSpPr>
        <p:spPr>
          <a:xfrm>
            <a:off x="10483703" y="4744315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Mykenaïka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BC70DC-B118-45C8-803E-C2A1860BA22F}"/>
              </a:ext>
            </a:extLst>
          </p:cNvPr>
          <p:cNvSpPr txBox="1"/>
          <p:nvPr/>
        </p:nvSpPr>
        <p:spPr>
          <a:xfrm>
            <a:off x="7896027" y="6035950"/>
            <a:ext cx="2610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figure, Mycenae</a:t>
            </a:r>
          </a:p>
        </p:txBody>
      </p:sp>
    </p:spTree>
    <p:extLst>
      <p:ext uri="{BB962C8B-B14F-4D97-AF65-F5344CB8AC3E}">
        <p14:creationId xmlns:p14="http://schemas.microsoft.com/office/powerpoint/2010/main" val="734666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DFB5A-8A34-4095-8F34-90FF5D52E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724" y="495248"/>
            <a:ext cx="10932745" cy="990599"/>
          </a:xfrm>
        </p:spPr>
        <p:txBody>
          <a:bodyPr/>
          <a:lstStyle/>
          <a:p>
            <a:r>
              <a:rPr lang="en-US" dirty="0"/>
              <a:t>Little Women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C5BA2-4192-4CCB-A88A-2ACAB11CFD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0566" y="1937084"/>
            <a:ext cx="4998498" cy="4425668"/>
          </a:xfrm>
        </p:spPr>
        <p:txBody>
          <a:bodyPr>
            <a:normAutofit/>
          </a:bodyPr>
          <a:lstStyle/>
          <a:p>
            <a:r>
              <a:rPr lang="en-GB" sz="2400" dirty="0" err="1"/>
              <a:t>Insoll</a:t>
            </a:r>
            <a:r>
              <a:rPr lang="en-GB" sz="2400" dirty="0"/>
              <a:t>: mimesis</a:t>
            </a:r>
          </a:p>
          <a:p>
            <a:r>
              <a:rPr lang="en-US" sz="2400" dirty="0"/>
              <a:t>Miniature woman performing culturally significant </a:t>
            </a:r>
            <a:r>
              <a:rPr lang="en-US" sz="2400" dirty="0">
                <a:solidFill>
                  <a:srgbClr val="FFC000"/>
                </a:solidFill>
              </a:rPr>
              <a:t>gestures: </a:t>
            </a:r>
          </a:p>
          <a:p>
            <a:pPr lvl="1"/>
            <a:r>
              <a:rPr lang="en-US" sz="2400" dirty="0"/>
              <a:t>Throws light on lived experiences</a:t>
            </a:r>
          </a:p>
          <a:p>
            <a:pPr lvl="1"/>
            <a:r>
              <a:rPr lang="en-US" sz="2400" dirty="0"/>
              <a:t>How </a:t>
            </a:r>
            <a:r>
              <a:rPr lang="en-US" sz="2400" dirty="0">
                <a:solidFill>
                  <a:srgbClr val="FFC000"/>
                </a:solidFill>
              </a:rPr>
              <a:t>being a woman </a:t>
            </a:r>
            <a:r>
              <a:rPr lang="en-US" sz="2400" dirty="0"/>
              <a:t>was performed materially in Mycenaean society</a:t>
            </a:r>
          </a:p>
          <a:p>
            <a:pPr lvl="1"/>
            <a:endParaRPr lang="en-GB" sz="24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4198E37-8B58-468B-B799-815086260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61372" y="1377563"/>
            <a:ext cx="2807044" cy="465714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80D2D7-DDE0-4AEC-B692-3C00EF399155}"/>
              </a:ext>
            </a:extLst>
          </p:cNvPr>
          <p:cNvSpPr txBox="1"/>
          <p:nvPr/>
        </p:nvSpPr>
        <p:spPr>
          <a:xfrm>
            <a:off x="8052178" y="6142989"/>
            <a:ext cx="166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Kourotrophos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44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1DF05-3927-4DB9-9CA4-3E4494767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03" y="256131"/>
            <a:ext cx="10941780" cy="990599"/>
          </a:xfrm>
        </p:spPr>
        <p:txBody>
          <a:bodyPr/>
          <a:lstStyle/>
          <a:p>
            <a:r>
              <a:rPr lang="en-US" dirty="0"/>
              <a:t>Performing bodies, gesture &amp; posture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66CD4-37DA-4025-B273-DB68C19AF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5303" y="1527036"/>
            <a:ext cx="7474687" cy="5214006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>
                <a:solidFill>
                  <a:srgbClr val="FFC000"/>
                </a:solidFill>
              </a:rPr>
              <a:t>Habit memory: </a:t>
            </a:r>
            <a:r>
              <a:rPr lang="en-US" sz="2800" dirty="0"/>
              <a:t>culturally-learned  </a:t>
            </a:r>
            <a:r>
              <a:rPr lang="en-GB" sz="2800" dirty="0"/>
              <a:t>embodied practices, bodily actions gestures, clothing etc</a:t>
            </a:r>
            <a:r>
              <a:rPr lang="en-US" sz="2800" dirty="0"/>
              <a:t>.</a:t>
            </a:r>
          </a:p>
          <a:p>
            <a:pPr lvl="1"/>
            <a:r>
              <a:rPr lang="en-GB" sz="2400" dirty="0"/>
              <a:t>Culturally informed &amp; learnt at the hearth (</a:t>
            </a:r>
            <a:r>
              <a:rPr lang="en-GB" sz="2400" i="1" dirty="0"/>
              <a:t>habitus</a:t>
            </a:r>
            <a:r>
              <a:rPr lang="en-GB" sz="2400" dirty="0"/>
              <a:t>)</a:t>
            </a:r>
          </a:p>
          <a:p>
            <a:pPr lvl="1"/>
            <a:r>
              <a:rPr lang="en-GB" sz="2400" dirty="0"/>
              <a:t>We know these subconsciously</a:t>
            </a:r>
          </a:p>
          <a:p>
            <a:pPr lvl="1"/>
            <a:r>
              <a:rPr lang="en-GB" sz="2400" dirty="0"/>
              <a:t>Convey information of status, identity</a:t>
            </a:r>
          </a:p>
          <a:p>
            <a:r>
              <a:rPr lang="en-US" sz="2800" dirty="0" err="1"/>
              <a:t>Kendon</a:t>
            </a:r>
            <a:r>
              <a:rPr lang="en-US" sz="2800" dirty="0"/>
              <a:t>: gestures are a form of non-verbal communication </a:t>
            </a:r>
          </a:p>
          <a:p>
            <a:pPr lvl="1"/>
            <a:r>
              <a:rPr lang="en-US" sz="2400" dirty="0"/>
              <a:t>Culturally learned ways of holding the body, positioning arms, hands &amp; head to communicate meaning.</a:t>
            </a:r>
          </a:p>
          <a:p>
            <a:r>
              <a:rPr lang="en-US" sz="2800" dirty="0"/>
              <a:t>Ability to read gestures underpins social exchanges &amp; communication</a:t>
            </a:r>
            <a:endParaRPr lang="en-GB" sz="2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62C1E22-2CCA-4E79-8DEF-377191D1CA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0232" y="1413533"/>
            <a:ext cx="2436055" cy="463325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301E44-F85B-4624-B5E9-4D218171D82F}"/>
              </a:ext>
            </a:extLst>
          </p:cNvPr>
          <p:cNvSpPr txBox="1"/>
          <p:nvPr/>
        </p:nvSpPr>
        <p:spPr>
          <a:xfrm>
            <a:off x="8541951" y="6213591"/>
            <a:ext cx="2292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Transitional figurine</a:t>
            </a:r>
          </a:p>
        </p:txBody>
      </p:sp>
    </p:spTree>
    <p:extLst>
      <p:ext uri="{BB962C8B-B14F-4D97-AF65-F5344CB8AC3E}">
        <p14:creationId xmlns:p14="http://schemas.microsoft.com/office/powerpoint/2010/main" val="3755948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51F6B0-C051-436B-8366-64481027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5C6E5-BACC-4C87-92EB-956C6FEE7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169" y="1588661"/>
            <a:ext cx="7943919" cy="5003525"/>
          </a:xfrm>
        </p:spPr>
        <p:txBody>
          <a:bodyPr>
            <a:normAutofit lnSpcReduction="10000"/>
          </a:bodyPr>
          <a:lstStyle/>
          <a:p>
            <a:r>
              <a:rPr lang="en-US" sz="2400" dirty="0" err="1"/>
              <a:t>Schebesch</a:t>
            </a:r>
            <a:r>
              <a:rPr lang="en-US" sz="2400" dirty="0"/>
              <a:t>: explores the body language of ancient figurines &amp; peoples’ </a:t>
            </a:r>
            <a:r>
              <a:rPr lang="en-US" sz="2400" dirty="0">
                <a:solidFill>
                  <a:srgbClr val="FFC000"/>
                </a:solidFill>
              </a:rPr>
              <a:t>emotional response </a:t>
            </a:r>
            <a:r>
              <a:rPr lang="en-US" sz="2400" dirty="0"/>
              <a:t>to these objects</a:t>
            </a:r>
          </a:p>
          <a:p>
            <a:r>
              <a:rPr lang="en-US" sz="2400" dirty="0">
                <a:solidFill>
                  <a:srgbClr val="FFC000"/>
                </a:solidFill>
              </a:rPr>
              <a:t>Mirror Neuron System: </a:t>
            </a:r>
            <a:r>
              <a:rPr lang="en-US" sz="2400" dirty="0"/>
              <a:t>as a person observes &amp; learns embodied practices their mirror neurons transform visual information into physical body knowledges</a:t>
            </a:r>
          </a:p>
          <a:p>
            <a:pPr lvl="1"/>
            <a:r>
              <a:rPr lang="en-US" sz="2000" dirty="0"/>
              <a:t>The very observation of someone performing an action activates the both brain’s motor cortex </a:t>
            </a:r>
            <a:r>
              <a:rPr lang="en-US" sz="2000" dirty="0">
                <a:solidFill>
                  <a:srgbClr val="FFC000"/>
                </a:solidFill>
              </a:rPr>
              <a:t>as well as </a:t>
            </a:r>
            <a:r>
              <a:rPr lang="en-US" sz="2000" dirty="0"/>
              <a:t>the corresponding muscles of the observer </a:t>
            </a:r>
          </a:p>
          <a:p>
            <a:pPr lvl="1"/>
            <a:r>
              <a:rPr lang="en-US" sz="2000" dirty="0"/>
              <a:t>Gestures, actions, postures and visual expressions will elicit an emotional response in the observer</a:t>
            </a:r>
          </a:p>
          <a:p>
            <a:r>
              <a:rPr lang="en-US" sz="2400" dirty="0"/>
              <a:t>Body language contains emotional &amp; emotive messages that become internalized corporeal knowledge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393AF7-57B5-4CB0-B98A-47D0C51A2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8056" y="1301582"/>
            <a:ext cx="2498775" cy="47022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DE85CB-7064-4A2B-9AAD-5DCB8E0B69A7}"/>
              </a:ext>
            </a:extLst>
          </p:cNvPr>
          <p:cNvSpPr txBox="1"/>
          <p:nvPr/>
        </p:nvSpPr>
        <p:spPr>
          <a:xfrm>
            <a:off x="9479375" y="6145619"/>
            <a:ext cx="2036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Willendorf Venus</a:t>
            </a:r>
          </a:p>
        </p:txBody>
      </p:sp>
    </p:spTree>
    <p:extLst>
      <p:ext uri="{BB962C8B-B14F-4D97-AF65-F5344CB8AC3E}">
        <p14:creationId xmlns:p14="http://schemas.microsoft.com/office/powerpoint/2010/main" val="1965336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51F6B0-C051-436B-8366-64481027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5C6E5-BACC-4C87-92EB-956C6FEE7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169" y="1588661"/>
            <a:ext cx="7943919" cy="5003525"/>
          </a:xfrm>
        </p:spPr>
        <p:txBody>
          <a:bodyPr>
            <a:normAutofit/>
          </a:bodyPr>
          <a:lstStyle/>
          <a:p>
            <a:r>
              <a:rPr lang="en-US" sz="2800" dirty="0"/>
              <a:t>Gestures &amp; postures make up a grammar of the body used in communication</a:t>
            </a:r>
          </a:p>
          <a:p>
            <a:r>
              <a:rPr lang="en-US" sz="2800" dirty="0"/>
              <a:t>Transmit shared somatic, emotional experiences as much as cultural meaning</a:t>
            </a:r>
          </a:p>
          <a:p>
            <a:r>
              <a:rPr lang="en-US" sz="2800" dirty="0"/>
              <a:t>Ancient figurines should be viewed as </a:t>
            </a:r>
            <a:r>
              <a:rPr lang="en-US" sz="2800" dirty="0">
                <a:solidFill>
                  <a:srgbClr val="FFC000"/>
                </a:solidFill>
              </a:rPr>
              <a:t>“interesting strangers” from another culture </a:t>
            </a:r>
            <a:r>
              <a:rPr lang="en-US" sz="2800" dirty="0"/>
              <a:t>whose engendered body languages might be foreign to us but will inevitably elicit some sort of emotional response</a:t>
            </a:r>
            <a:endParaRPr lang="en-GB" sz="2800" dirty="0"/>
          </a:p>
          <a:p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393AF7-57B5-4CB0-B98A-47D0C51A2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8056" y="1301582"/>
            <a:ext cx="2498775" cy="47022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DE85CB-7064-4A2B-9AAD-5DCB8E0B69A7}"/>
              </a:ext>
            </a:extLst>
          </p:cNvPr>
          <p:cNvSpPr txBox="1"/>
          <p:nvPr/>
        </p:nvSpPr>
        <p:spPr>
          <a:xfrm>
            <a:off x="9479375" y="6145619"/>
            <a:ext cx="2036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Willendorf Venus</a:t>
            </a:r>
          </a:p>
        </p:txBody>
      </p:sp>
    </p:spTree>
    <p:extLst>
      <p:ext uri="{BB962C8B-B14F-4D97-AF65-F5344CB8AC3E}">
        <p14:creationId xmlns:p14="http://schemas.microsoft.com/office/powerpoint/2010/main" val="3028576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FE5CB-7D06-4A3E-97ED-29B812538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Mycenaean Gestures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882FB-ECF3-42FB-B672-B27FC4C386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382" y="1443317"/>
            <a:ext cx="6054478" cy="5082363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Experiential approach to the material world (embodiment &amp; performance):</a:t>
            </a:r>
          </a:p>
          <a:p>
            <a:pPr lvl="1"/>
            <a:r>
              <a:rPr lang="en-US" sz="2000" dirty="0"/>
              <a:t> “may allow a few steps further down the line towards understanding the statements made by” these ancient objects” (</a:t>
            </a:r>
            <a:r>
              <a:rPr lang="en-US" sz="2000" dirty="0" err="1"/>
              <a:t>Schebesh</a:t>
            </a:r>
            <a:r>
              <a:rPr lang="en-US" sz="2000" dirty="0"/>
              <a:t> 2013: 17)</a:t>
            </a:r>
            <a:endParaRPr lang="en-GB" sz="2000" dirty="0"/>
          </a:p>
          <a:p>
            <a:r>
              <a:rPr lang="en-GB" sz="2400" dirty="0"/>
              <a:t>Reflect somatic lived experiences of Mycenaean women</a:t>
            </a:r>
          </a:p>
          <a:p>
            <a:r>
              <a:rPr lang="en-US" sz="2400" dirty="0"/>
              <a:t>Gestures: habitual patterns of behavior that were socially significant </a:t>
            </a:r>
          </a:p>
          <a:p>
            <a:r>
              <a:rPr lang="en-US" sz="2400" dirty="0"/>
              <a:t>Immediately recognizable to Mycenaean audience</a:t>
            </a:r>
          </a:p>
          <a:p>
            <a:r>
              <a:rPr lang="en-US" sz="2400" dirty="0"/>
              <a:t>Performativity:  specific bodily performances constituting the gendered Mycenaean self</a:t>
            </a:r>
            <a:endParaRPr lang="en-GB" sz="1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F47016-A01B-4534-A0B6-644C3783A1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7526" y="2020687"/>
            <a:ext cx="5083092" cy="342217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4AECF6-6816-4F0B-9D64-71CBD09DC772}"/>
              </a:ext>
            </a:extLst>
          </p:cNvPr>
          <p:cNvSpPr txBox="1"/>
          <p:nvPr/>
        </p:nvSpPr>
        <p:spPr>
          <a:xfrm>
            <a:off x="8988706" y="5527085"/>
            <a:ext cx="2460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Figurines from Eleusis</a:t>
            </a:r>
          </a:p>
        </p:txBody>
      </p:sp>
    </p:spTree>
    <p:extLst>
      <p:ext uri="{BB962C8B-B14F-4D97-AF65-F5344CB8AC3E}">
        <p14:creationId xmlns:p14="http://schemas.microsoft.com/office/powerpoint/2010/main" val="1894408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44CBA-F08F-4D58-B14F-63F34BD0F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Experiencing the Figurines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3C8E3-E577-4868-9946-A1E58CE623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2772" y="1443317"/>
            <a:ext cx="6911163" cy="5233930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US" sz="3800" dirty="0"/>
              <a:t>Experiential analysis</a:t>
            </a:r>
          </a:p>
          <a:p>
            <a:pPr lvl="1"/>
            <a:r>
              <a:rPr lang="en-US" dirty="0"/>
              <a:t>Is the position extrovert or introvert?</a:t>
            </a:r>
            <a:endParaRPr lang="en-GB" dirty="0"/>
          </a:p>
          <a:p>
            <a:pPr lvl="1"/>
            <a:r>
              <a:rPr lang="en-US" dirty="0"/>
              <a:t>Is your emotional response overall positive or negative?</a:t>
            </a:r>
            <a:endParaRPr lang="en-GB" dirty="0"/>
          </a:p>
          <a:p>
            <a:pPr lvl="1"/>
            <a:r>
              <a:rPr lang="en-US" dirty="0"/>
              <a:t>Do you feel a mix of emotions? If so are they ambiguous or harmonizing emotions?</a:t>
            </a:r>
            <a:endParaRPr lang="en-GB" dirty="0"/>
          </a:p>
          <a:p>
            <a:pPr lvl="1"/>
            <a:r>
              <a:rPr lang="en-US" dirty="0"/>
              <a:t>Is this a static gesture or do you sense movement? If movement how would you categorize this?</a:t>
            </a:r>
            <a:endParaRPr lang="en-GB" dirty="0"/>
          </a:p>
          <a:p>
            <a:pPr lvl="1"/>
            <a:r>
              <a:rPr lang="en-US" dirty="0"/>
              <a:t>Are there possibilities of communication?</a:t>
            </a:r>
            <a:endParaRPr lang="en-GB" dirty="0"/>
          </a:p>
          <a:p>
            <a:pPr lvl="1"/>
            <a:r>
              <a:rPr lang="en-US" dirty="0"/>
              <a:t>How do you perceive the status/social role of the individual making this gesture?</a:t>
            </a:r>
            <a:endParaRPr lang="en-GB" dirty="0"/>
          </a:p>
          <a:p>
            <a:pPr lvl="1"/>
            <a:r>
              <a:rPr lang="en-US" dirty="0"/>
              <a:t>What does this gesture represent?</a:t>
            </a:r>
            <a:endParaRPr lang="en-GB" dirty="0"/>
          </a:p>
          <a:p>
            <a:r>
              <a:rPr lang="en-US" sz="3800" dirty="0"/>
              <a:t>Substantively different emotional responses to the three gestures &amp; a clear gender divide</a:t>
            </a:r>
            <a:endParaRPr lang="en-GB" sz="3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9FBD2FB-E487-45EE-8D1B-B70E3C0D88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82461" y="2203649"/>
            <a:ext cx="4129192" cy="313389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7E68F9-184D-489A-97F9-EF2AAB2AB984}"/>
              </a:ext>
            </a:extLst>
          </p:cNvPr>
          <p:cNvSpPr txBox="1"/>
          <p:nvPr/>
        </p:nvSpPr>
        <p:spPr>
          <a:xfrm>
            <a:off x="8690525" y="5559057"/>
            <a:ext cx="2720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Figurines, Met Museum</a:t>
            </a:r>
          </a:p>
        </p:txBody>
      </p:sp>
    </p:spTree>
    <p:extLst>
      <p:ext uri="{BB962C8B-B14F-4D97-AF65-F5344CB8AC3E}">
        <p14:creationId xmlns:p14="http://schemas.microsoft.com/office/powerpoint/2010/main" val="2377276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6ADC9-8E69-4A02-A37D-B44D139AE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 Figurine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CFFF2-F56B-4FD2-8F5F-D01DE3ABA6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568" y="1594884"/>
            <a:ext cx="8133906" cy="4593265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More positive: open &amp; extrovert with potential for movement:</a:t>
            </a:r>
          </a:p>
          <a:p>
            <a:pPr lvl="1"/>
            <a:r>
              <a:rPr lang="en-US" sz="2700" dirty="0"/>
              <a:t>a feeling “of movement, more of a flow… and a tendency to sway in this position”</a:t>
            </a:r>
          </a:p>
          <a:p>
            <a:pPr lvl="1"/>
            <a:r>
              <a:rPr lang="en-US" sz="2700" dirty="0"/>
              <a:t>“there is movement, swaying. Controlled motion – forced to stand in position”</a:t>
            </a:r>
          </a:p>
          <a:p>
            <a:pPr lvl="1"/>
            <a:r>
              <a:rPr lang="en-US" sz="2700" dirty="0"/>
              <a:t>“gentle &amp; flowing”</a:t>
            </a:r>
          </a:p>
          <a:p>
            <a:pPr lvl="1"/>
            <a:r>
              <a:rPr lang="en-US" sz="2700" dirty="0"/>
              <a:t> “…men are quite brutish &amp; more aggressive in movement. This is more gentle, like bamboo flowing”</a:t>
            </a:r>
          </a:p>
          <a:p>
            <a:pPr lvl="1"/>
            <a:r>
              <a:rPr lang="en-US" sz="2700" dirty="0"/>
              <a:t>“graceful, balanced &amp; poised”</a:t>
            </a:r>
            <a:endParaRPr lang="en-GB" sz="20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927797C-5E18-41A5-88E9-5E92B4A9EE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67553" y="1594883"/>
            <a:ext cx="2877879" cy="4868651"/>
          </a:xfrm>
        </p:spPr>
      </p:pic>
    </p:spTree>
    <p:extLst>
      <p:ext uri="{BB962C8B-B14F-4D97-AF65-F5344CB8AC3E}">
        <p14:creationId xmlns:p14="http://schemas.microsoft.com/office/powerpoint/2010/main" val="1994965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7656C-563D-4E38-A9A3-3BA5B643F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 Figurine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2151A-8774-41F5-97B0-58134FC1EB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6447" y="1443317"/>
            <a:ext cx="8548576" cy="505490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Gendered response: </a:t>
            </a:r>
          </a:p>
          <a:p>
            <a:pPr lvl="1"/>
            <a:r>
              <a:rPr lang="en-GB" sz="2000" dirty="0"/>
              <a:t>Easy</a:t>
            </a:r>
            <a:r>
              <a:rPr lang="en-US" sz="2000" dirty="0"/>
              <a:t>, contented &amp; relaxed pose for female participants</a:t>
            </a:r>
          </a:p>
          <a:p>
            <a:pPr lvl="1"/>
            <a:r>
              <a:rPr lang="en-US" sz="2000" dirty="0"/>
              <a:t>Unnatural, uncomfortable &amp; </a:t>
            </a:r>
            <a:r>
              <a:rPr lang="en-US" sz="2000" dirty="0" err="1"/>
              <a:t>sexualised</a:t>
            </a:r>
            <a:r>
              <a:rPr lang="en-US" sz="2000" dirty="0"/>
              <a:t> for male participants</a:t>
            </a:r>
          </a:p>
          <a:p>
            <a:r>
              <a:rPr lang="en-US" sz="2400" dirty="0"/>
              <a:t>Male</a:t>
            </a:r>
          </a:p>
          <a:p>
            <a:pPr lvl="1"/>
            <a:r>
              <a:rPr lang="en-US" sz="2000" dirty="0"/>
              <a:t>“quite exposed” with chest out &amp; hands “pointing to genitalia; quite uncomfortable because quite exposed” </a:t>
            </a:r>
          </a:p>
          <a:p>
            <a:pPr lvl="1"/>
            <a:r>
              <a:rPr lang="en-US" sz="2000" dirty="0"/>
              <a:t>“quite illustrative of fertility &amp; female/</a:t>
            </a:r>
            <a:r>
              <a:rPr lang="en-US" sz="2000" dirty="0" err="1"/>
              <a:t>womaness</a:t>
            </a:r>
            <a:r>
              <a:rPr lang="en-US" sz="2000" dirty="0"/>
              <a:t> [sic]”</a:t>
            </a:r>
          </a:p>
          <a:p>
            <a:pPr lvl="1"/>
            <a:r>
              <a:rPr lang="en-US" sz="2000" dirty="0"/>
              <a:t>“objectified &amp; quite vulnerable as a collection of bits. Very exposed &amp; out there in a sexual way &amp; very uncomfortable”</a:t>
            </a:r>
          </a:p>
          <a:p>
            <a:r>
              <a:rPr lang="en-US" sz="2400" dirty="0"/>
              <a:t>Female:</a:t>
            </a:r>
          </a:p>
          <a:p>
            <a:pPr lvl="1"/>
            <a:r>
              <a:rPr lang="en-US" sz="2000" dirty="0"/>
              <a:t> “fertility”, “motherhood”, “womanhood”, “nurturing”</a:t>
            </a:r>
          </a:p>
          <a:p>
            <a:pPr lvl="1"/>
            <a:r>
              <a:rPr lang="en-US" sz="2000" dirty="0"/>
              <a:t> “comfort &amp; protection”. </a:t>
            </a:r>
            <a:endParaRPr lang="en-GB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4347EEC-033D-40AA-A478-803006A0DE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88548" y="1466868"/>
            <a:ext cx="2264735" cy="5031354"/>
          </a:xfrm>
        </p:spPr>
      </p:pic>
    </p:spTree>
    <p:extLst>
      <p:ext uri="{BB962C8B-B14F-4D97-AF65-F5344CB8AC3E}">
        <p14:creationId xmlns:p14="http://schemas.microsoft.com/office/powerpoint/2010/main" val="1531184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3D446-49FD-41E0-B3BE-96DA10EE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Tau Figurines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9E75F3C-23B8-4FAC-BF60-CD259C6783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3406" y="1592173"/>
            <a:ext cx="7889358" cy="5100188"/>
          </a:xfrm>
        </p:spPr>
        <p:txBody>
          <a:bodyPr>
            <a:normAutofit/>
          </a:bodyPr>
          <a:lstStyle/>
          <a:p>
            <a:r>
              <a:rPr lang="en-US" sz="2400" dirty="0"/>
              <a:t>Closed gesture &amp; seemingly taut, static pose:</a:t>
            </a:r>
          </a:p>
          <a:p>
            <a:r>
              <a:rPr lang="en-US" sz="2400" dirty="0"/>
              <a:t>Primarily viewed as introverted, negative, ambiguous</a:t>
            </a:r>
          </a:p>
          <a:p>
            <a:pPr lvl="1"/>
            <a:r>
              <a:rPr lang="en-US" sz="2000" dirty="0"/>
              <a:t>“defensive &amp; contained, holding thoughts in….no intrusion from outside”</a:t>
            </a:r>
          </a:p>
          <a:p>
            <a:pPr lvl="1"/>
            <a:r>
              <a:rPr lang="en-US" sz="1600" dirty="0"/>
              <a:t>“</a:t>
            </a:r>
            <a:r>
              <a:rPr lang="en-US" sz="2000" dirty="0"/>
              <a:t>a bit scolding &amp; ‘school-</a:t>
            </a:r>
            <a:r>
              <a:rPr lang="en-US" sz="2000" dirty="0" err="1"/>
              <a:t>marmish</a:t>
            </a:r>
            <a:r>
              <a:rPr lang="en-US" sz="2000" dirty="0"/>
              <a:t>’, slightly angry, slightly withdrawn…Old, an old person. Old age, closing in &amp; shrinking…inaccessible, closed in, swaddled”</a:t>
            </a:r>
          </a:p>
          <a:p>
            <a:r>
              <a:rPr lang="en-US" sz="2400" dirty="0"/>
              <a:t>More positive responses emphasis poise &amp; calm:</a:t>
            </a:r>
          </a:p>
          <a:p>
            <a:pPr lvl="1"/>
            <a:r>
              <a:rPr lang="en-US" sz="2000" dirty="0"/>
              <a:t>“ feels like a queen” </a:t>
            </a:r>
          </a:p>
          <a:p>
            <a:pPr lvl="1"/>
            <a:r>
              <a:rPr lang="en-US" sz="2000" dirty="0"/>
              <a:t>“head of the household” </a:t>
            </a:r>
          </a:p>
          <a:p>
            <a:pPr lvl="1"/>
            <a:r>
              <a:rPr lang="en-US" sz="2000" dirty="0"/>
              <a:t>“feeling a sense of importance &amp; an aura of authority”.</a:t>
            </a:r>
            <a:endParaRPr lang="en-GB" sz="300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101CA26-7A84-4788-89BF-15645719D84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9944577" y="753892"/>
            <a:ext cx="2043112" cy="2312796"/>
          </a:xfr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0FBB879-2A66-4E9E-AF45-FC661A942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3392" y="2706871"/>
            <a:ext cx="2008387" cy="383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29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38434-B1E6-47FA-8E99-8E58451D3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Psi Figurines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1A10-947F-4B9A-B461-A443CD06AD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1628" y="1562986"/>
            <a:ext cx="7549116" cy="5029200"/>
          </a:xfrm>
        </p:spPr>
        <p:txBody>
          <a:bodyPr>
            <a:normAutofit/>
          </a:bodyPr>
          <a:lstStyle/>
          <a:p>
            <a:r>
              <a:rPr lang="en-US" sz="2400" dirty="0"/>
              <a:t>A positive &amp; extrovert figure, exuding authority &amp; confidence. Communicative, proclaiming a message &amp; designed to draw attention to the viewer</a:t>
            </a:r>
          </a:p>
          <a:p>
            <a:pPr lvl="1"/>
            <a:r>
              <a:rPr lang="en-US" sz="2000" dirty="0"/>
              <a:t>“a pose that calls attention”</a:t>
            </a:r>
          </a:p>
          <a:p>
            <a:pPr lvl="1"/>
            <a:r>
              <a:rPr lang="en-US" sz="2000" dirty="0"/>
              <a:t> “really forceful…a clear positive symbol”</a:t>
            </a:r>
          </a:p>
          <a:p>
            <a:r>
              <a:rPr lang="en-US" sz="2500" dirty="0"/>
              <a:t>Difficult &amp; uncomfortable to maintain</a:t>
            </a:r>
          </a:p>
          <a:p>
            <a:pPr lvl="1"/>
            <a:r>
              <a:rPr lang="en-US" sz="2100" dirty="0"/>
              <a:t>“a lot of self-control in pose”</a:t>
            </a:r>
          </a:p>
          <a:p>
            <a:pPr lvl="1"/>
            <a:r>
              <a:rPr lang="en-US" sz="2100" dirty="0"/>
              <a:t>“not a natural gesture…not a natural pose”</a:t>
            </a:r>
          </a:p>
          <a:p>
            <a:pPr lvl="1"/>
            <a:r>
              <a:rPr lang="en-US" sz="2100" dirty="0"/>
              <a:t>“I can’t hold the gesture – a very heavy gesture”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983387C-3A95-4B61-85D4-ABEB796F61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9019723" y="2201099"/>
            <a:ext cx="2736342" cy="2647188"/>
          </a:xfrm>
        </p:spPr>
      </p:pic>
    </p:spTree>
    <p:extLst>
      <p:ext uri="{BB962C8B-B14F-4D97-AF65-F5344CB8AC3E}">
        <p14:creationId xmlns:p14="http://schemas.microsoft.com/office/powerpoint/2010/main" val="3566264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CFAF2-60B5-42DE-80C6-A0C89C27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Psi Figurine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2FCC1-E9C7-492C-BD88-96A4DED4EA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1" y="1808326"/>
            <a:ext cx="7509061" cy="4422353"/>
          </a:xfrm>
        </p:spPr>
        <p:txBody>
          <a:bodyPr>
            <a:normAutofit/>
          </a:bodyPr>
          <a:lstStyle/>
          <a:p>
            <a:r>
              <a:rPr lang="en-US" sz="2400" dirty="0"/>
              <a:t>Some responses more negative &amp; ambiguous:</a:t>
            </a:r>
          </a:p>
          <a:p>
            <a:pPr lvl="1"/>
            <a:r>
              <a:rPr lang="en-US" sz="2000" dirty="0"/>
              <a:t> “a feeling of subjugation – you don’t greet your inferiors in this way”</a:t>
            </a:r>
          </a:p>
          <a:p>
            <a:pPr lvl="1"/>
            <a:r>
              <a:rPr lang="en-US" sz="2000" dirty="0"/>
              <a:t>“hands up is submissive”, </a:t>
            </a:r>
          </a:p>
          <a:p>
            <a:pPr lvl="1"/>
            <a:r>
              <a:rPr lang="en-US" sz="2000" dirty="0"/>
              <a:t>“surrender”</a:t>
            </a:r>
          </a:p>
          <a:p>
            <a:pPr lvl="1"/>
            <a:r>
              <a:rPr lang="en-US" sz="2000" dirty="0"/>
              <a:t>“hands up can mean despair”</a:t>
            </a:r>
          </a:p>
          <a:p>
            <a:r>
              <a:rPr lang="en-US" sz="2400" dirty="0"/>
              <a:t>Consensus: religious gesture “some form of worship, praise. Some expression of cultural appreciation</a:t>
            </a:r>
            <a:r>
              <a:rPr lang="en-US" sz="2000" dirty="0"/>
              <a:t>”</a:t>
            </a:r>
            <a:endParaRPr lang="en-GB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E9CEA86-9DA5-4A05-83A3-073F1B35D69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915198" y="1808326"/>
            <a:ext cx="2813748" cy="4200525"/>
          </a:xfrm>
        </p:spPr>
      </p:pic>
    </p:spTree>
    <p:extLst>
      <p:ext uri="{BB962C8B-B14F-4D97-AF65-F5344CB8AC3E}">
        <p14:creationId xmlns:p14="http://schemas.microsoft.com/office/powerpoint/2010/main" val="1414795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44ED-2E4E-4D6D-98E4-38181B76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E727-6258-4EA3-8E5D-ECB9F5EA4D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54372"/>
            <a:ext cx="6901541" cy="4731488"/>
          </a:xfrm>
        </p:spPr>
        <p:txBody>
          <a:bodyPr>
            <a:normAutofit/>
          </a:bodyPr>
          <a:lstStyle/>
          <a:p>
            <a:r>
              <a:rPr lang="en-US" sz="2400" dirty="0"/>
              <a:t>Can figurines demonstrate how biological females </a:t>
            </a:r>
            <a:r>
              <a:rPr lang="en-US" sz="2400" dirty="0">
                <a:solidFill>
                  <a:srgbClr val="FFC000"/>
                </a:solidFill>
              </a:rPr>
              <a:t>became</a:t>
            </a:r>
            <a:r>
              <a:rPr lang="en-US" sz="2400" dirty="0"/>
              <a:t> Mycenaean women?</a:t>
            </a:r>
          </a:p>
          <a:p>
            <a:pPr lvl="1"/>
            <a:r>
              <a:rPr lang="en-US" sz="2000" dirty="0"/>
              <a:t>How the gendered body was sedimented through repeated gestures &amp; postures</a:t>
            </a:r>
          </a:p>
          <a:p>
            <a:pPr lvl="1"/>
            <a:r>
              <a:rPr lang="en-US" sz="2000" dirty="0"/>
              <a:t>Material layering of the body with specific items of apparel to create a second skin</a:t>
            </a:r>
          </a:p>
          <a:p>
            <a:r>
              <a:rPr lang="en-US" sz="2600" dirty="0"/>
              <a:t>My aim is not to claim a </a:t>
            </a:r>
            <a:r>
              <a:rPr lang="en-US" sz="2600" dirty="0">
                <a:solidFill>
                  <a:srgbClr val="FFC000"/>
                </a:solidFill>
              </a:rPr>
              <a:t>shared experience </a:t>
            </a:r>
            <a:r>
              <a:rPr lang="en-US" sz="2600" dirty="0"/>
              <a:t>of the Mycenaean female body, but instead to provide an experiential approach to the material world allowing an exploration of embodiment &amp; performative practices </a:t>
            </a:r>
            <a:endParaRPr lang="en-US" sz="17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EFFF15-C967-41FB-9DDF-E6E1E2131C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0496233" y="3429000"/>
            <a:ext cx="1543944" cy="2682275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BB1CDAA-1571-44A1-AB4A-808A7AC9C7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398" y="761391"/>
            <a:ext cx="1112438" cy="25772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9F48276-E870-42D2-A613-F397E8B0FD5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82493" y="2050007"/>
            <a:ext cx="1420084" cy="268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1821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0DBCD730-D028-4224-8C4B-0603D81392F3}" vid="{5F5B7DE2-EC76-4CAB-B963-824295E125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1019</Words>
  <Application>Microsoft Office PowerPoint</Application>
  <PresentationFormat>Widescreen</PresentationFormat>
  <Paragraphs>110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Bahnschrift</vt:lpstr>
      <vt:lpstr>Century Gothic</vt:lpstr>
      <vt:lpstr>Wingdings 3</vt:lpstr>
      <vt:lpstr>Ion</vt:lpstr>
      <vt:lpstr>“Little Women”: Gender, Performativity and Gesture in Mycenaean Figurines</vt:lpstr>
      <vt:lpstr>Background</vt:lpstr>
      <vt:lpstr>Performing Gender</vt:lpstr>
      <vt:lpstr>Little Women </vt:lpstr>
      <vt:lpstr>Performing bodies, gesture &amp; posture</vt:lpstr>
      <vt:lpstr>Body Language</vt:lpstr>
      <vt:lpstr>Body Language</vt:lpstr>
      <vt:lpstr>Mycenaean Gestures</vt:lpstr>
      <vt:lpstr>Experiencing the Figurines </vt:lpstr>
      <vt:lpstr>Phi Figurine </vt:lpstr>
      <vt:lpstr>Phi Figurine</vt:lpstr>
      <vt:lpstr>Tau Figurines</vt:lpstr>
      <vt:lpstr>Psi Figurines</vt:lpstr>
      <vt:lpstr>Psi Figurine</vt:lpstr>
      <vt:lpstr>Final Words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47</cp:revision>
  <dcterms:created xsi:type="dcterms:W3CDTF">2019-02-14T06:29:02Z</dcterms:created>
  <dcterms:modified xsi:type="dcterms:W3CDTF">2020-10-24T10:56:08Z</dcterms:modified>
</cp:coreProperties>
</file>