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media/image3.jpg" ContentType="image/jpg"/>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handoutMasterIdLst>
    <p:handoutMasterId r:id="rId44"/>
  </p:handoutMasterIdLst>
  <p:sldIdLst>
    <p:sldId id="258" r:id="rId5"/>
    <p:sldId id="297" r:id="rId6"/>
    <p:sldId id="289" r:id="rId7"/>
    <p:sldId id="332" r:id="rId8"/>
    <p:sldId id="296" r:id="rId9"/>
    <p:sldId id="329" r:id="rId10"/>
    <p:sldId id="325" r:id="rId11"/>
    <p:sldId id="327" r:id="rId12"/>
    <p:sldId id="281" r:id="rId13"/>
    <p:sldId id="321" r:id="rId14"/>
    <p:sldId id="323" r:id="rId15"/>
    <p:sldId id="268" r:id="rId16"/>
    <p:sldId id="290" r:id="rId17"/>
    <p:sldId id="307" r:id="rId18"/>
    <p:sldId id="308" r:id="rId19"/>
    <p:sldId id="309" r:id="rId20"/>
    <p:sldId id="310" r:id="rId21"/>
    <p:sldId id="362" r:id="rId22"/>
    <p:sldId id="330" r:id="rId23"/>
    <p:sldId id="343" r:id="rId24"/>
    <p:sldId id="257" r:id="rId25"/>
    <p:sldId id="345" r:id="rId26"/>
    <p:sldId id="259" r:id="rId27"/>
    <p:sldId id="335" r:id="rId28"/>
    <p:sldId id="256" r:id="rId29"/>
    <p:sldId id="311" r:id="rId30"/>
    <p:sldId id="312" r:id="rId31"/>
    <p:sldId id="313" r:id="rId32"/>
    <p:sldId id="314" r:id="rId33"/>
    <p:sldId id="336" r:id="rId34"/>
    <p:sldId id="355" r:id="rId35"/>
    <p:sldId id="358" r:id="rId36"/>
    <p:sldId id="356" r:id="rId37"/>
    <p:sldId id="348" r:id="rId38"/>
    <p:sldId id="337" r:id="rId39"/>
    <p:sldId id="349" r:id="rId40"/>
    <p:sldId id="350" r:id="rId41"/>
    <p:sldId id="352"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FCA3D7-00ED-4CB2-A309-6AECC3CC5F87}" v="111" dt="2026-03-14T14:22:05.6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79085" autoAdjust="0"/>
  </p:normalViewPr>
  <p:slideViewPr>
    <p:cSldViewPr>
      <p:cViewPr varScale="1">
        <p:scale>
          <a:sx n="59" d="100"/>
          <a:sy n="59" d="100"/>
        </p:scale>
        <p:origin x="1512" y="3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14/03/2026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dirty="0"/>
          </a:p>
        </p:txBody>
      </p:sp>
    </p:spTree>
    <p:extLst>
      <p:ext uri="{BB962C8B-B14F-4D97-AF65-F5344CB8AC3E}">
        <p14:creationId xmlns:p14="http://schemas.microsoft.com/office/powerpoint/2010/main" val="4093417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1079221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77692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dirty="0"/>
          </a:p>
        </p:txBody>
      </p:sp>
    </p:spTree>
    <p:extLst>
      <p:ext uri="{BB962C8B-B14F-4D97-AF65-F5344CB8AC3E}">
        <p14:creationId xmlns:p14="http://schemas.microsoft.com/office/powerpoint/2010/main" val="3394992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3322163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14/03/2026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doi.org/10.1136/bmj.q2452" TargetMode="External"/><Relationship Id="rId7" Type="http://schemas.openxmlformats.org/officeDocument/2006/relationships/hyperlink" Target="https://www.who.int/publications/i/item/9789240108042" TargetMode="External"/><Relationship Id="rId2" Type="http://schemas.openxmlformats.org/officeDocument/2006/relationships/hyperlink" Target="https://www.nice.org.uk/guidance/ng240" TargetMode="External"/><Relationship Id="rId1" Type="http://schemas.openxmlformats.org/officeDocument/2006/relationships/slideLayout" Target="../slideLayouts/slideLayout6.xml"/><Relationship Id="rId6" Type="http://schemas.openxmlformats.org/officeDocument/2006/relationships/hyperlink" Target="https://www.gov.uk/government/collections/vaccine-uptake" TargetMode="External"/><Relationship Id="rId5" Type="http://schemas.openxmlformats.org/officeDocument/2006/relationships/hyperlink" Target="https://www.gov.uk/government/publications/meningococcal-disease-laboratory-confirmed-cases-in-england-2024-to-2025" TargetMode="External"/><Relationship Id="rId4" Type="http://schemas.openxmlformats.org/officeDocument/2006/relationships/hyperlink" Target="https://www.gov.uk/guidance/notifiable-diseases-and-how-to-report-them?utm_source=chatgpt.com"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nhs.uk/conditions/meningitis/" TargetMode="External"/><Relationship Id="rId7" Type="http://schemas.openxmlformats.org/officeDocument/2006/relationships/hyperlink" Target="https://www.gov.uk/government/collections/meningococcal-c-menc-vaccination-programme" TargetMode="External"/><Relationship Id="rId2" Type="http://schemas.openxmlformats.org/officeDocument/2006/relationships/hyperlink" Target="https://www.meningitis.org/meningitis/bacterial-meningitis/meningococcal-" TargetMode="External"/><Relationship Id="rId1" Type="http://schemas.openxmlformats.org/officeDocument/2006/relationships/slideLayout" Target="../slideLayouts/slideLayout6.xml"/><Relationship Id="rId6" Type="http://schemas.openxmlformats.org/officeDocument/2006/relationships/hyperlink" Target="https://www.gov.uk/government/publications/meningitis-and-septicaemia-prevention-and-management-in-higher-education-institutions?utm_source=chatgpt.com" TargetMode="External"/><Relationship Id="rId5" Type="http://schemas.openxmlformats.org/officeDocument/2006/relationships/hyperlink" Target="https://www.gov.uk/guidance/meningococcal-disease-clinical-and-public-health-management" TargetMode="External"/><Relationship Id="rId4" Type="http://schemas.openxmlformats.org/officeDocument/2006/relationships/hyperlink" Target="https://www.nice.org.uk/"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www.who.int/publications/i/item/9789240026407" TargetMode="External"/><Relationship Id="rId3" Type="http://schemas.openxmlformats.org/officeDocument/2006/relationships/hyperlink" Target="https://www.ecdc.europa.eu/en/publications-data/communicable-disease-threats-report-28-february-6-" TargetMode="External"/><Relationship Id="rId7" Type="http://schemas.openxmlformats.org/officeDocument/2006/relationships/hyperlink" Target="https://www.who.int/health-" TargetMode="External"/><Relationship Id="rId2" Type="http://schemas.openxmlformats.org/officeDocument/2006/relationships/hyperlink" Target="https://www.cdc.gov/meningitis/about/bacterial-meningitis.html" TargetMode="External"/><Relationship Id="rId1" Type="http://schemas.openxmlformats.org/officeDocument/2006/relationships/slideLayout" Target="../slideLayouts/slideLayout6.xml"/><Relationship Id="rId6" Type="http://schemas.openxmlformats.org/officeDocument/2006/relationships/hyperlink" Target="https://www.who.int/publications/i/item/9789240120105" TargetMode="External"/><Relationship Id="rId5" Type="http://schemas.openxmlformats.org/officeDocument/2006/relationships/hyperlink" Target="https://www.gov.uk/government/collections/meningococcal-disease-guidance-data-and-analysis" TargetMode="External"/><Relationship Id="rId4" Type="http://schemas.openxmlformats.org/officeDocument/2006/relationships/hyperlink" Target="https://www.gov.uk/search/all"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7962" y="5105400"/>
            <a:ext cx="5616624" cy="1752600"/>
          </a:xfrm>
        </p:spPr>
        <p:txBody>
          <a:bodyPr>
            <a:normAutofit/>
          </a:bodyPr>
          <a:lstStyle/>
          <a:p>
            <a:r>
              <a:rPr lang="en-GB" sz="2800" b="1" dirty="0">
                <a:solidFill>
                  <a:schemeClr val="bg1"/>
                </a:solidFill>
                <a:cs typeface="Arial" panose="020B0604020202020204" pitchFamily="34" charset="0"/>
              </a:rPr>
              <a:t>Lecturer :  Odette  Jack</a:t>
            </a:r>
          </a:p>
          <a:p>
            <a:r>
              <a:rPr lang="en-GB" sz="2800" b="1" dirty="0">
                <a:solidFill>
                  <a:schemeClr val="bg1"/>
                </a:solidFill>
                <a:cs typeface="Arial" panose="020B0604020202020204" pitchFamily="34" charset="0"/>
              </a:rPr>
              <a:t>o.jack@uwtsd.ac.uk</a:t>
            </a:r>
          </a:p>
        </p:txBody>
      </p:sp>
      <p:sp>
        <p:nvSpPr>
          <p:cNvPr id="5" name="TextBox 4">
            <a:extLst>
              <a:ext uri="{FF2B5EF4-FFF2-40B4-BE49-F238E27FC236}">
                <a16:creationId xmlns:a16="http://schemas.microsoft.com/office/drawing/2014/main" id="{A241E7F5-8D1F-4694-5F7B-54DC6A67B496}"/>
              </a:ext>
            </a:extLst>
          </p:cNvPr>
          <p:cNvSpPr txBox="1"/>
          <p:nvPr/>
        </p:nvSpPr>
        <p:spPr>
          <a:xfrm>
            <a:off x="827584" y="2103156"/>
            <a:ext cx="6984776"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Assignment 1</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3768" y="3623870"/>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LCHS4008</a:t>
            </a:r>
            <a:endParaRPr lang="en-GB" sz="3200" b="1" dirty="0">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19E0-A356-1E1D-DB00-F8EC2EF04BD5}"/>
              </a:ext>
            </a:extLst>
          </p:cNvPr>
          <p:cNvSpPr>
            <a:spLocks noGrp="1"/>
          </p:cNvSpPr>
          <p:nvPr>
            <p:ph type="title"/>
          </p:nvPr>
        </p:nvSpPr>
        <p:spPr/>
        <p:txBody>
          <a:bodyPr>
            <a:normAutofit fontScale="90000"/>
          </a:bodyPr>
          <a:lstStyle/>
          <a:p>
            <a:r>
              <a:rPr lang="en-GB" b="1" dirty="0">
                <a:solidFill>
                  <a:schemeClr val="accent4">
                    <a:lumMod val="75000"/>
                  </a:schemeClr>
                </a:solidFill>
              </a:rPr>
              <a:t>Velocity Group</a:t>
            </a:r>
            <a:br>
              <a:rPr lang="en-GB" b="1" dirty="0">
                <a:solidFill>
                  <a:schemeClr val="accent4">
                    <a:lumMod val="75000"/>
                  </a:schemeClr>
                </a:solidFill>
              </a:rPr>
            </a:br>
            <a:r>
              <a:rPr lang="en-GB" sz="4000" b="1" dirty="0">
                <a:solidFill>
                  <a:schemeClr val="accent4">
                    <a:lumMod val="75000"/>
                  </a:schemeClr>
                </a:solidFill>
              </a:rPr>
              <a:t> </a:t>
            </a:r>
            <a:r>
              <a:rPr lang="en-GB" sz="4000" dirty="0"/>
              <a:t>(TOPIC: </a:t>
            </a:r>
            <a:r>
              <a:rPr lang="en-GB" sz="4000" b="1" dirty="0">
                <a:solidFill>
                  <a:srgbClr val="FF0000"/>
                </a:solidFill>
              </a:rPr>
              <a:t>MENINGITIS</a:t>
            </a:r>
            <a:r>
              <a:rPr lang="en-GB" sz="4000" dirty="0"/>
              <a:t>)</a:t>
            </a:r>
          </a:p>
        </p:txBody>
      </p:sp>
      <p:sp>
        <p:nvSpPr>
          <p:cNvPr id="3" name="Content Placeholder 2">
            <a:extLst>
              <a:ext uri="{FF2B5EF4-FFF2-40B4-BE49-F238E27FC236}">
                <a16:creationId xmlns:a16="http://schemas.microsoft.com/office/drawing/2014/main" id="{653FDE4F-F10D-85D8-EBDD-912C02AD7BC8}"/>
              </a:ext>
            </a:extLst>
          </p:cNvPr>
          <p:cNvSpPr>
            <a:spLocks noGrp="1"/>
          </p:cNvSpPr>
          <p:nvPr>
            <p:ph idx="1"/>
          </p:nvPr>
        </p:nvSpPr>
        <p:spPr/>
        <p:txBody>
          <a:bodyPr>
            <a:normAutofit/>
          </a:bodyPr>
          <a:lstStyle/>
          <a:p>
            <a:pPr indent="-228600">
              <a:lnSpc>
                <a:spcPct val="110000"/>
              </a:lnSpc>
            </a:pPr>
            <a:r>
              <a:rPr lang="en-US" b="1" u="sng" dirty="0">
                <a:solidFill>
                  <a:schemeClr val="accent1">
                    <a:lumMod val="50000"/>
                  </a:schemeClr>
                </a:solidFill>
              </a:rPr>
              <a:t>TEAM MATES</a:t>
            </a:r>
            <a:r>
              <a:rPr lang="en-US" b="1" dirty="0"/>
              <a:t>:</a:t>
            </a:r>
          </a:p>
          <a:p>
            <a:pPr indent="-228600">
              <a:lnSpc>
                <a:spcPct val="110000"/>
              </a:lnSpc>
            </a:pPr>
            <a:r>
              <a:rPr lang="en-US" dirty="0"/>
              <a:t>Rosa Monteiro Costa </a:t>
            </a:r>
            <a:r>
              <a:rPr lang="en-US" dirty="0" err="1"/>
              <a:t>Mbunga</a:t>
            </a:r>
            <a:r>
              <a:rPr lang="en-US" dirty="0"/>
              <a:t> - 2514992</a:t>
            </a:r>
          </a:p>
          <a:p>
            <a:pPr indent="-228600">
              <a:lnSpc>
                <a:spcPct val="110000"/>
              </a:lnSpc>
            </a:pPr>
            <a:r>
              <a:rPr lang="en-US" dirty="0"/>
              <a:t>Bernardita Rodriguez Brown - 2508289</a:t>
            </a:r>
          </a:p>
          <a:p>
            <a:pPr indent="-228600">
              <a:lnSpc>
                <a:spcPct val="110000"/>
              </a:lnSpc>
            </a:pPr>
            <a:r>
              <a:rPr lang="en-US" dirty="0"/>
              <a:t>Maria Eugenia Cassama - 2410705</a:t>
            </a:r>
          </a:p>
          <a:p>
            <a:pPr indent="-228600">
              <a:lnSpc>
                <a:spcPct val="110000"/>
              </a:lnSpc>
            </a:pPr>
            <a:r>
              <a:rPr lang="en-US" dirty="0"/>
              <a:t>Diana Barbosa - 2508559</a:t>
            </a:r>
          </a:p>
          <a:p>
            <a:pPr indent="-228600">
              <a:lnSpc>
                <a:spcPct val="110000"/>
              </a:lnSpc>
            </a:pPr>
            <a:r>
              <a:rPr lang="en-US" dirty="0" err="1"/>
              <a:t>Shamshun</a:t>
            </a:r>
            <a:r>
              <a:rPr lang="en-US" dirty="0"/>
              <a:t> Nahar - 2511431</a:t>
            </a:r>
          </a:p>
          <a:p>
            <a:endParaRPr lang="en-GB" dirty="0"/>
          </a:p>
        </p:txBody>
      </p:sp>
    </p:spTree>
    <p:extLst>
      <p:ext uri="{BB962C8B-B14F-4D97-AF65-F5344CB8AC3E}">
        <p14:creationId xmlns:p14="http://schemas.microsoft.com/office/powerpoint/2010/main" val="2252597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C5C8D-9054-F889-4C5F-888C97EFADB8}"/>
              </a:ext>
            </a:extLst>
          </p:cNvPr>
          <p:cNvSpPr>
            <a:spLocks noGrp="1"/>
          </p:cNvSpPr>
          <p:nvPr>
            <p:ph type="title"/>
          </p:nvPr>
        </p:nvSpPr>
        <p:spPr/>
        <p:txBody>
          <a:bodyPr>
            <a:normAutofit/>
          </a:bodyPr>
          <a:lstStyle/>
          <a:p>
            <a:r>
              <a:rPr lang="en-GB" sz="3200" dirty="0">
                <a:highlight>
                  <a:srgbClr val="00FFFF"/>
                </a:highlight>
              </a:rPr>
              <a:t>Presentation Overview</a:t>
            </a:r>
          </a:p>
        </p:txBody>
      </p:sp>
      <p:sp>
        <p:nvSpPr>
          <p:cNvPr id="3" name="Content Placeholder 2">
            <a:extLst>
              <a:ext uri="{FF2B5EF4-FFF2-40B4-BE49-F238E27FC236}">
                <a16:creationId xmlns:a16="http://schemas.microsoft.com/office/drawing/2014/main" id="{255DC454-15E6-BD42-1287-5A2E335E4925}"/>
              </a:ext>
            </a:extLst>
          </p:cNvPr>
          <p:cNvSpPr>
            <a:spLocks noGrp="1"/>
          </p:cNvSpPr>
          <p:nvPr>
            <p:ph idx="1"/>
          </p:nvPr>
        </p:nvSpPr>
        <p:spPr>
          <a:xfrm>
            <a:off x="107504" y="1124744"/>
            <a:ext cx="9144000" cy="4464496"/>
          </a:xfrm>
        </p:spPr>
        <p:txBody>
          <a:bodyPr>
            <a:normAutofit fontScale="32500" lnSpcReduction="20000"/>
          </a:bodyPr>
          <a:lstStyle/>
          <a:p>
            <a:endParaRPr lang="en-GB" sz="3200" b="1" dirty="0"/>
          </a:p>
          <a:p>
            <a:pPr marL="0" indent="0">
              <a:buNone/>
            </a:pPr>
            <a:br>
              <a:rPr lang="en-US" sz="3600" dirty="0"/>
            </a:br>
            <a:r>
              <a:rPr lang="en-US" sz="5500" b="1" dirty="0"/>
              <a:t>Introduction / Definition of Meningitis: </a:t>
            </a:r>
            <a:br>
              <a:rPr lang="en-US" sz="5500" b="1" dirty="0"/>
            </a:br>
            <a:br>
              <a:rPr lang="en-US" sz="5500" b="1" dirty="0"/>
            </a:br>
            <a:r>
              <a:rPr lang="en-US" sz="5500" b="1" dirty="0"/>
              <a:t>1. Strategies to Measure Meningitis – (ROSA)</a:t>
            </a:r>
            <a:br>
              <a:rPr lang="en-US" sz="5500" b="1" dirty="0"/>
            </a:br>
            <a:br>
              <a:rPr lang="en-US" sz="5500" b="1" dirty="0"/>
            </a:br>
            <a:r>
              <a:rPr lang="en-US" sz="5500" b="1" dirty="0"/>
              <a:t>2. Strategies used to Monitor Meningitis – (BERNIE)</a:t>
            </a:r>
            <a:br>
              <a:rPr lang="en-US" sz="5500" b="1" dirty="0"/>
            </a:br>
            <a:br>
              <a:rPr lang="en-US" sz="5500" b="1" dirty="0"/>
            </a:br>
            <a:r>
              <a:rPr lang="en-US" sz="5500" b="1" dirty="0"/>
              <a:t>3. Strategies used to Control Meningitis – (MARIA)</a:t>
            </a:r>
            <a:br>
              <a:rPr lang="en-US" sz="5500" b="1" dirty="0"/>
            </a:br>
            <a:br>
              <a:rPr lang="en-US" sz="5500" b="1" dirty="0"/>
            </a:br>
            <a:r>
              <a:rPr lang="en-US" sz="5500" b="1" dirty="0"/>
              <a:t>4. What Policy &amp; Strategies are available to the UK government to maintain public health. – (DIANA)</a:t>
            </a:r>
            <a:br>
              <a:rPr lang="en-US" sz="5500" b="1" dirty="0"/>
            </a:br>
            <a:br>
              <a:rPr lang="en-US" sz="5500" b="1" dirty="0"/>
            </a:br>
            <a:r>
              <a:rPr lang="en-US" sz="5500" b="1" dirty="0"/>
              <a:t>5. What health education will you give to the school to prevent an outbreak?</a:t>
            </a:r>
          </a:p>
          <a:p>
            <a:pPr marL="0" indent="0">
              <a:buNone/>
            </a:pPr>
            <a:r>
              <a:rPr lang="en-US" sz="5500" b="1" dirty="0"/>
              <a:t>(SHAMSHUN)</a:t>
            </a:r>
            <a:br>
              <a:rPr lang="en-US" sz="5500" b="1" dirty="0"/>
            </a:br>
            <a:br>
              <a:rPr lang="en-US" sz="5500" b="1" dirty="0"/>
            </a:br>
            <a:r>
              <a:rPr lang="en-US" sz="5500" b="1" dirty="0"/>
              <a:t>Conclusion: </a:t>
            </a:r>
            <a:br>
              <a:rPr lang="en-US" sz="5500" b="1" dirty="0"/>
            </a:br>
            <a:br>
              <a:rPr lang="en-US" sz="5500" b="1" dirty="0"/>
            </a:br>
            <a:r>
              <a:rPr lang="en-US" sz="5500" b="1" dirty="0"/>
              <a:t>References:</a:t>
            </a:r>
            <a:br>
              <a:rPr lang="en-US" sz="5500" b="1" dirty="0"/>
            </a:br>
            <a:endParaRPr lang="en-GB" sz="5500" b="1" dirty="0"/>
          </a:p>
        </p:txBody>
      </p:sp>
    </p:spTree>
    <p:extLst>
      <p:ext uri="{BB962C8B-B14F-4D97-AF65-F5344CB8AC3E}">
        <p14:creationId xmlns:p14="http://schemas.microsoft.com/office/powerpoint/2010/main" val="893313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6C6CA-A499-079B-D910-A3C91C34FAC2}"/>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8F6F4E97-A12C-2114-EB9E-4BBC3FEAF83D}"/>
              </a:ext>
            </a:extLst>
          </p:cNvPr>
          <p:cNvSpPr txBox="1">
            <a:spLocks noGrp="1"/>
          </p:cNvSpPr>
          <p:nvPr>
            <p:ph type="title"/>
          </p:nvPr>
        </p:nvSpPr>
        <p:spPr>
          <a:xfrm>
            <a:off x="1877948" y="1898561"/>
            <a:ext cx="5389245" cy="2043508"/>
          </a:xfrm>
          <a:prstGeom prst="rect">
            <a:avLst/>
          </a:prstGeom>
        </p:spPr>
        <p:txBody>
          <a:bodyPr vert="horz" wrap="square" lIns="0" tIns="12065" rIns="0" bIns="0" rtlCol="0">
            <a:spAutoFit/>
          </a:bodyPr>
          <a:lstStyle/>
          <a:p>
            <a:pPr marL="1250315" marR="5080" indent="-1238250">
              <a:lnSpc>
                <a:spcPct val="100000"/>
              </a:lnSpc>
              <a:spcBef>
                <a:spcPts val="95"/>
              </a:spcBef>
            </a:pPr>
            <a:r>
              <a:rPr lang="en-US" i="1" spc="-40" dirty="0">
                <a:highlight>
                  <a:srgbClr val="00FFFF"/>
                </a:highlight>
                <a:latin typeface="Segoe UI"/>
                <a:cs typeface="Segoe UI"/>
              </a:rPr>
              <a:t>INTRODUCTION &amp; DEFINITION OF MENINGITIS</a:t>
            </a:r>
            <a:endParaRPr dirty="0">
              <a:highlight>
                <a:srgbClr val="00FFFF"/>
              </a:highlight>
              <a:latin typeface="Segoe UI"/>
              <a:cs typeface="Segoe UI"/>
            </a:endParaRPr>
          </a:p>
        </p:txBody>
      </p:sp>
      <p:pic>
        <p:nvPicPr>
          <p:cNvPr id="3" name="object 3">
            <a:extLst>
              <a:ext uri="{FF2B5EF4-FFF2-40B4-BE49-F238E27FC236}">
                <a16:creationId xmlns:a16="http://schemas.microsoft.com/office/drawing/2014/main" id="{4EA4A947-2870-F5C6-F244-5960D628A8DF}"/>
              </a:ext>
            </a:extLst>
          </p:cNvPr>
          <p:cNvPicPr/>
          <p:nvPr/>
        </p:nvPicPr>
        <p:blipFill>
          <a:blip r:embed="rId2" cstate="print"/>
          <a:stretch>
            <a:fillRect/>
          </a:stretch>
        </p:blipFill>
        <p:spPr>
          <a:xfrm>
            <a:off x="7132319" y="3639311"/>
            <a:ext cx="1979676" cy="2001012"/>
          </a:xfrm>
          <a:prstGeom prst="rect">
            <a:avLst/>
          </a:prstGeom>
        </p:spPr>
      </p:pic>
    </p:spTree>
    <p:extLst>
      <p:ext uri="{BB962C8B-B14F-4D97-AF65-F5344CB8AC3E}">
        <p14:creationId xmlns:p14="http://schemas.microsoft.com/office/powerpoint/2010/main" val="792010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ADD9A-30B2-D008-7651-9321DA7D42C0}"/>
              </a:ext>
            </a:extLst>
          </p:cNvPr>
          <p:cNvSpPr>
            <a:spLocks noGrp="1"/>
          </p:cNvSpPr>
          <p:nvPr>
            <p:ph type="title"/>
          </p:nvPr>
        </p:nvSpPr>
        <p:spPr/>
        <p:txBody>
          <a:bodyPr>
            <a:normAutofit/>
          </a:bodyPr>
          <a:lstStyle/>
          <a:p>
            <a:r>
              <a:rPr lang="en-GB" sz="3600" b="1" dirty="0">
                <a:highlight>
                  <a:srgbClr val="00FFFF"/>
                </a:highlight>
              </a:rPr>
              <a:t>Introduction/Overview </a:t>
            </a:r>
            <a:r>
              <a:rPr lang="en-GB" b="1" dirty="0"/>
              <a:t>(</a:t>
            </a:r>
            <a:r>
              <a:rPr lang="en-GB" sz="3100" b="1" dirty="0"/>
              <a:t>MENINGITIS</a:t>
            </a:r>
            <a:r>
              <a:rPr lang="en-GB" b="1" dirty="0"/>
              <a:t>)</a:t>
            </a:r>
          </a:p>
        </p:txBody>
      </p:sp>
      <p:sp>
        <p:nvSpPr>
          <p:cNvPr id="3" name="Content Placeholder 2">
            <a:extLst>
              <a:ext uri="{FF2B5EF4-FFF2-40B4-BE49-F238E27FC236}">
                <a16:creationId xmlns:a16="http://schemas.microsoft.com/office/drawing/2014/main" id="{20170E23-F72A-CC56-B58F-EB47DA25753B}"/>
              </a:ext>
            </a:extLst>
          </p:cNvPr>
          <p:cNvSpPr>
            <a:spLocks noGrp="1"/>
          </p:cNvSpPr>
          <p:nvPr>
            <p:ph idx="1"/>
          </p:nvPr>
        </p:nvSpPr>
        <p:spPr>
          <a:xfrm>
            <a:off x="457200" y="1417638"/>
            <a:ext cx="8229600" cy="4099595"/>
          </a:xfrm>
        </p:spPr>
        <p:txBody>
          <a:bodyPr>
            <a:normAutofit fontScale="85000" lnSpcReduction="20000"/>
          </a:bodyPr>
          <a:lstStyle/>
          <a:p>
            <a:r>
              <a:rPr lang="en-GB" sz="1800" b="1" i="1" dirty="0"/>
              <a:t>Meningitis</a:t>
            </a:r>
            <a:r>
              <a:rPr lang="en-GB" sz="1800" i="1" dirty="0"/>
              <a:t> – denotes the inflammation of the meninges and may either be </a:t>
            </a:r>
            <a:r>
              <a:rPr lang="en-GB" sz="1800" i="1" u="sng" dirty="0"/>
              <a:t>bacterial</a:t>
            </a:r>
            <a:r>
              <a:rPr lang="en-GB" sz="1800" i="1" dirty="0"/>
              <a:t> or </a:t>
            </a:r>
            <a:r>
              <a:rPr lang="en-GB" sz="1800" i="1" u="sng" dirty="0"/>
              <a:t>viral</a:t>
            </a:r>
            <a:r>
              <a:rPr lang="en-GB" sz="1800" i="1" dirty="0"/>
              <a:t> (NICE, 2024; WHO, 2025). </a:t>
            </a:r>
          </a:p>
          <a:p>
            <a:r>
              <a:rPr lang="en-GB" sz="1800" i="1" u="sng" dirty="0"/>
              <a:t>Bacterial Meningitis </a:t>
            </a:r>
            <a:r>
              <a:rPr lang="en-GB" sz="1800" i="1" dirty="0"/>
              <a:t>is a medical emergency because the process progresses so fast and is fatal (NICE, 2024).</a:t>
            </a:r>
          </a:p>
          <a:p>
            <a:pPr marL="0" indent="0">
              <a:buNone/>
            </a:pPr>
            <a:endParaRPr lang="en-GB" sz="1800" i="1" dirty="0"/>
          </a:p>
          <a:p>
            <a:r>
              <a:rPr lang="en-GB" sz="1800" b="1" i="1" dirty="0"/>
              <a:t>Common sign &amp; symptoms </a:t>
            </a:r>
            <a:r>
              <a:rPr lang="en-GB" sz="1800" i="1" dirty="0"/>
              <a:t>– </a:t>
            </a:r>
          </a:p>
          <a:p>
            <a:r>
              <a:rPr lang="en-GB" sz="1800" i="1" u="sng" dirty="0"/>
              <a:t>Fever &amp; vomiting</a:t>
            </a:r>
            <a:r>
              <a:rPr lang="en-GB" sz="1800" i="1" dirty="0"/>
              <a:t>: sudden high temperature, often accompanied by feeling or being sick (NHS, 2025).</a:t>
            </a:r>
            <a:r>
              <a:rPr lang="en-GB" sz="1800" b="1" i="1" dirty="0"/>
              <a:t> </a:t>
            </a:r>
            <a:r>
              <a:rPr lang="en-GB" sz="1800" i="1" dirty="0"/>
              <a:t>Include the signs and symptoms.</a:t>
            </a:r>
          </a:p>
          <a:p>
            <a:r>
              <a:rPr lang="en-GB" sz="1800" i="1" u="sng" dirty="0"/>
              <a:t>Severe Headache</a:t>
            </a:r>
            <a:r>
              <a:rPr lang="en-GB" sz="1800" i="1" dirty="0"/>
              <a:t>: A persistent, intense pain that is often described as different from normal headache (NICE, 2024). </a:t>
            </a:r>
          </a:p>
          <a:p>
            <a:r>
              <a:rPr lang="en-GB" sz="1800" i="1" u="sng" dirty="0"/>
              <a:t>Stiff Neck</a:t>
            </a:r>
            <a:r>
              <a:rPr lang="en-GB" sz="1800" i="1" dirty="0"/>
              <a:t>: Difficulty or pain when trying to look down at the chest (Meningitis Research Foundation, 2025).</a:t>
            </a:r>
          </a:p>
          <a:p>
            <a:r>
              <a:rPr lang="en-GB" sz="1800" i="1" u="sng" dirty="0"/>
              <a:t>Photophobia</a:t>
            </a:r>
            <a:r>
              <a:rPr lang="en-GB" sz="1800" i="1" dirty="0"/>
              <a:t>: An extreme sensitivity or dislike of bright lights (NICE, 2024).</a:t>
            </a:r>
          </a:p>
          <a:p>
            <a:r>
              <a:rPr lang="en-GB" sz="1800" i="1" u="sng" dirty="0"/>
              <a:t>Drowsiness &amp; Confusion</a:t>
            </a:r>
            <a:r>
              <a:rPr lang="en-GB" sz="1800" i="1" dirty="0"/>
              <a:t>:  Being very sleepy, difficult to wake, or acting delirious (Spencer Dayman Meningitis Research, 2025).</a:t>
            </a:r>
          </a:p>
          <a:p>
            <a:r>
              <a:rPr lang="en-GB" sz="1800" i="1" u="sng" dirty="0"/>
              <a:t>Non-fading Rash</a:t>
            </a:r>
            <a:r>
              <a:rPr lang="en-GB" sz="1800" i="1" dirty="0"/>
              <a:t>:  A red or purple rash that does not fade when glass is pressed against it  (the “Glass Test”).  This is often a late sign of septicaemia (NHS, 2025).</a:t>
            </a:r>
          </a:p>
          <a:p>
            <a:r>
              <a:rPr lang="en-GB" sz="1800" i="1" dirty="0"/>
              <a:t>Limb and Muscle Pain: Severe pain in the joints or muscles, sometimes with cold hands and feet (Meningitis Research Foundation, 2025).</a:t>
            </a:r>
          </a:p>
          <a:p>
            <a:endParaRPr lang="en-GB" sz="1800" i="1" dirty="0"/>
          </a:p>
          <a:p>
            <a:endParaRPr lang="en-GB" sz="1800" i="1" dirty="0"/>
          </a:p>
          <a:p>
            <a:pPr marL="0" indent="0">
              <a:buNone/>
            </a:pPr>
            <a:endParaRPr lang="en-GB" sz="1800" dirty="0"/>
          </a:p>
        </p:txBody>
      </p:sp>
    </p:spTree>
    <p:extLst>
      <p:ext uri="{BB962C8B-B14F-4D97-AF65-F5344CB8AC3E}">
        <p14:creationId xmlns:p14="http://schemas.microsoft.com/office/powerpoint/2010/main" val="2150669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41B4F-443A-B490-1D67-3D303491D526}"/>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CBE2440E-ED15-0CE0-D965-B6DE0850C2C5}"/>
              </a:ext>
            </a:extLst>
          </p:cNvPr>
          <p:cNvSpPr txBox="1">
            <a:spLocks noGrp="1"/>
          </p:cNvSpPr>
          <p:nvPr>
            <p:ph type="title"/>
          </p:nvPr>
        </p:nvSpPr>
        <p:spPr>
          <a:xfrm>
            <a:off x="107504" y="1067973"/>
            <a:ext cx="8712968" cy="2720617"/>
          </a:xfrm>
          <a:prstGeom prst="rect">
            <a:avLst/>
          </a:prstGeom>
        </p:spPr>
        <p:txBody>
          <a:bodyPr vert="horz" wrap="square" lIns="0" tIns="12065" rIns="0" bIns="0" rtlCol="0">
            <a:spAutoFit/>
          </a:bodyPr>
          <a:lstStyle/>
          <a:p>
            <a:pPr marL="1250315" marR="5080" indent="-1238250">
              <a:lnSpc>
                <a:spcPct val="100000"/>
              </a:lnSpc>
              <a:spcBef>
                <a:spcPts val="95"/>
              </a:spcBef>
            </a:pPr>
            <a:r>
              <a:rPr lang="en-US" sz="4000" i="1" spc="-40" dirty="0">
                <a:highlight>
                  <a:srgbClr val="00FFFF"/>
                </a:highlight>
                <a:latin typeface="Segoe UI"/>
                <a:cs typeface="Segoe UI"/>
              </a:rPr>
              <a:t>What</a:t>
            </a:r>
            <a:r>
              <a:rPr lang="en-US" sz="3200" i="1" spc="-40" dirty="0">
                <a:highlight>
                  <a:srgbClr val="00FFFF"/>
                </a:highlight>
                <a:latin typeface="Segoe UI"/>
                <a:cs typeface="Segoe UI"/>
              </a:rPr>
              <a:t> </a:t>
            </a:r>
            <a:r>
              <a:rPr lang="en-US" i="1" spc="-40" dirty="0">
                <a:highlight>
                  <a:srgbClr val="00FFFF"/>
                </a:highlight>
                <a:latin typeface="Segoe UI"/>
                <a:cs typeface="Segoe UI"/>
              </a:rPr>
              <a:t>are the main approaches &amp; strategies that could be used to </a:t>
            </a:r>
            <a:r>
              <a:rPr lang="en-US" i="1" u="sng" spc="-40" dirty="0">
                <a:highlight>
                  <a:srgbClr val="00FFFF"/>
                </a:highlight>
                <a:latin typeface="Segoe UI"/>
                <a:cs typeface="Segoe UI"/>
              </a:rPr>
              <a:t>MEASURE</a:t>
            </a:r>
            <a:r>
              <a:rPr lang="en-US" i="1" spc="-40" dirty="0">
                <a:highlight>
                  <a:srgbClr val="00FFFF"/>
                </a:highlight>
                <a:latin typeface="Segoe UI"/>
                <a:cs typeface="Segoe UI"/>
              </a:rPr>
              <a:t> a Meningitis Outbreak</a:t>
            </a:r>
            <a:r>
              <a:rPr i="1" spc="-25" dirty="0">
                <a:highlight>
                  <a:srgbClr val="00FFFF"/>
                </a:highlight>
                <a:latin typeface="Segoe UI"/>
                <a:cs typeface="Segoe UI"/>
              </a:rPr>
              <a:t>?</a:t>
            </a:r>
            <a:endParaRPr dirty="0">
              <a:highlight>
                <a:srgbClr val="00FFFF"/>
              </a:highlight>
              <a:latin typeface="Segoe UI"/>
              <a:cs typeface="Segoe UI"/>
            </a:endParaRPr>
          </a:p>
        </p:txBody>
      </p:sp>
      <p:pic>
        <p:nvPicPr>
          <p:cNvPr id="3" name="object 3">
            <a:extLst>
              <a:ext uri="{FF2B5EF4-FFF2-40B4-BE49-F238E27FC236}">
                <a16:creationId xmlns:a16="http://schemas.microsoft.com/office/drawing/2014/main" id="{13F5C030-203A-4C6C-0535-408359B7FB33}"/>
              </a:ext>
            </a:extLst>
          </p:cNvPr>
          <p:cNvPicPr/>
          <p:nvPr/>
        </p:nvPicPr>
        <p:blipFill>
          <a:blip r:embed="rId2" cstate="print"/>
          <a:stretch>
            <a:fillRect/>
          </a:stretch>
        </p:blipFill>
        <p:spPr>
          <a:xfrm>
            <a:off x="7132319" y="3639311"/>
            <a:ext cx="1979676" cy="2001012"/>
          </a:xfrm>
          <a:prstGeom prst="rect">
            <a:avLst/>
          </a:prstGeom>
        </p:spPr>
      </p:pic>
    </p:spTree>
    <p:extLst>
      <p:ext uri="{BB962C8B-B14F-4D97-AF65-F5344CB8AC3E}">
        <p14:creationId xmlns:p14="http://schemas.microsoft.com/office/powerpoint/2010/main" val="1008468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833E8-B1A6-424F-4DDC-EA3B373707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2A2EB9-9A1A-EFD7-588E-ECCE40ED0133}"/>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dirty="0"/>
              <a:t>Presentation Overview</a:t>
            </a:r>
          </a:p>
        </p:txBody>
      </p:sp>
      <p:pic>
        <p:nvPicPr>
          <p:cNvPr id="7" name="Picture 6">
            <a:extLst>
              <a:ext uri="{FF2B5EF4-FFF2-40B4-BE49-F238E27FC236}">
                <a16:creationId xmlns:a16="http://schemas.microsoft.com/office/drawing/2014/main" id="{01CE43B8-EE46-E00C-429B-E2055E4C704F}"/>
              </a:ext>
            </a:extLst>
          </p:cNvPr>
          <p:cNvPicPr>
            <a:picLocks noChangeAspect="1"/>
          </p:cNvPicPr>
          <p:nvPr/>
        </p:nvPicPr>
        <p:blipFill>
          <a:blip r:embed="rId2"/>
          <a:srcRect l="17639" r="-13370" b="2"/>
          <a:stretch>
            <a:fillRect/>
          </a:stretch>
        </p:blipFill>
        <p:spPr>
          <a:xfrm>
            <a:off x="10550" y="2292350"/>
            <a:ext cx="6347048" cy="3414365"/>
          </a:xfrm>
          <a:prstGeom prst="rect">
            <a:avLst/>
          </a:prstGeom>
          <a:noFill/>
        </p:spPr>
      </p:pic>
      <p:sp>
        <p:nvSpPr>
          <p:cNvPr id="4" name="TextBox 3">
            <a:extLst>
              <a:ext uri="{FF2B5EF4-FFF2-40B4-BE49-F238E27FC236}">
                <a16:creationId xmlns:a16="http://schemas.microsoft.com/office/drawing/2014/main" id="{E77E2AB3-39E0-1CBE-2FE8-AFC09BC667F1}"/>
              </a:ext>
            </a:extLst>
          </p:cNvPr>
          <p:cNvSpPr txBox="1"/>
          <p:nvPr/>
        </p:nvSpPr>
        <p:spPr>
          <a:xfrm>
            <a:off x="4645025" y="1535113"/>
            <a:ext cx="4041775" cy="639762"/>
          </a:xfrm>
          <a:prstGeom prst="rect">
            <a:avLst/>
          </a:prstGeom>
        </p:spPr>
        <p:txBody>
          <a:bodyPr vert="horz" lIns="91440" tIns="45720" rIns="91440" bIns="45720" rtlCol="0" anchor="b">
            <a:normAutofit/>
          </a:bodyPr>
          <a:lstStyle/>
          <a:p>
            <a:pPr>
              <a:spcBef>
                <a:spcPct val="20000"/>
              </a:spcBef>
            </a:pPr>
            <a:r>
              <a:rPr lang="en-US" sz="2400" b="1" kern="1200" dirty="0">
                <a:solidFill>
                  <a:srgbClr val="FF0000"/>
                </a:solidFill>
                <a:latin typeface="+mn-lt"/>
                <a:ea typeface="+mn-ea"/>
                <a:cs typeface="+mn-cs"/>
              </a:rPr>
              <a:t>Meningitis</a:t>
            </a:r>
          </a:p>
        </p:txBody>
      </p:sp>
      <p:sp>
        <p:nvSpPr>
          <p:cNvPr id="3" name="Content Placeholder 2">
            <a:extLst>
              <a:ext uri="{FF2B5EF4-FFF2-40B4-BE49-F238E27FC236}">
                <a16:creationId xmlns:a16="http://schemas.microsoft.com/office/drawing/2014/main" id="{FE0ED3BF-5794-8191-2BE7-9420F735CBE8}"/>
              </a:ext>
            </a:extLst>
          </p:cNvPr>
          <p:cNvSpPr>
            <a:spLocks noGrp="1"/>
          </p:cNvSpPr>
          <p:nvPr>
            <p:ph sz="quarter" idx="4"/>
          </p:nvPr>
        </p:nvSpPr>
        <p:spPr>
          <a:xfrm>
            <a:off x="4645025" y="2174875"/>
            <a:ext cx="4498975" cy="3414365"/>
          </a:xfrm>
        </p:spPr>
        <p:txBody>
          <a:bodyPr vert="horz" lIns="91440" tIns="45720" rIns="91440" bIns="45720" rtlCol="0">
            <a:normAutofit/>
          </a:bodyPr>
          <a:lstStyle/>
          <a:p>
            <a:pPr marL="0" indent="0">
              <a:buFont typeface="Arial" pitchFamily="34" charset="0"/>
              <a:buNone/>
            </a:pPr>
            <a:r>
              <a:rPr lang="en-GB"/>
              <a:t>This presentation will cover the case study of </a:t>
            </a:r>
            <a:r>
              <a:rPr lang="en-GB" b="1" i="1"/>
              <a:t>Meningitis</a:t>
            </a:r>
          </a:p>
        </p:txBody>
      </p:sp>
    </p:spTree>
    <p:extLst>
      <p:ext uri="{BB962C8B-B14F-4D97-AF65-F5344CB8AC3E}">
        <p14:creationId xmlns:p14="http://schemas.microsoft.com/office/powerpoint/2010/main" val="4014850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60DD928-A2DA-701C-86DF-BC7D0046EC17}"/>
              </a:ext>
            </a:extLst>
          </p:cNvPr>
          <p:cNvSpPr>
            <a:spLocks noGrp="1"/>
          </p:cNvSpPr>
          <p:nvPr>
            <p:ph type="title"/>
          </p:nvPr>
        </p:nvSpPr>
        <p:spPr>
          <a:xfrm>
            <a:off x="457200" y="274638"/>
            <a:ext cx="8229600" cy="1143000"/>
          </a:xfrm>
        </p:spPr>
        <p:txBody>
          <a:bodyPr vert="horz" lIns="91440" tIns="45720" rIns="91440" bIns="45720" rtlCol="0" anchor="ctr">
            <a:normAutofit/>
          </a:bodyPr>
          <a:lstStyle/>
          <a:p>
            <a:pPr>
              <a:lnSpc>
                <a:spcPct val="90000"/>
              </a:lnSpc>
            </a:pPr>
            <a:r>
              <a:rPr lang="en-GB" sz="3700" b="1" dirty="0">
                <a:solidFill>
                  <a:schemeClr val="accent4"/>
                </a:solidFill>
              </a:rPr>
              <a:t>Introduction</a:t>
            </a:r>
            <a:endParaRPr lang="en-GB" sz="3700" dirty="0">
              <a:solidFill>
                <a:schemeClr val="accent4"/>
              </a:solidFill>
            </a:endParaRPr>
          </a:p>
        </p:txBody>
      </p:sp>
      <p:sp>
        <p:nvSpPr>
          <p:cNvPr id="9" name="TextBox 8">
            <a:extLst>
              <a:ext uri="{FF2B5EF4-FFF2-40B4-BE49-F238E27FC236}">
                <a16:creationId xmlns:a16="http://schemas.microsoft.com/office/drawing/2014/main" id="{B223933B-90E7-67C5-2F7C-07274CC65A24}"/>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gn="just">
              <a:lnSpc>
                <a:spcPct val="90000"/>
              </a:lnSpc>
              <a:spcBef>
                <a:spcPct val="20000"/>
              </a:spcBef>
              <a:buFont typeface="Arial" pitchFamily="34" charset="0"/>
              <a:buChar char="•"/>
            </a:pPr>
            <a:r>
              <a:rPr lang="en-US" sz="1500" dirty="0"/>
              <a:t>Meningitis is a serious disease that causes inflammation of the meninges, the membranes protecting the brain and spinal cord. It is usually caused by bacterial or viral infections and can spread through respiratory droplets or close contact. </a:t>
            </a:r>
          </a:p>
          <a:p>
            <a:pPr algn="just">
              <a:lnSpc>
                <a:spcPct val="90000"/>
              </a:lnSpc>
              <a:spcBef>
                <a:spcPct val="20000"/>
              </a:spcBef>
            </a:pPr>
            <a:endParaRPr lang="en-US" sz="1500" dirty="0"/>
          </a:p>
          <a:p>
            <a:pPr marL="342900" indent="-342900" algn="just">
              <a:lnSpc>
                <a:spcPct val="90000"/>
              </a:lnSpc>
              <a:spcBef>
                <a:spcPct val="20000"/>
              </a:spcBef>
              <a:buFont typeface="Arial" pitchFamily="34" charset="0"/>
              <a:buChar char="•"/>
            </a:pPr>
            <a:r>
              <a:rPr lang="en-US" sz="1500" dirty="0"/>
              <a:t>Common symptoms include fever, severe headache, neck stiffness, and sensitivity to light. Because the disease can progress rapidly and lead to severe complications or death, early diagnosis, treatment, and vaccination are essential for prevention and control.</a:t>
            </a:r>
          </a:p>
        </p:txBody>
      </p:sp>
      <p:pic>
        <p:nvPicPr>
          <p:cNvPr id="10" name="Picture 9" descr="A diagram of a human body&#10;&#10;AI-generated content may be incorrect.">
            <a:extLst>
              <a:ext uri="{FF2B5EF4-FFF2-40B4-BE49-F238E27FC236}">
                <a16:creationId xmlns:a16="http://schemas.microsoft.com/office/drawing/2014/main" id="{09A4BB2D-B402-5D92-A91B-AA4DB3187EC1}"/>
              </a:ext>
            </a:extLst>
          </p:cNvPr>
          <p:cNvPicPr>
            <a:picLocks noChangeAspect="1"/>
          </p:cNvPicPr>
          <p:nvPr/>
        </p:nvPicPr>
        <p:blipFill>
          <a:blip r:embed="rId3"/>
          <a:stretch>
            <a:fillRect/>
          </a:stretch>
        </p:blipFill>
        <p:spPr>
          <a:xfrm>
            <a:off x="4648200" y="1908605"/>
            <a:ext cx="4038600" cy="3372231"/>
          </a:xfrm>
          <a:prstGeom prst="rect">
            <a:avLst/>
          </a:prstGeom>
          <a:noFill/>
        </p:spPr>
      </p:pic>
    </p:spTree>
    <p:extLst>
      <p:ext uri="{BB962C8B-B14F-4D97-AF65-F5344CB8AC3E}">
        <p14:creationId xmlns:p14="http://schemas.microsoft.com/office/powerpoint/2010/main" val="4063271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245E-FBF3-F442-934B-0FDF4D5E2868}"/>
              </a:ext>
            </a:extLst>
          </p:cNvPr>
          <p:cNvSpPr>
            <a:spLocks noGrp="1"/>
          </p:cNvSpPr>
          <p:nvPr>
            <p:ph type="title"/>
          </p:nvPr>
        </p:nvSpPr>
        <p:spPr/>
        <p:txBody>
          <a:bodyPr>
            <a:normAutofit fontScale="90000"/>
          </a:bodyPr>
          <a:lstStyle/>
          <a:p>
            <a:r>
              <a:rPr lang="en-GB" sz="2700" b="1" kern="100" dirty="0">
                <a:effectLst/>
                <a:latin typeface="Arial" panose="020B0604020202020204" pitchFamily="34" charset="0"/>
                <a:ea typeface="Calibri" panose="020F0502020204030204" pitchFamily="34" charset="0"/>
                <a:cs typeface="Times New Roman" panose="02020603050405020304" pitchFamily="18" charset="0"/>
              </a:rPr>
              <a:t>Main approaches and strategies used to </a:t>
            </a:r>
            <a:r>
              <a:rPr lang="en-GB" sz="2700" b="1" kern="100" dirty="0">
                <a:solidFill>
                  <a:schemeClr val="accent4"/>
                </a:solidFill>
                <a:latin typeface="Arial" panose="020B0604020202020204" pitchFamily="34" charset="0"/>
                <a:ea typeface="Calibri" panose="020F0502020204030204" pitchFamily="34" charset="0"/>
                <a:cs typeface="Times New Roman" panose="02020603050405020304" pitchFamily="18" charset="0"/>
              </a:rPr>
              <a:t>M</a:t>
            </a:r>
            <a:r>
              <a:rPr lang="en-GB" sz="2700" b="1" kern="100" dirty="0">
                <a:solidFill>
                  <a:schemeClr val="accent4"/>
                </a:solidFill>
                <a:effectLst/>
                <a:latin typeface="Arial" panose="020B0604020202020204" pitchFamily="34" charset="0"/>
                <a:ea typeface="Calibri" panose="020F0502020204030204" pitchFamily="34" charset="0"/>
                <a:cs typeface="Times New Roman" panose="02020603050405020304" pitchFamily="18" charset="0"/>
              </a:rPr>
              <a:t>easure</a:t>
            </a:r>
            <a:r>
              <a:rPr lang="en-GB" sz="2700" b="1" kern="100" dirty="0">
                <a:effectLst/>
                <a:latin typeface="Arial" panose="020B0604020202020204" pitchFamily="34" charset="0"/>
                <a:ea typeface="Calibri" panose="020F0502020204030204" pitchFamily="34" charset="0"/>
                <a:cs typeface="Times New Roman" panose="02020603050405020304" pitchFamily="18" charset="0"/>
              </a:rPr>
              <a:t>  </a:t>
            </a:r>
            <a:r>
              <a:rPr lang="en-GB" sz="2700" b="1" kern="100" dirty="0">
                <a:solidFill>
                  <a:srgbClr val="FF0000"/>
                </a:solidFill>
                <a:latin typeface="Arial" panose="020B0604020202020204" pitchFamily="34" charset="0"/>
                <a:ea typeface="Calibri" panose="020F0502020204030204" pitchFamily="34" charset="0"/>
                <a:cs typeface="Times New Roman" panose="02020603050405020304" pitchFamily="18" charset="0"/>
              </a:rPr>
              <a:t>Meningitis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b="1" dirty="0"/>
              <a:t> </a:t>
            </a:r>
          </a:p>
        </p:txBody>
      </p:sp>
      <p:pic>
        <p:nvPicPr>
          <p:cNvPr id="1026" name="Picture 2">
            <a:extLst>
              <a:ext uri="{FF2B5EF4-FFF2-40B4-BE49-F238E27FC236}">
                <a16:creationId xmlns:a16="http://schemas.microsoft.com/office/drawing/2014/main" id="{1F3F57AB-2B40-BD49-EC3B-E4B9B28E0AD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861516" y="1556792"/>
            <a:ext cx="4030964" cy="36724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4">
            <a:extLst>
              <a:ext uri="{FF2B5EF4-FFF2-40B4-BE49-F238E27FC236}">
                <a16:creationId xmlns:a16="http://schemas.microsoft.com/office/drawing/2014/main" id="{622C060D-CC60-CE54-6032-23B69855E142}"/>
              </a:ext>
            </a:extLst>
          </p:cNvPr>
          <p:cNvSpPr>
            <a:spLocks noGrp="1"/>
          </p:cNvSpPr>
          <p:nvPr/>
        </p:nvSpPr>
        <p:spPr>
          <a:xfrm>
            <a:off x="179512" y="908720"/>
            <a:ext cx="4682004" cy="4536503"/>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lgn="just">
              <a:lnSpc>
                <a:spcPct val="90000"/>
              </a:lnSpc>
              <a:buNone/>
            </a:pPr>
            <a:endParaRPr lang="en-GB" sz="2100" b="1" dirty="0"/>
          </a:p>
          <a:p>
            <a:pPr marL="0" indent="0" algn="just">
              <a:lnSpc>
                <a:spcPct val="90000"/>
              </a:lnSpc>
              <a:buNone/>
            </a:pPr>
            <a:r>
              <a:rPr lang="en-GB" sz="2100" b="1" dirty="0"/>
              <a:t>Meningitis Surveillance Programmes</a:t>
            </a:r>
          </a:p>
          <a:p>
            <a:pPr marL="0" indent="0" algn="just">
              <a:lnSpc>
                <a:spcPct val="90000"/>
              </a:lnSpc>
              <a:buNone/>
            </a:pPr>
            <a:endParaRPr lang="en-GB" sz="1500" dirty="0"/>
          </a:p>
          <a:p>
            <a:pPr algn="just">
              <a:lnSpc>
                <a:spcPct val="160000"/>
              </a:lnSpc>
            </a:pPr>
            <a:r>
              <a:rPr lang="en-GB" sz="1500" b="1" u="sng" dirty="0"/>
              <a:t>Approach:</a:t>
            </a:r>
            <a:r>
              <a:rPr lang="en-GB" sz="1500" b="1" dirty="0"/>
              <a:t> </a:t>
            </a:r>
            <a:r>
              <a:rPr lang="en-GB" sz="1400" b="1" dirty="0"/>
              <a:t>(WHO, 2023)</a:t>
            </a:r>
            <a:endParaRPr lang="en-GB" sz="1500" b="1" dirty="0"/>
          </a:p>
          <a:p>
            <a:pPr marL="0" indent="0" algn="just">
              <a:lnSpc>
                <a:spcPct val="160000"/>
              </a:lnSpc>
              <a:buNone/>
            </a:pPr>
            <a:r>
              <a:rPr lang="en-GB" sz="1500" dirty="0"/>
              <a:t>National and international surveillance systems collect data from hospitals, laboratories and healthcare providers to monitor reported meningitis cases.</a:t>
            </a:r>
          </a:p>
          <a:p>
            <a:pPr marL="0" indent="0" algn="just">
              <a:lnSpc>
                <a:spcPct val="160000"/>
              </a:lnSpc>
              <a:buNone/>
            </a:pPr>
            <a:endParaRPr lang="en-GB" sz="1500" dirty="0"/>
          </a:p>
          <a:p>
            <a:pPr algn="just">
              <a:lnSpc>
                <a:spcPct val="160000"/>
              </a:lnSpc>
            </a:pPr>
            <a:r>
              <a:rPr lang="en-GB" sz="1500" b="1" u="sng" dirty="0"/>
              <a:t>Purpose:</a:t>
            </a:r>
            <a:r>
              <a:rPr lang="en-GB" sz="1500" b="1" dirty="0"/>
              <a:t> </a:t>
            </a:r>
            <a:r>
              <a:rPr lang="en-GB" sz="1600" b="1" dirty="0"/>
              <a:t>(CDC, 2022)</a:t>
            </a:r>
            <a:endParaRPr lang="en-GB" sz="1500" b="1" dirty="0"/>
          </a:p>
          <a:p>
            <a:pPr marL="0" indent="0" algn="just">
              <a:lnSpc>
                <a:spcPct val="160000"/>
              </a:lnSpc>
              <a:buNone/>
            </a:pPr>
            <a:r>
              <a:rPr lang="en-GB" sz="1500" dirty="0"/>
              <a:t>To measure the incidence of meningitis, detect outbreaks early, and track patterns of disease within communities.</a:t>
            </a:r>
          </a:p>
          <a:p>
            <a:pPr marL="0" indent="0" algn="just">
              <a:lnSpc>
                <a:spcPct val="160000"/>
              </a:lnSpc>
              <a:buNone/>
            </a:pPr>
            <a:endParaRPr lang="en-GB" sz="1500" dirty="0"/>
          </a:p>
          <a:p>
            <a:pPr algn="just">
              <a:lnSpc>
                <a:spcPct val="160000"/>
              </a:lnSpc>
            </a:pPr>
            <a:r>
              <a:rPr lang="en-GB" sz="1500" b="1" u="sng" dirty="0"/>
              <a:t>Key strategies:</a:t>
            </a:r>
            <a:r>
              <a:rPr lang="en-GB" sz="1500" b="1" dirty="0"/>
              <a:t> </a:t>
            </a:r>
            <a:r>
              <a:rPr lang="en-GB" sz="1400" b="1" dirty="0"/>
              <a:t>(UKHSA, 2023)</a:t>
            </a:r>
            <a:endParaRPr lang="en-GB" sz="1500" b="1" u="sng" dirty="0"/>
          </a:p>
          <a:p>
            <a:pPr marL="0" indent="0" algn="just">
              <a:lnSpc>
                <a:spcPct val="160000"/>
              </a:lnSpc>
              <a:buNone/>
            </a:pPr>
            <a:r>
              <a:rPr lang="en-GB" sz="1500" dirty="0"/>
              <a:t>Mandatory reporting of suspected and confirmed meningitis cases; collection of epidemiological data from hospitals and laboratories; monitoring trends and geographical distribution of cases; sharing data with national and global public-health organisations</a:t>
            </a:r>
          </a:p>
        </p:txBody>
      </p:sp>
    </p:spTree>
    <p:extLst>
      <p:ext uri="{BB962C8B-B14F-4D97-AF65-F5344CB8AC3E}">
        <p14:creationId xmlns:p14="http://schemas.microsoft.com/office/powerpoint/2010/main" val="2239006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5D1515-99E6-324E-29C9-2810A6798F36}"/>
              </a:ext>
            </a:extLst>
          </p:cNvPr>
          <p:cNvSpPr>
            <a:spLocks noGrp="1"/>
          </p:cNvSpPr>
          <p:nvPr>
            <p:ph sz="half" idx="1"/>
          </p:nvPr>
        </p:nvSpPr>
        <p:spPr>
          <a:xfrm>
            <a:off x="406795" y="1556791"/>
            <a:ext cx="4038600" cy="3744417"/>
          </a:xfrm>
        </p:spPr>
        <p:txBody>
          <a:bodyPr>
            <a:normAutofit fontScale="85000" lnSpcReduction="20000"/>
          </a:bodyPr>
          <a:lstStyle/>
          <a:p>
            <a:pPr algn="just">
              <a:lnSpc>
                <a:spcPct val="110000"/>
              </a:lnSpc>
            </a:pPr>
            <a:r>
              <a:rPr lang="en-GB" sz="1600" b="1" u="sng" dirty="0"/>
              <a:t>Approach</a:t>
            </a:r>
            <a:r>
              <a:rPr lang="en-GB" sz="1600" b="1" dirty="0"/>
              <a:t>: (WHO, 2018)</a:t>
            </a:r>
          </a:p>
          <a:p>
            <a:pPr marL="0" indent="0" algn="just">
              <a:lnSpc>
                <a:spcPct val="110000"/>
              </a:lnSpc>
              <a:buNone/>
            </a:pPr>
            <a:r>
              <a:rPr lang="en-GB" sz="1600" dirty="0"/>
              <a:t>Laboratory testing is used to confirm meningitis infections and accurately identify the bacteria or virus responsible.</a:t>
            </a:r>
          </a:p>
          <a:p>
            <a:pPr marL="0" indent="0" algn="just">
              <a:lnSpc>
                <a:spcPct val="110000"/>
              </a:lnSpc>
              <a:buNone/>
            </a:pPr>
            <a:endParaRPr lang="en-GB" sz="1600" dirty="0"/>
          </a:p>
          <a:p>
            <a:pPr algn="just">
              <a:lnSpc>
                <a:spcPct val="110000"/>
              </a:lnSpc>
            </a:pPr>
            <a:r>
              <a:rPr lang="en-GB" sz="1600" b="1" u="sng" dirty="0"/>
              <a:t>Purpose:</a:t>
            </a:r>
            <a:r>
              <a:rPr lang="en-GB" sz="1600" b="1" dirty="0"/>
              <a:t> (ECDC, 2023)</a:t>
            </a:r>
          </a:p>
          <a:p>
            <a:pPr marL="0" indent="0" algn="just">
              <a:lnSpc>
                <a:spcPct val="110000"/>
              </a:lnSpc>
              <a:buNone/>
            </a:pPr>
            <a:r>
              <a:rPr lang="en-GB" sz="1600" dirty="0"/>
              <a:t>To ensure reliable diagnosis and provide accurate data for measuring disease incidence.</a:t>
            </a:r>
          </a:p>
          <a:p>
            <a:pPr marL="0" indent="0" algn="just">
              <a:lnSpc>
                <a:spcPct val="110000"/>
              </a:lnSpc>
              <a:buNone/>
            </a:pPr>
            <a:endParaRPr lang="en-GB" sz="1600" dirty="0"/>
          </a:p>
          <a:p>
            <a:pPr algn="just">
              <a:lnSpc>
                <a:spcPct val="110000"/>
              </a:lnSpc>
            </a:pPr>
            <a:r>
              <a:rPr lang="en-GB" sz="1600" b="1" u="sng" dirty="0"/>
              <a:t>Key strategies</a:t>
            </a:r>
            <a:r>
              <a:rPr lang="en-GB" sz="1600" b="1" dirty="0"/>
              <a:t>: (Tunkel et al., 2017)</a:t>
            </a:r>
          </a:p>
          <a:p>
            <a:pPr marL="0" indent="0" algn="just">
              <a:lnSpc>
                <a:spcPct val="110000"/>
              </a:lnSpc>
              <a:buNone/>
            </a:pPr>
            <a:r>
              <a:rPr lang="en-GB" sz="1600" dirty="0"/>
              <a:t>Cerebrospinal fluid (CSF) analysis through lumbar puncture; blood cultures and molecular diagnostic testing; laboratory reporting of confirmed cases to health authorities; identification of meningitis-causing pathogens for surveillance records.</a:t>
            </a:r>
          </a:p>
        </p:txBody>
      </p:sp>
      <p:pic>
        <p:nvPicPr>
          <p:cNvPr id="5" name="Picture 4">
            <a:extLst>
              <a:ext uri="{FF2B5EF4-FFF2-40B4-BE49-F238E27FC236}">
                <a16:creationId xmlns:a16="http://schemas.microsoft.com/office/drawing/2014/main" id="{1F282B3D-6321-4555-C2C2-92EA807C247B}"/>
              </a:ext>
            </a:extLst>
          </p:cNvPr>
          <p:cNvPicPr>
            <a:picLocks noChangeAspect="1"/>
          </p:cNvPicPr>
          <p:nvPr/>
        </p:nvPicPr>
        <p:blipFill>
          <a:blip r:embed="rId2"/>
          <a:stretch>
            <a:fillRect/>
          </a:stretch>
        </p:blipFill>
        <p:spPr>
          <a:xfrm>
            <a:off x="4676901" y="1988840"/>
            <a:ext cx="4038600" cy="2636308"/>
          </a:xfrm>
          <a:prstGeom prst="rect">
            <a:avLst/>
          </a:prstGeom>
          <a:noFill/>
        </p:spPr>
      </p:pic>
      <p:sp>
        <p:nvSpPr>
          <p:cNvPr id="6" name="TextBox 5">
            <a:extLst>
              <a:ext uri="{FF2B5EF4-FFF2-40B4-BE49-F238E27FC236}">
                <a16:creationId xmlns:a16="http://schemas.microsoft.com/office/drawing/2014/main" id="{6E249BEE-D915-73AB-D21F-24F537D8E073}"/>
              </a:ext>
            </a:extLst>
          </p:cNvPr>
          <p:cNvSpPr txBox="1"/>
          <p:nvPr/>
        </p:nvSpPr>
        <p:spPr>
          <a:xfrm>
            <a:off x="406795" y="620688"/>
            <a:ext cx="4820106" cy="341632"/>
          </a:xfrm>
          <a:prstGeom prst="rect">
            <a:avLst/>
          </a:prstGeom>
          <a:noFill/>
        </p:spPr>
        <p:txBody>
          <a:bodyPr wrap="square" rtlCol="0">
            <a:spAutoFit/>
          </a:bodyPr>
          <a:lstStyle/>
          <a:p>
            <a:pPr algn="just">
              <a:lnSpc>
                <a:spcPct val="90000"/>
              </a:lnSpc>
            </a:pPr>
            <a:r>
              <a:rPr lang="en-GB" b="1"/>
              <a:t>Laboratory-Based Diagnosis and Reporting</a:t>
            </a:r>
            <a:r>
              <a:rPr lang="en-GB"/>
              <a:t> </a:t>
            </a:r>
          </a:p>
        </p:txBody>
      </p:sp>
    </p:spTree>
    <p:extLst>
      <p:ext uri="{BB962C8B-B14F-4D97-AF65-F5344CB8AC3E}">
        <p14:creationId xmlns:p14="http://schemas.microsoft.com/office/powerpoint/2010/main" val="165354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D47DEDA-FD34-907D-3B12-C05690CC91B5}"/>
              </a:ext>
            </a:extLst>
          </p:cNvPr>
          <p:cNvSpPr>
            <a:spLocks noGrp="1"/>
          </p:cNvSpPr>
          <p:nvPr>
            <p:ph sz="half" idx="1"/>
          </p:nvPr>
        </p:nvSpPr>
        <p:spPr>
          <a:xfrm>
            <a:off x="434405" y="1362472"/>
            <a:ext cx="4038600" cy="4133055"/>
          </a:xfrm>
        </p:spPr>
        <p:txBody>
          <a:bodyPr>
            <a:normAutofit fontScale="85000" lnSpcReduction="20000"/>
          </a:bodyPr>
          <a:lstStyle/>
          <a:p>
            <a:pPr algn="just">
              <a:lnSpc>
                <a:spcPct val="150000"/>
              </a:lnSpc>
            </a:pPr>
            <a:r>
              <a:rPr lang="en-GB" sz="1400" u="sng"/>
              <a:t>Approach</a:t>
            </a:r>
            <a:r>
              <a:rPr lang="en-GB" sz="1400"/>
              <a:t>: (WHO, 2021)</a:t>
            </a:r>
          </a:p>
          <a:p>
            <a:pPr marL="0" indent="0" algn="just">
              <a:lnSpc>
                <a:spcPct val="150000"/>
              </a:lnSpc>
              <a:buNone/>
            </a:pPr>
            <a:r>
              <a:rPr lang="en-GB" sz="1400"/>
              <a:t>Public-health agencies analyse vaccination data and epidemiological studies to monitor the impact of vaccination programmes on meningitis incidence.</a:t>
            </a:r>
          </a:p>
          <a:p>
            <a:pPr marL="0" indent="0" algn="just">
              <a:lnSpc>
                <a:spcPct val="150000"/>
              </a:lnSpc>
              <a:buNone/>
            </a:pPr>
            <a:endParaRPr lang="en-GB" sz="1400"/>
          </a:p>
          <a:p>
            <a:pPr algn="just">
              <a:lnSpc>
                <a:spcPct val="150000"/>
              </a:lnSpc>
            </a:pPr>
            <a:r>
              <a:rPr lang="en-GB" sz="1400" u="sng"/>
              <a:t>Purpose</a:t>
            </a:r>
            <a:r>
              <a:rPr lang="en-GB" sz="1400"/>
              <a:t>: (Public Health England, 2021)</a:t>
            </a:r>
          </a:p>
          <a:p>
            <a:pPr marL="0" indent="0" algn="just">
              <a:lnSpc>
                <a:spcPct val="150000"/>
              </a:lnSpc>
              <a:buNone/>
            </a:pPr>
            <a:r>
              <a:rPr lang="en-GB" sz="1400"/>
              <a:t>To evaluate how prevention strategies affect disease rates and identify populations at risk.</a:t>
            </a:r>
          </a:p>
          <a:p>
            <a:pPr marL="0" indent="0" algn="just">
              <a:lnSpc>
                <a:spcPct val="150000"/>
              </a:lnSpc>
              <a:buNone/>
            </a:pPr>
            <a:endParaRPr lang="en-GB" sz="1400"/>
          </a:p>
          <a:p>
            <a:pPr algn="just">
              <a:lnSpc>
                <a:spcPct val="150000"/>
              </a:lnSpc>
            </a:pPr>
            <a:r>
              <a:rPr lang="en-GB" sz="1400" u="sng"/>
              <a:t>Key strategies</a:t>
            </a:r>
            <a:r>
              <a:rPr lang="en-GB" sz="1400"/>
              <a:t>: (Ladhani et al., 2020)</a:t>
            </a:r>
          </a:p>
          <a:p>
            <a:pPr marL="0" indent="0" algn="just">
              <a:lnSpc>
                <a:spcPct val="150000"/>
              </a:lnSpc>
              <a:buNone/>
            </a:pPr>
            <a:r>
              <a:rPr lang="en-GB" sz="1400"/>
              <a:t>Monitoring meningococcal and pneumococcal vaccination coverage; analysing trends in meningitis cases before and after vaccination programmes; identifying age groups or communities with increased risk; using epidemiological studies to guide public-health interventions</a:t>
            </a:r>
          </a:p>
        </p:txBody>
      </p:sp>
      <p:pic>
        <p:nvPicPr>
          <p:cNvPr id="7" name="Picture 6">
            <a:extLst>
              <a:ext uri="{FF2B5EF4-FFF2-40B4-BE49-F238E27FC236}">
                <a16:creationId xmlns:a16="http://schemas.microsoft.com/office/drawing/2014/main" id="{1CC8C184-92D5-8B7E-6FD9-6D95A34A2C3D}"/>
              </a:ext>
            </a:extLst>
          </p:cNvPr>
          <p:cNvPicPr>
            <a:picLocks noChangeAspect="1"/>
          </p:cNvPicPr>
          <p:nvPr/>
        </p:nvPicPr>
        <p:blipFill>
          <a:blip r:embed="rId2"/>
          <a:stretch>
            <a:fillRect/>
          </a:stretch>
        </p:blipFill>
        <p:spPr>
          <a:xfrm>
            <a:off x="4630408" y="2204864"/>
            <a:ext cx="4038600" cy="2079879"/>
          </a:xfrm>
          <a:prstGeom prst="rect">
            <a:avLst/>
          </a:prstGeom>
          <a:noFill/>
        </p:spPr>
      </p:pic>
      <p:sp>
        <p:nvSpPr>
          <p:cNvPr id="8" name="TextBox 7">
            <a:extLst>
              <a:ext uri="{FF2B5EF4-FFF2-40B4-BE49-F238E27FC236}">
                <a16:creationId xmlns:a16="http://schemas.microsoft.com/office/drawing/2014/main" id="{EF6F3498-8FB9-2698-EAF1-E5E6423BAE2F}"/>
              </a:ext>
            </a:extLst>
          </p:cNvPr>
          <p:cNvSpPr txBox="1"/>
          <p:nvPr/>
        </p:nvSpPr>
        <p:spPr>
          <a:xfrm>
            <a:off x="457200" y="404664"/>
            <a:ext cx="5904656" cy="590931"/>
          </a:xfrm>
          <a:prstGeom prst="rect">
            <a:avLst/>
          </a:prstGeom>
          <a:noFill/>
        </p:spPr>
        <p:txBody>
          <a:bodyPr wrap="square" rtlCol="0">
            <a:spAutoFit/>
          </a:bodyPr>
          <a:lstStyle/>
          <a:p>
            <a:pPr algn="just">
              <a:lnSpc>
                <a:spcPct val="90000"/>
              </a:lnSpc>
            </a:pPr>
            <a:r>
              <a:rPr lang="en-GB" b="1"/>
              <a:t>Vaccination Monitoring and Epidemiological Studies</a:t>
            </a:r>
            <a:r>
              <a:rPr lang="en-GB"/>
              <a:t> </a:t>
            </a:r>
          </a:p>
          <a:p>
            <a:pPr algn="just">
              <a:lnSpc>
                <a:spcPct val="90000"/>
              </a:lnSpc>
            </a:pPr>
            <a:r>
              <a:rPr lang="en-GB"/>
              <a:t>(UK Health Security Agency, 2023)</a:t>
            </a:r>
          </a:p>
        </p:txBody>
      </p:sp>
    </p:spTree>
    <p:extLst>
      <p:ext uri="{BB962C8B-B14F-4D97-AF65-F5344CB8AC3E}">
        <p14:creationId xmlns:p14="http://schemas.microsoft.com/office/powerpoint/2010/main" val="2126780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9512" y="1560006"/>
            <a:ext cx="8568952" cy="2720617"/>
          </a:xfrm>
          <a:prstGeom prst="rect">
            <a:avLst/>
          </a:prstGeom>
        </p:spPr>
        <p:txBody>
          <a:bodyPr vert="horz" wrap="square" lIns="0" tIns="12065" rIns="0" bIns="0" rtlCol="0">
            <a:spAutoFit/>
          </a:bodyPr>
          <a:lstStyle/>
          <a:p>
            <a:pPr marL="1078230" marR="5080" indent="-1066165">
              <a:lnSpc>
                <a:spcPct val="100000"/>
              </a:lnSpc>
              <a:spcBef>
                <a:spcPts val="95"/>
              </a:spcBef>
            </a:pPr>
            <a:r>
              <a:rPr lang="en-US" sz="4000" i="1" spc="-40" dirty="0">
                <a:highlight>
                  <a:srgbClr val="00FFFF"/>
                </a:highlight>
                <a:latin typeface="Segoe UI"/>
                <a:cs typeface="Segoe UI"/>
              </a:rPr>
              <a:t>What</a:t>
            </a:r>
            <a:r>
              <a:rPr lang="en-US" sz="3200" i="1" spc="-40" dirty="0">
                <a:highlight>
                  <a:srgbClr val="00FFFF"/>
                </a:highlight>
                <a:latin typeface="Segoe UI"/>
                <a:cs typeface="Segoe UI"/>
              </a:rPr>
              <a:t> </a:t>
            </a:r>
            <a:r>
              <a:rPr lang="en-US" i="1" spc="-40" dirty="0">
                <a:highlight>
                  <a:srgbClr val="00FFFF"/>
                </a:highlight>
                <a:latin typeface="Segoe UI"/>
                <a:cs typeface="Segoe UI"/>
              </a:rPr>
              <a:t>are the main approaches &amp; strategies that could be used to </a:t>
            </a:r>
            <a:r>
              <a:rPr lang="en-US" i="1" u="sng" spc="-40" dirty="0">
                <a:highlight>
                  <a:srgbClr val="00FFFF"/>
                </a:highlight>
                <a:latin typeface="Segoe UI"/>
                <a:cs typeface="Segoe UI"/>
              </a:rPr>
              <a:t>MONITOR</a:t>
            </a:r>
            <a:r>
              <a:rPr lang="en-US" i="1" spc="-40" dirty="0">
                <a:highlight>
                  <a:srgbClr val="00FFFF"/>
                </a:highlight>
                <a:latin typeface="Segoe UI"/>
                <a:cs typeface="Segoe UI"/>
              </a:rPr>
              <a:t> a Meningitis Outbreak</a:t>
            </a:r>
            <a:r>
              <a:rPr lang="en-US" i="1" spc="-25" dirty="0">
                <a:highlight>
                  <a:srgbClr val="00FFFF"/>
                </a:highlight>
                <a:latin typeface="Segoe UI"/>
                <a:cs typeface="Segoe UI"/>
              </a:rPr>
              <a:t>?</a:t>
            </a:r>
            <a:endParaRPr dirty="0">
              <a:highlight>
                <a:srgbClr val="00FFFF"/>
              </a:highlight>
              <a:latin typeface="Segoe UI"/>
              <a:cs typeface="Segoe UI"/>
            </a:endParaRPr>
          </a:p>
        </p:txBody>
      </p:sp>
      <p:pic>
        <p:nvPicPr>
          <p:cNvPr id="3" name="object 3"/>
          <p:cNvPicPr/>
          <p:nvPr/>
        </p:nvPicPr>
        <p:blipFill>
          <a:blip r:embed="rId2" cstate="print"/>
          <a:stretch>
            <a:fillRect/>
          </a:stretch>
        </p:blipFill>
        <p:spPr>
          <a:xfrm>
            <a:off x="7132319" y="3639311"/>
            <a:ext cx="1979676" cy="200101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4182D-3204-CE1B-DD3E-3CF166F653D5}"/>
              </a:ext>
            </a:extLst>
          </p:cNvPr>
          <p:cNvSpPr>
            <a:spLocks noGrp="1"/>
          </p:cNvSpPr>
          <p:nvPr>
            <p:ph type="title"/>
          </p:nvPr>
        </p:nvSpPr>
        <p:spPr>
          <a:xfrm>
            <a:off x="489198" y="457201"/>
            <a:ext cx="8229600" cy="1143000"/>
          </a:xfrm>
        </p:spPr>
        <p:txBody>
          <a:bodyPr>
            <a:normAutofit/>
          </a:bodyPr>
          <a:lstStyle/>
          <a:p>
            <a:r>
              <a:rPr lang="en-GB" sz="3200" kern="100" dirty="0">
                <a:highlight>
                  <a:srgbClr val="00FFFF"/>
                </a:highlight>
                <a:latin typeface="+mn-lt"/>
                <a:ea typeface="Calibri" panose="020F0502020204030204" pitchFamily="34" charset="0"/>
                <a:cs typeface="Times New Roman" panose="02020603050405020304" pitchFamily="18" charset="0"/>
              </a:rPr>
              <a:t> </a:t>
            </a:r>
            <a:r>
              <a:rPr lang="en-GB" sz="3200" kern="100" dirty="0">
                <a:effectLst/>
                <a:highlight>
                  <a:srgbClr val="00FFFF"/>
                </a:highlight>
                <a:latin typeface="+mn-lt"/>
                <a:ea typeface="Calibri" panose="020F0502020204030204" pitchFamily="34" charset="0"/>
                <a:cs typeface="Times New Roman" panose="02020603050405020304" pitchFamily="18" charset="0"/>
              </a:rPr>
              <a:t> </a:t>
            </a:r>
            <a:r>
              <a:rPr lang="en-GB" sz="3200" b="1" kern="100" dirty="0">
                <a:highlight>
                  <a:srgbClr val="00FFFF"/>
                </a:highlight>
                <a:latin typeface="+mn-lt"/>
                <a:ea typeface="Calibri" panose="020F0502020204030204" pitchFamily="34" charset="0"/>
                <a:cs typeface="Times New Roman" panose="02020603050405020304" pitchFamily="18" charset="0"/>
              </a:rPr>
              <a:t>MONITORING</a:t>
            </a:r>
            <a:r>
              <a:rPr lang="en-GB" sz="3200" b="1" kern="100" dirty="0">
                <a:effectLst/>
                <a:highlight>
                  <a:srgbClr val="00FFFF"/>
                </a:highlight>
                <a:latin typeface="+mn-lt"/>
                <a:ea typeface="Calibri" panose="020F0502020204030204" pitchFamily="34" charset="0"/>
                <a:cs typeface="Times New Roman" panose="02020603050405020304" pitchFamily="18" charset="0"/>
              </a:rPr>
              <a:t> </a:t>
            </a:r>
            <a:r>
              <a:rPr lang="en-GB" sz="3200" b="1" kern="100" dirty="0">
                <a:solidFill>
                  <a:srgbClr val="FF0000"/>
                </a:solidFill>
                <a:effectLst/>
                <a:highlight>
                  <a:srgbClr val="00FFFF"/>
                </a:highlight>
                <a:latin typeface="+mn-lt"/>
                <a:ea typeface="Calibri" panose="020F0502020204030204" pitchFamily="34" charset="0"/>
                <a:cs typeface="Times New Roman" panose="02020603050405020304" pitchFamily="18" charset="0"/>
              </a:rPr>
              <a:t>MENINGITIS</a:t>
            </a:r>
            <a:endParaRPr lang="en-GB" sz="3200" b="1" dirty="0">
              <a:solidFill>
                <a:srgbClr val="FF0000"/>
              </a:solidFill>
              <a:highlight>
                <a:srgbClr val="00FFFF"/>
              </a:highlight>
              <a:latin typeface="+mn-lt"/>
            </a:endParaRPr>
          </a:p>
        </p:txBody>
      </p:sp>
      <p:sp>
        <p:nvSpPr>
          <p:cNvPr id="4" name="AutoShape 2" descr="Image preview">
            <a:extLst>
              <a:ext uri="{FF2B5EF4-FFF2-40B4-BE49-F238E27FC236}">
                <a16:creationId xmlns:a16="http://schemas.microsoft.com/office/drawing/2014/main" id="{872042F3-57F0-C4B3-BDBA-DCC3FFC51461}"/>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preview">
            <a:extLst>
              <a:ext uri="{FF2B5EF4-FFF2-40B4-BE49-F238E27FC236}">
                <a16:creationId xmlns:a16="http://schemas.microsoft.com/office/drawing/2014/main" id="{71410437-2FE9-2F5B-C881-A0A2DA2E19E5}"/>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Content Placeholder 6">
            <a:extLst>
              <a:ext uri="{FF2B5EF4-FFF2-40B4-BE49-F238E27FC236}">
                <a16:creationId xmlns:a16="http://schemas.microsoft.com/office/drawing/2014/main" id="{967603D0-74EF-50EC-AC7A-D2E2D3EE77D3}"/>
              </a:ext>
            </a:extLst>
          </p:cNvPr>
          <p:cNvSpPr>
            <a:spLocks noGrp="1"/>
          </p:cNvSpPr>
          <p:nvPr>
            <p:ph idx="1"/>
          </p:nvPr>
        </p:nvSpPr>
        <p:spPr>
          <a:xfrm>
            <a:off x="323528" y="1600201"/>
            <a:ext cx="8363272" cy="3917032"/>
          </a:xfrm>
        </p:spPr>
        <p:txBody>
          <a:bodyPr/>
          <a:lstStyle/>
          <a:p>
            <a:pPr lvl="0"/>
            <a:r>
              <a:rPr lang="en-US" sz="2000" dirty="0"/>
              <a:t>Monitoring is a process of gathering and processing surveillance data constantly to identify patterns, clusters and outbreaks (WHO, 2025).</a:t>
            </a:r>
          </a:p>
          <a:p>
            <a:pPr lvl="0"/>
            <a:r>
              <a:rPr lang="en-US" sz="2000" dirty="0"/>
              <a:t>In the UK, the system of </a:t>
            </a:r>
            <a:r>
              <a:rPr lang="en-US" sz="2000" u="sng" dirty="0"/>
              <a:t>statutory notification </a:t>
            </a:r>
            <a:r>
              <a:rPr lang="en-US" sz="2000" dirty="0"/>
              <a:t>is provided by which cases are reported (UKHSA, 2024).</a:t>
            </a:r>
          </a:p>
          <a:p>
            <a:pPr marL="0" lvl="0" indent="0">
              <a:buNone/>
            </a:pPr>
            <a:endParaRPr lang="en-US" sz="2000" dirty="0"/>
          </a:p>
          <a:p>
            <a:endParaRPr lang="en-GB" dirty="0"/>
          </a:p>
        </p:txBody>
      </p:sp>
      <p:sp>
        <p:nvSpPr>
          <p:cNvPr id="8" name="AutoShape 8" descr="Image preview">
            <a:extLst>
              <a:ext uri="{FF2B5EF4-FFF2-40B4-BE49-F238E27FC236}">
                <a16:creationId xmlns:a16="http://schemas.microsoft.com/office/drawing/2014/main" id="{03CB59CF-5E47-8407-1EA6-D364F7A18F9E}"/>
              </a:ext>
            </a:extLst>
          </p:cNvPr>
          <p:cNvSpPr>
            <a:spLocks noChangeAspect="1" noChangeArrowheads="1"/>
          </p:cNvSpPr>
          <p:nvPr/>
        </p:nvSpPr>
        <p:spPr bwMode="auto">
          <a:xfrm>
            <a:off x="4637735" y="3581400"/>
            <a:ext cx="391465"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descr="The image depicts a brain with a microscope and a virologist, illustrating the study of brain tissue and viral infection.&#10;&#10;AI-generated content may be incorrect.">
            <a:extLst>
              <a:ext uri="{FF2B5EF4-FFF2-40B4-BE49-F238E27FC236}">
                <a16:creationId xmlns:a16="http://schemas.microsoft.com/office/drawing/2014/main" id="{E59F91E4-3D01-A944-D4E5-AD678CEBBA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592" y="3429000"/>
            <a:ext cx="7272808" cy="2088232"/>
          </a:xfrm>
          <a:prstGeom prst="rect">
            <a:avLst/>
          </a:prstGeom>
        </p:spPr>
      </p:pic>
    </p:spTree>
    <p:extLst>
      <p:ext uri="{BB962C8B-B14F-4D97-AF65-F5344CB8AC3E}">
        <p14:creationId xmlns:p14="http://schemas.microsoft.com/office/powerpoint/2010/main" val="507496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62B50-5F54-077E-5501-D8323619B9AB}"/>
              </a:ext>
            </a:extLst>
          </p:cNvPr>
          <p:cNvSpPr>
            <a:spLocks noGrp="1"/>
          </p:cNvSpPr>
          <p:nvPr>
            <p:ph type="title"/>
          </p:nvPr>
        </p:nvSpPr>
        <p:spPr/>
        <p:txBody>
          <a:bodyPr>
            <a:normAutofit/>
          </a:bodyPr>
          <a:lstStyle/>
          <a:p>
            <a:r>
              <a:rPr lang="en-US" sz="3200" b="1" dirty="0">
                <a:highlight>
                  <a:srgbClr val="00FFFF"/>
                </a:highlight>
              </a:rPr>
              <a:t>Statutory Monitoring &amp; Routine Surveillance</a:t>
            </a:r>
            <a:endParaRPr lang="en-GB" sz="3200" b="1" dirty="0">
              <a:highlight>
                <a:srgbClr val="00FFFF"/>
              </a:highlight>
            </a:endParaRPr>
          </a:p>
        </p:txBody>
      </p:sp>
      <p:sp>
        <p:nvSpPr>
          <p:cNvPr id="3" name="Content Placeholder 2">
            <a:extLst>
              <a:ext uri="{FF2B5EF4-FFF2-40B4-BE49-F238E27FC236}">
                <a16:creationId xmlns:a16="http://schemas.microsoft.com/office/drawing/2014/main" id="{60E91AFF-4031-8429-737D-AE338DB6E5D8}"/>
              </a:ext>
            </a:extLst>
          </p:cNvPr>
          <p:cNvSpPr>
            <a:spLocks noGrp="1"/>
          </p:cNvSpPr>
          <p:nvPr>
            <p:ph idx="1"/>
          </p:nvPr>
        </p:nvSpPr>
        <p:spPr/>
        <p:txBody>
          <a:bodyPr>
            <a:normAutofit fontScale="77500" lnSpcReduction="20000"/>
          </a:bodyPr>
          <a:lstStyle/>
          <a:p>
            <a:pPr marL="0" indent="0">
              <a:buNone/>
            </a:pPr>
            <a:r>
              <a:rPr lang="en-US" b="1" u="sng" dirty="0">
                <a:solidFill>
                  <a:schemeClr val="accent4"/>
                </a:solidFill>
              </a:rPr>
              <a:t>Legal Framework</a:t>
            </a:r>
            <a:endParaRPr lang="en-US" u="sng" dirty="0">
              <a:solidFill>
                <a:schemeClr val="accent4"/>
              </a:solidFill>
            </a:endParaRPr>
          </a:p>
          <a:p>
            <a:pPr lvl="0"/>
            <a:r>
              <a:rPr lang="en-US" dirty="0"/>
              <a:t>The Health Protection (Notification) Regulations 2010 (UKHSA, 2024) require the clinical practitioners to report possible meningococcal disease or bacterial meningitis.</a:t>
            </a:r>
          </a:p>
          <a:p>
            <a:pPr lvl="0"/>
            <a:r>
              <a:rPr lang="en-US" dirty="0"/>
              <a:t>Notification facilitates quick cluster and contact tracing.</a:t>
            </a:r>
          </a:p>
          <a:p>
            <a:pPr marL="0" indent="0">
              <a:buNone/>
            </a:pPr>
            <a:r>
              <a:rPr lang="en-US" b="1" u="sng" dirty="0">
                <a:solidFill>
                  <a:schemeClr val="accent4"/>
                </a:solidFill>
              </a:rPr>
              <a:t>National Surveillance </a:t>
            </a:r>
            <a:r>
              <a:rPr lang="en-US" b="1" dirty="0">
                <a:solidFill>
                  <a:schemeClr val="accent4"/>
                </a:solidFill>
              </a:rPr>
              <a:t>(England 2024/25)</a:t>
            </a:r>
            <a:endParaRPr lang="en-US" dirty="0">
              <a:solidFill>
                <a:schemeClr val="accent4"/>
              </a:solidFill>
            </a:endParaRPr>
          </a:p>
          <a:p>
            <a:pPr lvl="0"/>
            <a:r>
              <a:rPr lang="en-US" b="1" dirty="0"/>
              <a:t>378 laboratory-confirmed IMD cases</a:t>
            </a:r>
            <a:r>
              <a:rPr lang="en-US" dirty="0"/>
              <a:t> (UKHSA, 2025).</a:t>
            </a:r>
          </a:p>
          <a:p>
            <a:pPr lvl="0"/>
            <a:r>
              <a:rPr lang="en-US" b="1" dirty="0" err="1"/>
              <a:t>MenB</a:t>
            </a:r>
            <a:r>
              <a:rPr lang="en-US" b="1" dirty="0"/>
              <a:t> caused 82.6%</a:t>
            </a:r>
            <a:r>
              <a:rPr lang="en-US" dirty="0"/>
              <a:t> of cases (UKHSA, 2025).</a:t>
            </a:r>
          </a:p>
          <a:p>
            <a:endParaRPr lang="en-GB" dirty="0"/>
          </a:p>
        </p:txBody>
      </p:sp>
    </p:spTree>
    <p:extLst>
      <p:ext uri="{BB962C8B-B14F-4D97-AF65-F5344CB8AC3E}">
        <p14:creationId xmlns:p14="http://schemas.microsoft.com/office/powerpoint/2010/main" val="22312732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F456-0C51-F2B1-EBC3-25CE9F60F70C}"/>
              </a:ext>
            </a:extLst>
          </p:cNvPr>
          <p:cNvSpPr>
            <a:spLocks noGrp="1"/>
          </p:cNvSpPr>
          <p:nvPr>
            <p:ph type="title"/>
          </p:nvPr>
        </p:nvSpPr>
        <p:spPr/>
        <p:txBody>
          <a:bodyPr>
            <a:normAutofit/>
          </a:bodyPr>
          <a:lstStyle/>
          <a:p>
            <a:r>
              <a:rPr lang="en-US" sz="3200" b="1" dirty="0">
                <a:highlight>
                  <a:srgbClr val="00FFFF"/>
                </a:highlight>
              </a:rPr>
              <a:t>Laboratory Surveillance &amp; Strategy Evaluation</a:t>
            </a:r>
            <a:endParaRPr lang="en-GB" sz="3200" b="1" dirty="0">
              <a:highlight>
                <a:srgbClr val="00FFFF"/>
              </a:highlight>
            </a:endParaRPr>
          </a:p>
        </p:txBody>
      </p:sp>
      <p:sp>
        <p:nvSpPr>
          <p:cNvPr id="3" name="Content Placeholder 2">
            <a:extLst>
              <a:ext uri="{FF2B5EF4-FFF2-40B4-BE49-F238E27FC236}">
                <a16:creationId xmlns:a16="http://schemas.microsoft.com/office/drawing/2014/main" id="{53C1539C-059D-CA85-8F77-A96996B34664}"/>
              </a:ext>
            </a:extLst>
          </p:cNvPr>
          <p:cNvSpPr>
            <a:spLocks noGrp="1"/>
          </p:cNvSpPr>
          <p:nvPr>
            <p:ph idx="1"/>
          </p:nvPr>
        </p:nvSpPr>
        <p:spPr>
          <a:xfrm>
            <a:off x="323528" y="1628800"/>
            <a:ext cx="8229600" cy="3917032"/>
          </a:xfrm>
        </p:spPr>
        <p:txBody>
          <a:bodyPr>
            <a:normAutofit fontScale="70000" lnSpcReduction="20000"/>
          </a:bodyPr>
          <a:lstStyle/>
          <a:p>
            <a:pPr marL="0" indent="0">
              <a:buNone/>
            </a:pPr>
            <a:r>
              <a:rPr lang="en-US" b="1" u="sng" dirty="0">
                <a:solidFill>
                  <a:schemeClr val="accent4"/>
                </a:solidFill>
              </a:rPr>
              <a:t>Laboratory Characterisation</a:t>
            </a:r>
          </a:p>
          <a:p>
            <a:r>
              <a:rPr lang="en-US" dirty="0"/>
              <a:t>Isolates are also confirmed and then sent to the Meningococcal Reference Unit (MRU) where they are strain typed and genomic typed (UKHSA, 2024).</a:t>
            </a:r>
          </a:p>
          <a:p>
            <a:r>
              <a:rPr lang="en-US" dirty="0"/>
              <a:t>Prompt improved monitoring of strains that can be prevented by vaccination and antibiotic resistance.</a:t>
            </a:r>
          </a:p>
          <a:p>
            <a:pPr marL="0" indent="0">
              <a:buNone/>
            </a:pPr>
            <a:r>
              <a:rPr lang="en-US" b="1" u="sng" dirty="0">
                <a:solidFill>
                  <a:schemeClr val="accent4"/>
                </a:solidFill>
              </a:rPr>
              <a:t>Evaluating Vaccine Impact</a:t>
            </a:r>
          </a:p>
          <a:p>
            <a:r>
              <a:rPr lang="en-US" dirty="0"/>
              <a:t>Since the introduction of the vaccine in the UK, the cases of </a:t>
            </a:r>
            <a:r>
              <a:rPr lang="en-US" dirty="0" err="1"/>
              <a:t>MenC</a:t>
            </a:r>
            <a:r>
              <a:rPr lang="en-US" dirty="0"/>
              <a:t> dropped more than 95% (UKHSA, 2025).</a:t>
            </a:r>
          </a:p>
          <a:p>
            <a:r>
              <a:rPr lang="en-US" dirty="0"/>
              <a:t>It is crucial to ensure that the herd immunity is maintained by undertaking continuous monitoring of the </a:t>
            </a:r>
            <a:r>
              <a:rPr lang="en-US" dirty="0" err="1"/>
              <a:t>programme</a:t>
            </a:r>
            <a:r>
              <a:rPr lang="en-US" dirty="0"/>
              <a:t> of </a:t>
            </a:r>
            <a:r>
              <a:rPr lang="en-US" dirty="0" err="1"/>
              <a:t>MenACWY</a:t>
            </a:r>
            <a:r>
              <a:rPr lang="en-US" dirty="0"/>
              <a:t> (UKHSA, 2026).</a:t>
            </a:r>
          </a:p>
          <a:p>
            <a:endParaRPr lang="en-GB" dirty="0"/>
          </a:p>
        </p:txBody>
      </p:sp>
    </p:spTree>
    <p:extLst>
      <p:ext uri="{BB962C8B-B14F-4D97-AF65-F5344CB8AC3E}">
        <p14:creationId xmlns:p14="http://schemas.microsoft.com/office/powerpoint/2010/main" val="1047316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C4119-263F-10DF-412F-3890077D0DF8}"/>
              </a:ext>
            </a:extLst>
          </p:cNvPr>
          <p:cNvSpPr>
            <a:spLocks noGrp="1"/>
          </p:cNvSpPr>
          <p:nvPr>
            <p:ph type="title"/>
          </p:nvPr>
        </p:nvSpPr>
        <p:spPr/>
        <p:txBody>
          <a:bodyPr>
            <a:normAutofit/>
          </a:bodyPr>
          <a:lstStyle/>
          <a:p>
            <a:r>
              <a:rPr lang="en-US" sz="3200" b="1" dirty="0">
                <a:highlight>
                  <a:srgbClr val="00FFFF"/>
                </a:highlight>
              </a:rPr>
              <a:t>Outbreak Management &amp; Surveillance Trends</a:t>
            </a:r>
            <a:endParaRPr lang="en-GB" sz="3200" b="1" dirty="0">
              <a:highlight>
                <a:srgbClr val="00FFFF"/>
              </a:highlight>
            </a:endParaRPr>
          </a:p>
        </p:txBody>
      </p:sp>
      <p:sp>
        <p:nvSpPr>
          <p:cNvPr id="3" name="Content Placeholder 2">
            <a:extLst>
              <a:ext uri="{FF2B5EF4-FFF2-40B4-BE49-F238E27FC236}">
                <a16:creationId xmlns:a16="http://schemas.microsoft.com/office/drawing/2014/main" id="{93FAACCC-EF6C-E7A6-19A8-0ACA9C55033F}"/>
              </a:ext>
            </a:extLst>
          </p:cNvPr>
          <p:cNvSpPr>
            <a:spLocks noGrp="1"/>
          </p:cNvSpPr>
          <p:nvPr>
            <p:ph idx="1"/>
          </p:nvPr>
        </p:nvSpPr>
        <p:spPr/>
        <p:txBody>
          <a:bodyPr>
            <a:normAutofit fontScale="70000" lnSpcReduction="20000"/>
          </a:bodyPr>
          <a:lstStyle/>
          <a:p>
            <a:pPr marL="0" indent="0">
              <a:buNone/>
            </a:pPr>
            <a:r>
              <a:rPr lang="en-US" b="1" u="sng" dirty="0">
                <a:solidFill>
                  <a:schemeClr val="accent4"/>
                </a:solidFill>
              </a:rPr>
              <a:t>Active Surveillanc</a:t>
            </a:r>
            <a:r>
              <a:rPr lang="en-US" u="sng" dirty="0">
                <a:solidFill>
                  <a:schemeClr val="accent4"/>
                </a:solidFill>
              </a:rPr>
              <a:t>e</a:t>
            </a:r>
          </a:p>
          <a:p>
            <a:r>
              <a:rPr lang="en-US" dirty="0"/>
              <a:t>Upon confirming, close contacts are defined and traced, and antibiotic prophylaxis can be given when required (UKHSA, 2025).</a:t>
            </a:r>
          </a:p>
          <a:p>
            <a:r>
              <a:rPr lang="en-US" dirty="0"/>
              <a:t>This helps in avoiding secondary transmission at schools and homes.</a:t>
            </a:r>
          </a:p>
          <a:p>
            <a:pPr marL="0" indent="0">
              <a:buNone/>
            </a:pPr>
            <a:r>
              <a:rPr lang="en-US" b="1" u="sng" dirty="0">
                <a:solidFill>
                  <a:schemeClr val="accent4"/>
                </a:solidFill>
              </a:rPr>
              <a:t>Epidemiological Trends</a:t>
            </a:r>
          </a:p>
          <a:p>
            <a:r>
              <a:rPr lang="en-US" dirty="0"/>
              <a:t>It was observed on a large-scale resurgence of IMD after the deployment of COVID-19 restraints (Clark et al., 2023).</a:t>
            </a:r>
          </a:p>
          <a:p>
            <a:r>
              <a:rPr lang="en-US" dirty="0"/>
              <a:t>Viral meningitis long-term surveillance helps in determining season peaks and helps in planning hospital capacities (Kadambari et al., 2024).</a:t>
            </a:r>
            <a:endParaRPr lang="en-GB" dirty="0"/>
          </a:p>
        </p:txBody>
      </p:sp>
    </p:spTree>
    <p:extLst>
      <p:ext uri="{BB962C8B-B14F-4D97-AF65-F5344CB8AC3E}">
        <p14:creationId xmlns:p14="http://schemas.microsoft.com/office/powerpoint/2010/main" val="119357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EF02D-0B2B-78D2-F185-DE41927C19E4}"/>
              </a:ext>
            </a:extLst>
          </p:cNvPr>
          <p:cNvSpPr>
            <a:spLocks noGrp="1"/>
          </p:cNvSpPr>
          <p:nvPr>
            <p:ph type="title"/>
          </p:nvPr>
        </p:nvSpPr>
        <p:spPr/>
        <p:txBody>
          <a:bodyPr>
            <a:normAutofit/>
          </a:bodyPr>
          <a:lstStyle/>
          <a:p>
            <a:r>
              <a:rPr lang="en-US" sz="3200" b="1" dirty="0">
                <a:highlight>
                  <a:srgbClr val="00FFFF"/>
                </a:highlight>
              </a:rPr>
              <a:t>Clinical Severity &amp; Outcome Monitoring</a:t>
            </a:r>
            <a:endParaRPr lang="en-GB" sz="3200" dirty="0">
              <a:highlight>
                <a:srgbClr val="00FFFF"/>
              </a:highlight>
            </a:endParaRPr>
          </a:p>
        </p:txBody>
      </p:sp>
      <p:sp>
        <p:nvSpPr>
          <p:cNvPr id="3" name="Content Placeholder 2">
            <a:extLst>
              <a:ext uri="{FF2B5EF4-FFF2-40B4-BE49-F238E27FC236}">
                <a16:creationId xmlns:a16="http://schemas.microsoft.com/office/drawing/2014/main" id="{8E49947C-5455-FB1F-4C0E-346B96199814}"/>
              </a:ext>
            </a:extLst>
          </p:cNvPr>
          <p:cNvSpPr>
            <a:spLocks noGrp="1"/>
          </p:cNvSpPr>
          <p:nvPr>
            <p:ph idx="1"/>
          </p:nvPr>
        </p:nvSpPr>
        <p:spPr>
          <a:xfrm>
            <a:off x="323528" y="1556792"/>
            <a:ext cx="8229600" cy="3917032"/>
          </a:xfrm>
        </p:spPr>
        <p:txBody>
          <a:bodyPr>
            <a:normAutofit fontScale="70000" lnSpcReduction="20000"/>
          </a:bodyPr>
          <a:lstStyle/>
          <a:p>
            <a:pPr marL="0" indent="0">
              <a:buNone/>
            </a:pPr>
            <a:r>
              <a:rPr lang="en-US" b="1" dirty="0">
                <a:solidFill>
                  <a:schemeClr val="accent4"/>
                </a:solidFill>
              </a:rPr>
              <a:t>Mortality &amp; Morbidity</a:t>
            </a:r>
          </a:p>
          <a:p>
            <a:r>
              <a:rPr lang="en-US" dirty="0"/>
              <a:t>The meningitis caused by the bacteria has a relatively stable case fatality rate of about 5 to10% despite the current treatment (NICE, 2024).</a:t>
            </a:r>
          </a:p>
          <a:p>
            <a:r>
              <a:rPr lang="en-US" dirty="0"/>
              <a:t>As many as 20 percent of survivors have long-term complications, which may be hearing loss, neurological damage or a loss of limbs (NICE, 2024; Paing et al., 2024).</a:t>
            </a:r>
          </a:p>
          <a:p>
            <a:pPr marL="0" indent="0">
              <a:buNone/>
            </a:pPr>
            <a:r>
              <a:rPr lang="en-US" b="1" dirty="0">
                <a:solidFill>
                  <a:schemeClr val="accent4"/>
                </a:solidFill>
              </a:rPr>
              <a:t>Significance of Quick Recognitions</a:t>
            </a:r>
            <a:r>
              <a:rPr lang="en-US" b="1" dirty="0"/>
              <a:t>.</a:t>
            </a:r>
          </a:p>
          <a:p>
            <a:r>
              <a:rPr lang="en-US" dirty="0"/>
              <a:t>Red flag informs have to be immediately referred to administration of antibiotic (NICE, 2024).</a:t>
            </a:r>
          </a:p>
          <a:p>
            <a:r>
              <a:rPr lang="en-US" dirty="0"/>
              <a:t>Early treatment has great chances of helping to survive and minimizing the risk of disability.</a:t>
            </a:r>
          </a:p>
          <a:p>
            <a:endParaRPr lang="en-GB" dirty="0"/>
          </a:p>
        </p:txBody>
      </p:sp>
    </p:spTree>
    <p:extLst>
      <p:ext uri="{BB962C8B-B14F-4D97-AF65-F5344CB8AC3E}">
        <p14:creationId xmlns:p14="http://schemas.microsoft.com/office/powerpoint/2010/main" val="8674010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216F02-2F06-28E1-B67F-D1C522689C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D59E66-FD89-FA00-5A57-B62C4381BA46}"/>
              </a:ext>
            </a:extLst>
          </p:cNvPr>
          <p:cNvSpPr>
            <a:spLocks noGrp="1"/>
          </p:cNvSpPr>
          <p:nvPr>
            <p:ph type="title"/>
          </p:nvPr>
        </p:nvSpPr>
        <p:spPr/>
        <p:txBody>
          <a:bodyPr/>
          <a:lstStyle/>
          <a:p>
            <a:endParaRPr lang="en-GB"/>
          </a:p>
        </p:txBody>
      </p:sp>
      <p:pic>
        <p:nvPicPr>
          <p:cNvPr id="5" name="Content Placeholder 4" descr="This image illustrates a flowchart for monitoring and managing invasive meningococcal disease in England, detailing the roles of different health authorities and steps for diagnosis, reporting, and immunization.&#10;&#10;AI-generated content may be incorrect.">
            <a:extLst>
              <a:ext uri="{FF2B5EF4-FFF2-40B4-BE49-F238E27FC236}">
                <a16:creationId xmlns:a16="http://schemas.microsoft.com/office/drawing/2014/main" id="{2F589A6E-F93D-664F-1C77-A9AC27D20FA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1520" y="116632"/>
            <a:ext cx="8712968" cy="5472608"/>
          </a:xfrm>
          <a:prstGeom prst="rect">
            <a:avLst/>
          </a:prstGeom>
        </p:spPr>
      </p:pic>
    </p:spTree>
    <p:extLst>
      <p:ext uri="{BB962C8B-B14F-4D97-AF65-F5344CB8AC3E}">
        <p14:creationId xmlns:p14="http://schemas.microsoft.com/office/powerpoint/2010/main" val="35192788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7504" y="1560005"/>
            <a:ext cx="8784976" cy="2720617"/>
          </a:xfrm>
          <a:prstGeom prst="rect">
            <a:avLst/>
          </a:prstGeom>
        </p:spPr>
        <p:txBody>
          <a:bodyPr vert="horz" wrap="square" lIns="0" tIns="12065" rIns="0" bIns="0" rtlCol="0">
            <a:spAutoFit/>
          </a:bodyPr>
          <a:lstStyle/>
          <a:p>
            <a:pPr marL="951230" marR="5080" indent="-939165">
              <a:lnSpc>
                <a:spcPct val="100000"/>
              </a:lnSpc>
              <a:spcBef>
                <a:spcPts val="95"/>
              </a:spcBef>
            </a:pPr>
            <a:r>
              <a:rPr lang="en-US" i="1" spc="-40" dirty="0">
                <a:highlight>
                  <a:srgbClr val="00FFFF"/>
                </a:highlight>
                <a:latin typeface="Segoe UI"/>
                <a:cs typeface="Segoe UI"/>
              </a:rPr>
              <a:t>What are the main approaches &amp; strategies that could be used to </a:t>
            </a:r>
            <a:r>
              <a:rPr lang="en-US" i="1" u="sng" spc="-40" dirty="0">
                <a:highlight>
                  <a:srgbClr val="00FFFF"/>
                </a:highlight>
                <a:latin typeface="Segoe UI"/>
                <a:cs typeface="Segoe UI"/>
              </a:rPr>
              <a:t>CONTROL</a:t>
            </a:r>
            <a:r>
              <a:rPr lang="en-US" i="1" spc="-40" dirty="0">
                <a:highlight>
                  <a:srgbClr val="00FFFF"/>
                </a:highlight>
                <a:latin typeface="Segoe UI"/>
                <a:cs typeface="Segoe UI"/>
              </a:rPr>
              <a:t> a Meningitis Outbreak</a:t>
            </a:r>
            <a:r>
              <a:rPr lang="en-US" i="1" spc="-25" dirty="0">
                <a:highlight>
                  <a:srgbClr val="00FFFF"/>
                </a:highlight>
                <a:latin typeface="Segoe UI"/>
                <a:cs typeface="Segoe UI"/>
              </a:rPr>
              <a:t>?</a:t>
            </a:r>
            <a:endParaRPr dirty="0">
              <a:highlight>
                <a:srgbClr val="00FFFF"/>
              </a:highlight>
              <a:latin typeface="Segoe UI"/>
              <a:cs typeface="Segoe UI"/>
            </a:endParaRPr>
          </a:p>
        </p:txBody>
      </p:sp>
      <p:pic>
        <p:nvPicPr>
          <p:cNvPr id="3" name="object 3"/>
          <p:cNvPicPr/>
          <p:nvPr/>
        </p:nvPicPr>
        <p:blipFill>
          <a:blip r:embed="rId2" cstate="print"/>
          <a:stretch>
            <a:fillRect/>
          </a:stretch>
        </p:blipFill>
        <p:spPr>
          <a:xfrm>
            <a:off x="7132319" y="3639311"/>
            <a:ext cx="1979676" cy="200101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1B49F-9820-73E5-27D8-FA025B2ABADE}"/>
              </a:ext>
            </a:extLst>
          </p:cNvPr>
          <p:cNvSpPr>
            <a:spLocks noGrp="1"/>
          </p:cNvSpPr>
          <p:nvPr>
            <p:ph type="ctrTitle"/>
          </p:nvPr>
        </p:nvSpPr>
        <p:spPr>
          <a:xfrm>
            <a:off x="459486" y="1309878"/>
            <a:ext cx="4396797" cy="1145286"/>
          </a:xfrm>
        </p:spPr>
        <p:txBody>
          <a:bodyPr vert="horz" lIns="68580" tIns="34290" rIns="68580" bIns="34290" rtlCol="0" anchor="b">
            <a:normAutofit fontScale="90000"/>
          </a:bodyPr>
          <a:lstStyle/>
          <a:p>
            <a:pPr algn="l"/>
            <a:r>
              <a:rPr lang="en-US" sz="2475" b="1"/>
              <a:t>Prevention of Meningitis</a:t>
            </a:r>
          </a:p>
          <a:p>
            <a:pPr algn="l"/>
            <a:br>
              <a:rPr lang="en-US" sz="2475" b="1"/>
            </a:br>
            <a:endParaRPr lang="en-US" sz="2475" b="1"/>
          </a:p>
        </p:txBody>
      </p:sp>
      <p:sp>
        <p:nvSpPr>
          <p:cNvPr id="3" name="Subtitle 2">
            <a:extLst>
              <a:ext uri="{FF2B5EF4-FFF2-40B4-BE49-F238E27FC236}">
                <a16:creationId xmlns:a16="http://schemas.microsoft.com/office/drawing/2014/main" id="{D3D80425-BBB7-9844-40E3-A3DF55F5DC08}"/>
              </a:ext>
            </a:extLst>
          </p:cNvPr>
          <p:cNvSpPr>
            <a:spLocks noGrp="1"/>
          </p:cNvSpPr>
          <p:nvPr>
            <p:ph type="subTitle" idx="1"/>
          </p:nvPr>
        </p:nvSpPr>
        <p:spPr>
          <a:xfrm>
            <a:off x="459486" y="2516886"/>
            <a:ext cx="4396797" cy="3072384"/>
          </a:xfrm>
        </p:spPr>
        <p:txBody>
          <a:bodyPr vert="horz" lIns="68580" tIns="34290" rIns="68580" bIns="34290" rtlCol="0">
            <a:normAutofit fontScale="70000" lnSpcReduction="20000"/>
          </a:bodyPr>
          <a:lstStyle/>
          <a:p>
            <a:pPr indent="-171450" algn="l">
              <a:buFont typeface="Arial" panose="020B0604020202020204" pitchFamily="34" charset="0"/>
              <a:buChar char="•"/>
            </a:pPr>
            <a:r>
              <a:rPr lang="en-US" b="0"/>
              <a:t>I will talk about how meningitis can be prevented, how outbreaks are controlled, and how this relates to James’ case study.</a:t>
            </a:r>
          </a:p>
          <a:p>
            <a:pPr indent="-171450" algn="l">
              <a:buFont typeface="Arial" panose="020B0604020202020204" pitchFamily="34" charset="0"/>
              <a:buChar char="•"/>
            </a:pPr>
            <a:endParaRPr lang="en-US" b="0"/>
          </a:p>
          <a:p>
            <a:pPr marL="171450" indent="-171450" algn="l">
              <a:buFont typeface="Arial" panose="020B0604020202020204" pitchFamily="34" charset="0"/>
              <a:buChar char="•"/>
            </a:pPr>
            <a:r>
              <a:rPr lang="en-US" b="0"/>
              <a:t>Vaccination programmes</a:t>
            </a:r>
          </a:p>
          <a:p>
            <a:pPr marL="171450" indent="-171450" algn="l">
              <a:buFont typeface="Arial" panose="020B0604020202020204" pitchFamily="34" charset="0"/>
              <a:buChar char="•"/>
            </a:pPr>
            <a:r>
              <a:rPr lang="en-US" b="0"/>
              <a:t>Public health education</a:t>
            </a:r>
          </a:p>
          <a:p>
            <a:pPr marL="171450" indent="-171450" algn="l">
              <a:buFont typeface="Arial" panose="020B0604020202020204" pitchFamily="34" charset="0"/>
              <a:buChar char="•"/>
            </a:pPr>
            <a:r>
              <a:rPr lang="en-US" b="0"/>
              <a:t>Awareness of symptoms</a:t>
            </a:r>
          </a:p>
          <a:p>
            <a:pPr marL="171450" indent="-171450" algn="l">
              <a:buFont typeface="Arial" panose="020B0604020202020204" pitchFamily="34" charset="0"/>
              <a:buChar char="•"/>
            </a:pPr>
            <a:r>
              <a:rPr lang="en-US" b="0"/>
              <a:t>Good hygiene practices</a:t>
            </a:r>
          </a:p>
        </p:txBody>
      </p:sp>
      <p:pic>
        <p:nvPicPr>
          <p:cNvPr id="4" name="Picture 3" descr="Person sanitizing hand">
            <a:extLst>
              <a:ext uri="{FF2B5EF4-FFF2-40B4-BE49-F238E27FC236}">
                <a16:creationId xmlns:a16="http://schemas.microsoft.com/office/drawing/2014/main" id="{9A95E532-BACE-5599-2566-B307ED40372D}"/>
              </a:ext>
            </a:extLst>
          </p:cNvPr>
          <p:cNvPicPr>
            <a:picLocks noChangeAspect="1"/>
          </p:cNvPicPr>
          <p:nvPr/>
        </p:nvPicPr>
        <p:blipFill>
          <a:blip r:embed="rId2"/>
          <a:srcRect t="8364" r="-2" b="9932"/>
          <a:stretch>
            <a:fillRect/>
          </a:stretch>
        </p:blipFill>
        <p:spPr>
          <a:xfrm>
            <a:off x="5318546" y="2453538"/>
            <a:ext cx="3511130" cy="1972214"/>
          </a:xfrm>
          <a:prstGeom prst="rect">
            <a:avLst/>
          </a:prstGeom>
        </p:spPr>
      </p:pic>
    </p:spTree>
    <p:extLst>
      <p:ext uri="{BB962C8B-B14F-4D97-AF65-F5344CB8AC3E}">
        <p14:creationId xmlns:p14="http://schemas.microsoft.com/office/powerpoint/2010/main" val="4174989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4BC47-691C-9496-3B3C-3CC0C22B4C81}"/>
              </a:ext>
            </a:extLst>
          </p:cNvPr>
          <p:cNvSpPr>
            <a:spLocks noGrp="1"/>
          </p:cNvSpPr>
          <p:nvPr>
            <p:ph type="title"/>
          </p:nvPr>
        </p:nvSpPr>
        <p:spPr>
          <a:xfrm>
            <a:off x="459486" y="1309878"/>
            <a:ext cx="4396797" cy="1145286"/>
          </a:xfrm>
        </p:spPr>
        <p:txBody>
          <a:bodyPr anchor="b">
            <a:normAutofit fontScale="90000"/>
          </a:bodyPr>
          <a:lstStyle/>
          <a:p>
            <a:r>
              <a:rPr lang="en-US" sz="2475" b="1" dirty="0">
                <a:highlight>
                  <a:srgbClr val="00FFFF"/>
                </a:highlight>
                <a:latin typeface="Arial"/>
                <a:cs typeface="Arial"/>
              </a:rPr>
              <a:t>Control of Meningitis</a:t>
            </a:r>
            <a:endParaRPr lang="en-US" sz="2475" b="1" dirty="0">
              <a:highlight>
                <a:srgbClr val="00FFFF"/>
              </a:highlight>
            </a:endParaRPr>
          </a:p>
          <a:p>
            <a:br>
              <a:rPr lang="en-US" sz="2475" dirty="0"/>
            </a:br>
            <a:endParaRPr lang="en-US" sz="2475" dirty="0"/>
          </a:p>
        </p:txBody>
      </p:sp>
      <p:sp>
        <p:nvSpPr>
          <p:cNvPr id="3" name="Content Placeholder 2">
            <a:extLst>
              <a:ext uri="{FF2B5EF4-FFF2-40B4-BE49-F238E27FC236}">
                <a16:creationId xmlns:a16="http://schemas.microsoft.com/office/drawing/2014/main" id="{326BCA2A-7766-ECCC-C75D-75FDA29E9BBA}"/>
              </a:ext>
            </a:extLst>
          </p:cNvPr>
          <p:cNvSpPr>
            <a:spLocks noGrp="1"/>
          </p:cNvSpPr>
          <p:nvPr>
            <p:ph idx="1"/>
          </p:nvPr>
        </p:nvSpPr>
        <p:spPr>
          <a:xfrm>
            <a:off x="459486" y="2516886"/>
            <a:ext cx="4396797" cy="3072384"/>
          </a:xfrm>
        </p:spPr>
        <p:txBody>
          <a:bodyPr vert="horz" lIns="68580" tIns="34290" rIns="68580" bIns="34290" rtlCol="0">
            <a:normAutofit/>
          </a:bodyPr>
          <a:lstStyle/>
          <a:p>
            <a:r>
              <a:rPr lang="en-US" sz="1350">
                <a:latin typeface="Neue Haas Grotesk Text Pro"/>
                <a:cs typeface="Arial"/>
              </a:rPr>
              <a:t>When meningitis is suspected, doctors must act quickly. Patients are treated in hospital with antibiotics. Close contacts may also receive antibiotics to stop the infection spreading.</a:t>
            </a:r>
            <a:endParaRPr lang="en-US" sz="1350">
              <a:latin typeface="Neue Haas Grotesk Text Pro"/>
            </a:endParaRPr>
          </a:p>
          <a:p>
            <a:r>
              <a:rPr lang="en-US" sz="1350">
                <a:latin typeface="Neue Haas Grotesk Text Pro"/>
                <a:cs typeface="Arial"/>
              </a:rPr>
              <a:t>Rapid diagnosis</a:t>
            </a:r>
            <a:endParaRPr lang="en-US" sz="1350"/>
          </a:p>
          <a:p>
            <a:r>
              <a:rPr lang="en-US" sz="1350">
                <a:latin typeface="Neue Haas Grotesk Text Pro"/>
                <a:cs typeface="Arial"/>
              </a:rPr>
              <a:t>Immediate antibiotic treatment</a:t>
            </a:r>
            <a:endParaRPr lang="en-US" sz="1350"/>
          </a:p>
          <a:p>
            <a:r>
              <a:rPr lang="en-US" sz="1350">
                <a:latin typeface="Neue Haas Grotesk Text Pro"/>
                <a:cs typeface="Arial"/>
              </a:rPr>
              <a:t> Contact tracing</a:t>
            </a:r>
            <a:endParaRPr lang="en-US" sz="1350"/>
          </a:p>
          <a:p>
            <a:r>
              <a:rPr lang="en-US" sz="1350">
                <a:latin typeface="Neue Haas Grotesk Text Pro"/>
                <a:cs typeface="Arial"/>
              </a:rPr>
              <a:t> Preventative antibiotics for close contacts </a:t>
            </a:r>
            <a:endParaRPr lang="en-US" sz="1350"/>
          </a:p>
          <a:p>
            <a:r>
              <a:rPr lang="en-US" sz="1350">
                <a:latin typeface="Neue Haas Grotesk Text Pro"/>
                <a:cs typeface="Arial"/>
              </a:rPr>
              <a:t> Public health monitoring</a:t>
            </a:r>
            <a:endParaRPr lang="en-US" sz="1350"/>
          </a:p>
          <a:p>
            <a:endParaRPr lang="en-US" sz="1350"/>
          </a:p>
        </p:txBody>
      </p:sp>
      <p:pic>
        <p:nvPicPr>
          <p:cNvPr id="4" name="Picture 3" descr="A person with different symptoms of a headache&#10;&#10;AI-generated content may be incorrect.">
            <a:extLst>
              <a:ext uri="{FF2B5EF4-FFF2-40B4-BE49-F238E27FC236}">
                <a16:creationId xmlns:a16="http://schemas.microsoft.com/office/drawing/2014/main" id="{9F8EE5F3-7BD1-22BC-8953-FC5C04B946F5}"/>
              </a:ext>
            </a:extLst>
          </p:cNvPr>
          <p:cNvPicPr>
            <a:picLocks noChangeAspect="1"/>
          </p:cNvPicPr>
          <p:nvPr/>
        </p:nvPicPr>
        <p:blipFill>
          <a:blip r:embed="rId2"/>
          <a:stretch>
            <a:fillRect/>
          </a:stretch>
        </p:blipFill>
        <p:spPr>
          <a:xfrm>
            <a:off x="5318546" y="1684080"/>
            <a:ext cx="3511130" cy="3511130"/>
          </a:xfrm>
          <a:prstGeom prst="rect">
            <a:avLst/>
          </a:prstGeom>
        </p:spPr>
      </p:pic>
    </p:spTree>
    <p:extLst>
      <p:ext uri="{BB962C8B-B14F-4D97-AF65-F5344CB8AC3E}">
        <p14:creationId xmlns:p14="http://schemas.microsoft.com/office/powerpoint/2010/main" val="4436643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757AB-7213-2210-58B1-BB2EF7D5ADC4}"/>
              </a:ext>
            </a:extLst>
          </p:cNvPr>
          <p:cNvSpPr>
            <a:spLocks noGrp="1"/>
          </p:cNvSpPr>
          <p:nvPr>
            <p:ph type="title"/>
          </p:nvPr>
        </p:nvSpPr>
        <p:spPr>
          <a:xfrm>
            <a:off x="459486" y="1693442"/>
            <a:ext cx="3466165" cy="1020546"/>
          </a:xfrm>
        </p:spPr>
        <p:txBody>
          <a:bodyPr anchor="b">
            <a:normAutofit/>
          </a:bodyPr>
          <a:lstStyle/>
          <a:p>
            <a:r>
              <a:rPr lang="en-US" b="0">
                <a:latin typeface="Arial"/>
                <a:cs typeface="Arial"/>
              </a:rPr>
              <a:t>James’ Case</a:t>
            </a:r>
            <a:endParaRPr lang="en-US"/>
          </a:p>
        </p:txBody>
      </p:sp>
      <p:sp>
        <p:nvSpPr>
          <p:cNvPr id="3" name="Content Placeholder 2">
            <a:extLst>
              <a:ext uri="{FF2B5EF4-FFF2-40B4-BE49-F238E27FC236}">
                <a16:creationId xmlns:a16="http://schemas.microsoft.com/office/drawing/2014/main" id="{FF97D780-0734-2E3C-5EC4-35227018C284}"/>
              </a:ext>
            </a:extLst>
          </p:cNvPr>
          <p:cNvSpPr>
            <a:spLocks noGrp="1"/>
          </p:cNvSpPr>
          <p:nvPr>
            <p:ph idx="1"/>
          </p:nvPr>
        </p:nvSpPr>
        <p:spPr>
          <a:xfrm>
            <a:off x="459486" y="2795293"/>
            <a:ext cx="3466165" cy="2369264"/>
          </a:xfrm>
        </p:spPr>
        <p:txBody>
          <a:bodyPr vert="horz" lIns="68580" tIns="34290" rIns="68580" bIns="34290" rtlCol="0" anchor="t">
            <a:normAutofit/>
          </a:bodyPr>
          <a:lstStyle/>
          <a:p>
            <a:pPr>
              <a:lnSpc>
                <a:spcPct val="110000"/>
              </a:lnSpc>
            </a:pPr>
            <a:r>
              <a:rPr lang="en-US" sz="1050" dirty="0">
                <a:latin typeface="Neue Haas Grotesk Text Pro"/>
                <a:cs typeface="Arial"/>
              </a:rPr>
              <a:t>James's case shows how serious this can be. Vaccination can help prevent the disease. </a:t>
            </a:r>
            <a:r>
              <a:rPr lang="en-US" sz="1050" dirty="0" err="1">
                <a:latin typeface="Neue Haas Grotesk Text Pro"/>
                <a:cs typeface="Arial"/>
              </a:rPr>
              <a:t>Recognising</a:t>
            </a:r>
            <a:r>
              <a:rPr lang="en-US" sz="1050" dirty="0">
                <a:latin typeface="Neue Haas Grotesk Text Pro"/>
                <a:cs typeface="Arial"/>
              </a:rPr>
              <a:t> symptoms early and getting quick medical treatment can save lives. </a:t>
            </a:r>
            <a:endParaRPr lang="en-US" sz="1050" dirty="0">
              <a:latin typeface="Neue Haas Grotesk Text Pro"/>
            </a:endParaRPr>
          </a:p>
          <a:p>
            <a:pPr>
              <a:lnSpc>
                <a:spcPct val="110000"/>
              </a:lnSpc>
            </a:pPr>
            <a:r>
              <a:rPr lang="en-US" sz="1050">
                <a:latin typeface="Neue Haas Grotesk Text Pro"/>
                <a:cs typeface="Arial"/>
              </a:rPr>
              <a:t>Vaccination can help prevent meningitis</a:t>
            </a:r>
            <a:endParaRPr lang="en-US" sz="1050"/>
          </a:p>
          <a:p>
            <a:pPr>
              <a:lnSpc>
                <a:spcPct val="110000"/>
              </a:lnSpc>
            </a:pPr>
            <a:r>
              <a:rPr lang="en-US" sz="1050" dirty="0">
                <a:latin typeface="Neue Haas Grotesk Text Pro"/>
                <a:cs typeface="Arial"/>
              </a:rPr>
              <a:t>Early symptoms should be </a:t>
            </a:r>
            <a:r>
              <a:rPr lang="en-US" sz="1050" dirty="0" err="1">
                <a:latin typeface="Neue Haas Grotesk Text Pro"/>
                <a:cs typeface="Arial"/>
              </a:rPr>
              <a:t>recognised</a:t>
            </a:r>
            <a:endParaRPr lang="en-US" sz="1050" dirty="0" err="1"/>
          </a:p>
          <a:p>
            <a:pPr>
              <a:lnSpc>
                <a:spcPct val="110000"/>
              </a:lnSpc>
            </a:pPr>
            <a:r>
              <a:rPr lang="en-US" sz="1050">
                <a:latin typeface="Neue Haas Grotesk Text Pro"/>
                <a:cs typeface="Arial"/>
              </a:rPr>
              <a:t>Quick medical treatment is important</a:t>
            </a:r>
            <a:endParaRPr lang="en-US" sz="1050"/>
          </a:p>
          <a:p>
            <a:pPr>
              <a:lnSpc>
                <a:spcPct val="110000"/>
              </a:lnSpc>
            </a:pPr>
            <a:r>
              <a:rPr lang="en-US" sz="1050">
                <a:latin typeface="Neue Haas Grotesk Text Pro"/>
                <a:cs typeface="Arial"/>
              </a:rPr>
              <a:t>Close contacts may need antibiotics </a:t>
            </a:r>
            <a:endParaRPr lang="en-US" sz="1050"/>
          </a:p>
          <a:p>
            <a:pPr marL="0" indent="0">
              <a:lnSpc>
                <a:spcPct val="110000"/>
              </a:lnSpc>
              <a:buNone/>
            </a:pPr>
            <a:br>
              <a:rPr lang="en-US" sz="1050" dirty="0"/>
            </a:br>
            <a:endParaRPr lang="en-US" sz="1050"/>
          </a:p>
        </p:txBody>
      </p:sp>
      <p:pic>
        <p:nvPicPr>
          <p:cNvPr id="4" name="Picture 3" descr="A person holding a syringe and a vial&#10;&#10;AI-generated content may be incorrect.">
            <a:extLst>
              <a:ext uri="{FF2B5EF4-FFF2-40B4-BE49-F238E27FC236}">
                <a16:creationId xmlns:a16="http://schemas.microsoft.com/office/drawing/2014/main" id="{60A00667-8052-3BD2-52BA-B17C87663BE2}"/>
              </a:ext>
            </a:extLst>
          </p:cNvPr>
          <p:cNvPicPr>
            <a:picLocks noChangeAspect="1"/>
          </p:cNvPicPr>
          <p:nvPr/>
        </p:nvPicPr>
        <p:blipFill>
          <a:blip r:embed="rId2"/>
          <a:stretch>
            <a:fillRect/>
          </a:stretch>
        </p:blipFill>
        <p:spPr>
          <a:xfrm>
            <a:off x="4268446" y="2197594"/>
            <a:ext cx="4378335" cy="2462813"/>
          </a:xfrm>
          <a:prstGeom prst="rect">
            <a:avLst/>
          </a:prstGeom>
        </p:spPr>
      </p:pic>
    </p:spTree>
    <p:extLst>
      <p:ext uri="{BB962C8B-B14F-4D97-AF65-F5344CB8AC3E}">
        <p14:creationId xmlns:p14="http://schemas.microsoft.com/office/powerpoint/2010/main" val="1717198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DD845-AA12-FF07-491B-DD943E97C3BE}"/>
              </a:ext>
            </a:extLst>
          </p:cNvPr>
          <p:cNvSpPr>
            <a:spLocks noGrp="1"/>
          </p:cNvSpPr>
          <p:nvPr>
            <p:ph type="title"/>
          </p:nvPr>
        </p:nvSpPr>
        <p:spPr>
          <a:xfrm>
            <a:off x="459486" y="1309878"/>
            <a:ext cx="3271265" cy="1145286"/>
          </a:xfrm>
        </p:spPr>
        <p:txBody>
          <a:bodyPr anchor="b">
            <a:normAutofit/>
          </a:bodyPr>
          <a:lstStyle/>
          <a:p>
            <a:r>
              <a:rPr lang="en-US" b="0" dirty="0">
                <a:latin typeface="Arial"/>
                <a:cs typeface="Arial"/>
              </a:rPr>
              <a:t>Conclusion</a:t>
            </a:r>
            <a:endParaRPr lang="en-US" dirty="0"/>
          </a:p>
          <a:p>
            <a:endParaRPr lang="en-US" dirty="0"/>
          </a:p>
        </p:txBody>
      </p:sp>
      <p:sp>
        <p:nvSpPr>
          <p:cNvPr id="3" name="Content Placeholder 2">
            <a:extLst>
              <a:ext uri="{FF2B5EF4-FFF2-40B4-BE49-F238E27FC236}">
                <a16:creationId xmlns:a16="http://schemas.microsoft.com/office/drawing/2014/main" id="{DF468229-A3D0-F614-65EB-C3F3DDA31EE5}"/>
              </a:ext>
            </a:extLst>
          </p:cNvPr>
          <p:cNvSpPr>
            <a:spLocks noGrp="1"/>
          </p:cNvSpPr>
          <p:nvPr>
            <p:ph idx="1"/>
          </p:nvPr>
        </p:nvSpPr>
        <p:spPr>
          <a:xfrm>
            <a:off x="459486" y="2516886"/>
            <a:ext cx="3271265" cy="3072384"/>
          </a:xfrm>
        </p:spPr>
        <p:txBody>
          <a:bodyPr vert="horz" lIns="68580" tIns="34290" rIns="68580" bIns="34290" rtlCol="0" anchor="t">
            <a:normAutofit/>
          </a:bodyPr>
          <a:lstStyle/>
          <a:p>
            <a:pPr>
              <a:lnSpc>
                <a:spcPct val="110000"/>
              </a:lnSpc>
            </a:pPr>
            <a:r>
              <a:rPr lang="en-US" sz="1350">
                <a:latin typeface="Neue Haas Grotesk Text Pro"/>
                <a:cs typeface="Arial"/>
              </a:rPr>
              <a:t>Meningitis is a serious infection</a:t>
            </a:r>
            <a:endParaRPr lang="en-US" sz="1350">
              <a:latin typeface="Neue Haas Grotesk Text Pro"/>
            </a:endParaRPr>
          </a:p>
          <a:p>
            <a:pPr>
              <a:lnSpc>
                <a:spcPct val="110000"/>
              </a:lnSpc>
            </a:pPr>
            <a:r>
              <a:rPr lang="en-US" sz="1350">
                <a:latin typeface="Neue Haas Grotesk Text Pro"/>
                <a:cs typeface="Arial"/>
              </a:rPr>
              <a:t>Vaccination helps prevent meningitis</a:t>
            </a:r>
            <a:endParaRPr lang="en-US" sz="1350"/>
          </a:p>
          <a:p>
            <a:pPr>
              <a:lnSpc>
                <a:spcPct val="110000"/>
              </a:lnSpc>
            </a:pPr>
            <a:r>
              <a:rPr lang="en-US" sz="1350" dirty="0">
                <a:latin typeface="Neue Haas Grotesk Text Pro"/>
                <a:cs typeface="Arial"/>
              </a:rPr>
              <a:t>Early treatment can save lives</a:t>
            </a:r>
            <a:endParaRPr lang="en-US" sz="1350" dirty="0"/>
          </a:p>
          <a:p>
            <a:pPr>
              <a:lnSpc>
                <a:spcPct val="110000"/>
              </a:lnSpc>
            </a:pPr>
            <a:r>
              <a:rPr lang="en-US" sz="1350">
                <a:latin typeface="Neue Haas Grotesk Text Pro"/>
                <a:cs typeface="Arial"/>
              </a:rPr>
              <a:t>Public health actions help stop outbreaks</a:t>
            </a:r>
            <a:endParaRPr lang="en-US" sz="1350"/>
          </a:p>
          <a:p>
            <a:pPr>
              <a:lnSpc>
                <a:spcPct val="110000"/>
              </a:lnSpc>
            </a:pPr>
            <a:r>
              <a:rPr lang="en-US" sz="1350" dirty="0">
                <a:latin typeface="Neue Haas Grotesk Text Pro"/>
                <a:cs typeface="Arial"/>
              </a:rPr>
              <a:t>Meningitis is a serious illness, but it can often be prevented and controlled. Vaccination and early treatment are very important.</a:t>
            </a:r>
            <a:r>
              <a:rPr lang="en-US" sz="1350" dirty="0">
                <a:ea typeface="+mn-lt"/>
                <a:cs typeface="+mn-lt"/>
              </a:rPr>
              <a:t>(NHS, 2024)</a:t>
            </a:r>
            <a:r>
              <a:rPr lang="en-US" sz="1350" dirty="0">
                <a:latin typeface="Neue Haas Grotesk Text Pro"/>
                <a:cs typeface="Arial"/>
              </a:rPr>
              <a:t> Public health actions help protect the wider community.</a:t>
            </a:r>
            <a:endParaRPr lang="en-US" sz="1350" dirty="0"/>
          </a:p>
          <a:p>
            <a:pPr>
              <a:lnSpc>
                <a:spcPct val="110000"/>
              </a:lnSpc>
            </a:pPr>
            <a:endParaRPr lang="en-US" sz="1350"/>
          </a:p>
        </p:txBody>
      </p:sp>
      <p:pic>
        <p:nvPicPr>
          <p:cNvPr id="4" name="Picture 3" descr="A person&amp;#39;s hand holding a patient&amp;#39;s hand&#10;&#10;AI-generated content may be incorrect.">
            <a:extLst>
              <a:ext uri="{FF2B5EF4-FFF2-40B4-BE49-F238E27FC236}">
                <a16:creationId xmlns:a16="http://schemas.microsoft.com/office/drawing/2014/main" id="{1D01C0BE-5ECF-428E-8339-C0AA3EF9F8EA}"/>
              </a:ext>
            </a:extLst>
          </p:cNvPr>
          <p:cNvPicPr>
            <a:picLocks noChangeAspect="1"/>
          </p:cNvPicPr>
          <p:nvPr/>
        </p:nvPicPr>
        <p:blipFill>
          <a:blip r:embed="rId2"/>
          <a:srcRect l="18312" r="19654" b="-2"/>
          <a:stretch>
            <a:fillRect/>
          </a:stretch>
        </p:blipFill>
        <p:spPr>
          <a:xfrm>
            <a:off x="4363974" y="857250"/>
            <a:ext cx="4780026" cy="5143501"/>
          </a:xfrm>
          <a:prstGeom prst="rect">
            <a:avLst/>
          </a:prstGeom>
        </p:spPr>
      </p:pic>
    </p:spTree>
    <p:extLst>
      <p:ext uri="{BB962C8B-B14F-4D97-AF65-F5344CB8AC3E}">
        <p14:creationId xmlns:p14="http://schemas.microsoft.com/office/powerpoint/2010/main" val="943632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8A9578-8CF1-C162-664F-F5F5292202EA}"/>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7EB0CB8E-FF6A-2651-7BDC-A8D7224F8DB8}"/>
              </a:ext>
            </a:extLst>
          </p:cNvPr>
          <p:cNvSpPr txBox="1">
            <a:spLocks noGrp="1"/>
          </p:cNvSpPr>
          <p:nvPr>
            <p:ph type="title"/>
          </p:nvPr>
        </p:nvSpPr>
        <p:spPr>
          <a:xfrm>
            <a:off x="1877948" y="882899"/>
            <a:ext cx="5389245" cy="4074833"/>
          </a:xfrm>
          <a:prstGeom prst="rect">
            <a:avLst/>
          </a:prstGeom>
        </p:spPr>
        <p:txBody>
          <a:bodyPr vert="horz" wrap="square" lIns="0" tIns="12065" rIns="0" bIns="0" rtlCol="0">
            <a:spAutoFit/>
          </a:bodyPr>
          <a:lstStyle/>
          <a:p>
            <a:pPr marL="951230" marR="5080" indent="-939165">
              <a:lnSpc>
                <a:spcPct val="100000"/>
              </a:lnSpc>
              <a:spcBef>
                <a:spcPts val="95"/>
              </a:spcBef>
            </a:pPr>
            <a:r>
              <a:rPr lang="en-US" i="1" spc="-40" dirty="0">
                <a:highlight>
                  <a:srgbClr val="00FFFF"/>
                </a:highlight>
                <a:latin typeface="Segoe UI"/>
                <a:cs typeface="Segoe UI"/>
              </a:rPr>
              <a:t>What </a:t>
            </a:r>
            <a:r>
              <a:rPr lang="en-US" i="1" u="sng" spc="-40" dirty="0">
                <a:highlight>
                  <a:srgbClr val="00FFFF"/>
                </a:highlight>
                <a:latin typeface="Segoe UI"/>
                <a:cs typeface="Segoe UI"/>
              </a:rPr>
              <a:t>POLICY</a:t>
            </a:r>
            <a:r>
              <a:rPr lang="en-US" i="1" spc="-40" dirty="0">
                <a:highlight>
                  <a:srgbClr val="00FFFF"/>
                </a:highlight>
                <a:latin typeface="Segoe UI"/>
                <a:cs typeface="Segoe UI"/>
              </a:rPr>
              <a:t> &amp; Strategies are available to the UK government to maintain Public Health?</a:t>
            </a:r>
            <a:endParaRPr dirty="0">
              <a:highlight>
                <a:srgbClr val="00FFFF"/>
              </a:highlight>
              <a:latin typeface="Segoe UI"/>
              <a:cs typeface="Segoe UI"/>
            </a:endParaRPr>
          </a:p>
        </p:txBody>
      </p:sp>
      <p:pic>
        <p:nvPicPr>
          <p:cNvPr id="3" name="object 3">
            <a:extLst>
              <a:ext uri="{FF2B5EF4-FFF2-40B4-BE49-F238E27FC236}">
                <a16:creationId xmlns:a16="http://schemas.microsoft.com/office/drawing/2014/main" id="{510EC7C3-DCEA-6EF1-5CA0-9B9651801C18}"/>
              </a:ext>
            </a:extLst>
          </p:cNvPr>
          <p:cNvPicPr/>
          <p:nvPr/>
        </p:nvPicPr>
        <p:blipFill>
          <a:blip r:embed="rId2" cstate="print"/>
          <a:stretch>
            <a:fillRect/>
          </a:stretch>
        </p:blipFill>
        <p:spPr>
          <a:xfrm>
            <a:off x="7132319" y="3639311"/>
            <a:ext cx="1979676" cy="2001012"/>
          </a:xfrm>
          <a:prstGeom prst="rect">
            <a:avLst/>
          </a:prstGeom>
        </p:spPr>
      </p:pic>
    </p:spTree>
    <p:extLst>
      <p:ext uri="{BB962C8B-B14F-4D97-AF65-F5344CB8AC3E}">
        <p14:creationId xmlns:p14="http://schemas.microsoft.com/office/powerpoint/2010/main" val="29465739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pPr>
              <a:lnSpc>
                <a:spcPct val="90000"/>
              </a:lnSpc>
            </a:pPr>
            <a:r>
              <a:rPr lang="en-GB" sz="3200" b="1" dirty="0">
                <a:solidFill>
                  <a:schemeClr val="tx2"/>
                </a:solidFill>
                <a:highlight>
                  <a:srgbClr val="00FFFF"/>
                </a:highlight>
              </a:rPr>
              <a:t>UK GOVERNMENT'S POLICIES AND STRATEGIES TO MENINGITIS</a:t>
            </a:r>
          </a:p>
        </p:txBody>
      </p:sp>
      <p:sp>
        <p:nvSpPr>
          <p:cNvPr id="5" name="Subtitle 4">
            <a:extLst>
              <a:ext uri="{FF2B5EF4-FFF2-40B4-BE49-F238E27FC236}">
                <a16:creationId xmlns:a16="http://schemas.microsoft.com/office/drawing/2014/main" id="{4E654E07-F406-3A14-B567-96F2E339A7C0}"/>
              </a:ext>
            </a:extLst>
          </p:cNvPr>
          <p:cNvSpPr>
            <a:spLocks noGrp="1"/>
          </p:cNvSpPr>
          <p:nvPr>
            <p:ph idx="1"/>
          </p:nvPr>
        </p:nvSpPr>
        <p:spPr>
          <a:xfrm>
            <a:off x="457200" y="1600201"/>
            <a:ext cx="8229600" cy="3917032"/>
          </a:xfrm>
        </p:spPr>
        <p:txBody>
          <a:bodyPr vert="horz" lIns="68580" tIns="34290" rIns="68580" bIns="34290" rtlCol="0">
            <a:normAutofit/>
          </a:bodyPr>
          <a:lstStyle/>
          <a:p>
            <a:pPr>
              <a:lnSpc>
                <a:spcPct val="90000"/>
              </a:lnSpc>
            </a:pPr>
            <a:r>
              <a:rPr lang="en-GB" sz="3000"/>
              <a:t>The UK government's approach to meningitis focuses on comprehensive ,-multi-layered strategy , primarily driven by the UK HEALH SECURITY AGENCY ( UKHSA) and the NHS , emphasizing high-coverage vaccination ,  rapid surveillance , and clinical management. The UK was a word  leader in implementing the first national , publicly funded </a:t>
            </a:r>
            <a:r>
              <a:rPr lang="en-GB" sz="3000" err="1"/>
              <a:t>MenB</a:t>
            </a:r>
            <a:r>
              <a:rPr lang="en-GB" sz="3000"/>
              <a:t> vaccination programme.</a:t>
            </a:r>
          </a:p>
        </p:txBody>
      </p:sp>
    </p:spTree>
    <p:extLst>
      <p:ext uri="{BB962C8B-B14F-4D97-AF65-F5344CB8AC3E}">
        <p14:creationId xmlns:p14="http://schemas.microsoft.com/office/powerpoint/2010/main" val="1098572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6996F-4DBC-6C37-0DDE-BEC7E7314E05}"/>
              </a:ext>
            </a:extLst>
          </p:cNvPr>
          <p:cNvSpPr>
            <a:spLocks noGrp="1"/>
          </p:cNvSpPr>
          <p:nvPr>
            <p:ph type="title"/>
          </p:nvPr>
        </p:nvSpPr>
        <p:spPr/>
        <p:txBody>
          <a:bodyPr>
            <a:normAutofit/>
          </a:bodyPr>
          <a:lstStyle/>
          <a:p>
            <a:r>
              <a:rPr lang="en-US" sz="3200" b="1" dirty="0">
                <a:solidFill>
                  <a:schemeClr val="tx2"/>
                </a:solidFill>
                <a:highlight>
                  <a:srgbClr val="00FFFF"/>
                </a:highlight>
              </a:rPr>
              <a:t>Health Promotion and Awareness</a:t>
            </a:r>
            <a:endParaRPr lang="en-GB" sz="3200" b="1" dirty="0">
              <a:solidFill>
                <a:schemeClr val="tx2"/>
              </a:solidFill>
              <a:highlight>
                <a:srgbClr val="00FFFF"/>
              </a:highlight>
            </a:endParaRPr>
          </a:p>
        </p:txBody>
      </p:sp>
      <p:sp>
        <p:nvSpPr>
          <p:cNvPr id="3" name="Content Placeholder 2">
            <a:extLst>
              <a:ext uri="{FF2B5EF4-FFF2-40B4-BE49-F238E27FC236}">
                <a16:creationId xmlns:a16="http://schemas.microsoft.com/office/drawing/2014/main" id="{CB3D9F0D-9242-146E-BB5B-3FF65A20E101}"/>
              </a:ext>
            </a:extLst>
          </p:cNvPr>
          <p:cNvSpPr>
            <a:spLocks noGrp="1"/>
          </p:cNvSpPr>
          <p:nvPr>
            <p:ph idx="1"/>
          </p:nvPr>
        </p:nvSpPr>
        <p:spPr>
          <a:xfrm>
            <a:off x="323528" y="1268760"/>
            <a:ext cx="8496944" cy="4248473"/>
          </a:xfrm>
        </p:spPr>
        <p:txBody>
          <a:bodyPr>
            <a:noAutofit/>
          </a:bodyPr>
          <a:lstStyle/>
          <a:p>
            <a:r>
              <a:rPr lang="en-US" sz="1800" dirty="0"/>
              <a:t>The </a:t>
            </a:r>
            <a:r>
              <a:rPr lang="en-US" sz="1800" b="1" dirty="0"/>
              <a:t>NHS</a:t>
            </a:r>
            <a:r>
              <a:rPr lang="en-US" sz="1800" dirty="0"/>
              <a:t> vaccine programme offers crucial protection against this devastating disease.  Which can take hold in a matter of hours.  A simple vaccination could save a life or prevent life-changing complication.  Government and partners such as the </a:t>
            </a:r>
            <a:r>
              <a:rPr lang="en-US" sz="1800" b="1" dirty="0"/>
              <a:t>Meningitis Research Foundation </a:t>
            </a:r>
            <a:r>
              <a:rPr lang="en-US" sz="1800" dirty="0"/>
              <a:t>emphasize prevention through high vaccine uptake and public campaigns about symptoms.</a:t>
            </a:r>
          </a:p>
          <a:p>
            <a:r>
              <a:rPr lang="en-US" sz="1800" b="1" dirty="0"/>
              <a:t>Symptoms of Meningitis may occur in any order like:</a:t>
            </a:r>
          </a:p>
          <a:p>
            <a:r>
              <a:rPr lang="en-US" sz="1800" dirty="0"/>
              <a:t>High Temperature</a:t>
            </a:r>
          </a:p>
          <a:p>
            <a:r>
              <a:rPr lang="en-US" sz="1800" dirty="0"/>
              <a:t>Cold hands and feet</a:t>
            </a:r>
          </a:p>
          <a:p>
            <a:r>
              <a:rPr lang="en-US" sz="1800" dirty="0"/>
              <a:t>Vomiting</a:t>
            </a:r>
          </a:p>
          <a:p>
            <a:r>
              <a:rPr lang="en-US" sz="1800" dirty="0"/>
              <a:t>Breathing quickly</a:t>
            </a:r>
          </a:p>
          <a:p>
            <a:endParaRPr lang="en-US" sz="1800" dirty="0"/>
          </a:p>
          <a:p>
            <a:r>
              <a:rPr lang="en-US" sz="1800" dirty="0"/>
              <a:t>Children and young adults, particularly university students, remain at risk from Meningococcal Meningitis. Whilst rare, it can be devastating, life changing and sometimes deadly.</a:t>
            </a:r>
            <a:endParaRPr lang="en-GB" sz="1800" dirty="0"/>
          </a:p>
        </p:txBody>
      </p:sp>
    </p:spTree>
    <p:extLst>
      <p:ext uri="{BB962C8B-B14F-4D97-AF65-F5344CB8AC3E}">
        <p14:creationId xmlns:p14="http://schemas.microsoft.com/office/powerpoint/2010/main" val="39795175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8E903-30C4-D554-8E7D-F38A48A39232}"/>
              </a:ext>
            </a:extLst>
          </p:cNvPr>
          <p:cNvSpPr>
            <a:spLocks noGrp="1"/>
          </p:cNvSpPr>
          <p:nvPr>
            <p:ph type="title"/>
          </p:nvPr>
        </p:nvSpPr>
        <p:spPr>
          <a:xfrm>
            <a:off x="457200" y="274638"/>
            <a:ext cx="8229600" cy="706090"/>
          </a:xfrm>
        </p:spPr>
        <p:txBody>
          <a:bodyPr/>
          <a:lstStyle/>
          <a:p>
            <a:r>
              <a:rPr lang="en-US" sz="3200" b="1" dirty="0">
                <a:solidFill>
                  <a:schemeClr val="tx2"/>
                </a:solidFill>
                <a:highlight>
                  <a:srgbClr val="00FFFF"/>
                </a:highlight>
              </a:rPr>
              <a:t>UK Vaccination Programme Strategy</a:t>
            </a:r>
            <a:endParaRPr lang="en-GB" sz="3200" b="1" dirty="0">
              <a:solidFill>
                <a:schemeClr val="tx2"/>
              </a:solidFill>
              <a:highlight>
                <a:srgbClr val="00FFFF"/>
              </a:highlight>
            </a:endParaRPr>
          </a:p>
        </p:txBody>
      </p:sp>
      <p:sp>
        <p:nvSpPr>
          <p:cNvPr id="3" name="Content Placeholder 2">
            <a:extLst>
              <a:ext uri="{FF2B5EF4-FFF2-40B4-BE49-F238E27FC236}">
                <a16:creationId xmlns:a16="http://schemas.microsoft.com/office/drawing/2014/main" id="{A2C68456-4978-76CD-31BF-63B76354C9FD}"/>
              </a:ext>
            </a:extLst>
          </p:cNvPr>
          <p:cNvSpPr>
            <a:spLocks noGrp="1"/>
          </p:cNvSpPr>
          <p:nvPr>
            <p:ph idx="1"/>
          </p:nvPr>
        </p:nvSpPr>
        <p:spPr>
          <a:xfrm>
            <a:off x="179512" y="980728"/>
            <a:ext cx="8784976" cy="4680520"/>
          </a:xfrm>
        </p:spPr>
        <p:txBody>
          <a:bodyPr>
            <a:normAutofit/>
          </a:bodyPr>
          <a:lstStyle/>
          <a:p>
            <a:r>
              <a:rPr lang="en-US" sz="1800" dirty="0"/>
              <a:t>The </a:t>
            </a:r>
            <a:r>
              <a:rPr lang="en-US" sz="1800" b="1" dirty="0"/>
              <a:t>NHS</a:t>
            </a:r>
            <a:r>
              <a:rPr lang="en-US" sz="1800" dirty="0"/>
              <a:t> vaccination strategy brings together all vaccination programme for the first time to protect communities and save lives.  The NHS Routine Immunization Programme is the cornerstone of the UK’s strategy, targeting high-risk groups (infants and teenagers) to provide direct protection and achieve herd immunity.</a:t>
            </a:r>
          </a:p>
          <a:p>
            <a:r>
              <a:rPr lang="en-US" sz="1800" b="1" dirty="0"/>
              <a:t>Key UK Meningitis – Relevant Vaccine Policies</a:t>
            </a:r>
          </a:p>
          <a:p>
            <a:r>
              <a:rPr lang="en-US" sz="1800" b="1" dirty="0" err="1"/>
              <a:t>MenB</a:t>
            </a:r>
            <a:r>
              <a:rPr lang="en-US" sz="1800" b="1" dirty="0"/>
              <a:t>: </a:t>
            </a:r>
            <a:r>
              <a:rPr lang="en-US" sz="1800" dirty="0"/>
              <a:t> Vaccine for meningococcal group B; offered in early infancy and 1 year, with specific timing for the second dose.</a:t>
            </a:r>
          </a:p>
          <a:p>
            <a:r>
              <a:rPr lang="en-US" sz="1800" b="1" dirty="0"/>
              <a:t>Men ACWY: </a:t>
            </a:r>
            <a:r>
              <a:rPr lang="en-US" sz="1800" dirty="0"/>
              <a:t>Vaccine for meningococcal group W (</a:t>
            </a:r>
            <a:r>
              <a:rPr lang="en-US" sz="1800" dirty="0" err="1"/>
              <a:t>MenW</a:t>
            </a:r>
            <a:r>
              <a:rPr lang="en-US" sz="1800" dirty="0"/>
              <a:t>) disease, which has historically begun to increase year on year.  This conjugate vaccine replaces the previous </a:t>
            </a:r>
            <a:r>
              <a:rPr lang="en-US" sz="1800" dirty="0" err="1"/>
              <a:t>MenC</a:t>
            </a:r>
            <a:r>
              <a:rPr lang="en-US" sz="1800" dirty="0"/>
              <a:t> teenage booster and is offered around age 14, with a catch-up program up to age 25, especially targeting new university entrants at high risk.</a:t>
            </a:r>
          </a:p>
          <a:p>
            <a:r>
              <a:rPr lang="en-US" sz="1800" b="1" dirty="0"/>
              <a:t>Hib, Pneumococcal, and other childhood vaccines:  </a:t>
            </a:r>
            <a:r>
              <a:rPr lang="en-US" sz="1800" dirty="0"/>
              <a:t>These reduce meningitis caused by </a:t>
            </a:r>
            <a:r>
              <a:rPr lang="en-US" sz="1800" dirty="0" err="1"/>
              <a:t>Haemophilus</a:t>
            </a:r>
            <a:r>
              <a:rPr lang="en-US" sz="1800" dirty="0"/>
              <a:t> influenzae type b and pneumococcal bacteria as part of the wider childhood </a:t>
            </a:r>
            <a:r>
              <a:rPr lang="en-US" sz="1800" dirty="0" err="1"/>
              <a:t>programme</a:t>
            </a:r>
            <a:r>
              <a:rPr lang="en-US" sz="1800" dirty="0"/>
              <a:t>.</a:t>
            </a:r>
          </a:p>
          <a:p>
            <a:r>
              <a:rPr lang="en-US" sz="1800" b="1" dirty="0"/>
              <a:t>MMRV vaccine:  </a:t>
            </a:r>
            <a:r>
              <a:rPr lang="en-US" sz="1800" dirty="0"/>
              <a:t>Offered to children at 12 months and 18 months.</a:t>
            </a:r>
            <a:endParaRPr lang="en-GB" sz="1800" b="1" dirty="0"/>
          </a:p>
        </p:txBody>
      </p:sp>
    </p:spTree>
    <p:extLst>
      <p:ext uri="{BB962C8B-B14F-4D97-AF65-F5344CB8AC3E}">
        <p14:creationId xmlns:p14="http://schemas.microsoft.com/office/powerpoint/2010/main" val="7336956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F19B2-342B-4DC2-B230-1925E44DCE0E}"/>
              </a:ext>
            </a:extLst>
          </p:cNvPr>
          <p:cNvSpPr>
            <a:spLocks noGrp="1"/>
          </p:cNvSpPr>
          <p:nvPr>
            <p:ph type="title"/>
          </p:nvPr>
        </p:nvSpPr>
        <p:spPr>
          <a:xfrm>
            <a:off x="457200" y="274638"/>
            <a:ext cx="8229600" cy="778098"/>
          </a:xfrm>
        </p:spPr>
        <p:txBody>
          <a:bodyPr>
            <a:normAutofit/>
          </a:bodyPr>
          <a:lstStyle/>
          <a:p>
            <a:r>
              <a:rPr lang="en-US" sz="3200" b="1" dirty="0">
                <a:solidFill>
                  <a:schemeClr val="tx2"/>
                </a:solidFill>
                <a:highlight>
                  <a:srgbClr val="00FFFF"/>
                </a:highlight>
              </a:rPr>
              <a:t>Outbreak Control Strategies</a:t>
            </a:r>
            <a:endParaRPr lang="en-GB" sz="3200" b="1" dirty="0">
              <a:highlight>
                <a:srgbClr val="00FFFF"/>
              </a:highlight>
            </a:endParaRPr>
          </a:p>
        </p:txBody>
      </p:sp>
      <p:sp>
        <p:nvSpPr>
          <p:cNvPr id="3" name="Content Placeholder 2">
            <a:extLst>
              <a:ext uri="{FF2B5EF4-FFF2-40B4-BE49-F238E27FC236}">
                <a16:creationId xmlns:a16="http://schemas.microsoft.com/office/drawing/2014/main" id="{674520E1-A937-2CEF-7148-20EC6C3AA4B2}"/>
              </a:ext>
            </a:extLst>
          </p:cNvPr>
          <p:cNvSpPr>
            <a:spLocks noGrp="1"/>
          </p:cNvSpPr>
          <p:nvPr>
            <p:ph idx="1"/>
          </p:nvPr>
        </p:nvSpPr>
        <p:spPr>
          <a:xfrm>
            <a:off x="179512" y="1196751"/>
            <a:ext cx="8784976" cy="4320481"/>
          </a:xfrm>
        </p:spPr>
        <p:txBody>
          <a:bodyPr>
            <a:normAutofit/>
          </a:bodyPr>
          <a:lstStyle/>
          <a:p>
            <a:r>
              <a:rPr lang="en-US" sz="2000" dirty="0"/>
              <a:t>Public health teams use rapid identification of close contacts, antibiotic chemoprophylaxis, and targeted vaccination to control clusters of invasive meningococcal disease.</a:t>
            </a:r>
          </a:p>
          <a:p>
            <a:endParaRPr lang="en-US" sz="1800" dirty="0"/>
          </a:p>
          <a:p>
            <a:r>
              <a:rPr lang="en-US" sz="2400" b="1" dirty="0"/>
              <a:t>An Outbreak is defined as: </a:t>
            </a:r>
          </a:p>
          <a:p>
            <a:r>
              <a:rPr lang="en-US" sz="2000" dirty="0"/>
              <a:t>An incident in which two or more people affected by the same infectious  disease are linked by time, place, or common exposure.</a:t>
            </a:r>
          </a:p>
          <a:p>
            <a:endParaRPr lang="en-US" sz="2000" dirty="0"/>
          </a:p>
          <a:p>
            <a:r>
              <a:rPr lang="en-GB" sz="2000" dirty="0"/>
              <a:t>A greater than expected rate of infection compared with the usual background rate for a specific place, indicating that an outbreak has occurred.</a:t>
            </a:r>
          </a:p>
        </p:txBody>
      </p:sp>
    </p:spTree>
    <p:extLst>
      <p:ext uri="{BB962C8B-B14F-4D97-AF65-F5344CB8AC3E}">
        <p14:creationId xmlns:p14="http://schemas.microsoft.com/office/powerpoint/2010/main" val="29739312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E561E-4AD8-F455-6678-086C0FA9E5A4}"/>
              </a:ext>
            </a:extLst>
          </p:cNvPr>
          <p:cNvSpPr>
            <a:spLocks noGrp="1"/>
          </p:cNvSpPr>
          <p:nvPr>
            <p:ph type="title"/>
          </p:nvPr>
        </p:nvSpPr>
        <p:spPr>
          <a:xfrm>
            <a:off x="457200" y="274638"/>
            <a:ext cx="8229600" cy="778098"/>
          </a:xfrm>
        </p:spPr>
        <p:txBody>
          <a:bodyPr>
            <a:normAutofit/>
          </a:bodyPr>
          <a:lstStyle/>
          <a:p>
            <a:r>
              <a:rPr lang="en-US" sz="3200" b="1" dirty="0">
                <a:solidFill>
                  <a:schemeClr val="tx2"/>
                </a:solidFill>
                <a:highlight>
                  <a:srgbClr val="00FFFF"/>
                </a:highlight>
              </a:rPr>
              <a:t>Digital Health and Technology</a:t>
            </a:r>
            <a:endParaRPr lang="en-GB" sz="3200" b="1" dirty="0">
              <a:highlight>
                <a:srgbClr val="00FFFF"/>
              </a:highlight>
            </a:endParaRPr>
          </a:p>
        </p:txBody>
      </p:sp>
      <p:sp>
        <p:nvSpPr>
          <p:cNvPr id="3" name="Content Placeholder 2">
            <a:extLst>
              <a:ext uri="{FF2B5EF4-FFF2-40B4-BE49-F238E27FC236}">
                <a16:creationId xmlns:a16="http://schemas.microsoft.com/office/drawing/2014/main" id="{C47A95F0-3C5E-D48C-5769-E5B600948D55}"/>
              </a:ext>
            </a:extLst>
          </p:cNvPr>
          <p:cNvSpPr>
            <a:spLocks noGrp="1"/>
          </p:cNvSpPr>
          <p:nvPr>
            <p:ph idx="1"/>
          </p:nvPr>
        </p:nvSpPr>
        <p:spPr>
          <a:xfrm>
            <a:off x="457200" y="1052736"/>
            <a:ext cx="8229600" cy="4464497"/>
          </a:xfrm>
        </p:spPr>
        <p:txBody>
          <a:bodyPr>
            <a:normAutofit/>
          </a:bodyPr>
          <a:lstStyle/>
          <a:p>
            <a:r>
              <a:rPr lang="en-US" sz="2400" dirty="0"/>
              <a:t>The NHS uses digital vaccination records and GP IT systems so clinicians can check whether children and young people are up to date with </a:t>
            </a:r>
            <a:r>
              <a:rPr lang="en-US" sz="2400" b="1" dirty="0" err="1"/>
              <a:t>MenB</a:t>
            </a:r>
            <a:r>
              <a:rPr lang="en-US" sz="2400" b="1" dirty="0"/>
              <a:t>,</a:t>
            </a:r>
            <a:r>
              <a:rPr lang="en-US" sz="2400" dirty="0"/>
              <a:t> </a:t>
            </a:r>
            <a:r>
              <a:rPr lang="en-US" sz="2400" b="1" dirty="0" err="1"/>
              <a:t>MenC</a:t>
            </a:r>
            <a:r>
              <a:rPr lang="en-US" sz="2400" b="1" dirty="0"/>
              <a:t>,</a:t>
            </a:r>
            <a:r>
              <a:rPr lang="en-US" sz="2400" dirty="0"/>
              <a:t> </a:t>
            </a:r>
            <a:r>
              <a:rPr lang="en-US" sz="2400" b="1" dirty="0"/>
              <a:t>Hib, </a:t>
            </a:r>
            <a:r>
              <a:rPr lang="en-US" sz="2400" dirty="0"/>
              <a:t>and </a:t>
            </a:r>
            <a:r>
              <a:rPr lang="en-US" sz="2400" b="1" dirty="0" err="1"/>
              <a:t>MenACWY</a:t>
            </a:r>
            <a:r>
              <a:rPr lang="en-US" sz="2400" dirty="0"/>
              <a:t> vaccines and recall those who are missing doses.  </a:t>
            </a:r>
          </a:p>
          <a:p>
            <a:endParaRPr lang="en-US" sz="2400" dirty="0"/>
          </a:p>
          <a:p>
            <a:r>
              <a:rPr lang="en-US" sz="2400" dirty="0"/>
              <a:t>Online NHS information pages and digital campaigns on social media provide accessible education on meningitis symptoms and vaccination, supporting early recognition and uptake of preventive services.</a:t>
            </a:r>
          </a:p>
          <a:p>
            <a:pPr marL="0" indent="0">
              <a:buNone/>
            </a:pPr>
            <a:endParaRPr lang="en-GB" sz="2400" dirty="0"/>
          </a:p>
        </p:txBody>
      </p:sp>
    </p:spTree>
    <p:extLst>
      <p:ext uri="{BB962C8B-B14F-4D97-AF65-F5344CB8AC3E}">
        <p14:creationId xmlns:p14="http://schemas.microsoft.com/office/powerpoint/2010/main" val="11877511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3FA09-0B4E-2F3C-1C3F-AFCD4879916E}"/>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780C23AF-0776-848C-25A1-CEABBF077F26}"/>
              </a:ext>
            </a:extLst>
          </p:cNvPr>
          <p:cNvSpPr txBox="1">
            <a:spLocks noGrp="1"/>
          </p:cNvSpPr>
          <p:nvPr>
            <p:ph type="title"/>
          </p:nvPr>
        </p:nvSpPr>
        <p:spPr>
          <a:xfrm>
            <a:off x="1877948" y="452013"/>
            <a:ext cx="5389245" cy="4936608"/>
          </a:xfrm>
          <a:prstGeom prst="rect">
            <a:avLst/>
          </a:prstGeom>
        </p:spPr>
        <p:txBody>
          <a:bodyPr vert="horz" wrap="square" lIns="0" tIns="12065" rIns="0" bIns="0" rtlCol="0">
            <a:spAutoFit/>
          </a:bodyPr>
          <a:lstStyle/>
          <a:p>
            <a:pPr marL="951230" marR="5080" indent="-939165">
              <a:lnSpc>
                <a:spcPct val="100000"/>
              </a:lnSpc>
              <a:spcBef>
                <a:spcPts val="95"/>
              </a:spcBef>
            </a:pPr>
            <a:r>
              <a:rPr lang="en-US" sz="4000" i="1" spc="-40" dirty="0">
                <a:highlight>
                  <a:srgbClr val="00FFFF"/>
                </a:highlight>
                <a:latin typeface="Segoe UI"/>
                <a:cs typeface="Segoe UI"/>
              </a:rPr>
              <a:t>WHAT HEALTH EDUCATION WILL YOU GIVE TO THE SCHOOL MANAGEMENT TO PREVENT THE MENINGITIS OUTBREAK </a:t>
            </a:r>
            <a:endParaRPr sz="4000" dirty="0">
              <a:highlight>
                <a:srgbClr val="00FFFF"/>
              </a:highlight>
              <a:latin typeface="Segoe UI"/>
              <a:cs typeface="Segoe UI"/>
            </a:endParaRPr>
          </a:p>
        </p:txBody>
      </p:sp>
      <p:pic>
        <p:nvPicPr>
          <p:cNvPr id="3" name="object 3">
            <a:extLst>
              <a:ext uri="{FF2B5EF4-FFF2-40B4-BE49-F238E27FC236}">
                <a16:creationId xmlns:a16="http://schemas.microsoft.com/office/drawing/2014/main" id="{455485C4-E88D-7EAF-43AE-DFEFE17F9A9B}"/>
              </a:ext>
            </a:extLst>
          </p:cNvPr>
          <p:cNvPicPr/>
          <p:nvPr/>
        </p:nvPicPr>
        <p:blipFill>
          <a:blip r:embed="rId2" cstate="print"/>
          <a:stretch>
            <a:fillRect/>
          </a:stretch>
        </p:blipFill>
        <p:spPr>
          <a:xfrm>
            <a:off x="7132319" y="3639311"/>
            <a:ext cx="1979676" cy="2001012"/>
          </a:xfrm>
          <a:prstGeom prst="rect">
            <a:avLst/>
          </a:prstGeom>
        </p:spPr>
      </p:pic>
    </p:spTree>
    <p:extLst>
      <p:ext uri="{BB962C8B-B14F-4D97-AF65-F5344CB8AC3E}">
        <p14:creationId xmlns:p14="http://schemas.microsoft.com/office/powerpoint/2010/main" val="15988001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A6FB2-BBB8-BBB2-CE8F-E296EDC51F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4BD31B-1780-9A40-715E-5F2A1DF5E9D4}"/>
              </a:ext>
            </a:extLst>
          </p:cNvPr>
          <p:cNvSpPr>
            <a:spLocks noGrp="1"/>
          </p:cNvSpPr>
          <p:nvPr>
            <p:ph type="title"/>
          </p:nvPr>
        </p:nvSpPr>
        <p:spPr>
          <a:xfrm>
            <a:off x="457200" y="116632"/>
            <a:ext cx="8229600" cy="1080120"/>
          </a:xfrm>
        </p:spPr>
        <p:txBody>
          <a:bodyPr>
            <a:normAutofit/>
          </a:bodyPr>
          <a:lstStyle/>
          <a:p>
            <a:r>
              <a:rPr lang="en-US" sz="2800" b="1" dirty="0">
                <a:highlight>
                  <a:srgbClr val="00FFFF"/>
                </a:highlight>
              </a:rPr>
              <a:t>The Following Educational Pillars are essential for school management</a:t>
            </a:r>
            <a:endParaRPr lang="en-GB" sz="2800" dirty="0">
              <a:highlight>
                <a:srgbClr val="00FFFF"/>
              </a:highlight>
            </a:endParaRPr>
          </a:p>
        </p:txBody>
      </p:sp>
      <p:sp>
        <p:nvSpPr>
          <p:cNvPr id="3" name="Content Placeholder 2">
            <a:extLst>
              <a:ext uri="{FF2B5EF4-FFF2-40B4-BE49-F238E27FC236}">
                <a16:creationId xmlns:a16="http://schemas.microsoft.com/office/drawing/2014/main" id="{078D431D-F35A-5E61-612D-10AF55360DA2}"/>
              </a:ext>
            </a:extLst>
          </p:cNvPr>
          <p:cNvSpPr>
            <a:spLocks noGrp="1"/>
          </p:cNvSpPr>
          <p:nvPr>
            <p:ph idx="1"/>
          </p:nvPr>
        </p:nvSpPr>
        <p:spPr>
          <a:xfrm>
            <a:off x="35496" y="1268760"/>
            <a:ext cx="9073008" cy="4248473"/>
          </a:xfrm>
        </p:spPr>
        <p:txBody>
          <a:bodyPr>
            <a:normAutofit/>
          </a:bodyPr>
          <a:lstStyle/>
          <a:p>
            <a:r>
              <a:rPr lang="en-US" sz="2000" b="1" u="sng" dirty="0">
                <a:solidFill>
                  <a:schemeClr val="accent4"/>
                </a:solidFill>
              </a:rPr>
              <a:t>PRIORITISE VACCINATION AWARENESS</a:t>
            </a:r>
          </a:p>
          <a:p>
            <a:pPr>
              <a:buFontTx/>
              <a:buChar char="-"/>
            </a:pPr>
            <a:r>
              <a:rPr lang="en-US" sz="1400" b="1" dirty="0"/>
              <a:t>The </a:t>
            </a:r>
            <a:r>
              <a:rPr lang="en-US" sz="1400" b="1" dirty="0" err="1"/>
              <a:t>MenACWY</a:t>
            </a:r>
            <a:r>
              <a:rPr lang="en-US" sz="1400" b="1" dirty="0"/>
              <a:t> Vaccine:  </a:t>
            </a:r>
            <a:r>
              <a:rPr lang="en-US" sz="1400" dirty="0"/>
              <a:t>Routinely offered to students in </a:t>
            </a:r>
            <a:r>
              <a:rPr lang="en-US" sz="1400" b="1" dirty="0"/>
              <a:t>Year 9 (ages 13-14) </a:t>
            </a:r>
            <a:r>
              <a:rPr lang="en-US" sz="1400" dirty="0"/>
              <a:t>it protects against four capsular groups (A,C,W, and Y. )  “The </a:t>
            </a:r>
            <a:r>
              <a:rPr lang="en-US" sz="1400" dirty="0" err="1"/>
              <a:t>MenACWY</a:t>
            </a:r>
            <a:r>
              <a:rPr lang="en-US" sz="1400" dirty="0"/>
              <a:t> vaccine…. Is usually given in school Year 9 (aged 13 to 14)… anyone age under 25 who missed out should catch up as soon as possible”. (UKHSA, Oct 2025).</a:t>
            </a:r>
          </a:p>
          <a:p>
            <a:pPr>
              <a:buFontTx/>
              <a:buChar char="-"/>
            </a:pPr>
            <a:endParaRPr lang="en-US" sz="800" dirty="0"/>
          </a:p>
          <a:p>
            <a:pPr>
              <a:buFontTx/>
              <a:buChar char="-"/>
            </a:pPr>
            <a:r>
              <a:rPr lang="en-US" sz="1400" b="1" dirty="0"/>
              <a:t>Catch-up Campaigns:</a:t>
            </a:r>
            <a:r>
              <a:rPr lang="en-US" sz="1400" dirty="0"/>
              <a:t>  Schools encourage student who missed their Year 9 jab before they leave school or start Uni, as they remain eligible for a free vaccine on the NHS until their 25</a:t>
            </a:r>
            <a:r>
              <a:rPr lang="en-US" sz="1400" baseline="30000" dirty="0"/>
              <a:t>th</a:t>
            </a:r>
            <a:r>
              <a:rPr lang="en-US" sz="1400" dirty="0"/>
              <a:t> birthday.</a:t>
            </a:r>
          </a:p>
          <a:p>
            <a:pPr>
              <a:buFontTx/>
              <a:buChar char="-"/>
            </a:pPr>
            <a:endParaRPr lang="en-US" sz="800" dirty="0"/>
          </a:p>
          <a:p>
            <a:pPr>
              <a:buFontTx/>
              <a:buChar char="-"/>
            </a:pPr>
            <a:r>
              <a:rPr lang="en-US" sz="1400" b="1" dirty="0"/>
              <a:t>The </a:t>
            </a:r>
            <a:r>
              <a:rPr lang="en-US" sz="1400" b="1" dirty="0" err="1"/>
              <a:t>MenB</a:t>
            </a:r>
            <a:r>
              <a:rPr lang="en-US" sz="1400" b="1" dirty="0"/>
              <a:t> Gap:  </a:t>
            </a:r>
            <a:r>
              <a:rPr lang="en-US" sz="1400" dirty="0"/>
              <a:t>It is vital for management to know that routine </a:t>
            </a:r>
            <a:r>
              <a:rPr lang="en-US" sz="1400" dirty="0" err="1"/>
              <a:t>MenACWY</a:t>
            </a:r>
            <a:r>
              <a:rPr lang="en-US" sz="1400" dirty="0"/>
              <a:t> vaccine </a:t>
            </a:r>
            <a:r>
              <a:rPr lang="en-US" sz="1400" b="1" dirty="0"/>
              <a:t>does not</a:t>
            </a:r>
            <a:r>
              <a:rPr lang="en-US" sz="1400" dirty="0"/>
              <a:t> protect against </a:t>
            </a:r>
            <a:r>
              <a:rPr lang="en-US" sz="1400" dirty="0" err="1"/>
              <a:t>MenB</a:t>
            </a:r>
            <a:r>
              <a:rPr lang="en-US" sz="1400" dirty="0"/>
              <a:t>. While infants receive the </a:t>
            </a:r>
            <a:r>
              <a:rPr lang="en-US" sz="1400" dirty="0" err="1"/>
              <a:t>MenB</a:t>
            </a:r>
            <a:r>
              <a:rPr lang="en-US" sz="1400" dirty="0"/>
              <a:t> vaccine, most current secondary students did not, making symptom awareness even more critical.</a:t>
            </a:r>
            <a:endParaRPr lang="en-US" sz="1400" b="1" dirty="0"/>
          </a:p>
          <a:p>
            <a:r>
              <a:rPr lang="en-US" sz="2000" b="1" u="sng" dirty="0">
                <a:solidFill>
                  <a:schemeClr val="accent4"/>
                </a:solidFill>
              </a:rPr>
              <a:t>EARLY SYMPTOM RECOGNITION</a:t>
            </a:r>
            <a:endParaRPr lang="en-US" sz="2000" b="1" dirty="0">
              <a:solidFill>
                <a:schemeClr val="accent4"/>
              </a:solidFill>
            </a:endParaRPr>
          </a:p>
          <a:p>
            <a:r>
              <a:rPr lang="en-US" sz="1400" b="1" dirty="0"/>
              <a:t>Key Symptoms:</a:t>
            </a:r>
            <a:r>
              <a:rPr lang="en-US" sz="1400" dirty="0"/>
              <a:t>  </a:t>
            </a:r>
            <a:r>
              <a:rPr lang="en-US" sz="1400" dirty="0" err="1"/>
              <a:t>Highlv</a:t>
            </a:r>
            <a:r>
              <a:rPr lang="en-US" sz="1400" dirty="0"/>
              <a:t> fever, severe headache, stiff neck, and light sensitivity.</a:t>
            </a:r>
          </a:p>
          <a:p>
            <a:r>
              <a:rPr lang="en-US" sz="1400" b="1" dirty="0"/>
              <a:t>Early red Flags:</a:t>
            </a:r>
            <a:r>
              <a:rPr lang="en-US" sz="1400" dirty="0"/>
              <a:t>  In teenagers, early signs often mimic “fresher’s flu” or a hangover, including limb/joint pain and cold hands/feet. </a:t>
            </a:r>
          </a:p>
          <a:p>
            <a:r>
              <a:rPr lang="en-US" sz="1400" b="1" dirty="0"/>
              <a:t>The “Glass Test” :  </a:t>
            </a:r>
            <a:r>
              <a:rPr lang="en-US" sz="1400" dirty="0"/>
              <a:t>Staff should be educated that if a rash develops and does not fade under pressure (the glass test), it is medical emergency.  However, they must not wait for a rash to appear before seeking help.</a:t>
            </a:r>
            <a:endParaRPr lang="en-US" sz="1400" b="1" dirty="0"/>
          </a:p>
          <a:p>
            <a:endParaRPr lang="en-US" sz="2000" u="sng" dirty="0"/>
          </a:p>
          <a:p>
            <a:pPr marL="0" indent="0">
              <a:buNone/>
            </a:pPr>
            <a:endParaRPr lang="en-US" sz="2400" dirty="0"/>
          </a:p>
          <a:p>
            <a:endParaRPr lang="en-US" sz="3600" dirty="0"/>
          </a:p>
          <a:p>
            <a:pPr marL="0" indent="0">
              <a:buNone/>
            </a:pPr>
            <a:endParaRPr lang="en-US" sz="3600" dirty="0"/>
          </a:p>
          <a:p>
            <a:endParaRPr lang="en-US" sz="3600" dirty="0"/>
          </a:p>
          <a:p>
            <a:pPr marL="0" indent="0">
              <a:buNone/>
            </a:pPr>
            <a:endParaRPr lang="en-US" sz="3600" dirty="0"/>
          </a:p>
          <a:p>
            <a:endParaRPr lang="en-GB" sz="2800" dirty="0"/>
          </a:p>
        </p:txBody>
      </p:sp>
    </p:spTree>
    <p:extLst>
      <p:ext uri="{BB962C8B-B14F-4D97-AF65-F5344CB8AC3E}">
        <p14:creationId xmlns:p14="http://schemas.microsoft.com/office/powerpoint/2010/main" val="35315115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23F1D-A5CF-80D2-8455-80162377FCA8}"/>
              </a:ext>
            </a:extLst>
          </p:cNvPr>
          <p:cNvSpPr>
            <a:spLocks noGrp="1"/>
          </p:cNvSpPr>
          <p:nvPr>
            <p:ph type="title"/>
          </p:nvPr>
        </p:nvSpPr>
        <p:spPr>
          <a:xfrm>
            <a:off x="457200" y="274638"/>
            <a:ext cx="8229600" cy="346050"/>
          </a:xfrm>
        </p:spPr>
        <p:txBody>
          <a:bodyPr>
            <a:noAutofit/>
          </a:bodyPr>
          <a:lstStyle/>
          <a:p>
            <a:r>
              <a:rPr lang="en-US" sz="2400" dirty="0">
                <a:highlight>
                  <a:srgbClr val="00FFFF"/>
                </a:highlight>
              </a:rPr>
              <a:t>continuation</a:t>
            </a:r>
            <a:endParaRPr lang="en-GB" sz="2400" dirty="0">
              <a:highlight>
                <a:srgbClr val="00FFFF"/>
              </a:highlight>
            </a:endParaRPr>
          </a:p>
        </p:txBody>
      </p:sp>
      <p:sp>
        <p:nvSpPr>
          <p:cNvPr id="3" name="Content Placeholder 2">
            <a:extLst>
              <a:ext uri="{FF2B5EF4-FFF2-40B4-BE49-F238E27FC236}">
                <a16:creationId xmlns:a16="http://schemas.microsoft.com/office/drawing/2014/main" id="{4E8739C7-B9B5-4A75-BF40-D8DC5FC97AD9}"/>
              </a:ext>
            </a:extLst>
          </p:cNvPr>
          <p:cNvSpPr>
            <a:spLocks noGrp="1"/>
          </p:cNvSpPr>
          <p:nvPr>
            <p:ph idx="1"/>
          </p:nvPr>
        </p:nvSpPr>
        <p:spPr>
          <a:xfrm>
            <a:off x="457200" y="620689"/>
            <a:ext cx="8229600" cy="4392487"/>
          </a:xfrm>
        </p:spPr>
        <p:txBody>
          <a:bodyPr/>
          <a:lstStyle/>
          <a:p>
            <a:endParaRPr lang="en-US" sz="2000" u="sng" dirty="0"/>
          </a:p>
          <a:p>
            <a:r>
              <a:rPr lang="en-US" sz="2000" b="1" u="sng" dirty="0">
                <a:solidFill>
                  <a:schemeClr val="accent4"/>
                </a:solidFill>
              </a:rPr>
              <a:t>OUTBREAK MANAGEMENT &amp; POLICY</a:t>
            </a:r>
            <a:endParaRPr lang="en-US" sz="2000" b="1" dirty="0">
              <a:solidFill>
                <a:schemeClr val="accent4"/>
              </a:solidFill>
            </a:endParaRPr>
          </a:p>
          <a:p>
            <a:r>
              <a:rPr lang="en-US" sz="1400" b="1" dirty="0"/>
              <a:t>Immediate Reporting:</a:t>
            </a:r>
            <a:r>
              <a:rPr lang="en-US" sz="1400" dirty="0"/>
              <a:t>  If a case of Invasive Meningococcal Disease (IMD) is confirmed, the school must contact their local </a:t>
            </a:r>
            <a:r>
              <a:rPr lang="en-US" sz="1400" b="1" dirty="0"/>
              <a:t>Health Protection team (HPT) </a:t>
            </a:r>
            <a:r>
              <a:rPr lang="en-US" sz="1400" dirty="0"/>
              <a:t>immediately</a:t>
            </a:r>
          </a:p>
          <a:p>
            <a:r>
              <a:rPr lang="en-US" sz="1400" b="1" dirty="0"/>
              <a:t>Antibiotics (Chemoprophylaxis):</a:t>
            </a:r>
            <a:r>
              <a:rPr lang="en-US" sz="1400" dirty="0"/>
              <a:t>  Only the Health Protection team (HPT) will decide if “close contacts” (those in the same household or intimate contacts) need preventative antibiotic.  It is rarely required for a whole classroom.</a:t>
            </a:r>
            <a:endParaRPr lang="en-US" sz="1400" b="1" dirty="0"/>
          </a:p>
          <a:p>
            <a:r>
              <a:rPr lang="en-US" sz="1400" b="1" dirty="0"/>
              <a:t>Communication:</a:t>
            </a:r>
            <a:r>
              <a:rPr lang="en-US" sz="1400" dirty="0"/>
              <a:t>  Use pre-approved letter templates from the UK Health Security Agency (UKHSA) to inform parents and prevent panic.</a:t>
            </a:r>
            <a:endParaRPr lang="en-US" sz="1400" b="1" dirty="0"/>
          </a:p>
          <a:p>
            <a:endParaRPr lang="en-US" sz="1400" b="1" dirty="0"/>
          </a:p>
          <a:p>
            <a:r>
              <a:rPr lang="en-US" sz="2000" b="1" u="sng" dirty="0">
                <a:solidFill>
                  <a:schemeClr val="accent4"/>
                </a:solidFill>
              </a:rPr>
              <a:t>REDUCING TRANSMISSION IN SCHOOL</a:t>
            </a:r>
          </a:p>
          <a:p>
            <a:r>
              <a:rPr lang="en-US" sz="1400" b="1" dirty="0"/>
              <a:t>Avoid Sharing:  </a:t>
            </a:r>
            <a:r>
              <a:rPr lang="en-US" sz="1400" dirty="0"/>
              <a:t>Encourage students not to share drinks, water bottles, lip balms, or vapes.</a:t>
            </a:r>
          </a:p>
          <a:p>
            <a:endParaRPr lang="en-US" sz="1400" b="1" dirty="0"/>
          </a:p>
          <a:p>
            <a:r>
              <a:rPr lang="en-US" sz="1400" b="1" dirty="0"/>
              <a:t>Crowding:  </a:t>
            </a:r>
            <a:r>
              <a:rPr lang="en-US" sz="1400" dirty="0"/>
              <a:t>Be aware that the bacteria spread more easily in crowded environments, such as dormitories or during close-contact school events.</a:t>
            </a:r>
            <a:endParaRPr lang="en-US" sz="1400" b="1" dirty="0"/>
          </a:p>
          <a:p>
            <a:endParaRPr lang="en-GB" dirty="0"/>
          </a:p>
        </p:txBody>
      </p:sp>
    </p:spTree>
    <p:extLst>
      <p:ext uri="{BB962C8B-B14F-4D97-AF65-F5344CB8AC3E}">
        <p14:creationId xmlns:p14="http://schemas.microsoft.com/office/powerpoint/2010/main" val="13712589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3A053-D058-F4D9-AA63-CA3D5E1204EA}"/>
              </a:ext>
            </a:extLst>
          </p:cNvPr>
          <p:cNvSpPr>
            <a:spLocks noGrp="1"/>
          </p:cNvSpPr>
          <p:nvPr>
            <p:ph type="title"/>
          </p:nvPr>
        </p:nvSpPr>
        <p:spPr>
          <a:xfrm>
            <a:off x="1475655" y="274638"/>
            <a:ext cx="6192690" cy="1143000"/>
          </a:xfrm>
        </p:spPr>
        <p:txBody>
          <a:bodyPr/>
          <a:lstStyle/>
          <a:p>
            <a:endParaRPr lang="en-GB" dirty="0"/>
          </a:p>
        </p:txBody>
      </p:sp>
      <p:pic>
        <p:nvPicPr>
          <p:cNvPr id="5" name="Content Placeholder 4" descr="This image is an informative poster from the NHS, targeting students and young adults, highlighting the risks of meningococcal meningitis and septicaemia, the importance of the MenACWY vaccine, and where to get more information.&#10;&#10;AI-generated content may be incorrect.">
            <a:extLst>
              <a:ext uri="{FF2B5EF4-FFF2-40B4-BE49-F238E27FC236}">
                <a16:creationId xmlns:a16="http://schemas.microsoft.com/office/drawing/2014/main" id="{E37FED3F-0D00-AB93-01FB-9DA47765CC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5655" y="274638"/>
            <a:ext cx="6192689" cy="5241925"/>
          </a:xfrm>
          <a:prstGeom prst="rect">
            <a:avLst/>
          </a:prstGeom>
        </p:spPr>
      </p:pic>
    </p:spTree>
    <p:extLst>
      <p:ext uri="{BB962C8B-B14F-4D97-AF65-F5344CB8AC3E}">
        <p14:creationId xmlns:p14="http://schemas.microsoft.com/office/powerpoint/2010/main" val="8998300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1B78C-7512-F85D-2ACA-7DE1BA1BE2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0F3878-7777-2C7E-B5D5-F0F790669CFB}"/>
              </a:ext>
            </a:extLst>
          </p:cNvPr>
          <p:cNvSpPr>
            <a:spLocks noGrp="1"/>
          </p:cNvSpPr>
          <p:nvPr>
            <p:ph type="title"/>
          </p:nvPr>
        </p:nvSpPr>
        <p:spPr>
          <a:xfrm>
            <a:off x="457200" y="274638"/>
            <a:ext cx="8229600" cy="778098"/>
          </a:xfrm>
        </p:spPr>
        <p:txBody>
          <a:bodyPr/>
          <a:lstStyle/>
          <a:p>
            <a:r>
              <a:rPr lang="en-US" b="1" dirty="0">
                <a:solidFill>
                  <a:schemeClr val="accent4">
                    <a:lumMod val="75000"/>
                  </a:schemeClr>
                </a:solidFill>
              </a:rPr>
              <a:t>C</a:t>
            </a:r>
            <a:r>
              <a:rPr lang="en-GB" b="1" dirty="0">
                <a:solidFill>
                  <a:schemeClr val="accent4">
                    <a:lumMod val="75000"/>
                  </a:schemeClr>
                </a:solidFill>
              </a:rPr>
              <a:t>ONCLUSION</a:t>
            </a:r>
            <a:endParaRPr lang="en-GB" dirty="0"/>
          </a:p>
        </p:txBody>
      </p:sp>
      <p:sp>
        <p:nvSpPr>
          <p:cNvPr id="3" name="Content Placeholder 2">
            <a:extLst>
              <a:ext uri="{FF2B5EF4-FFF2-40B4-BE49-F238E27FC236}">
                <a16:creationId xmlns:a16="http://schemas.microsoft.com/office/drawing/2014/main" id="{997A639B-5A49-17B7-8A4A-7AE8F8197272}"/>
              </a:ext>
            </a:extLst>
          </p:cNvPr>
          <p:cNvSpPr>
            <a:spLocks noGrp="1"/>
          </p:cNvSpPr>
          <p:nvPr>
            <p:ph idx="1"/>
          </p:nvPr>
        </p:nvSpPr>
        <p:spPr>
          <a:xfrm>
            <a:off x="179512" y="1340768"/>
            <a:ext cx="8712968" cy="4176465"/>
          </a:xfrm>
        </p:spPr>
        <p:txBody>
          <a:bodyPr>
            <a:normAutofit/>
          </a:bodyPr>
          <a:lstStyle/>
          <a:p>
            <a:pPr marL="114300" indent="0">
              <a:lnSpc>
                <a:spcPct val="110000"/>
              </a:lnSpc>
              <a:buNone/>
            </a:pPr>
            <a:r>
              <a:rPr lang="en-US" sz="1800" dirty="0"/>
              <a:t>In the context of Uk Public Health, meningitis remains a rare but highly-priority clinical emergency that demands a highly coordinated, multi-sector response.  The success of the UK’s strategy is built upon a Prevention-First Framework, led by the UK Health Security Agency (UKHSA) and supported by the NHS and educational institutions.  These highlights three critical pillars of UK health management they are systemic prevention through vaccination, rapid clinical and epidemiological response, and school awareness.  While the UK has some of the most advanced meningitis protocols in the world, the disease’s ability to mimic common illnesses like flu, or a hang-over means that constant vigilance and public health education remain the most effective tools for saving lives.  A unified approach – combining government policy, clinical speed, and student awareness – is the only way to move toward a future free from the devastating impact of meningitis.</a:t>
            </a:r>
          </a:p>
          <a:p>
            <a:endParaRPr lang="en-GB" dirty="0"/>
          </a:p>
        </p:txBody>
      </p:sp>
    </p:spTree>
    <p:extLst>
      <p:ext uri="{BB962C8B-B14F-4D97-AF65-F5344CB8AC3E}">
        <p14:creationId xmlns:p14="http://schemas.microsoft.com/office/powerpoint/2010/main" val="16772818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616B0-0B83-E927-1DF5-CB186C5D94C3}"/>
              </a:ext>
            </a:extLst>
          </p:cNvPr>
          <p:cNvSpPr>
            <a:spLocks noGrp="1"/>
          </p:cNvSpPr>
          <p:nvPr>
            <p:ph type="title"/>
          </p:nvPr>
        </p:nvSpPr>
        <p:spPr>
          <a:xfrm>
            <a:off x="457200" y="274638"/>
            <a:ext cx="8229600" cy="706090"/>
          </a:xfrm>
        </p:spPr>
        <p:txBody>
          <a:bodyPr>
            <a:normAutofit/>
          </a:bodyPr>
          <a:lstStyle/>
          <a:p>
            <a:r>
              <a:rPr lang="en-US" sz="3200" dirty="0">
                <a:solidFill>
                  <a:schemeClr val="tx2"/>
                </a:solidFill>
                <a:highlight>
                  <a:srgbClr val="00FFFF"/>
                </a:highlight>
              </a:rPr>
              <a:t>REFERENCES</a:t>
            </a:r>
            <a:endParaRPr lang="en-GB" sz="3200" dirty="0"/>
          </a:p>
        </p:txBody>
      </p:sp>
      <p:sp>
        <p:nvSpPr>
          <p:cNvPr id="4" name="TextBox 3">
            <a:extLst>
              <a:ext uri="{FF2B5EF4-FFF2-40B4-BE49-F238E27FC236}">
                <a16:creationId xmlns:a16="http://schemas.microsoft.com/office/drawing/2014/main" id="{3FF43273-BE7B-E9F1-E348-968F2227613E}"/>
              </a:ext>
            </a:extLst>
          </p:cNvPr>
          <p:cNvSpPr txBox="1"/>
          <p:nvPr/>
        </p:nvSpPr>
        <p:spPr>
          <a:xfrm>
            <a:off x="107504" y="1417638"/>
            <a:ext cx="8928992" cy="4154984"/>
          </a:xfrm>
          <a:prstGeom prst="rect">
            <a:avLst/>
          </a:prstGeom>
          <a:noFill/>
        </p:spPr>
        <p:txBody>
          <a:bodyPr wrap="square">
            <a:spAutoFit/>
          </a:bodyPr>
          <a:lstStyle/>
          <a:p>
            <a:r>
              <a:rPr lang="en-US" sz="1100" dirty="0"/>
              <a:t>Clark, S.A., Campbell, H., Ribeiro, S., Bertran, M., Walsh, L., Walker, A., Willerton, L., Lekshmi, A., Bai, X., </a:t>
            </a:r>
            <a:r>
              <a:rPr lang="en-US" sz="1100" dirty="0" err="1"/>
              <a:t>Lucidarme</a:t>
            </a:r>
            <a:r>
              <a:rPr lang="en-US" sz="1100" dirty="0"/>
              <a:t>, J. and Ladhani, S.N. (2023) ‘Epidemiological and strain characteristics of invasive meningococcal disease prior to, during and after COVID-19 pandemic restrictions in England’, </a:t>
            </a:r>
            <a:r>
              <a:rPr lang="en-US" sz="1100" i="1" dirty="0"/>
              <a:t>Journal of Infection</a:t>
            </a:r>
            <a:r>
              <a:rPr lang="en-US" sz="1100" dirty="0"/>
              <a:t>, 87(5), pp. 385–391.</a:t>
            </a:r>
          </a:p>
          <a:p>
            <a:endParaRPr lang="en-US" sz="1100" dirty="0"/>
          </a:p>
          <a:p>
            <a:r>
              <a:rPr lang="en-US" sz="1100" dirty="0"/>
              <a:t>Kadambari, S., Abdullahi, F., </a:t>
            </a:r>
            <a:r>
              <a:rPr lang="en-US" sz="1100" dirty="0" err="1"/>
              <a:t>Celma</a:t>
            </a:r>
            <a:r>
              <a:rPr lang="en-US" sz="1100" dirty="0"/>
              <a:t>, C. and Ladhani, S. (2024) ‘Epidemiological trends in viral meningitis in England: Prospective national surveillance, 2013–2023’, </a:t>
            </a:r>
            <a:r>
              <a:rPr lang="en-US" sz="1100" i="1" dirty="0"/>
              <a:t>Journal of Infection</a:t>
            </a:r>
            <a:r>
              <a:rPr lang="en-US" sz="1100" dirty="0"/>
              <a:t>, 89(3), p. 106223.</a:t>
            </a:r>
          </a:p>
          <a:p>
            <a:endParaRPr lang="en-US" sz="1100" dirty="0"/>
          </a:p>
          <a:p>
            <a:r>
              <a:rPr lang="en-US" sz="1100" dirty="0"/>
              <a:t>National Institute for Health and Care Excellence (2024) </a:t>
            </a:r>
            <a:r>
              <a:rPr lang="en-US" sz="1100" i="1" dirty="0"/>
              <a:t>Meningitis (bacterial) and meningococcal disease: recognition, diagnosis and management (NG240)</a:t>
            </a:r>
            <a:r>
              <a:rPr lang="en-US" sz="1100" dirty="0"/>
              <a:t>. Available at: </a:t>
            </a:r>
            <a:r>
              <a:rPr lang="en-US" sz="1100" u="sng" dirty="0">
                <a:hlinkClick r:id="rId2"/>
              </a:rPr>
              <a:t>https://www.nice.org.uk/guidance/ng240</a:t>
            </a:r>
            <a:r>
              <a:rPr lang="en-US" sz="1100" dirty="0"/>
              <a:t> (Accessed: 27 February 2026).</a:t>
            </a:r>
          </a:p>
          <a:p>
            <a:endParaRPr lang="en-US" sz="1100" dirty="0"/>
          </a:p>
          <a:p>
            <a:r>
              <a:rPr lang="en-US" sz="1100" dirty="0"/>
              <a:t>Paing, A., Elliff-O'Shea, L., Boardman, L., Turner, D., Glennie, L. and Guideline Committee (2024) ‘Meningitis (bacterial) and meningococcal disease: summary of updated NICE guidance’, </a:t>
            </a:r>
            <a:r>
              <a:rPr lang="en-US" sz="1100" i="1" dirty="0"/>
              <a:t>BMJ</a:t>
            </a:r>
            <a:r>
              <a:rPr lang="en-US" sz="1100" dirty="0"/>
              <a:t>, 387, q2452. </a:t>
            </a:r>
            <a:r>
              <a:rPr lang="en-US" sz="1100" u="sng" dirty="0">
                <a:hlinkClick r:id="rId3"/>
              </a:rPr>
              <a:t>https://doi.org/10.1136/bmj.q2452</a:t>
            </a:r>
            <a:endParaRPr lang="en-US" sz="1100" dirty="0"/>
          </a:p>
          <a:p>
            <a:r>
              <a:rPr lang="en-US" sz="1100" dirty="0"/>
              <a:t>UK Health Security Agency (2024) </a:t>
            </a:r>
            <a:r>
              <a:rPr lang="en-US" sz="1100" i="1" dirty="0"/>
              <a:t>Notifiable diseases and how to report them</a:t>
            </a:r>
            <a:r>
              <a:rPr lang="en-US" sz="1100" dirty="0"/>
              <a:t>. Available at: </a:t>
            </a:r>
            <a:r>
              <a:rPr lang="en-US" sz="1100" u="sng" dirty="0">
                <a:hlinkClick r:id="rId4"/>
              </a:rPr>
              <a:t>https://www.gov.uk/guidance/notifiable-diseases-and-how-to-report-them</a:t>
            </a:r>
            <a:r>
              <a:rPr lang="en-US" sz="1100" dirty="0"/>
              <a:t> (Accessed: 27 February 2026).</a:t>
            </a:r>
          </a:p>
          <a:p>
            <a:endParaRPr lang="en-US" sz="1100" dirty="0"/>
          </a:p>
          <a:p>
            <a:r>
              <a:rPr lang="en-US" sz="1100" dirty="0"/>
              <a:t>UK Health Security Agency (2025) </a:t>
            </a:r>
            <a:r>
              <a:rPr lang="en-US" sz="1100" i="1" dirty="0"/>
              <a:t>Invasive meningococcal disease in England: annual laboratory-confirmed reports for epidemiological year 2024 to 2025</a:t>
            </a:r>
            <a:r>
              <a:rPr lang="en-US" sz="1100" dirty="0"/>
              <a:t>. Available at: </a:t>
            </a:r>
            <a:r>
              <a:rPr lang="en-US" sz="1100" u="sng" dirty="0">
                <a:hlinkClick r:id="rId5"/>
              </a:rPr>
              <a:t>https://www.gov.uk/government/publications/meningococcal-disease-laboratory-confirmed-cases-in-england-2024-to-2025</a:t>
            </a:r>
            <a:r>
              <a:rPr lang="en-US" sz="1100" dirty="0"/>
              <a:t> (Accessed: 27 February 2026).</a:t>
            </a:r>
          </a:p>
          <a:p>
            <a:endParaRPr lang="en-US" sz="1100" dirty="0"/>
          </a:p>
          <a:p>
            <a:r>
              <a:rPr lang="en-US" sz="1100" dirty="0"/>
              <a:t>UK Health Security Agency (2026) </a:t>
            </a:r>
            <a:r>
              <a:rPr lang="en-US" sz="1100" i="1" dirty="0"/>
              <a:t>Vaccine uptake: guidance and latest coverage data</a:t>
            </a:r>
            <a:r>
              <a:rPr lang="en-US" sz="1100" dirty="0"/>
              <a:t>. Available at: </a:t>
            </a:r>
            <a:r>
              <a:rPr lang="en-US" sz="1100" u="sng" dirty="0">
                <a:hlinkClick r:id="rId6"/>
              </a:rPr>
              <a:t>https://www.gov.uk/government/collections/vaccine-uptake</a:t>
            </a:r>
            <a:r>
              <a:rPr lang="en-US" sz="1100" dirty="0"/>
              <a:t> (Accessed: 27 February 2026).</a:t>
            </a:r>
          </a:p>
          <a:p>
            <a:endParaRPr lang="en-US" sz="1100" dirty="0"/>
          </a:p>
          <a:p>
            <a:r>
              <a:rPr lang="en-US" sz="1100" dirty="0"/>
              <a:t>World Health Organization (2025) </a:t>
            </a:r>
            <a:r>
              <a:rPr lang="en-US" sz="1100" i="1" dirty="0"/>
              <a:t>Guidelines on meningitis diagnosis, treatment and care</a:t>
            </a:r>
            <a:r>
              <a:rPr lang="en-US" sz="1100" dirty="0"/>
              <a:t>. Geneva: World Health Organization. Available at: </a:t>
            </a:r>
            <a:r>
              <a:rPr lang="en-US" sz="1100" u="sng" dirty="0">
                <a:hlinkClick r:id="rId7"/>
              </a:rPr>
              <a:t>https://www.who.int/publications/i/item/9789240108042</a:t>
            </a:r>
            <a:r>
              <a:rPr lang="en-US" sz="1100" dirty="0"/>
              <a:t> (Accessed: 27 February 2026).</a:t>
            </a:r>
          </a:p>
        </p:txBody>
      </p:sp>
    </p:spTree>
    <p:extLst>
      <p:ext uri="{BB962C8B-B14F-4D97-AF65-F5344CB8AC3E}">
        <p14:creationId xmlns:p14="http://schemas.microsoft.com/office/powerpoint/2010/main" val="10716883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F5C18-92E7-13EF-EA2E-733B9290AB32}"/>
              </a:ext>
            </a:extLst>
          </p:cNvPr>
          <p:cNvSpPr>
            <a:spLocks noGrp="1"/>
          </p:cNvSpPr>
          <p:nvPr>
            <p:ph type="title"/>
          </p:nvPr>
        </p:nvSpPr>
        <p:spPr>
          <a:xfrm>
            <a:off x="457200" y="274638"/>
            <a:ext cx="8229600" cy="418058"/>
          </a:xfrm>
        </p:spPr>
        <p:txBody>
          <a:bodyPr>
            <a:noAutofit/>
          </a:bodyPr>
          <a:lstStyle/>
          <a:p>
            <a:endParaRPr lang="en-GB" sz="3200" dirty="0"/>
          </a:p>
        </p:txBody>
      </p:sp>
      <p:sp>
        <p:nvSpPr>
          <p:cNvPr id="4" name="TextBox 3">
            <a:extLst>
              <a:ext uri="{FF2B5EF4-FFF2-40B4-BE49-F238E27FC236}">
                <a16:creationId xmlns:a16="http://schemas.microsoft.com/office/drawing/2014/main" id="{01FC8241-1AA5-9274-4110-2ADA031662B0}"/>
              </a:ext>
            </a:extLst>
          </p:cNvPr>
          <p:cNvSpPr txBox="1"/>
          <p:nvPr/>
        </p:nvSpPr>
        <p:spPr>
          <a:xfrm rot="10800000" flipV="1">
            <a:off x="179512" y="1124744"/>
            <a:ext cx="9057810" cy="4524315"/>
          </a:xfrm>
          <a:prstGeom prst="rect">
            <a:avLst/>
          </a:prstGeom>
          <a:noFill/>
        </p:spPr>
        <p:txBody>
          <a:bodyPr wrap="square">
            <a:spAutoFit/>
          </a:bodyPr>
          <a:lstStyle/>
          <a:p>
            <a:pPr>
              <a:buNone/>
            </a:pPr>
            <a:r>
              <a:rPr lang="en-US" sz="1200" kern="100" dirty="0">
                <a:ea typeface="Aptos" panose="020B0004020202020204" pitchFamily="34" charset="0"/>
                <a:cs typeface="Times New Roman" panose="02020603050405020304" pitchFamily="18" charset="0"/>
              </a:rPr>
              <a:t>Meningitis Research Foundation. (2025, January 28). Meningococcal meningitis: Symptoms, treatment and prevention. </a:t>
            </a:r>
            <a:r>
              <a:rPr lang="en-US" sz="1200" kern="100" dirty="0">
                <a:ea typeface="Aptos" panose="020B0004020202020204" pitchFamily="34" charset="0"/>
                <a:cs typeface="Times New Roman" panose="02020603050405020304" pitchFamily="18" charset="0"/>
                <a:hlinkClick r:id="rId2"/>
              </a:rPr>
              <a:t>https://www.meningitis.org/meningitis/bacterial-meningitis/meningococcal-</a:t>
            </a:r>
            <a:r>
              <a:rPr lang="en-US" sz="1200" kern="100" dirty="0">
                <a:ea typeface="Aptos" panose="020B0004020202020204" pitchFamily="34" charset="0"/>
                <a:cs typeface="Times New Roman" panose="02020603050405020304" pitchFamily="18" charset="0"/>
              </a:rPr>
              <a:t> meningitis</a:t>
            </a:r>
          </a:p>
          <a:p>
            <a:pPr>
              <a:buNone/>
            </a:pPr>
            <a:endParaRPr lang="en-US" sz="1200" kern="100" dirty="0">
              <a:ea typeface="Aptos" panose="020B0004020202020204" pitchFamily="34" charset="0"/>
              <a:cs typeface="Times New Roman" panose="02020603050405020304" pitchFamily="18" charset="0"/>
            </a:endParaRPr>
          </a:p>
          <a:p>
            <a:pPr>
              <a:buNone/>
            </a:pPr>
            <a:r>
              <a:rPr lang="en-US" sz="1200" kern="100" dirty="0">
                <a:ea typeface="Aptos" panose="020B0004020202020204" pitchFamily="34" charset="0"/>
                <a:cs typeface="Times New Roman" panose="02020603050405020304" pitchFamily="18" charset="0"/>
              </a:rPr>
              <a:t>NHS England. (2025, June 9). Complete routine immunization schedule from 1 January 2025. GOV.UK. </a:t>
            </a:r>
            <a:r>
              <a:rPr lang="en-US" sz="1200" kern="100" dirty="0">
                <a:solidFill>
                  <a:srgbClr val="0066FF"/>
                </a:solidFill>
                <a:ea typeface="Aptos" panose="020B0004020202020204" pitchFamily="34" charset="0"/>
                <a:cs typeface="Times New Roman" panose="02020603050405020304" pitchFamily="18" charset="0"/>
              </a:rPr>
              <a:t>https://www.gov.uk/government/publications/the-complete-routine-immunization-schedule-/the -complete-routine-immunization-schedule-from-February 2022</a:t>
            </a:r>
          </a:p>
          <a:p>
            <a:pPr>
              <a:buNone/>
            </a:pPr>
            <a:endParaRPr lang="en-US" sz="1200" kern="100" dirty="0">
              <a:solidFill>
                <a:srgbClr val="0066FF"/>
              </a:solidFill>
              <a:ea typeface="Aptos" panose="020B0004020202020204" pitchFamily="34" charset="0"/>
              <a:cs typeface="Times New Roman" panose="02020603050405020304" pitchFamily="18" charset="0"/>
            </a:endParaRPr>
          </a:p>
          <a:p>
            <a:pPr>
              <a:buNone/>
            </a:pPr>
            <a:endParaRPr lang="en-US" sz="1200" kern="100" dirty="0">
              <a:ea typeface="Aptos" panose="020B0004020202020204" pitchFamily="34" charset="0"/>
              <a:cs typeface="Times New Roman" panose="02020603050405020304" pitchFamily="18" charset="0"/>
            </a:endParaRPr>
          </a:p>
          <a:p>
            <a:pPr>
              <a:buNone/>
            </a:pPr>
            <a:r>
              <a:rPr lang="en-US" sz="1200" kern="100" dirty="0">
                <a:ea typeface="Aptos" panose="020B0004020202020204" pitchFamily="34" charset="0"/>
                <a:cs typeface="Times New Roman" panose="02020603050405020304" pitchFamily="18" charset="0"/>
              </a:rPr>
              <a:t>National Health Service (2024) </a:t>
            </a:r>
            <a:r>
              <a:rPr lang="en-US" sz="1200" i="1" kern="100" dirty="0">
                <a:ea typeface="Aptos" panose="020B0004020202020204" pitchFamily="34" charset="0"/>
                <a:cs typeface="Times New Roman" panose="02020603050405020304" pitchFamily="18" charset="0"/>
              </a:rPr>
              <a:t>Meningitis</a:t>
            </a:r>
            <a:r>
              <a:rPr lang="en-US" sz="1200" kern="100" dirty="0">
                <a:ea typeface="Aptos" panose="020B0004020202020204" pitchFamily="34" charset="0"/>
                <a:cs typeface="Times New Roman" panose="02020603050405020304" pitchFamily="18" charset="0"/>
              </a:rPr>
              <a:t>. Available at: </a:t>
            </a:r>
            <a:r>
              <a:rPr lang="en-US" sz="1200" u="sng" dirty="0">
                <a:solidFill>
                  <a:srgbClr val="000000"/>
                </a:solidFill>
                <a:ea typeface="Myriad Pro"/>
                <a:cs typeface="Myriad Pro"/>
                <a:hlinkClick r:id="rId3"/>
              </a:rPr>
              <a:t>https://www.nhs.uk/conditions/meningitis/</a:t>
            </a:r>
            <a:r>
              <a:rPr lang="en-US" sz="1200" kern="100" dirty="0">
                <a:ea typeface="Aptos" panose="020B0004020202020204" pitchFamily="34" charset="0"/>
                <a:cs typeface="Times New Roman" panose="02020603050405020304" pitchFamily="18" charset="0"/>
              </a:rPr>
              <a:t> (Accessed: 11 March 2026).</a:t>
            </a:r>
            <a:endParaRPr lang="en-GB" sz="1200" kern="100" dirty="0">
              <a:ea typeface="Aptos" panose="020B0004020202020204" pitchFamily="34" charset="0"/>
              <a:cs typeface="Times New Roman" panose="02020603050405020304" pitchFamily="18" charset="0"/>
            </a:endParaRPr>
          </a:p>
          <a:p>
            <a:pPr>
              <a:buNone/>
            </a:pPr>
            <a:br>
              <a:rPr lang="en-US" sz="1200" kern="100" dirty="0">
                <a:ea typeface="Aptos" panose="020B0004020202020204" pitchFamily="34" charset="0"/>
                <a:cs typeface="Times New Roman" panose="02020603050405020304" pitchFamily="18" charset="0"/>
              </a:rPr>
            </a:br>
            <a:r>
              <a:rPr lang="en-US" sz="1200" kern="100" dirty="0">
                <a:ea typeface="Aptos" panose="020B0004020202020204" pitchFamily="34" charset="0"/>
                <a:cs typeface="Times New Roman" panose="02020603050405020304" pitchFamily="18" charset="0"/>
              </a:rPr>
              <a:t>National Institute for Health and Care Excellence (2024) </a:t>
            </a:r>
            <a:r>
              <a:rPr lang="en-US" sz="1200" i="1" kern="100" dirty="0">
                <a:ea typeface="Aptos" panose="020B0004020202020204" pitchFamily="34" charset="0"/>
                <a:cs typeface="Times New Roman" panose="02020603050405020304" pitchFamily="18" charset="0"/>
              </a:rPr>
              <a:t>Bacterial meningitis and meningococcal disease: recognition, diagnosis and management</a:t>
            </a:r>
            <a:r>
              <a:rPr lang="en-US" sz="1200" kern="100" dirty="0">
                <a:ea typeface="Aptos" panose="020B0004020202020204" pitchFamily="34" charset="0"/>
                <a:cs typeface="Times New Roman" panose="02020603050405020304" pitchFamily="18" charset="0"/>
              </a:rPr>
              <a:t>. London: NICE. Available at: </a:t>
            </a:r>
            <a:r>
              <a:rPr lang="en-US" sz="1200" u="sng" dirty="0">
                <a:solidFill>
                  <a:srgbClr val="000000"/>
                </a:solidFill>
                <a:ea typeface="Myriad Pro"/>
                <a:cs typeface="Myriad Pro"/>
                <a:hlinkClick r:id="rId4"/>
              </a:rPr>
              <a:t>https://www.nice.org.uk</a:t>
            </a:r>
            <a:r>
              <a:rPr lang="en-US" sz="1200" kern="100" dirty="0">
                <a:ea typeface="Aptos" panose="020B0004020202020204" pitchFamily="34" charset="0"/>
                <a:cs typeface="Times New Roman" panose="02020603050405020304" pitchFamily="18" charset="0"/>
              </a:rPr>
              <a:t> (Accessed: 11 March 2026).</a:t>
            </a:r>
            <a:br>
              <a:rPr lang="en-US" sz="1200" kern="100" dirty="0">
                <a:ea typeface="Aptos" panose="020B0004020202020204" pitchFamily="34" charset="0"/>
                <a:cs typeface="Times New Roman" panose="02020603050405020304" pitchFamily="18" charset="0"/>
              </a:rPr>
            </a:br>
            <a:endParaRPr lang="en-US" sz="1200" kern="100" dirty="0">
              <a:effectLst/>
              <a:ea typeface="Aptos" panose="020B0004020202020204" pitchFamily="34" charset="0"/>
              <a:cs typeface="Times New Roman" panose="02020603050405020304" pitchFamily="18" charset="0"/>
            </a:endParaRPr>
          </a:p>
          <a:p>
            <a:pPr>
              <a:buNone/>
            </a:pPr>
            <a:endParaRPr lang="en-US" sz="1200" kern="100" dirty="0">
              <a:ea typeface="Aptos" panose="020B0004020202020204" pitchFamily="34" charset="0"/>
              <a:cs typeface="Times New Roman" panose="02020603050405020304" pitchFamily="18" charset="0"/>
            </a:endParaRPr>
          </a:p>
          <a:p>
            <a:pPr>
              <a:buNone/>
            </a:pPr>
            <a:r>
              <a:rPr lang="en-US" sz="1200" kern="100" dirty="0">
                <a:effectLst/>
                <a:ea typeface="Aptos" panose="020B0004020202020204" pitchFamily="34" charset="0"/>
                <a:cs typeface="Times New Roman" panose="02020603050405020304" pitchFamily="18" charset="0"/>
              </a:rPr>
              <a:t>UK Health Security Agency (2025) </a:t>
            </a:r>
            <a:r>
              <a:rPr lang="en-US" sz="1200" i="1" kern="100" dirty="0">
                <a:effectLst/>
                <a:ea typeface="Aptos" panose="020B0004020202020204" pitchFamily="34" charset="0"/>
                <a:cs typeface="Times New Roman" panose="02020603050405020304" pitchFamily="18" charset="0"/>
              </a:rPr>
              <a:t>Meningococcal disease: clinical and public health management</a:t>
            </a:r>
            <a:r>
              <a:rPr lang="en-US" sz="1200" kern="100" dirty="0">
                <a:effectLst/>
                <a:ea typeface="Aptos" panose="020B0004020202020204" pitchFamily="34" charset="0"/>
                <a:cs typeface="Times New Roman" panose="02020603050405020304" pitchFamily="18" charset="0"/>
              </a:rPr>
              <a:t>. London: UKHSA. Available at: </a:t>
            </a:r>
            <a:r>
              <a:rPr lang="en-US" sz="1200" u="sng" kern="1200" dirty="0">
                <a:solidFill>
                  <a:srgbClr val="000000"/>
                </a:solidFill>
                <a:effectLst/>
                <a:ea typeface="Myriad Pro"/>
                <a:cs typeface="Myriad Pro"/>
                <a:hlinkClick r:id="rId5"/>
              </a:rPr>
              <a:t>https://www.gov.uk/guidance/meningococcal-disease-clinical-and-public-health-management</a:t>
            </a:r>
            <a:r>
              <a:rPr lang="en-US" sz="1200" kern="100" dirty="0">
                <a:effectLst/>
                <a:ea typeface="Aptos" panose="020B0004020202020204" pitchFamily="34" charset="0"/>
                <a:cs typeface="Times New Roman" panose="02020603050405020304" pitchFamily="18" charset="0"/>
              </a:rPr>
              <a:t> (Accessed: 11 March 2026). </a:t>
            </a:r>
            <a:br>
              <a:rPr lang="en-US" sz="1200" kern="100" dirty="0">
                <a:effectLst/>
                <a:ea typeface="Aptos" panose="020B0004020202020204" pitchFamily="34" charset="0"/>
                <a:cs typeface="Times New Roman" panose="02020603050405020304" pitchFamily="18" charset="0"/>
              </a:rPr>
            </a:br>
            <a:br>
              <a:rPr lang="en-US" sz="1200" kern="100" dirty="0">
                <a:effectLst/>
                <a:ea typeface="Aptos" panose="020B0004020202020204" pitchFamily="34" charset="0"/>
                <a:cs typeface="Times New Roman" panose="02020603050405020304" pitchFamily="18" charset="0"/>
              </a:rPr>
            </a:br>
            <a:r>
              <a:rPr lang="en-US" sz="1200" kern="100" dirty="0">
                <a:effectLst/>
                <a:ea typeface="Aptos" panose="020B0004020202020204" pitchFamily="34" charset="0"/>
                <a:cs typeface="Times New Roman" panose="02020603050405020304" pitchFamily="18" charset="0"/>
              </a:rPr>
              <a:t>UK Health Security Agency (2025) </a:t>
            </a:r>
            <a:r>
              <a:rPr lang="en-US" sz="1200" i="1" kern="100" dirty="0">
                <a:effectLst/>
                <a:ea typeface="Aptos" panose="020B0004020202020204" pitchFamily="34" charset="0"/>
                <a:cs typeface="Times New Roman" panose="02020603050405020304" pitchFamily="18" charset="0"/>
              </a:rPr>
              <a:t>Meningitis and </a:t>
            </a:r>
            <a:r>
              <a:rPr lang="en-US" sz="1200" i="1" kern="100" dirty="0" err="1">
                <a:effectLst/>
                <a:ea typeface="Aptos" panose="020B0004020202020204" pitchFamily="34" charset="0"/>
                <a:cs typeface="Times New Roman" panose="02020603050405020304" pitchFamily="18" charset="0"/>
              </a:rPr>
              <a:t>septicaemia</a:t>
            </a:r>
            <a:r>
              <a:rPr lang="en-US" sz="1200" i="1" kern="100" dirty="0">
                <a:effectLst/>
                <a:ea typeface="Aptos" panose="020B0004020202020204" pitchFamily="34" charset="0"/>
                <a:cs typeface="Times New Roman" panose="02020603050405020304" pitchFamily="18" charset="0"/>
              </a:rPr>
              <a:t>: prevention and management in higher education institutions</a:t>
            </a:r>
            <a:r>
              <a:rPr lang="en-US" sz="1200" kern="100" dirty="0">
                <a:effectLst/>
                <a:ea typeface="Aptos" panose="020B0004020202020204" pitchFamily="34" charset="0"/>
                <a:cs typeface="Times New Roman" panose="02020603050405020304" pitchFamily="18" charset="0"/>
              </a:rPr>
              <a:t>. London: UKHSA. Available at: </a:t>
            </a:r>
            <a:r>
              <a:rPr lang="en-US" sz="1200" u="sng" kern="1200" dirty="0">
                <a:solidFill>
                  <a:srgbClr val="000000"/>
                </a:solidFill>
                <a:effectLst/>
                <a:ea typeface="Myriad Pro"/>
                <a:cs typeface="Myriad Pro"/>
                <a:hlinkClick r:id="rId6"/>
              </a:rPr>
              <a:t>https://www.gov.uk/government/publications/meningitis-and-septicaemia-prevention-and-management-in-higher-education-institutions</a:t>
            </a:r>
            <a:r>
              <a:rPr lang="en-US" sz="1200" kern="100" dirty="0">
                <a:effectLst/>
                <a:ea typeface="Aptos" panose="020B0004020202020204" pitchFamily="34" charset="0"/>
                <a:cs typeface="Times New Roman" panose="02020603050405020304" pitchFamily="18" charset="0"/>
              </a:rPr>
              <a:t> (Accessed: 11 March 2026). </a:t>
            </a:r>
            <a:br>
              <a:rPr lang="en-US" sz="1200" kern="100" dirty="0">
                <a:effectLst/>
                <a:ea typeface="Aptos" panose="020B0004020202020204" pitchFamily="34" charset="0"/>
                <a:cs typeface="Times New Roman" panose="02020603050405020304" pitchFamily="18" charset="0"/>
              </a:rPr>
            </a:br>
            <a:br>
              <a:rPr lang="en-US" sz="1200" kern="100" dirty="0">
                <a:effectLst/>
                <a:ea typeface="Aptos" panose="020B0004020202020204" pitchFamily="34" charset="0"/>
                <a:cs typeface="Times New Roman" panose="02020603050405020304" pitchFamily="18" charset="0"/>
              </a:rPr>
            </a:br>
            <a:br>
              <a:rPr lang="en-US" sz="1200" kern="100" dirty="0">
                <a:effectLst/>
                <a:ea typeface="Aptos" panose="020B0004020202020204" pitchFamily="34" charset="0"/>
                <a:cs typeface="Times New Roman" panose="02020603050405020304" pitchFamily="18" charset="0"/>
              </a:rPr>
            </a:br>
            <a:r>
              <a:rPr lang="en-US" sz="1200" kern="100" dirty="0">
                <a:effectLst/>
                <a:ea typeface="Aptos" panose="020B0004020202020204" pitchFamily="34" charset="0"/>
                <a:cs typeface="Times New Roman" panose="02020603050405020304" pitchFamily="18" charset="0"/>
              </a:rPr>
              <a:t>UK Health Security Agency (2025) </a:t>
            </a:r>
            <a:r>
              <a:rPr lang="en-US" sz="1200" i="1" kern="100" dirty="0">
                <a:effectLst/>
                <a:ea typeface="Aptos" panose="020B0004020202020204" pitchFamily="34" charset="0"/>
                <a:cs typeface="Times New Roman" panose="02020603050405020304" pitchFamily="18" charset="0"/>
              </a:rPr>
              <a:t>Meningococcal C (</a:t>
            </a:r>
            <a:r>
              <a:rPr lang="en-US" sz="1200" i="1" kern="100" dirty="0" err="1">
                <a:effectLst/>
                <a:ea typeface="Aptos" panose="020B0004020202020204" pitchFamily="34" charset="0"/>
                <a:cs typeface="Times New Roman" panose="02020603050405020304" pitchFamily="18" charset="0"/>
              </a:rPr>
              <a:t>MenC</a:t>
            </a:r>
            <a:r>
              <a:rPr lang="en-US" sz="1200" i="1" kern="100" dirty="0">
                <a:effectLst/>
                <a:ea typeface="Aptos" panose="020B0004020202020204" pitchFamily="34" charset="0"/>
                <a:cs typeface="Times New Roman" panose="02020603050405020304" pitchFamily="18" charset="0"/>
              </a:rPr>
              <a:t>) vaccination </a:t>
            </a:r>
            <a:r>
              <a:rPr lang="en-US" sz="1200" i="1" kern="100" dirty="0" err="1">
                <a:effectLst/>
                <a:ea typeface="Aptos" panose="020B0004020202020204" pitchFamily="34" charset="0"/>
                <a:cs typeface="Times New Roman" panose="02020603050405020304" pitchFamily="18" charset="0"/>
              </a:rPr>
              <a:t>programme</a:t>
            </a:r>
            <a:r>
              <a:rPr lang="en-US" sz="1200" kern="100" dirty="0">
                <a:effectLst/>
                <a:ea typeface="Aptos" panose="020B0004020202020204" pitchFamily="34" charset="0"/>
                <a:cs typeface="Times New Roman" panose="02020603050405020304" pitchFamily="18" charset="0"/>
              </a:rPr>
              <a:t>. London: UKHSA. Available at: </a:t>
            </a:r>
            <a:r>
              <a:rPr lang="en-US" sz="1200" u="sng" kern="1200" dirty="0">
                <a:solidFill>
                  <a:srgbClr val="000000"/>
                </a:solidFill>
                <a:effectLst/>
                <a:ea typeface="Myriad Pro"/>
                <a:cs typeface="Myriad Pro"/>
                <a:hlinkClick r:id="rId7"/>
              </a:rPr>
              <a:t>https://www.gov.uk/government/collections/meningococcal-c-menc-vaccination-programme</a:t>
            </a:r>
            <a:r>
              <a:rPr lang="en-US" sz="1200" kern="100" dirty="0">
                <a:effectLst/>
                <a:ea typeface="Aptos" panose="020B0004020202020204" pitchFamily="34" charset="0"/>
                <a:cs typeface="Times New Roman" panose="02020603050405020304" pitchFamily="18" charset="0"/>
              </a:rPr>
              <a:t> (Accessed: 11 March 2026).</a:t>
            </a:r>
            <a:endParaRPr lang="en-GB" sz="12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641705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19CBFC7C-7524-736F-BA24-506DC6D70CCA}"/>
              </a:ext>
            </a:extLst>
          </p:cNvPr>
          <p:cNvSpPr>
            <a:spLocks noChangeArrowheads="1"/>
          </p:cNvSpPr>
          <p:nvPr/>
        </p:nvSpPr>
        <p:spPr bwMode="auto">
          <a:xfrm rot="10800000" flipV="1">
            <a:off x="179512" y="922245"/>
            <a:ext cx="8964488" cy="5016758"/>
          </a:xfrm>
          <a:prstGeom prst="rect">
            <a:avLst/>
          </a:prstGeom>
          <a:solidFill>
            <a:srgbClr val="F5F5F5"/>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200" b="0" i="0" u="none" strike="noStrike" cap="none" normalizeH="0" baseline="0" dirty="0">
                <a:ln>
                  <a:noFill/>
                </a:ln>
                <a:solidFill>
                  <a:schemeClr val="tx1"/>
                </a:solidFill>
                <a:effectLst/>
                <a:cs typeface="Arial" panose="020B0604020202020204" pitchFamily="34" charset="0"/>
              </a:rPr>
              <a:t>Centre for Disease Control and Prevention (CDC) (2023) Meningitis: diagnosis and laboratory testing. Available at: </a:t>
            </a:r>
            <a:r>
              <a:rPr kumimoji="0" lang="en-GB" altLang="en-US" sz="1200" b="0" i="0" u="none" strike="noStrike" cap="none" normalizeH="0" baseline="0" dirty="0">
                <a:ln>
                  <a:noFill/>
                </a:ln>
                <a:solidFill>
                  <a:srgbClr val="1155CC"/>
                </a:solidFill>
                <a:effectLst/>
                <a:cs typeface="Arial" panose="020B0604020202020204" pitchFamily="34" charset="0"/>
                <a:hlinkClick r:id="rId2"/>
              </a:rPr>
              <a:t>https://www.cdc.gov/meningitis/about/bacterial-meningitis.html</a:t>
            </a:r>
            <a:r>
              <a:rPr kumimoji="0" lang="en-GB" altLang="en-US" sz="1200" b="0" i="0" u="none" strike="noStrike" cap="none" normalizeH="0" baseline="0" dirty="0">
                <a:ln>
                  <a:noFill/>
                </a:ln>
                <a:solidFill>
                  <a:schemeClr val="tx1"/>
                </a:solidFill>
                <a:effectLst/>
                <a:cs typeface="Arial" panose="020B0604020202020204" pitchFamily="34" charset="0"/>
              </a:rPr>
              <a:t> (Accessed: 5 March 2026).</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altLang="en-US" sz="800" b="0" i="0" u="none" strike="noStrike" cap="none" normalizeH="0" baseline="0" dirty="0">
              <a:ln>
                <a:noFill/>
              </a:ln>
              <a:solidFill>
                <a:srgbClr val="000000"/>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200" b="0" i="0" u="none" strike="noStrike" cap="none" normalizeH="0" baseline="0" dirty="0">
                <a:ln>
                  <a:noFill/>
                </a:ln>
                <a:solidFill>
                  <a:schemeClr val="tx1"/>
                </a:solidFill>
                <a:effectLst/>
                <a:cs typeface="Arial" panose="020B0604020202020204" pitchFamily="34" charset="0"/>
              </a:rPr>
              <a:t>European Centre for Disease Prevention and Control (ECDC) (2022) Surveillance of invasive bacterial diseases in Europe. Available at: </a:t>
            </a:r>
            <a:r>
              <a:rPr kumimoji="0" lang="en-GB" altLang="en-US" sz="1200" b="0" i="0" u="none" strike="noStrike" cap="none" normalizeH="0" baseline="0" dirty="0">
                <a:ln>
                  <a:noFill/>
                </a:ln>
                <a:solidFill>
                  <a:srgbClr val="1155CC"/>
                </a:solidFill>
                <a:effectLst/>
                <a:cs typeface="Arial" panose="020B0604020202020204" pitchFamily="34" charset="0"/>
                <a:hlinkClick r:id="rId3"/>
              </a:rPr>
              <a:t>https://www.ecdc.europa.eu/en/publications-data/communicable-disease-threats-report-28-february-6-</a:t>
            </a:r>
            <a:r>
              <a:rPr kumimoji="0" lang="en-GB" altLang="en-US" sz="1200" b="0" i="0" u="none" strike="noStrike" cap="none" normalizeH="0" baseline="0" dirty="0">
                <a:ln>
                  <a:noFill/>
                </a:ln>
                <a:solidFill>
                  <a:schemeClr val="tx1"/>
                </a:solidFill>
                <a:effectLst/>
                <a:cs typeface="Arial" panose="020B0604020202020204" pitchFamily="34" charset="0"/>
              </a:rPr>
              <a:t>march-2026-week-10 (Accessed: 5 March 2026).</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altLang="en-US" sz="800" b="0" i="0" u="none" strike="noStrike" cap="none" normalizeH="0" baseline="0" dirty="0">
              <a:ln>
                <a:noFill/>
              </a:ln>
              <a:solidFill>
                <a:srgbClr val="000000"/>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200" b="0" i="0" u="none" strike="noStrike" cap="none" normalizeH="0" baseline="0" dirty="0">
                <a:ln>
                  <a:noFill/>
                </a:ln>
                <a:solidFill>
                  <a:schemeClr val="tx1"/>
                </a:solidFill>
                <a:effectLst/>
                <a:cs typeface="Arial" panose="020B0604020202020204" pitchFamily="34" charset="0"/>
              </a:rPr>
              <a:t>Ladhani, S.N. et al. (2020) 'Vaccination programmes and their impact on meningococcal disease in the UK', Lancet Infectious Diseases, 20(5), pp. 537-547.</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altLang="en-US" sz="800" b="0" i="0" u="none" strike="noStrike" cap="none" normalizeH="0" baseline="0" dirty="0">
              <a:ln>
                <a:noFill/>
              </a:ln>
              <a:solidFill>
                <a:srgbClr val="000000"/>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200" b="0" i="0" u="none" strike="noStrike" cap="none" normalizeH="0" baseline="0" dirty="0">
                <a:ln>
                  <a:noFill/>
                </a:ln>
                <a:solidFill>
                  <a:schemeClr val="tx1"/>
                </a:solidFill>
                <a:effectLst/>
                <a:cs typeface="Arial" panose="020B0604020202020204" pitchFamily="34" charset="0"/>
              </a:rPr>
              <a:t>Public Health England (2021) Impact of meningococcal vaccination programmes in England. Available at: </a:t>
            </a:r>
            <a:r>
              <a:rPr kumimoji="0" lang="en-GB" altLang="en-US" sz="1200" b="0" i="0" u="none" strike="noStrike" cap="none" normalizeH="0" baseline="0" dirty="0">
                <a:ln>
                  <a:noFill/>
                </a:ln>
                <a:solidFill>
                  <a:srgbClr val="1155CC"/>
                </a:solidFill>
                <a:effectLst/>
                <a:cs typeface="Arial" panose="020B0604020202020204" pitchFamily="34" charset="0"/>
                <a:hlinkClick r:id="rId4"/>
              </a:rPr>
              <a:t>https://www.gov.uk/search/all</a:t>
            </a:r>
            <a:r>
              <a:rPr kumimoji="0" lang="en-GB" altLang="en-US" sz="1200" b="0" i="0" u="none" strike="noStrike" cap="none" normalizeH="0" baseline="0" dirty="0">
                <a:ln>
                  <a:noFill/>
                </a:ln>
                <a:solidFill>
                  <a:schemeClr val="tx1"/>
                </a:solidFill>
                <a:effectLst/>
                <a:cs typeface="Arial" panose="020B0604020202020204" pitchFamily="34" charset="0"/>
              </a:rPr>
              <a:t> (Accessed: 5 March 2026).</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altLang="en-US" sz="800" b="0" i="0" u="none" strike="noStrike" cap="none" normalizeH="0" baseline="0" dirty="0">
              <a:ln>
                <a:noFill/>
              </a:ln>
              <a:solidFill>
                <a:srgbClr val="000000"/>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200" b="0" i="0" u="none" strike="noStrike" cap="none" normalizeH="0" baseline="0" dirty="0">
                <a:ln>
                  <a:noFill/>
                </a:ln>
                <a:solidFill>
                  <a:schemeClr val="tx1"/>
                </a:solidFill>
                <a:effectLst/>
                <a:cs typeface="Arial" panose="020B0604020202020204" pitchFamily="34" charset="0"/>
              </a:rPr>
              <a:t>Tunkel, A.R. et al. (2017) 'The management of bacterial meningitis', Clinical Infectious Diseases, 64(6), pp. 701-706.</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altLang="en-US" sz="800" b="0" i="0" u="none" strike="noStrike" cap="none" normalizeH="0" baseline="0" dirty="0">
              <a:ln>
                <a:noFill/>
              </a:ln>
              <a:solidFill>
                <a:srgbClr val="000000"/>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200" b="0" i="0" u="none" strike="noStrike" cap="none" normalizeH="0" baseline="0" dirty="0">
                <a:ln>
                  <a:noFill/>
                </a:ln>
                <a:solidFill>
                  <a:schemeClr val="tx1"/>
                </a:solidFill>
                <a:effectLst/>
                <a:cs typeface="Arial" panose="020B0604020202020204" pitchFamily="34" charset="0"/>
              </a:rPr>
              <a:t>UK Health Security Agency (2023) Meningococcal disease: guidance, data and analysis. Available at: </a:t>
            </a:r>
            <a:r>
              <a:rPr kumimoji="0" lang="en-GB" altLang="en-US" sz="1200" b="0" i="0" u="none" strike="noStrike" cap="none" normalizeH="0" baseline="0" dirty="0">
                <a:ln>
                  <a:noFill/>
                </a:ln>
                <a:solidFill>
                  <a:srgbClr val="1155CC"/>
                </a:solidFill>
                <a:effectLst/>
                <a:cs typeface="Arial" panose="020B0604020202020204" pitchFamily="34" charset="0"/>
                <a:hlinkClick r:id="rId5"/>
              </a:rPr>
              <a:t>https://www.gov.uk/government/collections/meningococcal-disease-guidance-data-and-analysis</a:t>
            </a:r>
            <a:r>
              <a:rPr kumimoji="0" lang="en-GB" altLang="en-US" sz="1200" b="0" i="0" u="none" strike="noStrike" cap="none" normalizeH="0" baseline="0" dirty="0">
                <a:ln>
                  <a:noFill/>
                </a:ln>
                <a:solidFill>
                  <a:schemeClr val="tx1"/>
                </a:solidFill>
                <a:effectLst/>
                <a:cs typeface="Arial" panose="020B0604020202020204" pitchFamily="34" charset="0"/>
              </a:rPr>
              <a:t> (Accessed: 6 March 2026).</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altLang="en-US" sz="800" b="0" i="0" u="none" strike="noStrike" cap="none" normalizeH="0" baseline="0" dirty="0">
              <a:ln>
                <a:noFill/>
              </a:ln>
              <a:solidFill>
                <a:srgbClr val="000000"/>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200" b="0" i="0" u="none" strike="noStrike" cap="none" normalizeH="0" baseline="0" dirty="0">
                <a:ln>
                  <a:noFill/>
                </a:ln>
                <a:solidFill>
                  <a:schemeClr val="tx1"/>
                </a:solidFill>
                <a:effectLst/>
                <a:cs typeface="Arial" panose="020B0604020202020204" pitchFamily="34" charset="0"/>
              </a:rPr>
              <a:t>World Health Organization (2018) Laboratory methods for the diagnosis of meningitis pathogens. Available at: </a:t>
            </a:r>
            <a:r>
              <a:rPr kumimoji="0" lang="en-GB" altLang="en-US" sz="1200" b="0" i="0" u="none" strike="noStrike" cap="none" normalizeH="0" baseline="0" dirty="0">
                <a:ln>
                  <a:noFill/>
                </a:ln>
                <a:solidFill>
                  <a:srgbClr val="1155CC"/>
                </a:solidFill>
                <a:effectLst/>
                <a:cs typeface="Arial" panose="020B0604020202020204" pitchFamily="34" charset="0"/>
                <a:hlinkClick r:id="rId6"/>
              </a:rPr>
              <a:t>https://www.who.int/publications/i/item/9789240120105</a:t>
            </a:r>
            <a:r>
              <a:rPr kumimoji="0" lang="en-GB" altLang="en-US" sz="1200" b="0" i="0" u="none" strike="noStrike" cap="none" normalizeH="0" baseline="0" dirty="0">
                <a:ln>
                  <a:noFill/>
                </a:ln>
                <a:solidFill>
                  <a:schemeClr val="tx1"/>
                </a:solidFill>
                <a:effectLst/>
                <a:cs typeface="Arial" panose="020B0604020202020204" pitchFamily="34" charset="0"/>
              </a:rPr>
              <a:t> (Accessed: 6 March 2026).</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altLang="en-US" sz="800" b="0" i="0" u="none" strike="noStrike" cap="none" normalizeH="0" baseline="0" dirty="0">
              <a:ln>
                <a:noFill/>
              </a:ln>
              <a:solidFill>
                <a:srgbClr val="000000"/>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200" b="0" i="0" u="none" strike="noStrike" cap="none" normalizeH="0" baseline="0" dirty="0">
                <a:ln>
                  <a:noFill/>
                </a:ln>
                <a:solidFill>
                  <a:schemeClr val="tx1"/>
                </a:solidFill>
                <a:effectLst/>
                <a:cs typeface="Arial" panose="020B0604020202020204" pitchFamily="34" charset="0"/>
              </a:rPr>
              <a:t>World Health Organization (2021) Global meningitis vaccination strategies. Available at: </a:t>
            </a:r>
            <a:r>
              <a:rPr kumimoji="0" lang="en-GB" altLang="en-US" sz="1200" b="0" i="0" u="none" strike="noStrike" cap="none" normalizeH="0" baseline="0" dirty="0">
                <a:ln>
                  <a:noFill/>
                </a:ln>
                <a:solidFill>
                  <a:srgbClr val="1155CC"/>
                </a:solidFill>
                <a:effectLst/>
                <a:cs typeface="Arial" panose="020B0604020202020204" pitchFamily="34" charset="0"/>
                <a:hlinkClick r:id="rId7"/>
              </a:rPr>
              <a:t>https://www.who.int/health-</a:t>
            </a:r>
            <a:r>
              <a:rPr kumimoji="0" lang="en-GB" altLang="en-US" sz="1200" b="0" i="0" u="none" strike="noStrike" cap="none" normalizeH="0" baseline="0" dirty="0">
                <a:ln>
                  <a:noFill/>
                </a:ln>
                <a:solidFill>
                  <a:schemeClr val="tx1"/>
                </a:solidFill>
                <a:effectLst/>
                <a:cs typeface="Arial" panose="020B0604020202020204" pitchFamily="34" charset="0"/>
              </a:rPr>
              <a:t>topics/meningitis#tab=tab_1 (Accessed: 7 March 2026).</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altLang="en-US" sz="800" b="0" i="0" u="none" strike="noStrike" cap="none" normalizeH="0" baseline="0" dirty="0">
              <a:ln>
                <a:noFill/>
              </a:ln>
              <a:solidFill>
                <a:srgbClr val="000000"/>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200" b="0" i="0" u="none" strike="noStrike" cap="none" normalizeH="0" baseline="0" dirty="0">
                <a:ln>
                  <a:noFill/>
                </a:ln>
                <a:solidFill>
                  <a:schemeClr val="tx1"/>
                </a:solidFill>
                <a:effectLst/>
                <a:cs typeface="Arial" panose="020B0604020202020204" pitchFamily="34" charset="0"/>
              </a:rPr>
              <a:t>World Health Organization (2023) Defeating meningitis by 2030: global road map. Available at: </a:t>
            </a:r>
            <a:r>
              <a:rPr kumimoji="0" lang="en-GB" altLang="en-US" sz="1200" b="0" i="0" u="none" strike="noStrike" cap="none" normalizeH="0" baseline="0" dirty="0">
                <a:ln>
                  <a:noFill/>
                </a:ln>
                <a:solidFill>
                  <a:srgbClr val="1155CC"/>
                </a:solidFill>
                <a:effectLst/>
                <a:cs typeface="Arial" panose="020B0604020202020204" pitchFamily="34" charset="0"/>
                <a:hlinkClick r:id="rId8"/>
              </a:rPr>
              <a:t>https://www.who.int/publications/i/item/9789240026407</a:t>
            </a:r>
            <a:r>
              <a:rPr kumimoji="0" lang="en-GB" altLang="en-US" sz="1200" b="0" i="0" u="none" strike="noStrike" cap="none" normalizeH="0" baseline="0" dirty="0">
                <a:ln>
                  <a:noFill/>
                </a:ln>
                <a:solidFill>
                  <a:schemeClr val="tx1"/>
                </a:solidFill>
                <a:effectLst/>
                <a:cs typeface="Arial" panose="020B0604020202020204" pitchFamily="34" charset="0"/>
              </a:rPr>
              <a:t> (Accessed: 7 March 2026).</a:t>
            </a:r>
            <a:endParaRPr kumimoji="0" lang="en-GB" altLang="en-US" sz="1200" b="0" i="0" u="none" strike="noStrike" cap="none" normalizeH="0" baseline="0" dirty="0">
              <a:ln>
                <a:noFill/>
              </a:ln>
              <a:solidFill>
                <a:srgbClr val="000000"/>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200" b="0" i="0" u="none" strike="noStrike" cap="none" normalizeH="0" baseline="0" dirty="0">
                <a:ln>
                  <a:noFill/>
                </a:ln>
                <a:solidFill>
                  <a:schemeClr val="tx1"/>
                </a:solidFill>
                <a:effectLst/>
              </a:rPr>
            </a:br>
            <a:endParaRPr kumimoji="0" lang="en-GB" altLang="en-US"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40459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6201A-6640-40B1-BCA6-71C514D15C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695688-6207-DC1F-49DE-2413774A13F8}"/>
              </a:ext>
            </a:extLst>
          </p:cNvPr>
          <p:cNvSpPr>
            <a:spLocks noGrp="1"/>
          </p:cNvSpPr>
          <p:nvPr>
            <p:ph type="title"/>
          </p:nvPr>
        </p:nvSpPr>
        <p:spPr/>
        <p:txBody>
          <a:bodyPr>
            <a:normAutofit fontScale="90000"/>
          </a:bodyPr>
          <a:lstStyle/>
          <a:p>
            <a:r>
              <a:rPr lang="en-GB" b="1" dirty="0">
                <a:solidFill>
                  <a:schemeClr val="accent4">
                    <a:lumMod val="75000"/>
                  </a:schemeClr>
                </a:solidFill>
                <a:highlight>
                  <a:srgbClr val="FFFF00"/>
                </a:highlight>
              </a:rPr>
              <a:t>THANK YOU! </a:t>
            </a:r>
            <a:r>
              <a:rPr lang="en-GB" b="1" dirty="0">
                <a:solidFill>
                  <a:schemeClr val="accent4">
                    <a:lumMod val="75000"/>
                  </a:schemeClr>
                </a:solidFill>
                <a:highlight>
                  <a:srgbClr val="FFFF00"/>
                </a:highlight>
                <a:sym typeface="Wingdings" panose="05000000000000000000" pitchFamily="2" charset="2"/>
              </a:rPr>
              <a:t></a:t>
            </a:r>
            <a:br>
              <a:rPr lang="en-GB" b="1" dirty="0">
                <a:solidFill>
                  <a:schemeClr val="accent4">
                    <a:lumMod val="75000"/>
                  </a:schemeClr>
                </a:solidFill>
                <a:highlight>
                  <a:srgbClr val="FFFF00"/>
                </a:highlight>
                <a:sym typeface="Wingdings" panose="05000000000000000000" pitchFamily="2" charset="2"/>
              </a:rPr>
            </a:br>
            <a:r>
              <a:rPr lang="en-GB" b="1" dirty="0">
                <a:solidFill>
                  <a:schemeClr val="accent4">
                    <a:lumMod val="75000"/>
                  </a:schemeClr>
                </a:solidFill>
                <a:highlight>
                  <a:srgbClr val="FFFF00"/>
                </a:highlight>
              </a:rPr>
              <a:t> from: Velocity Group </a:t>
            </a:r>
            <a:endParaRPr lang="en-GB" dirty="0">
              <a:highlight>
                <a:srgbClr val="FFFF00"/>
              </a:highlight>
            </a:endParaRPr>
          </a:p>
        </p:txBody>
      </p:sp>
      <p:sp>
        <p:nvSpPr>
          <p:cNvPr id="3" name="Content Placeholder 2">
            <a:extLst>
              <a:ext uri="{FF2B5EF4-FFF2-40B4-BE49-F238E27FC236}">
                <a16:creationId xmlns:a16="http://schemas.microsoft.com/office/drawing/2014/main" id="{2369C1A8-1B2B-14E8-E8A6-0893C399B229}"/>
              </a:ext>
            </a:extLst>
          </p:cNvPr>
          <p:cNvSpPr>
            <a:spLocks noGrp="1"/>
          </p:cNvSpPr>
          <p:nvPr>
            <p:ph idx="1"/>
          </p:nvPr>
        </p:nvSpPr>
        <p:spPr/>
        <p:txBody>
          <a:bodyPr>
            <a:normAutofit/>
          </a:bodyPr>
          <a:lstStyle/>
          <a:p>
            <a:pPr indent="-228600">
              <a:lnSpc>
                <a:spcPct val="110000"/>
              </a:lnSpc>
            </a:pPr>
            <a:r>
              <a:rPr lang="en-US" u="sng" dirty="0"/>
              <a:t>TEAM MATES</a:t>
            </a:r>
            <a:r>
              <a:rPr lang="en-US" dirty="0"/>
              <a:t>:</a:t>
            </a:r>
          </a:p>
          <a:p>
            <a:pPr indent="-228600">
              <a:lnSpc>
                <a:spcPct val="110000"/>
              </a:lnSpc>
            </a:pPr>
            <a:r>
              <a:rPr lang="en-US" dirty="0">
                <a:solidFill>
                  <a:schemeClr val="accent6">
                    <a:lumMod val="75000"/>
                  </a:schemeClr>
                </a:solidFill>
              </a:rPr>
              <a:t>Rosa Monteiro Costa </a:t>
            </a:r>
            <a:r>
              <a:rPr lang="en-US" dirty="0" err="1">
                <a:solidFill>
                  <a:schemeClr val="accent6">
                    <a:lumMod val="75000"/>
                  </a:schemeClr>
                </a:solidFill>
              </a:rPr>
              <a:t>Mbunga</a:t>
            </a:r>
            <a:r>
              <a:rPr lang="en-US" dirty="0">
                <a:solidFill>
                  <a:schemeClr val="accent6">
                    <a:lumMod val="75000"/>
                  </a:schemeClr>
                </a:solidFill>
              </a:rPr>
              <a:t> </a:t>
            </a:r>
            <a:r>
              <a:rPr lang="en-US" dirty="0"/>
              <a:t>- 2514992</a:t>
            </a:r>
          </a:p>
          <a:p>
            <a:pPr indent="-228600">
              <a:lnSpc>
                <a:spcPct val="110000"/>
              </a:lnSpc>
            </a:pPr>
            <a:r>
              <a:rPr lang="en-US" dirty="0">
                <a:solidFill>
                  <a:schemeClr val="accent1">
                    <a:lumMod val="75000"/>
                  </a:schemeClr>
                </a:solidFill>
              </a:rPr>
              <a:t>Bernardita Rodriguez Brown </a:t>
            </a:r>
            <a:r>
              <a:rPr lang="en-US" dirty="0"/>
              <a:t>- 2508289</a:t>
            </a:r>
          </a:p>
          <a:p>
            <a:pPr indent="-228600">
              <a:lnSpc>
                <a:spcPct val="110000"/>
              </a:lnSpc>
            </a:pPr>
            <a:r>
              <a:rPr lang="en-US" dirty="0">
                <a:solidFill>
                  <a:srgbClr val="7030A0"/>
                </a:solidFill>
              </a:rPr>
              <a:t>Maria Eugenia Cassama </a:t>
            </a:r>
            <a:r>
              <a:rPr lang="en-US" dirty="0"/>
              <a:t>- 2410705</a:t>
            </a:r>
          </a:p>
          <a:p>
            <a:pPr indent="-228600">
              <a:lnSpc>
                <a:spcPct val="110000"/>
              </a:lnSpc>
            </a:pPr>
            <a:r>
              <a:rPr lang="en-US" dirty="0">
                <a:solidFill>
                  <a:schemeClr val="accent1"/>
                </a:solidFill>
              </a:rPr>
              <a:t>Diana Barbosa </a:t>
            </a:r>
            <a:r>
              <a:rPr lang="en-US" dirty="0"/>
              <a:t>- 2508559</a:t>
            </a:r>
          </a:p>
          <a:p>
            <a:pPr indent="-228600">
              <a:lnSpc>
                <a:spcPct val="110000"/>
              </a:lnSpc>
            </a:pPr>
            <a:r>
              <a:rPr lang="en-US" dirty="0" err="1">
                <a:solidFill>
                  <a:schemeClr val="accent6">
                    <a:lumMod val="50000"/>
                  </a:schemeClr>
                </a:solidFill>
              </a:rPr>
              <a:t>Shamshun</a:t>
            </a:r>
            <a:r>
              <a:rPr lang="en-US" dirty="0">
                <a:solidFill>
                  <a:schemeClr val="accent6">
                    <a:lumMod val="50000"/>
                  </a:schemeClr>
                </a:solidFill>
              </a:rPr>
              <a:t> Nahar </a:t>
            </a:r>
            <a:r>
              <a:rPr lang="en-US" dirty="0"/>
              <a:t>- 2511431</a:t>
            </a:r>
          </a:p>
          <a:p>
            <a:endParaRPr lang="en-GB" dirty="0"/>
          </a:p>
        </p:txBody>
      </p:sp>
    </p:spTree>
    <p:extLst>
      <p:ext uri="{BB962C8B-B14F-4D97-AF65-F5344CB8AC3E}">
        <p14:creationId xmlns:p14="http://schemas.microsoft.com/office/powerpoint/2010/main" val="10558456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70f62240467c441227bbee8c98696419">
  <xsd:schema xmlns:xsd="http://www.w3.org/2001/XMLSchema" xmlns:xs="http://www.w3.org/2001/XMLSchema" xmlns:p="http://schemas.microsoft.com/office/2006/metadata/properties" xmlns:ns3="b4f9f7ee-5770-4a14-8925-17f3d16e50b7" targetNamespace="http://schemas.microsoft.com/office/2006/metadata/properties" ma:root="true" ma:fieldsID="c363c50debf9cd77644f816dac75c651"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www.w3.org/XML/1998/namespace"/>
    <ds:schemaRef ds:uri="http://schemas.microsoft.com/office/2006/metadata/properties"/>
    <ds:schemaRef ds:uri="http://purl.org/dc/terms/"/>
    <ds:schemaRef ds:uri="http://purl.org/dc/elements/1.1/"/>
    <ds:schemaRef ds:uri="b4f9f7ee-5770-4a14-8925-17f3d16e50b7"/>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720FCEE4-84F2-4E88-9D70-2F8236F661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3630</Words>
  <Application>Microsoft Office PowerPoint</Application>
  <PresentationFormat>On-screen Show (4:3)</PresentationFormat>
  <Paragraphs>246</Paragraphs>
  <Slides>38</Slides>
  <Notes>5</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20140311PresentationUWTSDTemplate</vt:lpstr>
      <vt:lpstr>INTRODUCTION TO PUBLIC HEALTH</vt:lpstr>
      <vt:lpstr>Velocity Group  (TOPIC: MENINGITIS)</vt:lpstr>
      <vt:lpstr>Presentation Overview</vt:lpstr>
      <vt:lpstr>INTRODUCTION &amp; DEFINITION OF MENINGITIS</vt:lpstr>
      <vt:lpstr>Introduction/Overview (MENINGITIS)</vt:lpstr>
      <vt:lpstr>What are the main approaches &amp; strategies that could be used to MEASURE a Meningitis Outbreak?</vt:lpstr>
      <vt:lpstr>Presentation Overview</vt:lpstr>
      <vt:lpstr>Introduction</vt:lpstr>
      <vt:lpstr>Main approaches and strategies used to Measure  Meningitis  </vt:lpstr>
      <vt:lpstr>PowerPoint Presentation</vt:lpstr>
      <vt:lpstr>PowerPoint Presentation</vt:lpstr>
      <vt:lpstr>What are the main approaches &amp; strategies that could be used to MONITOR a Meningitis Outbreak?</vt:lpstr>
      <vt:lpstr>  MONITORING MENINGITIS</vt:lpstr>
      <vt:lpstr>Statutory Monitoring &amp; Routine Surveillance</vt:lpstr>
      <vt:lpstr>Laboratory Surveillance &amp; Strategy Evaluation</vt:lpstr>
      <vt:lpstr>Outbreak Management &amp; Surveillance Trends</vt:lpstr>
      <vt:lpstr>Clinical Severity &amp; Outcome Monitoring</vt:lpstr>
      <vt:lpstr>PowerPoint Presentation</vt:lpstr>
      <vt:lpstr>What are the main approaches &amp; strategies that could be used to CONTROL a Meningitis Outbreak?</vt:lpstr>
      <vt:lpstr>Prevention of Meningitis  </vt:lpstr>
      <vt:lpstr>Control of Meningitis  </vt:lpstr>
      <vt:lpstr>James’ Case</vt:lpstr>
      <vt:lpstr>Conclusion </vt:lpstr>
      <vt:lpstr>What POLICY &amp; Strategies are available to the UK government to maintain Public Health?</vt:lpstr>
      <vt:lpstr>UK GOVERNMENT'S POLICIES AND STRATEGIES TO MENINGITIS</vt:lpstr>
      <vt:lpstr>Health Promotion and Awareness</vt:lpstr>
      <vt:lpstr>UK Vaccination Programme Strategy</vt:lpstr>
      <vt:lpstr>Outbreak Control Strategies</vt:lpstr>
      <vt:lpstr>Digital Health and Technology</vt:lpstr>
      <vt:lpstr>WHAT HEALTH EDUCATION WILL YOU GIVE TO THE SCHOOL MANAGEMENT TO PREVENT THE MENINGITIS OUTBREAK </vt:lpstr>
      <vt:lpstr>The Following Educational Pillars are essential for school management</vt:lpstr>
      <vt:lpstr>continuation</vt:lpstr>
      <vt:lpstr>PowerPoint Presentation</vt:lpstr>
      <vt:lpstr>CONCLUSION</vt:lpstr>
      <vt:lpstr>REFERENCES</vt:lpstr>
      <vt:lpstr>PowerPoint Presentation</vt:lpstr>
      <vt:lpstr>PowerPoint Presentation</vt:lpstr>
      <vt:lpstr>THANK YOU!   from: Velocity Group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Bernardita Rodriguez Brown (2508289)</cp:lastModifiedBy>
  <cp:revision>118</cp:revision>
  <dcterms:created xsi:type="dcterms:W3CDTF">2015-04-14T15:21:28Z</dcterms:created>
  <dcterms:modified xsi:type="dcterms:W3CDTF">2026-03-14T21:45:51Z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