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79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520A14-1237-440B-A285-6C3A8F3BBF9B}" v="11" dt="2026-06-01T21:48:31.2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Craig (2404705)" userId="84bbfa5f-abe4-49a5-be78-22734cf345b1" providerId="ADAL" clId="{ECCCA4D8-685D-45D8-8C31-C4E078AB07C4}"/>
    <pc:docChg chg="modSld">
      <pc:chgData name="Daniel Craig (2404705)" userId="84bbfa5f-abe4-49a5-be78-22734cf345b1" providerId="ADAL" clId="{ECCCA4D8-685D-45D8-8C31-C4E078AB07C4}" dt="2026-06-01T21:48:31.265" v="15"/>
      <pc:docMkLst>
        <pc:docMk/>
      </pc:docMkLst>
      <pc:sldChg chg="addSp delSp modSp mod modTransition modAnim">
        <pc:chgData name="Daniel Craig (2404705)" userId="84bbfa5f-abe4-49a5-be78-22734cf345b1" providerId="ADAL" clId="{ECCCA4D8-685D-45D8-8C31-C4E078AB07C4}" dt="2026-06-01T21:48:31.265" v="15"/>
        <pc:sldMkLst>
          <pc:docMk/>
          <pc:sldMk cId="1532038659" sldId="256"/>
        </pc:sldMkLst>
        <pc:picChg chg="add del mod">
          <ac:chgData name="Daniel Craig (2404705)" userId="84bbfa5f-abe4-49a5-be78-22734cf345b1" providerId="ADAL" clId="{ECCCA4D8-685D-45D8-8C31-C4E078AB07C4}" dt="2026-06-01T21:26:15.466" v="2"/>
          <ac:picMkLst>
            <pc:docMk/>
            <pc:sldMk cId="1532038659" sldId="256"/>
            <ac:picMk id="4" creationId="{574921BF-4BF2-8BBC-29AF-9497C56833C8}"/>
          </ac:picMkLst>
        </pc:picChg>
        <pc:picChg chg="add del mod ord">
          <ac:chgData name="Daniel Craig (2404705)" userId="84bbfa5f-abe4-49a5-be78-22734cf345b1" providerId="ADAL" clId="{ECCCA4D8-685D-45D8-8C31-C4E078AB07C4}" dt="2026-06-01T21:27:22.220" v="3"/>
          <ac:picMkLst>
            <pc:docMk/>
            <pc:sldMk cId="1532038659" sldId="256"/>
            <ac:picMk id="10" creationId="{3021379A-5316-57E3-5674-ACB49572C15E}"/>
          </ac:picMkLst>
        </pc:picChg>
        <pc:picChg chg="add del mod">
          <ac:chgData name="Daniel Craig (2404705)" userId="84bbfa5f-abe4-49a5-be78-22734cf345b1" providerId="ADAL" clId="{ECCCA4D8-685D-45D8-8C31-C4E078AB07C4}" dt="2026-06-01T21:27:25.487" v="5"/>
          <ac:picMkLst>
            <pc:docMk/>
            <pc:sldMk cId="1532038659" sldId="256"/>
            <ac:picMk id="11" creationId="{2F5E5746-0735-B315-4079-C30751B73FCF}"/>
          </ac:picMkLst>
        </pc:picChg>
        <pc:picChg chg="add del mod ord">
          <ac:chgData name="Daniel Craig (2404705)" userId="84bbfa5f-abe4-49a5-be78-22734cf345b1" providerId="ADAL" clId="{ECCCA4D8-685D-45D8-8C31-C4E078AB07C4}" dt="2026-06-01T21:28:10.847" v="6"/>
          <ac:picMkLst>
            <pc:docMk/>
            <pc:sldMk cId="1532038659" sldId="256"/>
            <ac:picMk id="14" creationId="{9CCBE0A6-8CC8-814C-3BC5-7259FF8737DC}"/>
          </ac:picMkLst>
        </pc:picChg>
        <pc:picChg chg="add del mod">
          <ac:chgData name="Daniel Craig (2404705)" userId="84bbfa5f-abe4-49a5-be78-22734cf345b1" providerId="ADAL" clId="{ECCCA4D8-685D-45D8-8C31-C4E078AB07C4}" dt="2026-06-01T21:28:21.676" v="8"/>
          <ac:picMkLst>
            <pc:docMk/>
            <pc:sldMk cId="1532038659" sldId="256"/>
            <ac:picMk id="15" creationId="{72EB8594-51C8-3C34-7F71-2B77C32BE32A}"/>
          </ac:picMkLst>
        </pc:picChg>
        <pc:picChg chg="add del mod ord">
          <ac:chgData name="Daniel Craig (2404705)" userId="84bbfa5f-abe4-49a5-be78-22734cf345b1" providerId="ADAL" clId="{ECCCA4D8-685D-45D8-8C31-C4E078AB07C4}" dt="2026-06-01T21:29:26.561" v="9"/>
          <ac:picMkLst>
            <pc:docMk/>
            <pc:sldMk cId="1532038659" sldId="256"/>
            <ac:picMk id="18" creationId="{1695819C-6A3D-E35B-7BD3-2B7EFB670CC2}"/>
          </ac:picMkLst>
        </pc:picChg>
        <pc:picChg chg="add del mod">
          <ac:chgData name="Daniel Craig (2404705)" userId="84bbfa5f-abe4-49a5-be78-22734cf345b1" providerId="ADAL" clId="{ECCCA4D8-685D-45D8-8C31-C4E078AB07C4}" dt="2026-06-01T21:30:11.248" v="11"/>
          <ac:picMkLst>
            <pc:docMk/>
            <pc:sldMk cId="1532038659" sldId="256"/>
            <ac:picMk id="19" creationId="{B11247A2-A53E-CF3D-BD8D-778BBA0B91ED}"/>
          </ac:picMkLst>
        </pc:picChg>
        <pc:picChg chg="add del mod ord">
          <ac:chgData name="Daniel Craig (2404705)" userId="84bbfa5f-abe4-49a5-be78-22734cf345b1" providerId="ADAL" clId="{ECCCA4D8-685D-45D8-8C31-C4E078AB07C4}" dt="2026-06-01T21:30:19.188" v="12"/>
          <ac:picMkLst>
            <pc:docMk/>
            <pc:sldMk cId="1532038659" sldId="256"/>
            <ac:picMk id="21" creationId="{11B50B92-4E55-DCE5-F545-3A30B13E8E2F}"/>
          </ac:picMkLst>
        </pc:picChg>
        <pc:picChg chg="add del mod">
          <ac:chgData name="Daniel Craig (2404705)" userId="84bbfa5f-abe4-49a5-be78-22734cf345b1" providerId="ADAL" clId="{ECCCA4D8-685D-45D8-8C31-C4E078AB07C4}" dt="2026-06-01T21:30:21.517" v="14"/>
          <ac:picMkLst>
            <pc:docMk/>
            <pc:sldMk cId="1532038659" sldId="256"/>
            <ac:picMk id="22" creationId="{64BE5DAA-CD07-3F61-F3DC-F3FCBCB8704E}"/>
          </ac:picMkLst>
        </pc:picChg>
        <pc:picChg chg="add del mod ord">
          <ac:chgData name="Daniel Craig (2404705)" userId="84bbfa5f-abe4-49a5-be78-22734cf345b1" providerId="ADAL" clId="{ECCCA4D8-685D-45D8-8C31-C4E078AB07C4}" dt="2026-06-01T21:48:31.265" v="15"/>
          <ac:picMkLst>
            <pc:docMk/>
            <pc:sldMk cId="1532038659" sldId="256"/>
            <ac:picMk id="25" creationId="{37DE589F-1820-B4E8-E1AA-29E999677BEF}"/>
          </ac:picMkLst>
        </pc:picChg>
        <pc:picChg chg="add mod">
          <ac:chgData name="Daniel Craig (2404705)" userId="84bbfa5f-abe4-49a5-be78-22734cf345b1" providerId="ADAL" clId="{ECCCA4D8-685D-45D8-8C31-C4E078AB07C4}" dt="2026-06-01T21:48:31.265" v="15"/>
          <ac:picMkLst>
            <pc:docMk/>
            <pc:sldMk cId="1532038659" sldId="256"/>
            <ac:picMk id="26" creationId="{0DE840E5-A669-5A8C-385E-7C50D38AA710}"/>
          </ac:picMkLst>
        </pc:picChg>
      </pc:sldChg>
      <pc:sldChg chg="addSp modSp modTransition">
        <pc:chgData name="Daniel Craig (2404705)" userId="84bbfa5f-abe4-49a5-be78-22734cf345b1" providerId="ADAL" clId="{ECCCA4D8-685D-45D8-8C31-C4E078AB07C4}" dt="2026-06-01T21:48:31.265" v="15"/>
        <pc:sldMkLst>
          <pc:docMk/>
          <pc:sldMk cId="1313369154" sldId="258"/>
        </pc:sldMkLst>
        <pc:picChg chg="add mod">
          <ac:chgData name="Daniel Craig (2404705)" userId="84bbfa5f-abe4-49a5-be78-22734cf345b1" providerId="ADAL" clId="{ECCCA4D8-685D-45D8-8C31-C4E078AB07C4}" dt="2026-06-01T21:48:31.265" v="15"/>
          <ac:picMkLst>
            <pc:docMk/>
            <pc:sldMk cId="1313369154" sldId="258"/>
            <ac:picMk id="6" creationId="{D0920B49-6443-07FA-4AEF-1E72838E534D}"/>
          </ac:picMkLst>
        </pc:picChg>
      </pc:sldChg>
      <pc:sldChg chg="addSp modSp modTransition">
        <pc:chgData name="Daniel Craig (2404705)" userId="84bbfa5f-abe4-49a5-be78-22734cf345b1" providerId="ADAL" clId="{ECCCA4D8-685D-45D8-8C31-C4E078AB07C4}" dt="2026-06-01T21:48:31.265" v="15"/>
        <pc:sldMkLst>
          <pc:docMk/>
          <pc:sldMk cId="2932385276" sldId="259"/>
        </pc:sldMkLst>
        <pc:picChg chg="add mod">
          <ac:chgData name="Daniel Craig (2404705)" userId="84bbfa5f-abe4-49a5-be78-22734cf345b1" providerId="ADAL" clId="{ECCCA4D8-685D-45D8-8C31-C4E078AB07C4}" dt="2026-06-01T21:48:31.265" v="15"/>
          <ac:picMkLst>
            <pc:docMk/>
            <pc:sldMk cId="2932385276" sldId="259"/>
            <ac:picMk id="5" creationId="{5FE6F849-FC2F-2B73-89C8-19CCC4E93F88}"/>
          </ac:picMkLst>
        </pc:picChg>
      </pc:sldChg>
      <pc:sldChg chg="addSp modSp modTransition">
        <pc:chgData name="Daniel Craig (2404705)" userId="84bbfa5f-abe4-49a5-be78-22734cf345b1" providerId="ADAL" clId="{ECCCA4D8-685D-45D8-8C31-C4E078AB07C4}" dt="2026-06-01T21:48:31.265" v="15"/>
        <pc:sldMkLst>
          <pc:docMk/>
          <pc:sldMk cId="2914953928" sldId="260"/>
        </pc:sldMkLst>
        <pc:picChg chg="add mod">
          <ac:chgData name="Daniel Craig (2404705)" userId="84bbfa5f-abe4-49a5-be78-22734cf345b1" providerId="ADAL" clId="{ECCCA4D8-685D-45D8-8C31-C4E078AB07C4}" dt="2026-06-01T21:48:31.265" v="15"/>
          <ac:picMkLst>
            <pc:docMk/>
            <pc:sldMk cId="2914953928" sldId="260"/>
            <ac:picMk id="5" creationId="{D961DADC-8836-70CF-4FB8-720D5B65EBBC}"/>
          </ac:picMkLst>
        </pc:picChg>
      </pc:sldChg>
      <pc:sldChg chg="addSp modSp modTransition">
        <pc:chgData name="Daniel Craig (2404705)" userId="84bbfa5f-abe4-49a5-be78-22734cf345b1" providerId="ADAL" clId="{ECCCA4D8-685D-45D8-8C31-C4E078AB07C4}" dt="2026-06-01T21:48:31.265" v="15"/>
        <pc:sldMkLst>
          <pc:docMk/>
          <pc:sldMk cId="2522840666" sldId="261"/>
        </pc:sldMkLst>
        <pc:picChg chg="add mod">
          <ac:chgData name="Daniel Craig (2404705)" userId="84bbfa5f-abe4-49a5-be78-22734cf345b1" providerId="ADAL" clId="{ECCCA4D8-685D-45D8-8C31-C4E078AB07C4}" dt="2026-06-01T21:48:31.265" v="15"/>
          <ac:picMkLst>
            <pc:docMk/>
            <pc:sldMk cId="2522840666" sldId="261"/>
            <ac:picMk id="4" creationId="{519EA31A-2152-9A39-A226-92A1BBF3F222}"/>
          </ac:picMkLst>
        </pc:picChg>
      </pc:sldChg>
      <pc:sldChg chg="addSp modSp modTransition">
        <pc:chgData name="Daniel Craig (2404705)" userId="84bbfa5f-abe4-49a5-be78-22734cf345b1" providerId="ADAL" clId="{ECCCA4D8-685D-45D8-8C31-C4E078AB07C4}" dt="2026-06-01T21:48:31.265" v="15"/>
        <pc:sldMkLst>
          <pc:docMk/>
          <pc:sldMk cId="127967376" sldId="262"/>
        </pc:sldMkLst>
        <pc:picChg chg="add mod">
          <ac:chgData name="Daniel Craig (2404705)" userId="84bbfa5f-abe4-49a5-be78-22734cf345b1" providerId="ADAL" clId="{ECCCA4D8-685D-45D8-8C31-C4E078AB07C4}" dt="2026-06-01T21:48:31.265" v="15"/>
          <ac:picMkLst>
            <pc:docMk/>
            <pc:sldMk cId="127967376" sldId="262"/>
            <ac:picMk id="5" creationId="{AC2C59E6-B60F-4A76-CAB5-7452853556EE}"/>
          </ac:picMkLst>
        </pc:picChg>
      </pc:sldChg>
      <pc:sldChg chg="addSp modSp modTransition">
        <pc:chgData name="Daniel Craig (2404705)" userId="84bbfa5f-abe4-49a5-be78-22734cf345b1" providerId="ADAL" clId="{ECCCA4D8-685D-45D8-8C31-C4E078AB07C4}" dt="2026-06-01T21:48:31.265" v="15"/>
        <pc:sldMkLst>
          <pc:docMk/>
          <pc:sldMk cId="928361157" sldId="263"/>
        </pc:sldMkLst>
        <pc:picChg chg="add mod">
          <ac:chgData name="Daniel Craig (2404705)" userId="84bbfa5f-abe4-49a5-be78-22734cf345b1" providerId="ADAL" clId="{ECCCA4D8-685D-45D8-8C31-C4E078AB07C4}" dt="2026-06-01T21:48:31.265" v="15"/>
          <ac:picMkLst>
            <pc:docMk/>
            <pc:sldMk cId="928361157" sldId="263"/>
            <ac:picMk id="5" creationId="{62939525-CA65-1F89-C45C-887FF1A6C760}"/>
          </ac:picMkLst>
        </pc:picChg>
      </pc:sldChg>
      <pc:sldChg chg="addSp modSp modTransition">
        <pc:chgData name="Daniel Craig (2404705)" userId="84bbfa5f-abe4-49a5-be78-22734cf345b1" providerId="ADAL" clId="{ECCCA4D8-685D-45D8-8C31-C4E078AB07C4}" dt="2026-06-01T21:48:31.265" v="15"/>
        <pc:sldMkLst>
          <pc:docMk/>
          <pc:sldMk cId="2568732211" sldId="264"/>
        </pc:sldMkLst>
        <pc:picChg chg="add mod">
          <ac:chgData name="Daniel Craig (2404705)" userId="84bbfa5f-abe4-49a5-be78-22734cf345b1" providerId="ADAL" clId="{ECCCA4D8-685D-45D8-8C31-C4E078AB07C4}" dt="2026-06-01T21:48:31.265" v="15"/>
          <ac:picMkLst>
            <pc:docMk/>
            <pc:sldMk cId="2568732211" sldId="264"/>
            <ac:picMk id="4" creationId="{41E26F4C-98CC-6E1D-3A58-CDE61F6F91AE}"/>
          </ac:picMkLst>
        </pc:picChg>
      </pc:sldChg>
      <pc:sldChg chg="addSp modSp modTransition">
        <pc:chgData name="Daniel Craig (2404705)" userId="84bbfa5f-abe4-49a5-be78-22734cf345b1" providerId="ADAL" clId="{ECCCA4D8-685D-45D8-8C31-C4E078AB07C4}" dt="2026-06-01T21:48:31.265" v="15"/>
        <pc:sldMkLst>
          <pc:docMk/>
          <pc:sldMk cId="984696255" sldId="265"/>
        </pc:sldMkLst>
        <pc:picChg chg="add mod">
          <ac:chgData name="Daniel Craig (2404705)" userId="84bbfa5f-abe4-49a5-be78-22734cf345b1" providerId="ADAL" clId="{ECCCA4D8-685D-45D8-8C31-C4E078AB07C4}" dt="2026-06-01T21:48:31.265" v="15"/>
          <ac:picMkLst>
            <pc:docMk/>
            <pc:sldMk cId="984696255" sldId="265"/>
            <ac:picMk id="5" creationId="{FE76800B-EF60-B62E-3A87-3A958492378E}"/>
          </ac:picMkLst>
        </pc:picChg>
      </pc:sldChg>
      <pc:sldChg chg="addSp modSp modTransition">
        <pc:chgData name="Daniel Craig (2404705)" userId="84bbfa5f-abe4-49a5-be78-22734cf345b1" providerId="ADAL" clId="{ECCCA4D8-685D-45D8-8C31-C4E078AB07C4}" dt="2026-06-01T21:48:31.265" v="15"/>
        <pc:sldMkLst>
          <pc:docMk/>
          <pc:sldMk cId="1761479028" sldId="266"/>
        </pc:sldMkLst>
        <pc:picChg chg="add mod">
          <ac:chgData name="Daniel Craig (2404705)" userId="84bbfa5f-abe4-49a5-be78-22734cf345b1" providerId="ADAL" clId="{ECCCA4D8-685D-45D8-8C31-C4E078AB07C4}" dt="2026-06-01T21:48:31.265" v="15"/>
          <ac:picMkLst>
            <pc:docMk/>
            <pc:sldMk cId="1761479028" sldId="266"/>
            <ac:picMk id="4" creationId="{D6424C9A-8B99-4E48-4B00-0B7D8132E5A7}"/>
          </ac:picMkLst>
        </pc:picChg>
      </pc:sldChg>
      <pc:sldChg chg="addSp modSp modTransition">
        <pc:chgData name="Daniel Craig (2404705)" userId="84bbfa5f-abe4-49a5-be78-22734cf345b1" providerId="ADAL" clId="{ECCCA4D8-685D-45D8-8C31-C4E078AB07C4}" dt="2026-06-01T21:48:31.265" v="15"/>
        <pc:sldMkLst>
          <pc:docMk/>
          <pc:sldMk cId="2388041210" sldId="267"/>
        </pc:sldMkLst>
        <pc:picChg chg="add mod">
          <ac:chgData name="Daniel Craig (2404705)" userId="84bbfa5f-abe4-49a5-be78-22734cf345b1" providerId="ADAL" clId="{ECCCA4D8-685D-45D8-8C31-C4E078AB07C4}" dt="2026-06-01T21:48:31.265" v="15"/>
          <ac:picMkLst>
            <pc:docMk/>
            <pc:sldMk cId="2388041210" sldId="267"/>
            <ac:picMk id="4" creationId="{627F7E6F-5259-3F53-FFAF-CC081C6EA18D}"/>
          </ac:picMkLst>
        </pc:picChg>
      </pc:sldChg>
      <pc:sldChg chg="addSp modSp modTransition">
        <pc:chgData name="Daniel Craig (2404705)" userId="84bbfa5f-abe4-49a5-be78-22734cf345b1" providerId="ADAL" clId="{ECCCA4D8-685D-45D8-8C31-C4E078AB07C4}" dt="2026-06-01T21:48:31.265" v="15"/>
        <pc:sldMkLst>
          <pc:docMk/>
          <pc:sldMk cId="423939598" sldId="268"/>
        </pc:sldMkLst>
        <pc:picChg chg="add mod">
          <ac:chgData name="Daniel Craig (2404705)" userId="84bbfa5f-abe4-49a5-be78-22734cf345b1" providerId="ADAL" clId="{ECCCA4D8-685D-45D8-8C31-C4E078AB07C4}" dt="2026-06-01T21:48:31.265" v="15"/>
          <ac:picMkLst>
            <pc:docMk/>
            <pc:sldMk cId="423939598" sldId="268"/>
            <ac:picMk id="4" creationId="{784DE0D8-CD2F-8179-2BD8-BBE0A7F5E32B}"/>
          </ac:picMkLst>
        </pc:picChg>
      </pc:sldChg>
      <pc:sldChg chg="addSp modSp modTransition">
        <pc:chgData name="Daniel Craig (2404705)" userId="84bbfa5f-abe4-49a5-be78-22734cf345b1" providerId="ADAL" clId="{ECCCA4D8-685D-45D8-8C31-C4E078AB07C4}" dt="2026-06-01T21:48:31.265" v="15"/>
        <pc:sldMkLst>
          <pc:docMk/>
          <pc:sldMk cId="1361503939" sldId="269"/>
        </pc:sldMkLst>
        <pc:picChg chg="add mod">
          <ac:chgData name="Daniel Craig (2404705)" userId="84bbfa5f-abe4-49a5-be78-22734cf345b1" providerId="ADAL" clId="{ECCCA4D8-685D-45D8-8C31-C4E078AB07C4}" dt="2026-06-01T21:48:31.265" v="15"/>
          <ac:picMkLst>
            <pc:docMk/>
            <pc:sldMk cId="1361503939" sldId="269"/>
            <ac:picMk id="5" creationId="{D09C4617-61D6-7508-AAEF-ED13BDFDBBF2}"/>
          </ac:picMkLst>
        </pc:picChg>
      </pc:sldChg>
      <pc:sldChg chg="addSp modSp modTransition">
        <pc:chgData name="Daniel Craig (2404705)" userId="84bbfa5f-abe4-49a5-be78-22734cf345b1" providerId="ADAL" clId="{ECCCA4D8-685D-45D8-8C31-C4E078AB07C4}" dt="2026-06-01T21:48:31.265" v="15"/>
        <pc:sldMkLst>
          <pc:docMk/>
          <pc:sldMk cId="1030456740" sldId="270"/>
        </pc:sldMkLst>
        <pc:picChg chg="add mod">
          <ac:chgData name="Daniel Craig (2404705)" userId="84bbfa5f-abe4-49a5-be78-22734cf345b1" providerId="ADAL" clId="{ECCCA4D8-685D-45D8-8C31-C4E078AB07C4}" dt="2026-06-01T21:48:31.265" v="15"/>
          <ac:picMkLst>
            <pc:docMk/>
            <pc:sldMk cId="1030456740" sldId="270"/>
            <ac:picMk id="4" creationId="{96D26F37-AB10-D78A-5E02-CD7C277C3379}"/>
          </ac:picMkLst>
        </pc:picChg>
      </pc:sldChg>
      <pc:sldChg chg="addSp modSp modTransition">
        <pc:chgData name="Daniel Craig (2404705)" userId="84bbfa5f-abe4-49a5-be78-22734cf345b1" providerId="ADAL" clId="{ECCCA4D8-685D-45D8-8C31-C4E078AB07C4}" dt="2026-06-01T21:48:31.265" v="15"/>
        <pc:sldMkLst>
          <pc:docMk/>
          <pc:sldMk cId="3885556471" sldId="271"/>
        </pc:sldMkLst>
        <pc:picChg chg="add mod">
          <ac:chgData name="Daniel Craig (2404705)" userId="84bbfa5f-abe4-49a5-be78-22734cf345b1" providerId="ADAL" clId="{ECCCA4D8-685D-45D8-8C31-C4E078AB07C4}" dt="2026-06-01T21:48:31.265" v="15"/>
          <ac:picMkLst>
            <pc:docMk/>
            <pc:sldMk cId="3885556471" sldId="271"/>
            <ac:picMk id="5" creationId="{0283AF7A-DEA3-D56E-E702-61B7B0AD5FA2}"/>
          </ac:picMkLst>
        </pc:picChg>
      </pc:sldChg>
      <pc:sldChg chg="modTransition">
        <pc:chgData name="Daniel Craig (2404705)" userId="84bbfa5f-abe4-49a5-be78-22734cf345b1" providerId="ADAL" clId="{ECCCA4D8-685D-45D8-8C31-C4E078AB07C4}" dt="2026-06-01T21:30:21.517" v="14"/>
        <pc:sldMkLst>
          <pc:docMk/>
          <pc:sldMk cId="3350910521" sldId="272"/>
        </pc:sldMkLst>
      </pc:sldChg>
      <pc:sldChg chg="modTransition">
        <pc:chgData name="Daniel Craig (2404705)" userId="84bbfa5f-abe4-49a5-be78-22734cf345b1" providerId="ADAL" clId="{ECCCA4D8-685D-45D8-8C31-C4E078AB07C4}" dt="2026-06-01T21:30:21.517" v="14"/>
        <pc:sldMkLst>
          <pc:docMk/>
          <pc:sldMk cId="3347245241" sldId="273"/>
        </pc:sldMkLst>
      </pc:sldChg>
      <pc:sldChg chg="addSp modSp modTransition">
        <pc:chgData name="Daniel Craig (2404705)" userId="84bbfa5f-abe4-49a5-be78-22734cf345b1" providerId="ADAL" clId="{ECCCA4D8-685D-45D8-8C31-C4E078AB07C4}" dt="2026-06-01T21:48:31.265" v="15"/>
        <pc:sldMkLst>
          <pc:docMk/>
          <pc:sldMk cId="4125176286" sldId="279"/>
        </pc:sldMkLst>
        <pc:picChg chg="add mod">
          <ac:chgData name="Daniel Craig (2404705)" userId="84bbfa5f-abe4-49a5-be78-22734cf345b1" providerId="ADAL" clId="{ECCCA4D8-685D-45D8-8C31-C4E078AB07C4}" dt="2026-06-01T21:48:31.265" v="15"/>
          <ac:picMkLst>
            <pc:docMk/>
            <pc:sldMk cId="4125176286" sldId="279"/>
            <ac:picMk id="23" creationId="{4E7AB2C5-5F1E-5009-028F-0155F1933E1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DE2E79-607D-41FD-9BEA-531828C0E8E4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621E6F-DDC8-47E7-8214-8B63D15BC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205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46B98-BB31-58F2-1257-47BA53E4F6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266692-3785-CFDB-4AA2-F7D4AED3A2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027130-AE42-15FA-49BB-BCEE626521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FAC09-4231-4B27-9C5B-2C9F8035DC79}" type="datetime1">
              <a:rPr lang="en-GB" smtClean="0"/>
              <a:t>01/06/2026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A53C95-8F01-AED0-F101-AD0CCC9817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5A0BFD-19FC-47B4-E800-2047C242A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7579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B519E-9373-E25D-F3C8-8AE474282F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3D4B4-1538-3A81-64C9-866D5061AD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31E77-7B12-3B9D-E756-F96B87FD1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22382-4FD2-4CFF-ADF2-DABCF639EE17}" type="datetime1">
              <a:rPr lang="en-GB" smtClean="0"/>
              <a:t>01/06/2026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E71BEB-C4A3-92F3-3531-3126F90B2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B32C27-2502-AE4A-933B-5A96D0FD5D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3084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04648-C2E2-B870-B6BE-82E0022E3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0C676C-A336-544A-0EFC-B339897BB6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05CAFE-4D23-C569-36DF-AF27383711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E0B3B-6D76-4C85-AFE9-24DE901687E1}" type="datetime1">
              <a:rPr lang="en-GB" smtClean="0"/>
              <a:t>01/06/2026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86FE83-1597-4203-A529-D83E58225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EBC25B-E903-C9A5-49FD-0FB99B3A8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0063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F30D1-F983-C1DE-54E2-CCE6EE26A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A3E8B8-02A5-E912-BDAF-0B4CA8277B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45D914-8741-39BC-F9B3-57F3F4A07F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FF07B5-6B46-6C34-1231-897EB6F9AE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E4062-4A21-48F0-A89F-0AFA0949FC2F}" type="datetime1">
              <a:rPr lang="en-GB" smtClean="0"/>
              <a:t>01/06/2026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982109-1B18-90B8-87C2-CE36A5A23D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1F30E5-9110-8144-1825-4E007C8DB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4242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4ECB3-AAA0-55D8-1CF9-331455E33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3918BA-69BB-F243-0E46-19D0428CFB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53DF89-0F85-F684-3ACF-07B4F5AE05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84711B-AFE7-B141-681A-156F589463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73E3AD-DD6E-E880-7761-22DF43CF07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7334EA-9A55-193A-BC83-95083D8B85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299E3-77BE-4358-A94F-DC0C0F00BF9B}" type="datetime1">
              <a:rPr lang="en-GB" smtClean="0"/>
              <a:t>01/06/2026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FE47ED-8E75-DFAE-101D-C615E1FE4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772919-725C-6E57-C4FB-7BEF6F5605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0660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A9C57-F310-EEF5-3D42-3E42B5CAE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CFE7385-CE77-ECA6-F218-780C5816FC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79022-A6CB-4762-B4E2-2BE050017335}" type="datetime1">
              <a:rPr lang="en-GB" smtClean="0"/>
              <a:t>01/06/2026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1D9A50-3274-6529-1769-9D0A202DEB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B92CA3-8DB4-EFE2-4203-49EC338199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668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15F3E30-19E8-55C7-0A76-0C3AFE4FB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7604E-8C7F-4597-940C-EAC236ACC521}" type="datetime1">
              <a:rPr lang="en-GB" smtClean="0"/>
              <a:t>01/06/2026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51A6FB-21C4-DB70-D8BB-34275FB45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E86089-17FA-09DA-2C46-8E22810D0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160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0B00A-5730-3F8F-CC9E-201BF1041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4DC197-1C3E-1524-FDF2-40176676CF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63F332-DD4E-1B81-B1C5-0E94633182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E321DD-3347-DD93-F2DF-34F068F41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8E38-A6F6-476B-9D8C-1A94C904204A}" type="datetime1">
              <a:rPr lang="en-GB" smtClean="0"/>
              <a:t>01/06/2026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CA182-46B8-75B0-D02E-31ED56E7A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9AE19E-18FA-1B07-24AE-F670F816E8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631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8E66A-205F-945A-1FDB-A9B4D4BEA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BC5425-9C9D-0A34-1439-342A908A5E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0A5533-9398-24F6-A7FC-D6F7EC0FE3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0DE390-5EDC-6403-DE63-4E2F5DB152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D6B49-0591-4FC9-A54A-DF84434E070D}" type="datetime1">
              <a:rPr lang="en-GB" smtClean="0"/>
              <a:t>01/06/2026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536BC4-5F16-83F2-D17B-FE6F3199D3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D5FF4C-8C4A-14AE-F9A6-11AD47EBC4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3062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1E098-0FE8-BBEC-F752-F70C351C8A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84661F-62AF-A994-55FF-00B380EDD3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D3E4B0-6555-DD95-F028-7B734D2AF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AAA25-3D99-4FAC-8C68-7C0621303DF9}" type="datetime1">
              <a:rPr lang="en-GB" smtClean="0"/>
              <a:t>01/06/2026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4B0648-F52D-B4DA-9095-D48A9A1AA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8B33E5-8171-DB84-9AFA-1E52C49591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1835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A4EDD3-FF42-EE4A-7DAE-6C2D415CD5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3B4F66-E1A4-AA4F-D619-61E3344C7B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5CEDD0-472C-CAE9-4B7D-08FF61161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60D00-F26E-4A4A-BFD7-222F7B23A025}" type="datetime1">
              <a:rPr lang="en-GB" smtClean="0"/>
              <a:t>01/06/2026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7D426E-D89F-46AD-0292-78BDD8811D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E1F5AC-9154-F4E6-A54A-74D7F100A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0168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7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60A47CF-5A4D-4574-D769-55E677158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4B6167-BB65-6414-C6A8-B17DB508F7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5C4672-EC81-6EDE-A66E-65DA318FC5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C2BEEE3-111A-4155-B4F1-95BA2AA43880}" type="datetime1">
              <a:rPr lang="en-GB" smtClean="0"/>
              <a:t>01/06/2026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CED4C0-28A5-923B-428F-2D059EA292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2F7EA3-752D-AFBB-EAAF-ACAEE3FBA8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59E550-7839-4B5D-B4E5-2D54BA1B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922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hyperlink" Target="https://www.pickpik.com/book-stack-library-reading-knowledge-stack-of-books-61783" TargetMode="Externa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3.png"/><Relationship Id="rId5" Type="http://schemas.openxmlformats.org/officeDocument/2006/relationships/hyperlink" Target="https://www.bera.ac.uk/publication/ethical-guidelines-for-educational-research-fifth-edition-2024" TargetMode="External"/><Relationship Id="rId4" Type="http://schemas.openxmlformats.org/officeDocument/2006/relationships/hyperlink" Target="https://www.bera.ac.uk/publication/ethical-guidelines-for-educational-research-2018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llyw.cymru/system/files/2021-06/What%20We%20Inspect%20%28Independent%29%20En_0.pdf" TargetMode="External"/><Relationship Id="rId2" Type="http://schemas.openxmlformats.org/officeDocument/2006/relationships/hyperlink" Target="https://www.mheducation.co.uk/the-good-research-guide-research-methods-for-small-scale-social-research-projects-9780335249831-emea-group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29173/pandpr19818" TargetMode="External"/><Relationship Id="rId4" Type="http://schemas.openxmlformats.org/officeDocument/2006/relationships/hyperlink" Target="https://estyn.gov.wales/app/uploads/2024/08/What-and-how-we-inspect-independent-schools.pdf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d6vsczyu1rky0.cloudfront.net/44527_b/wp-content/uploads/2020/09/The-Curriculum-for-Wales-website-2020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47000"/>
            <a:lum/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/>
          <a:stretch>
            <a:fillRect l="22000" t="-20000" b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6BAAE40-B57B-9C5F-95EC-7E10840B4FB1}"/>
              </a:ext>
            </a:extLst>
          </p:cNvPr>
          <p:cNvSpPr txBox="1"/>
          <p:nvPr/>
        </p:nvSpPr>
        <p:spPr>
          <a:xfrm>
            <a:off x="232229" y="2505380"/>
            <a:ext cx="11001828" cy="29890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2800" kern="100" noProof="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Segoe UI" panose="020B0502040204020203" pitchFamily="34" charset="0"/>
              </a:rPr>
              <a:t>Cod y Modiwl: ECES5020C</a:t>
            </a:r>
          </a:p>
          <a:p>
            <a:pPr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800" kern="100" noProof="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Segoe UI" panose="020B0502040204020203" pitchFamily="34" charset="0"/>
              </a:rPr>
              <a:t>Enw’r Modiwl: Ymchwil Addysgol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2800" kern="100" noProof="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Segoe UI" panose="020B0502040204020203" pitchFamily="34" charset="0"/>
              </a:rPr>
              <a:t>Teitl yr Aseiniad: Cyflwyniad gyda deunyddiau cefnogol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2800" kern="100" noProof="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Segoe UI" panose="020B0502040204020203" pitchFamily="34" charset="0"/>
              </a:rPr>
              <a:t>Nifer y geiriau: 15 munud ac adnoddau cyfwerth 2000 o eiriau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2800" kern="100" noProof="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Segoe UI" panose="020B0502040204020203" pitchFamily="34" charset="0"/>
              </a:rPr>
              <a:t>Dyddiad cyflwyno: 0</a:t>
            </a:r>
            <a:r>
              <a:rPr lang="cy-GB" sz="2800" kern="100" noProof="0" dirty="0">
                <a:latin typeface="Segoe UI" panose="020B0502040204020203" pitchFamily="34" charset="0"/>
                <a:ea typeface="Aptos" panose="020B0004020202020204" pitchFamily="34" charset="0"/>
                <a:cs typeface="Segoe UI" panose="020B0502040204020203" pitchFamily="34" charset="0"/>
              </a:rPr>
              <a:t>1</a:t>
            </a:r>
            <a:r>
              <a:rPr lang="cy-GB" sz="2800" kern="100" noProof="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Segoe UI" panose="020B0502040204020203" pitchFamily="34" charset="0"/>
              </a:rPr>
              <a:t>.06.26 @ 23:59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ACEBB1-D643-BB29-BBFF-68F7A0ABE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1</a:t>
            </a:fld>
            <a:endParaRPr lang="en-GB"/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0DE840E5-A669-5A8C-385E-7C50D38AA7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32038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331"/>
    </mc:Choice>
    <mc:Fallback>
      <p:transition spd="slow" advTm="233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8EFB12B-D3F6-1B92-5FC3-08FC37E9593F}"/>
              </a:ext>
            </a:extLst>
          </p:cNvPr>
          <p:cNvSpPr txBox="1"/>
          <p:nvPr/>
        </p:nvSpPr>
        <p:spPr>
          <a:xfrm>
            <a:off x="342900" y="387175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Segoe UI" panose="020B0502040204020203" pitchFamily="34" charset="0"/>
              </a:rPr>
              <a:t>Introduction</a:t>
            </a:r>
            <a:endParaRPr lang="en-GB" sz="2400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BB326FC-63F7-11D8-C5A8-8156156BF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2</a:t>
            </a:fld>
            <a:endParaRPr lang="en-GB"/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8DE57861-FFC9-593A-6CB4-9D5B38B4BA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2900" y="924801"/>
            <a:ext cx="11506200" cy="550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Educational research strengthens teaching, learning and school practice by offering evidence‑informed insights into children’s thinking, </a:t>
            </a:r>
            <a:r>
              <a:rPr kumimoji="0" lang="en-US" altLang="en-US" sz="2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behaviour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 and classroom experiences.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Different research traditions generate different forms of knowledge, each contributing uniquely to understanding children’s lives (Mac Naughton and Siraj‑Blatchford, 2010).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The presentation explores how researchers select appropriate methods in response to well‑constructed research questions, examining interviews, questionnaires, observations and case studies (Sharp, 2012; </a:t>
            </a:r>
            <a:r>
              <a:rPr kumimoji="0" lang="en-US" altLang="en-US" sz="2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Flewitt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, 2014).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It evaluates the ethical implications of researching with children, including consent, confidentiality, agency and </a:t>
            </a:r>
            <a:r>
              <a:rPr kumimoji="0" lang="en-US" altLang="en-US" sz="2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minimising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 harm (Sargeant and Harcourt, 2012; Clark </a:t>
            </a:r>
            <a:r>
              <a:rPr kumimoji="0" lang="en-US" altLang="en-US" sz="2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et al., 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2014).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Finally, it considers strategies for maintaining integrity and reducing bias throughout the research process.</a:t>
            </a:r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4E7AB2C5-5F1E-5009-028F-0155F1933E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25176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2734"/>
    </mc:Choice>
    <mc:Fallback>
      <p:transition spd="slow" advTm="1027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E0CA5BEC-EEB2-6649-95BE-FA95DCC76D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1" y="761165"/>
            <a:ext cx="11473542" cy="60016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Qualitative approaches underpin much primary childhood research.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ea typeface="Segoe UI Emoj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They differ from quantitative methods through the type of knowledge they generate (Mac Naughton and Siraj‑Blatchford, 2010, p. 58).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ea typeface="Segoe UI Emoji" panose="020B0502040204020203" pitchFamily="34" charset="0"/>
              <a:cs typeface="Segoe UI" panose="020B0502040204020203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4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Qualitative data is typically expressed in words but can be transformed into numerical form for analysis (</a:t>
            </a:r>
            <a:r>
              <a:rPr lang="en-US" altLang="en-US" sz="2400" dirty="0"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Mac Naughton and Siraj‑Blatchford, 2010, </a:t>
            </a:r>
            <a:r>
              <a:rPr kumimoji="0" lang="en-US" altLang="en-US" sz="24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p. 29).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ea typeface="Segoe UI Emoj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Content analysis helps retain richness and contextual detail (Mac Naughton and Siraj‑Blatchford, 2010, p. 30).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ea typeface="Segoe UI Emoj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Hughes (2010, p. 59) argues that qualitative research focuses on how people make sense of a topic, raising debates about objectivity.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ea typeface="Segoe UI Emoj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sz="2400" dirty="0"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Edwards</a:t>
            </a:r>
            <a:r>
              <a:rPr kumimoji="0" lang="en-US" altLang="en-US" sz="24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 (2010, pp. 155–160) highlights its value in revealing complex interactions and stresses feasibility, reflexivity and validity</a:t>
            </a:r>
            <a:r>
              <a:rPr kumimoji="0" lang="en-US" altLang="en-US" sz="24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 Emoji" panose="020B0502040204020203" pitchFamily="34" charset="0"/>
                <a:ea typeface="Segoe UI Emoji" panose="020B0502040204020203" pitchFamily="34" charset="0"/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376522-D86D-C4FE-8125-C8E91A86F7CF}"/>
              </a:ext>
            </a:extLst>
          </p:cNvPr>
          <p:cNvSpPr txBox="1"/>
          <p:nvPr/>
        </p:nvSpPr>
        <p:spPr>
          <a:xfrm>
            <a:off x="457201" y="237945"/>
            <a:ext cx="1074419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Segoe UI" panose="020B0502040204020203" pitchFamily="34" charset="0"/>
                <a:ea typeface="Segoe UI Emoji" panose="020B0502040204020203" pitchFamily="34" charset="0"/>
                <a:cs typeface="Segoe UI" panose="020B0502040204020203" pitchFamily="34" charset="0"/>
              </a:rPr>
              <a:t>Key Features of Qualitative Approaches in Childhood Research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3AEE95E-720A-F1DE-FD12-E23D38287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3</a:t>
            </a:fld>
            <a:endParaRPr lang="en-GB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0920B49-6443-07FA-4AEF-1E72838E53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133691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245"/>
    </mc:Choice>
    <mc:Fallback>
      <p:transition spd="slow" advTm="842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E71AB3EE-BAD4-493F-43F1-9BA235419C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5259" y="719832"/>
            <a:ext cx="10731456" cy="60016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Case </a:t>
            </a:r>
            <a:r>
              <a:rPr kumimoji="0" lang="en-GB" sz="24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studies provide coherent units of analysis, enabling observation of real behaviours, relationships and organisational cultures without manipulation (Sharp, 2012).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24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24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Strengths include capturing subtleties, producing detailed narrative accounts and supporting comparison across contexts.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24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24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Purposeful case selection generates rich, reliable insights into participants’ perspectives over time, though causal claims are weaker (Clark </a:t>
            </a:r>
            <a:r>
              <a:rPr kumimoji="0" lang="en-GB" sz="2400" b="0" i="1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et al., </a:t>
            </a:r>
            <a:r>
              <a:rPr kumimoji="0" lang="en-GB" sz="24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2014).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24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24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Qualitative interpretation carries risks of researcher subjectivity, making reflexivity essential; interviews can reveal complexities that observation alone may miss (</a:t>
            </a:r>
            <a:r>
              <a:rPr kumimoji="0" lang="en-GB" sz="2400" b="0" i="0" u="none" strike="noStrike" cap="none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Flewitt</a:t>
            </a:r>
            <a:r>
              <a:rPr kumimoji="0" lang="en-GB" sz="24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, 2014)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24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24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Mixed‑methods designs draw on the strengths of qualitative and quantitative traditions (Sargeant and Harcourt, 2012, p. 46).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D1E5EE-D058-E8E2-0E42-EB63D6F31398}"/>
              </a:ext>
            </a:extLst>
          </p:cNvPr>
          <p:cNvSpPr txBox="1"/>
          <p:nvPr/>
        </p:nvSpPr>
        <p:spPr>
          <a:xfrm>
            <a:off x="566057" y="258167"/>
            <a:ext cx="804454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Segoe UI" panose="020B0502040204020203" pitchFamily="34" charset="0"/>
                <a:cs typeface="Segoe UI" panose="020B0502040204020203" pitchFamily="34" charset="0"/>
              </a:rPr>
              <a:t>Mixed Methods and Case Study Research in Education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994AE1-4B0B-A56E-2CEE-A7DC3FBE5D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4</a:t>
            </a:fld>
            <a:endParaRPr lang="en-GB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FE6F849-FC2F-2B73-89C8-19CCC4E93F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323852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375"/>
    </mc:Choice>
    <mc:Fallback>
      <p:transition spd="slow" advTm="803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20128D18-97DB-A669-BCE6-D0FC3F1D5D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6315" y="1147298"/>
            <a:ext cx="11188391" cy="5324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Choosing suitable methods is essential for producing meaningful, valid and ethical findings.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The process must begin with a strong research question; a well‑constructed question prevents researchers from “setting out to prove what you suspect or believe to be true” (Sharp, 2012).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Methods must be feasible within small‑scale studies and appropriate for the characteristics of primary‑aged children.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Interviews offer rich insights but vary in suitability: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2000" dirty="0">
                <a:latin typeface="Segoe UI" panose="020B0502040204020203" pitchFamily="34" charset="0"/>
                <a:cs typeface="Segoe UI" panose="020B0502040204020203" pitchFamily="34" charset="0"/>
              </a:rPr>
              <a:t>	</a:t>
            </a:r>
            <a:endParaRPr kumimoji="0" lang="en-US" altLang="en-US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Structured: consistency but limited depth (</a:t>
            </a:r>
            <a:r>
              <a:rPr kumimoji="0" lang="en-US" altLang="en-US" sz="20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Flewitt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, 2014).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Semi‑structured: flexible and well-suited to exploring meanings and experiences (</a:t>
            </a:r>
            <a:r>
              <a:rPr kumimoji="0" lang="en-US" altLang="en-US" sz="20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Flewitt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, 2014).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Unstructured: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original insights but high interpretive demands (Sharp, 2012).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Interview types differ in analytical demands, interviewer effects and alignment with research aims (Sharp, 2012).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370FA3-8CBE-ABC5-96CB-3F698187E8D5}"/>
              </a:ext>
            </a:extLst>
          </p:cNvPr>
          <p:cNvSpPr txBox="1"/>
          <p:nvPr/>
        </p:nvSpPr>
        <p:spPr>
          <a:xfrm>
            <a:off x="446315" y="386167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Segoe UI" panose="020B0502040204020203" pitchFamily="34" charset="0"/>
                <a:cs typeface="Segoe UI" panose="020B0502040204020203" pitchFamily="34" charset="0"/>
              </a:rPr>
              <a:t>Selecting Appropriate Research Methods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88B768-09B8-F114-331F-C07C31E2A4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5</a:t>
            </a:fld>
            <a:endParaRPr lang="en-GB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D961DADC-8836-70CF-4FB8-720D5B65EB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149539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130"/>
    </mc:Choice>
    <mc:Fallback>
      <p:transition spd="slow" advTm="741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F6015DCE-84BE-8B9B-CFCB-366A200E3C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6772" y="695008"/>
            <a:ext cx="11278527" cy="62786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sz="240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Questionnaires: Efficient, standardised tools for gathering data on prevalence, attitudes and perceptions (Sharp, 2012).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GB" sz="240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Limitations: superficial responses, respondent fatigue, difficulty capturing complexity; challenges in establishing validity and reliability.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240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sz="240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Observation: Valuable for understanding what people </a:t>
            </a:r>
            <a:r>
              <a:rPr kumimoji="0" lang="en-GB" sz="2400" i="1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do</a:t>
            </a:r>
            <a:r>
              <a:rPr kumimoji="0" lang="en-GB" sz="240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 rather than what they </a:t>
            </a:r>
            <a:r>
              <a:rPr kumimoji="0" lang="en-GB" sz="2400" i="1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say</a:t>
            </a:r>
            <a:r>
              <a:rPr kumimoji="0" lang="en-GB" sz="240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 (Sharp, 2012).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GB" sz="240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Structured: systematic recording of specific behaviours.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GB" sz="240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Semi/unstructured: captures fluid, real‑world interactions.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GB" sz="240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Ethical and practical issues include observer bias and children altering behaviour (Siraj‑Blatchford, 2010; Clark </a:t>
            </a:r>
            <a:r>
              <a:rPr kumimoji="0" lang="en-GB" sz="2400" i="1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et al., </a:t>
            </a:r>
            <a:r>
              <a:rPr kumimoji="0" lang="en-GB" sz="240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2014).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kumimoji="0" lang="en-GB" sz="240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sz="240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Across all methods: Researchers must consider children’s rights, agency and comfort. Building trust and ensuring understanding are essential (Sargeant and Harcourt, 2012).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GB" sz="240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The research question remains the compass guiding method choice.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A5697B9-8CDE-A943-2076-3E8946BB3B50}"/>
              </a:ext>
            </a:extLst>
          </p:cNvPr>
          <p:cNvSpPr txBox="1"/>
          <p:nvPr/>
        </p:nvSpPr>
        <p:spPr>
          <a:xfrm>
            <a:off x="646772" y="233343"/>
            <a:ext cx="771385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Segoe UI" panose="020B0502040204020203" pitchFamily="34" charset="0"/>
                <a:cs typeface="Segoe UI" panose="020B0502040204020203" pitchFamily="34" charset="0"/>
              </a:rPr>
              <a:t>Questionnaires, Observation and Method Selection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35D2E9-3A74-3FA2-39F4-69C1A3875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6</a:t>
            </a:fld>
            <a:endParaRPr lang="en-GB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19EA31A-2152-9A39-A226-92A1BBF3F2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228406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8224"/>
    </mc:Choice>
    <mc:Fallback>
      <p:transition spd="slow" advTm="882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F4CA0243-F8C7-759D-E01E-C1B20A4514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1500" y="1054100"/>
            <a:ext cx="11163300" cy="566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240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Ethical considerations are central when researching children due to their developmental, social and legal vulnerabilities.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240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240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Ethical planning must address informed consent, confidentiality and minimisation of harm (Clark </a:t>
            </a:r>
            <a:r>
              <a:rPr kumimoji="0" lang="en-GB" sz="2400" i="1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et al., </a:t>
            </a:r>
            <a:r>
              <a:rPr kumimoji="0" lang="en-GB" sz="240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2014).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240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240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Observational research raises dilemmas around interpretation, power and representation.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240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240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Debate exists over whether very young children can act as meaningful informants; some argue they can communicate effectively when adults recognise their capabilities (Clark </a:t>
            </a:r>
            <a:r>
              <a:rPr kumimoji="0" lang="en-GB" sz="2400" i="1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et al., </a:t>
            </a:r>
            <a:r>
              <a:rPr kumimoji="0" lang="en-GB" sz="240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2014).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240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240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Researchers must avoid underestimating children’s agency while also avoiding over‑interpretation of their behaviour</a:t>
            </a:r>
            <a:r>
              <a:rPr kumimoji="0" lang="en-GB" sz="24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BCDE0F-D7A4-1009-3F50-3250E612D4C8}"/>
              </a:ext>
            </a:extLst>
          </p:cNvPr>
          <p:cNvSpPr txBox="1"/>
          <p:nvPr/>
        </p:nvSpPr>
        <p:spPr>
          <a:xfrm>
            <a:off x="571500" y="307873"/>
            <a:ext cx="79883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Segoe UI" panose="020B0502040204020203" pitchFamily="34" charset="0"/>
                <a:cs typeface="Segoe UI" panose="020B0502040204020203" pitchFamily="34" charset="0"/>
              </a:rPr>
              <a:t>Ethical Considerations in Research with Children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E51621-D816-9D81-893A-4E2227B1D8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7</a:t>
            </a:fld>
            <a:endParaRPr lang="en-GB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C2C59E6-B60F-4A76-CAB5-7452853556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79673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270"/>
    </mc:Choice>
    <mc:Fallback>
      <p:transition spd="slow" advTm="632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B6636DB7-9E99-9FCE-A2C6-017FA309F1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4700" y="937399"/>
            <a:ext cx="10579100" cy="5632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Informed consent is a cornerstone of ethical research, but must be adapted for children (BERA,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Children need clear explanations of “the why, what, when, where and who” to make informed choices (Sargeant and Harcourt, 2012, p. 70).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Consent must be ongoing, with the right to withdraw “at any point of the project” without consequence (Sargeant and Harcourt, 2012, p. 73).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Case studies offer context‑specific insights but require careful handling of identifiable information (Sargeant and Harcourt, 2012, p. 49).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Questionnaires may suit older children; anonymous formats reduce pressure, but poorly designed items risk discomfort (Sargeant and Harcourt, 2012, pp. 50–52).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2E77CD-37C6-74A8-182A-67E6EBFFE9FE}"/>
              </a:ext>
            </a:extLst>
          </p:cNvPr>
          <p:cNvSpPr txBox="1"/>
          <p:nvPr/>
        </p:nvSpPr>
        <p:spPr>
          <a:xfrm>
            <a:off x="774700" y="323969"/>
            <a:ext cx="77089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Segoe UI" panose="020B0502040204020203" pitchFamily="34" charset="0"/>
                <a:cs typeface="Segoe UI" panose="020B0502040204020203" pitchFamily="34" charset="0"/>
              </a:rPr>
              <a:t>Informed Consent and Ethical Method Selection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F3BC91-BA95-5714-42F5-857475E041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8</a:t>
            </a:fld>
            <a:endParaRPr lang="en-GB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2939525-CA65-1F89-C45C-887FF1A6C7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283611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492"/>
    </mc:Choice>
    <mc:Fallback>
      <p:transition spd="slow" advTm="574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>
            <a:extLst>
              <a:ext uri="{FF2B5EF4-FFF2-40B4-BE49-F238E27FC236}">
                <a16:creationId xmlns:a16="http://schemas.microsoft.com/office/drawing/2014/main" id="{73B89A45-F90C-857A-35A4-ED7F92310A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3100" y="1145476"/>
            <a:ext cx="10680700" cy="5262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Interviews and focus groups raise specific ethical challenges when working with young children.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Interviews with very young children can be problematic due to power imbalances, unfamiliarity with formal questioning, and the risk of perceived assessment, especially when conducted by a teacher (Sargeant and Harcourt, 2012, p. 51).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Interviews also reduce anonymity and may disrupt school routines, limiting participation.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More informal approaches, such as “conversations with a purpose,” may be ethically preferable as they allow children to engage in familiar social contexts and with peer support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DD4A89-4467-4AE6-F8D0-F9EB5476BCAC}"/>
              </a:ext>
            </a:extLst>
          </p:cNvPr>
          <p:cNvSpPr txBox="1"/>
          <p:nvPr/>
        </p:nvSpPr>
        <p:spPr>
          <a:xfrm>
            <a:off x="673100" y="449545"/>
            <a:ext cx="76327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Segoe UI" panose="020B0502040204020203" pitchFamily="34" charset="0"/>
                <a:cs typeface="Segoe UI" panose="020B0502040204020203" pitchFamily="34" charset="0"/>
              </a:rPr>
              <a:t>Ethical Challenges in Interviews and Focus Groups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043DEA3-532B-24F5-EDAE-4D5A0CED5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9</a:t>
            </a:fld>
            <a:endParaRPr lang="en-GB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1E26F4C-98CC-6E1D-3A58-CDE61F6F91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687322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142"/>
    </mc:Choice>
    <mc:Fallback>
      <p:transition spd="slow" advTm="511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C25C3BE1-C8D2-5AF3-C80E-1D39F1E44A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750" y="1109515"/>
            <a:ext cx="11112500" cy="4893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Observation (participant or non‑participant) raises concerns around privacy, interpretation and the possibility that children may alter their </a:t>
            </a:r>
            <a:r>
              <a:rPr kumimoji="0" lang="en-US" altLang="en-US" sz="24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when observed.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level of researcher involvement and the structure of observational tools must be carefully considered to </a:t>
            </a:r>
            <a:r>
              <a:rPr kumimoji="0" lang="en-US" altLang="en-US" sz="24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minimise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intrusion and avoid misrepresentation (Clark </a:t>
            </a:r>
            <a:r>
              <a:rPr kumimoji="0" lang="en-US" altLang="en-US" sz="24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et al., 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2014).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Ethical research with children requires balancing methodological rigour with respect for children’s rights, agency and emotional wellbeing (UNCRC, </a:t>
            </a:r>
            <a:r>
              <a:rPr lang="en-US" altLang="en-US" sz="2400" dirty="0">
                <a:latin typeface="Arial" panose="020B0604020202020204" pitchFamily="34" charset="0"/>
              </a:rPr>
              <a:t>1990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Researchers must remain reflexive, transparent and responsive to the needs of young participants across diverse educational contexts.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E87A02-6C33-A8A5-6439-861190B221BA}"/>
              </a:ext>
            </a:extLst>
          </p:cNvPr>
          <p:cNvSpPr txBox="1"/>
          <p:nvPr/>
        </p:nvSpPr>
        <p:spPr>
          <a:xfrm>
            <a:off x="533399" y="294662"/>
            <a:ext cx="863026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Segoe UI" panose="020B0502040204020203" pitchFamily="34" charset="0"/>
                <a:cs typeface="Segoe UI" panose="020B0502040204020203" pitchFamily="34" charset="0"/>
              </a:rPr>
              <a:t>Ethical Issues in Observation and Overall Ethical Practice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657EC8-6A0C-CD65-41BD-7EC52249CD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10</a:t>
            </a:fld>
            <a:endParaRPr lang="en-GB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E76800B-EF60-B62E-3A87-3A95849237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84696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438"/>
    </mc:Choice>
    <mc:Fallback>
      <p:transition spd="slow" advTm="594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">
            <a:extLst>
              <a:ext uri="{FF2B5EF4-FFF2-40B4-BE49-F238E27FC236}">
                <a16:creationId xmlns:a16="http://schemas.microsoft.com/office/drawing/2014/main" id="{B2028C26-B51D-14F7-923B-95D47E9592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782856"/>
            <a:ext cx="11430000" cy="5632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Ensuring integrity and limiting bias is essential for producing reliable and ethically sound findings.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In Wales, this aligns with the Curriculum for Wales focus on learner voice, fairness and ethical engagement (Welsh Government, 2020).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Integrity requires transparency, accuracy and methodological care, while bias can arise from researcher assumptions, sampling choices or adult–child power differences (Cohen, Manion and Morrison, 2018).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Researchers must adopt reflective and ethically aware approaches.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Reflexivity is key: examining how beliefs, identities and cultural backgrounds shape interpretation (BERA,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Tools such as reflective journals and positionality statements help ensure children’s views are represented faithfully.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3DD0EE-6BA2-952E-36E2-A845915BE70E}"/>
              </a:ext>
            </a:extLst>
          </p:cNvPr>
          <p:cNvSpPr txBox="1"/>
          <p:nvPr/>
        </p:nvSpPr>
        <p:spPr>
          <a:xfrm>
            <a:off x="381000" y="136525"/>
            <a:ext cx="87503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Segoe UI" panose="020B0502040204020203" pitchFamily="34" charset="0"/>
                <a:cs typeface="Segoe UI" panose="020B0502040204020203" pitchFamily="34" charset="0"/>
              </a:rPr>
              <a:t>Integrity and Minimising Bias in Educational Research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4ABC48E-25CF-FC4D-522C-48BD49612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11</a:t>
            </a:fld>
            <a:endParaRPr lang="en-GB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6424C9A-8B99-4E48-4B00-0B7D8132E5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61479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594"/>
    </mc:Choice>
    <mc:Fallback>
      <p:transition spd="slow" advTm="555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885C6E4-2AA0-B8B1-601D-B2DB953B39A4}"/>
              </a:ext>
            </a:extLst>
          </p:cNvPr>
          <p:cNvSpPr txBox="1"/>
          <p:nvPr/>
        </p:nvSpPr>
        <p:spPr>
          <a:xfrm>
            <a:off x="241300" y="977901"/>
            <a:ext cx="11645900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Robust methodological choices support integrity.</a:t>
            </a:r>
            <a:endParaRPr lang="en-GB" sz="240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Triangulation</a:t>
            </a:r>
            <a:r>
              <a:rPr lang="en-GB" sz="2400" dirty="0">
                <a:latin typeface="Segoe UI" panose="020B0502040204020203" pitchFamily="34" charset="0"/>
                <a:cs typeface="Segoe UI" panose="020B0502040204020203" pitchFamily="34" charset="0"/>
              </a:rPr>
              <a:t>, </a:t>
            </a:r>
            <a:r>
              <a:rPr lang="en-GB" sz="2400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using multiple data sources, methods or researchers, helps avoid single‑viewpoint bias (Denscombe, 2021).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In Welsh primary settings, this may include combining observations, pupil‑voice discussions and teacher input, aligning with Estyn’s focus on authentic learner voice (Estyn, 2023).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Checking interpretations with children in age‑appropriate ways strengthens accuracy and respects agency.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Ethical procedures (BERA, 2024) ensure fair sampling, informed consent, assent, confidentiality and safeguarding.</a:t>
            </a:r>
            <a:endParaRPr lang="en-GB" sz="240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Children must know participation is voluntary and withdrawal is pressure‑free.</a:t>
            </a:r>
            <a:endParaRPr lang="en-GB" sz="240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Additional measures, peer debriefing, external auditing, and structured tools, reduce subjectivity and maintain consistency.</a:t>
            </a:r>
            <a:endParaRPr lang="en-GB" sz="240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Together, these practices produce ethical, credible research that reflects children’s real experiences and supports educational practice in Wales.</a:t>
            </a:r>
            <a:endParaRPr lang="en-GB" sz="2400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C535AC9-138F-A862-6986-05C09B1F5254}"/>
              </a:ext>
            </a:extLst>
          </p:cNvPr>
          <p:cNvSpPr txBox="1"/>
          <p:nvPr/>
        </p:nvSpPr>
        <p:spPr>
          <a:xfrm>
            <a:off x="241300" y="361434"/>
            <a:ext cx="91948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Segoe UI" panose="020B0502040204020203" pitchFamily="34" charset="0"/>
                <a:cs typeface="Segoe UI" panose="020B0502040204020203" pitchFamily="34" charset="0"/>
              </a:rPr>
              <a:t>Strengthening Integrity Through Methodology and Ethics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C948D89-0A81-A360-464E-CB47D45A13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12</a:t>
            </a:fld>
            <a:endParaRPr lang="en-GB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27F7E6F-5259-3F53-FFAF-CC081C6EA1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88041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363"/>
    </mc:Choice>
    <mc:Fallback>
      <p:transition spd="slow" advTm="633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">
            <a:extLst>
              <a:ext uri="{FF2B5EF4-FFF2-40B4-BE49-F238E27FC236}">
                <a16:creationId xmlns:a16="http://schemas.microsoft.com/office/drawing/2014/main" id="{811536DB-757A-E66E-C3B6-9B73C458CA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6400" y="873720"/>
            <a:ext cx="11417300" cy="5847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Ethical research in primary schools involves challenges in recruitment, consent, data collection and safeguarding.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Access can be difficult due to multiple gatekeepers; securing parental consent and meaningful child assent is complex, especially for younger pupils (Alderson and Morrow, 2020).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Power imbalances between adults and children may influence pupils’ comfort and responses (Christensen and  James, 2017).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Small school communities make confidentiality and anonymity harder to maintain; children may struggle to articulate thoughts clearly.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 The researcher’s presence can alter classroom dynamics.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 Researcher bias, shaped by beliefs, expectations or professional background, can affect the interpretation and </a:t>
            </a:r>
            <a:r>
              <a:rPr kumimoji="0" lang="en-US" altLang="en-US" sz="2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prioritisation</a:t>
            </a:r>
            <a:r>
              <a:rPr kumimoji="0" lang="en-US" altLang="en-US" sz="2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 of perspectives (Robson and McCartan, 2016).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A782E0-028B-4E65-8C69-3DAB00D6D75E}"/>
              </a:ext>
            </a:extLst>
          </p:cNvPr>
          <p:cNvSpPr txBox="1"/>
          <p:nvPr/>
        </p:nvSpPr>
        <p:spPr>
          <a:xfrm>
            <a:off x="406400" y="315191"/>
            <a:ext cx="96012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Segoe UI" panose="020B0502040204020203" pitchFamily="34" charset="0"/>
                <a:cs typeface="Segoe UI" panose="020B0502040204020203" pitchFamily="34" charset="0"/>
              </a:rPr>
              <a:t>Challenges in Conducting Ethical Research in Primary Schools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B14435-D691-2B12-EB6C-C50448678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13</a:t>
            </a:fld>
            <a:endParaRPr lang="en-GB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84DE0D8-CD2F-8179-2BD8-BBE0A7F5E3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39395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437"/>
    </mc:Choice>
    <mc:Fallback>
      <p:transition spd="slow" advTm="624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A0D5D647-C4A5-2998-74AF-2364129633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8625" y="726124"/>
            <a:ext cx="11334750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Many challenges can be reduced through careful planning and ethically informed approaches.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Open, honest communication with schools and families builds trust and reinforces voluntary participation.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Child‑friendly explanations, visual aids and clear information support genuine assent and help children understand their rights (Punch, 2009).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Reflexive practices, reflective journals, and positionality statements help researchers 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recognise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 their influence on the process (Finlay, 2012).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Triangulation and structured tools strengthen credibility by reducing reliance on a single viewpoint (Flick, 2018).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Ensuring anonymity through pseudonyms, secure data management and careful reporting is vital, especially in small Welsh schools.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Following BERA Ethical Guidelines (2018) and aligning with 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Estyn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 (2022) ensures fairness, transparency and child‑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centred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 practice.</a:t>
            </a:r>
            <a:endParaRPr lang="en-US" alt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Collectively, these strategies support ethical, trustworthy research that authentically represents children’s experiences.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1D6648-FB14-8BEE-436A-2CFAD95EF852}"/>
              </a:ext>
            </a:extLst>
          </p:cNvPr>
          <p:cNvSpPr txBox="1"/>
          <p:nvPr/>
        </p:nvSpPr>
        <p:spPr>
          <a:xfrm>
            <a:off x="428625" y="117893"/>
            <a:ext cx="81788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latin typeface="Segoe UI" panose="020B0502040204020203" pitchFamily="34" charset="0"/>
                <a:cs typeface="Segoe UI" panose="020B0502040204020203" pitchFamily="34" charset="0"/>
              </a:rPr>
              <a:t>Strategies to Address Ethical Challenges in Primary Research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42552F-158E-4139-3B39-19208FA82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14</a:t>
            </a:fld>
            <a:endParaRPr lang="en-GB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D09C4617-61D6-7508-AAEF-ED13BDFDBB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61503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185"/>
    </mc:Choice>
    <mc:Fallback>
      <p:transition spd="slow" advTm="551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3C18DEE1-5900-720E-1A6E-1E38D91A4377}"/>
              </a:ext>
            </a:extLst>
          </p:cNvPr>
          <p:cNvSpPr txBox="1"/>
          <p:nvPr/>
        </p:nvSpPr>
        <p:spPr>
          <a:xfrm>
            <a:off x="495300" y="332920"/>
            <a:ext cx="6096000" cy="4205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Conclusion</a:t>
            </a:r>
            <a:r>
              <a:rPr lang="en-GB" sz="18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F5F362EE-FC4C-C49A-1FD6-237A55356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15</a:t>
            </a:fld>
            <a:endParaRPr lang="en-GB"/>
          </a:p>
        </p:txBody>
      </p:sp>
      <p:sp>
        <p:nvSpPr>
          <p:cNvPr id="9" name="Rectangle 1">
            <a:extLst>
              <a:ext uri="{FF2B5EF4-FFF2-40B4-BE49-F238E27FC236}">
                <a16:creationId xmlns:a16="http://schemas.microsoft.com/office/drawing/2014/main" id="{3CD60AEA-9BB7-DF6B-5902-01452B787B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5300" y="873720"/>
            <a:ext cx="11201400" cy="5847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Primary childhood research draws on qualitative, quantitative and mixed‑methods, each offering distinct forms of knowledge (Mac Naughton and Siraj‑Blatchford, 2010).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sz="2200" dirty="0">
                <a:latin typeface="Segoe UI" panose="020B0502040204020203" pitchFamily="34" charset="0"/>
                <a:cs typeface="Segoe UI" panose="020B0502040204020203" pitchFamily="34" charset="0"/>
              </a:rPr>
              <a:t>Research</a:t>
            </a:r>
            <a:r>
              <a:rPr kumimoji="0" lang="en-US" altLang="en-US" sz="2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 tools: interviews, questionnaires, observations and case studies must align with research questions and children’s characteristics (Sharp, 2012; </a:t>
            </a:r>
            <a:r>
              <a:rPr kumimoji="0" lang="en-US" altLang="en-US" sz="2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Flewitt</a:t>
            </a:r>
            <a:r>
              <a:rPr kumimoji="0" lang="en-US" altLang="en-US" sz="2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, 2014; Clark </a:t>
            </a:r>
            <a:r>
              <a:rPr kumimoji="0" lang="en-US" altLang="en-US" sz="22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et al., </a:t>
            </a:r>
            <a:r>
              <a:rPr kumimoji="0" lang="en-US" altLang="en-US" sz="2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2014; Edwards, 2010).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Ethical practice remains central, requiring informed consent, agency, minimal intrusion and methodological rigour (Sargeant and Harcourt, 2012).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Integrity depends on transparency, reflexivity and fairness, supported by triangulation, positionality statements and reflective journals (BERA, 2024; Cohen </a:t>
            </a:r>
            <a:r>
              <a:rPr kumimoji="0" lang="en-US" altLang="en-US" sz="22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et al., </a:t>
            </a:r>
            <a:r>
              <a:rPr kumimoji="0" lang="en-US" altLang="en-US" sz="2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2018; Denscombe, 2021).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In Wales, these principles align with the Curriculum for Wales (WG, 2020) and </a:t>
            </a:r>
            <a:r>
              <a:rPr kumimoji="0" lang="en-US" altLang="en-US" sz="2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Estyn’s</a:t>
            </a:r>
            <a:r>
              <a:rPr kumimoji="0" lang="en-US" altLang="en-US" sz="2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 emphasis on authentic learner voice (</a:t>
            </a:r>
            <a:r>
              <a:rPr kumimoji="0" lang="en-US" altLang="en-US" sz="2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Estyn</a:t>
            </a:r>
            <a:r>
              <a:rPr kumimoji="0" lang="en-US" altLang="en-US" sz="2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, 2023), ensuring research is credible, trustworthy and reflective of children’s lived experiences.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6D26F37-AB10-D78A-5E02-CD7C277C33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30456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603"/>
    </mc:Choice>
    <mc:Fallback>
      <p:transition spd="slow" advTm="776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CB48D0-BE68-AF1D-DB3E-D74DFEC70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16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1C05993-9205-F17E-40A9-A7FC76819B59}"/>
              </a:ext>
            </a:extLst>
          </p:cNvPr>
          <p:cNvSpPr txBox="1"/>
          <p:nvPr/>
        </p:nvSpPr>
        <p:spPr>
          <a:xfrm>
            <a:off x="217715" y="141153"/>
            <a:ext cx="2525486" cy="4926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Reference List </a:t>
            </a:r>
            <a:endParaRPr lang="en-GB" sz="24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A1FC52E-4315-E59C-C0CF-0CC1DA8356D4}"/>
              </a:ext>
            </a:extLst>
          </p:cNvPr>
          <p:cNvSpPr txBox="1"/>
          <p:nvPr/>
        </p:nvSpPr>
        <p:spPr>
          <a:xfrm>
            <a:off x="435428" y="990600"/>
            <a:ext cx="11321144" cy="51862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Alderson, P. and Morrow, V. (2020) </a:t>
            </a:r>
            <a:r>
              <a:rPr lang="en-GB" sz="2000" i="1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ethics of research with children and young people: a practical handbook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2</a:t>
            </a:r>
            <a:r>
              <a:rPr lang="en-GB" sz="2000" kern="100" baseline="300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nd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SAGE.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BERA (2018) </a:t>
            </a:r>
            <a:r>
              <a:rPr lang="en-GB" sz="2000" i="1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Ethical Guidelines for Educational Research. 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4</a:t>
            </a:r>
            <a:r>
              <a:rPr lang="en-GB" sz="2000" kern="100" baseline="300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2000" u="none" strike="noStrike" kern="100" dirty="0">
                <a:solidFill>
                  <a:srgbClr val="467886"/>
                </a:solidFill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https://www.bera.ac.uk/publication/ethical-guidelines-for-educational-research-2018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(Accessed: 18 May 2026).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British Educational Research Association (2024) </a:t>
            </a:r>
            <a:r>
              <a:rPr lang="en-GB" sz="2000" i="1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Ethical Guidelines for Educational Research. 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5</a:t>
            </a:r>
            <a:r>
              <a:rPr lang="en-GB" sz="2000" kern="100" baseline="300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2000" u="none" strike="noStrike" kern="100" dirty="0">
                <a:solidFill>
                  <a:srgbClr val="467886"/>
                </a:solidFill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https://www.bera.ac.uk/publication/ethical-guidelines-for-educational-research-fifth-edition-2024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14 May 2026).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Christensen, P.M. and James, A. (eds) (2017) </a:t>
            </a:r>
            <a:r>
              <a:rPr lang="en-GB" sz="2000" i="1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Research with children : perspectives and practices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3</a:t>
            </a:r>
            <a:r>
              <a:rPr lang="en-GB" sz="2000" kern="100" baseline="300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rd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Routledge, Taylor and Francis Group.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Clark, A., </a:t>
            </a:r>
            <a:r>
              <a:rPr lang="en-GB" sz="2000" kern="100" dirty="0" err="1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Flewitt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R., Hammersley, M., and Robb, M. (2014) </a:t>
            </a:r>
            <a:r>
              <a:rPr lang="en-GB" sz="2000" i="1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Understanding research with children and young people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SAGE Publications, Inc., 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Cohen, L., Manion, L. and Morrison, K. (2018) </a:t>
            </a:r>
            <a:r>
              <a:rPr lang="en-GB" sz="2000" i="1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Research methods in education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8</a:t>
            </a:r>
            <a:r>
              <a:rPr lang="en-GB" sz="2000" kern="100" baseline="300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Routledge.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283AF7A-DEA3-D56E-E702-61B7B0AD5F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855564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97"/>
    </mc:Choice>
    <mc:Fallback>
      <p:transition spd="slow" advTm="19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D6A8DD-CAE1-01BA-4D05-859F5C6F4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17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3A3CC7-4E02-97BC-A69F-87CA73D512AC}"/>
              </a:ext>
            </a:extLst>
          </p:cNvPr>
          <p:cNvSpPr txBox="1"/>
          <p:nvPr/>
        </p:nvSpPr>
        <p:spPr>
          <a:xfrm>
            <a:off x="359229" y="566057"/>
            <a:ext cx="11429999" cy="61021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Denscombe, M. (2021) </a:t>
            </a:r>
            <a:r>
              <a:rPr lang="en-GB" sz="2000" i="1" u="none" strike="noStrike" kern="100" dirty="0">
                <a:solidFill>
                  <a:srgbClr val="467886"/>
                </a:solidFill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The Good Research Guide: Research methods for small-scale social research. </a:t>
            </a:r>
            <a:r>
              <a:rPr lang="en-GB" sz="2000" i="1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7</a:t>
            </a:r>
            <a:r>
              <a:rPr lang="en-GB" sz="2000" kern="100" baseline="300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Open University Press.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Edwards, A. (2010) ‘Qualitative designs and analysis’, in G. Mac Naughton, and I. Siraj-Blatchford, (eds) </a:t>
            </a:r>
            <a:r>
              <a:rPr lang="en-GB" sz="2000" i="1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Doing Early Childhood Research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r>
              <a:rPr lang="en-GB" sz="2000" i="1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Open University Press, pp. 155– 175. 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Estyn (2022) </a:t>
            </a:r>
            <a:r>
              <a:rPr lang="en-GB" sz="2000" i="1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Guidance for Inspectors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2000" u="none" strike="noStrike" kern="100" dirty="0">
                <a:solidFill>
                  <a:srgbClr val="467886"/>
                </a:solidFill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https://www.estyn.llyw.cymru/system/files/2021-06/What%20We%20Inspect%20%28Independent%29%20En_0.pdf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Estyn (2024) </a:t>
            </a:r>
            <a:r>
              <a:rPr lang="en-GB" sz="2000" i="1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Inspecting for the future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(2024 -2030). Available at: </a:t>
            </a:r>
            <a:r>
              <a:rPr lang="en-GB" sz="2000" u="none" strike="noStrike" kern="100" dirty="0">
                <a:solidFill>
                  <a:srgbClr val="467886"/>
                </a:solidFill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https://estyn.gov.wales/app/uploads/2024/08/What-and-how-we-inspect-independent-schools.pdf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(Accessed: 18 May 2026).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Harcourt, D. and Sargeant, J. (2012) </a:t>
            </a:r>
            <a:r>
              <a:rPr lang="en-GB" sz="2000" i="1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Doing ethical research with children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Open University Press.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Hughes, P. (2010) ‘Paradigms, methods and knowledge’, in G. Mac Naughton and I. Siraj-Blatchford (eds) </a:t>
            </a:r>
            <a:r>
              <a:rPr lang="en-GB" sz="2000" i="1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Doing Early Childhood Research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r>
              <a:rPr lang="en-GB" sz="2000" i="1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Open University Press, pp. 35 – 61.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kern="100" dirty="0"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Finlay, L. (2009) ‘Debating Phenomenological Research Methods’, </a:t>
            </a:r>
            <a:r>
              <a:rPr lang="en-GB" sz="2000" i="1" kern="100" dirty="0"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Phenomenology and practice</a:t>
            </a:r>
            <a:r>
              <a:rPr lang="en-GB" sz="2000" kern="100" dirty="0"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3(1). Available at: </a:t>
            </a:r>
            <a:r>
              <a:rPr lang="en-GB" sz="2000" kern="100" dirty="0">
                <a:solidFill>
                  <a:srgbClr val="467886"/>
                </a:solidFill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https://doi.org/10.29173/pandpr19818</a:t>
            </a:r>
            <a:r>
              <a:rPr lang="en-GB" sz="2000" kern="100" dirty="0"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(Accessed: 16 May 2026). </a:t>
            </a:r>
            <a:endParaRPr lang="en-GB" sz="20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09105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518DC0-C97E-C1ED-060E-7C6459B15A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E550-7839-4B5D-B4E5-2D54BA1B3B45}" type="slidenum">
              <a:rPr lang="en-GB" smtClean="0"/>
              <a:t>18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B1F92A-69E4-DBCC-CEDD-D98D73305169}"/>
              </a:ext>
            </a:extLst>
          </p:cNvPr>
          <p:cNvSpPr txBox="1"/>
          <p:nvPr/>
        </p:nvSpPr>
        <p:spPr>
          <a:xfrm>
            <a:off x="642257" y="674914"/>
            <a:ext cx="11179628" cy="41243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Mac Naughton, G. and Siraj-Blatchford, I. (2010) </a:t>
            </a:r>
            <a:r>
              <a:rPr lang="en-GB" sz="2000" i="1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Doing Early Childhood Research. </a:t>
            </a: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Open University Press. 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latin typeface="Segoe UI" panose="020B0502040204020203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Mangi, S. and Baloch, N. (2021) ‘An Introduction to Qualitative Research’, 9, pp. 103-108.</a:t>
            </a:r>
          </a:p>
          <a:p>
            <a:r>
              <a:rPr lang="en-GB" sz="2000" dirty="0"/>
              <a:t>Punch, S. (2002) ‘Research with Children: The Same or Different from Research with Adults?’, </a:t>
            </a:r>
            <a:r>
              <a:rPr lang="en-GB" sz="2000" i="1" dirty="0"/>
              <a:t>Childhood (Copenhagen, Denmark)</a:t>
            </a:r>
            <a:r>
              <a:rPr lang="en-GB" sz="2000" dirty="0"/>
              <a:t>, 9(3), pp. 321–341.</a:t>
            </a:r>
          </a:p>
          <a:p>
            <a:r>
              <a:rPr lang="en-GB" sz="2000" dirty="0"/>
              <a:t>Robson, C., and McCartan, K. (2016) </a:t>
            </a:r>
            <a:r>
              <a:rPr lang="en-GB" sz="2000" i="1" dirty="0"/>
              <a:t>Real World Research.</a:t>
            </a:r>
            <a:r>
              <a:rPr lang="en-GB" sz="2000" dirty="0"/>
              <a:t> 4th </a:t>
            </a:r>
            <a:r>
              <a:rPr lang="en-GB" sz="2000" dirty="0" err="1"/>
              <a:t>edn</a:t>
            </a:r>
            <a:r>
              <a:rPr lang="en-GB" sz="2000" dirty="0"/>
              <a:t>. Wiley.</a:t>
            </a:r>
          </a:p>
          <a:p>
            <a:r>
              <a:rPr lang="en-GB" sz="2000" dirty="0"/>
              <a:t>Sharp, J. (2012) </a:t>
            </a:r>
            <a:r>
              <a:rPr lang="en-GB" sz="2000" i="1" dirty="0"/>
              <a:t>Success with your education research project</a:t>
            </a:r>
            <a:r>
              <a:rPr lang="en-GB" sz="2000" dirty="0"/>
              <a:t>. SAGE Publications, Inc.,  </a:t>
            </a:r>
          </a:p>
          <a:p>
            <a:br>
              <a:rPr lang="en-GB" sz="2000" dirty="0"/>
            </a:br>
            <a:r>
              <a:rPr lang="en-GB" sz="2000" dirty="0"/>
              <a:t>Welsh Government (2020) </a:t>
            </a:r>
            <a:r>
              <a:rPr lang="en-GB" sz="2000" i="1" dirty="0"/>
              <a:t>The Curriculum for Wales</a:t>
            </a:r>
            <a:r>
              <a:rPr lang="en-GB" sz="2000" dirty="0"/>
              <a:t>. Available at: </a:t>
            </a:r>
            <a:r>
              <a:rPr lang="en-GB" sz="2000" dirty="0">
                <a:hlinkClick r:id="rId2"/>
              </a:rPr>
              <a:t>https://d6vsczyu1rky0.cloudfront.net/44527_b/wp-content/uploads/2020/09/The-Curriculum-for-Wales-website-2020.pdf</a:t>
            </a:r>
            <a:r>
              <a:rPr lang="en-GB" sz="2000" dirty="0"/>
              <a:t> (Accessed: 18 May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72452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2545</Words>
  <Application>Microsoft Office PowerPoint</Application>
  <PresentationFormat>Widescreen</PresentationFormat>
  <Paragraphs>195</Paragraphs>
  <Slides>18</Slides>
  <Notes>0</Notes>
  <HiddenSlides>0</HiddenSlides>
  <MMClips>16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Aptos</vt:lpstr>
      <vt:lpstr>Aptos Display</vt:lpstr>
      <vt:lpstr>Arial</vt:lpstr>
      <vt:lpstr>Segoe UI</vt:lpstr>
      <vt:lpstr>Segoe UI Emoji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 Craig (2404705)</dc:creator>
  <cp:lastModifiedBy>Daniel Craig (2404705)</cp:lastModifiedBy>
  <cp:revision>5</cp:revision>
  <dcterms:created xsi:type="dcterms:W3CDTF">2026-05-19T17:45:16Z</dcterms:created>
  <dcterms:modified xsi:type="dcterms:W3CDTF">2026-06-01T21:48:42Z</dcterms:modified>
</cp:coreProperties>
</file>