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7" r:id="rId2"/>
    <p:sldId id="258" r:id="rId3"/>
    <p:sldId id="259" r:id="rId4"/>
    <p:sldId id="264" r:id="rId5"/>
    <p:sldId id="262" r:id="rId6"/>
    <p:sldId id="260" r:id="rId7"/>
    <p:sldId id="266" r:id="rId8"/>
    <p:sldId id="267" r:id="rId9"/>
    <p:sldId id="268" r:id="rId10"/>
    <p:sldId id="261" r:id="rId11"/>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06" autoAdjust="0"/>
    <p:restoredTop sz="94660"/>
  </p:normalViewPr>
  <p:slideViewPr>
    <p:cSldViewPr snapToGrid="0">
      <p:cViewPr varScale="1">
        <p:scale>
          <a:sx n="91" d="100"/>
          <a:sy n="91" d="100"/>
        </p:scale>
        <p:origin x="72" y="108"/>
      </p:cViewPr>
      <p:guideLst/>
    </p:cSldViewPr>
  </p:slideViewPr>
  <p:notesTextViewPr>
    <p:cViewPr>
      <p:scale>
        <a:sx n="1" d="1"/>
        <a:sy n="1" d="1"/>
      </p:scale>
      <p:origin x="0" y="0"/>
    </p:cViewPr>
  </p:notesTextViewPr>
  <p:notesViewPr>
    <p:cSldViewPr snapToGrid="0">
      <p:cViewPr varScale="1">
        <p:scale>
          <a:sx n="66" d="100"/>
          <a:sy n="66" d="100"/>
        </p:scale>
        <p:origin x="2892"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89785" tIns="44892" rIns="89785" bIns="44892" rtlCol="0"/>
          <a:lstStyle>
            <a:lvl1pPr algn="r">
              <a:defRPr sz="1200"/>
            </a:lvl1pPr>
          </a:lstStyle>
          <a:p>
            <a:fld id="{BF6D721B-DE09-4D4C-8DBF-673F459C22D7}" type="datetimeFigureOut">
              <a:rPr lang="en-GB" smtClean="0"/>
              <a:t>22/10/2018</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5" tIns="44892" rIns="89785" bIns="44892"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89785" tIns="44892" rIns="89785" bIns="44892" rtlCol="0" anchor="b"/>
          <a:lstStyle>
            <a:lvl1pPr algn="r">
              <a:defRPr sz="1200"/>
            </a:lvl1pPr>
          </a:lstStyle>
          <a:p>
            <a:fld id="{78D1E652-6F55-45ED-94CC-55FE7D5FE18B}" type="slidenum">
              <a:rPr lang="en-GB" smtClean="0"/>
              <a:t>‹#›</a:t>
            </a:fld>
            <a:endParaRPr lang="en-GB"/>
          </a:p>
        </p:txBody>
      </p:sp>
    </p:spTree>
    <p:extLst>
      <p:ext uri="{BB962C8B-B14F-4D97-AF65-F5344CB8AC3E}">
        <p14:creationId xmlns:p14="http://schemas.microsoft.com/office/powerpoint/2010/main" val="14181827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D1E652-6F55-45ED-94CC-55FE7D5FE18B}" type="slidenum">
              <a:rPr lang="en-GB" smtClean="0"/>
              <a:t>1</a:t>
            </a:fld>
            <a:endParaRPr lang="en-GB"/>
          </a:p>
        </p:txBody>
      </p:sp>
    </p:spTree>
    <p:extLst>
      <p:ext uri="{BB962C8B-B14F-4D97-AF65-F5344CB8AC3E}">
        <p14:creationId xmlns:p14="http://schemas.microsoft.com/office/powerpoint/2010/main" val="23460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D1E652-6F55-45ED-94CC-55FE7D5FE18B}" type="slidenum">
              <a:rPr lang="en-GB" smtClean="0"/>
              <a:t>2</a:t>
            </a:fld>
            <a:endParaRPr lang="en-GB"/>
          </a:p>
        </p:txBody>
      </p:sp>
    </p:spTree>
    <p:extLst>
      <p:ext uri="{BB962C8B-B14F-4D97-AF65-F5344CB8AC3E}">
        <p14:creationId xmlns:p14="http://schemas.microsoft.com/office/powerpoint/2010/main" val="8772561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D1E652-6F55-45ED-94CC-55FE7D5FE18B}" type="slidenum">
              <a:rPr lang="en-GB" smtClean="0"/>
              <a:t>3</a:t>
            </a:fld>
            <a:endParaRPr lang="en-GB"/>
          </a:p>
        </p:txBody>
      </p:sp>
    </p:spTree>
    <p:extLst>
      <p:ext uri="{BB962C8B-B14F-4D97-AF65-F5344CB8AC3E}">
        <p14:creationId xmlns:p14="http://schemas.microsoft.com/office/powerpoint/2010/main" val="18768648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D1E652-6F55-45ED-94CC-55FE7D5FE18B}" type="slidenum">
              <a:rPr lang="en-GB" smtClean="0"/>
              <a:t>4</a:t>
            </a:fld>
            <a:endParaRPr lang="en-GB"/>
          </a:p>
        </p:txBody>
      </p:sp>
    </p:spTree>
    <p:extLst>
      <p:ext uri="{BB962C8B-B14F-4D97-AF65-F5344CB8AC3E}">
        <p14:creationId xmlns:p14="http://schemas.microsoft.com/office/powerpoint/2010/main" val="18153247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D1E652-6F55-45ED-94CC-55FE7D5FE18B}" type="slidenum">
              <a:rPr lang="en-GB" smtClean="0"/>
              <a:t>5</a:t>
            </a:fld>
            <a:endParaRPr lang="en-GB"/>
          </a:p>
        </p:txBody>
      </p:sp>
    </p:spTree>
    <p:extLst>
      <p:ext uri="{BB962C8B-B14F-4D97-AF65-F5344CB8AC3E}">
        <p14:creationId xmlns:p14="http://schemas.microsoft.com/office/powerpoint/2010/main" val="41332354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D1E652-6F55-45ED-94CC-55FE7D5FE18B}" type="slidenum">
              <a:rPr lang="en-GB" smtClean="0"/>
              <a:t>6</a:t>
            </a:fld>
            <a:endParaRPr lang="en-GB"/>
          </a:p>
        </p:txBody>
      </p:sp>
    </p:spTree>
    <p:extLst>
      <p:ext uri="{BB962C8B-B14F-4D97-AF65-F5344CB8AC3E}">
        <p14:creationId xmlns:p14="http://schemas.microsoft.com/office/powerpoint/2010/main" val="597433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D1E652-6F55-45ED-94CC-55FE7D5FE18B}" type="slidenum">
              <a:rPr lang="en-GB" smtClean="0"/>
              <a:t>7</a:t>
            </a:fld>
            <a:endParaRPr lang="en-GB"/>
          </a:p>
        </p:txBody>
      </p:sp>
    </p:spTree>
    <p:extLst>
      <p:ext uri="{BB962C8B-B14F-4D97-AF65-F5344CB8AC3E}">
        <p14:creationId xmlns:p14="http://schemas.microsoft.com/office/powerpoint/2010/main" val="9964369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Mr. Oldfield Thomas (1907), who, exhibiting an </a:t>
            </a:r>
            <a:r>
              <a:rPr lang="en-GB" dirty="0" err="1"/>
              <a:t>iinwonted</a:t>
            </a:r>
            <a:r>
              <a:rPr lang="en-GB" dirty="0"/>
              <a:t> hesitancy. said : " The skulls form a wonderfully he set, which will no doubt prove of great value when someone arises with time and taste to work out such things in detail. I never saw so fine a series before. There are one hundred and ninety-two cats' skulls*, mostly </a:t>
            </a:r>
            <a:r>
              <a:rPr lang="en-GB" dirty="0" err="1" smtClean="0"/>
              <a:t>Felis</a:t>
            </a:r>
            <a:r>
              <a:rPr lang="en-GB" dirty="0" smtClean="0"/>
              <a:t> </a:t>
            </a:r>
            <a:r>
              <a:rPr lang="en-GB" dirty="0" err="1"/>
              <a:t>ocreata</a:t>
            </a:r>
            <a:r>
              <a:rPr lang="en-GB" dirty="0"/>
              <a:t>, but no doubt some are F. </a:t>
            </a:r>
            <a:r>
              <a:rPr lang="en-GB" dirty="0" err="1" smtClean="0"/>
              <a:t>chaus</a:t>
            </a:r>
            <a:r>
              <a:rPr lang="en-GB" dirty="0" smtClean="0"/>
              <a:t>. </a:t>
            </a:r>
            <a:r>
              <a:rPr lang="en-GB" dirty="0"/>
              <a:t>They are, however, a wonderfully varying lot, and would require much work for every one to be certainly and exactly determined." The box containing the specimens seems then to have been put in store and forgotten, and </a:t>
            </a:r>
            <a:r>
              <a:rPr lang="en-GB" dirty="0" err="1"/>
              <a:t>Pocock</a:t>
            </a:r>
            <a:r>
              <a:rPr lang="en-GB" dirty="0"/>
              <a:t> (1951) recorded only one skull of an Egyptian mummified cat in the British Museum. </a:t>
            </a:r>
            <a:endParaRPr lang="en-GB" dirty="0" smtClean="0"/>
          </a:p>
          <a:p>
            <a:endParaRPr lang="en-GB" dirty="0"/>
          </a:p>
        </p:txBody>
      </p:sp>
      <p:sp>
        <p:nvSpPr>
          <p:cNvPr id="4" name="Slide Number Placeholder 3"/>
          <p:cNvSpPr>
            <a:spLocks noGrp="1"/>
          </p:cNvSpPr>
          <p:nvPr>
            <p:ph type="sldNum" sz="quarter" idx="10"/>
          </p:nvPr>
        </p:nvSpPr>
        <p:spPr/>
        <p:txBody>
          <a:bodyPr/>
          <a:lstStyle/>
          <a:p>
            <a:fld id="{78D1E652-6F55-45ED-94CC-55FE7D5FE18B}" type="slidenum">
              <a:rPr lang="en-GB" smtClean="0"/>
              <a:t>8</a:t>
            </a:fld>
            <a:endParaRPr lang="en-GB"/>
          </a:p>
        </p:txBody>
      </p:sp>
    </p:spTree>
    <p:extLst>
      <p:ext uri="{BB962C8B-B14F-4D97-AF65-F5344CB8AC3E}">
        <p14:creationId xmlns:p14="http://schemas.microsoft.com/office/powerpoint/2010/main" val="29583141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D1E652-6F55-45ED-94CC-55FE7D5FE18B}" type="slidenum">
              <a:rPr lang="en-GB" smtClean="0"/>
              <a:t>10</a:t>
            </a:fld>
            <a:endParaRPr lang="en-GB"/>
          </a:p>
        </p:txBody>
      </p:sp>
    </p:spTree>
    <p:extLst>
      <p:ext uri="{BB962C8B-B14F-4D97-AF65-F5344CB8AC3E}">
        <p14:creationId xmlns:p14="http://schemas.microsoft.com/office/powerpoint/2010/main" val="24451098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1" y="0"/>
            <a:ext cx="12191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a:endParaRPr lang="en-US" sz="1800">
              <a:solidFill>
                <a:prstClr val="white"/>
              </a:solidFill>
            </a:endParaRPr>
          </a:p>
        </p:txBody>
      </p:sp>
      <p:sp>
        <p:nvSpPr>
          <p:cNvPr id="2" name="Title 1"/>
          <p:cNvSpPr>
            <a:spLocks noGrp="1"/>
          </p:cNvSpPr>
          <p:nvPr>
            <p:ph type="ctrTitle"/>
          </p:nvPr>
        </p:nvSpPr>
        <p:spPr>
          <a:xfrm>
            <a:off x="914400" y="3355848"/>
            <a:ext cx="107696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smtClean="0"/>
              <a:t>Click to edit Master title style</a:t>
            </a:r>
            <a:endParaRPr kumimoji="0" lang="en-US"/>
          </a:p>
        </p:txBody>
      </p:sp>
      <p:sp>
        <p:nvSpPr>
          <p:cNvPr id="3" name="Subtitle 2"/>
          <p:cNvSpPr>
            <a:spLocks noGrp="1"/>
          </p:cNvSpPr>
          <p:nvPr>
            <p:ph type="subTitle" idx="1"/>
          </p:nvPr>
        </p:nvSpPr>
        <p:spPr>
          <a:xfrm>
            <a:off x="914400" y="1828800"/>
            <a:ext cx="107696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smtClean="0"/>
              <a:t>Click to edit Master subtitle style</a:t>
            </a:r>
            <a:endParaRPr kumimoji="0" lang="en-US"/>
          </a:p>
        </p:txBody>
      </p:sp>
      <p:sp>
        <p:nvSpPr>
          <p:cNvPr id="4" name="Date Placeholder 3"/>
          <p:cNvSpPr>
            <a:spLocks noGrp="1"/>
          </p:cNvSpPr>
          <p:nvPr>
            <p:ph type="dt" sz="half" idx="10"/>
          </p:nvPr>
        </p:nvSpPr>
        <p:spPr/>
        <p:txBody>
          <a:bodyPr/>
          <a:lstStyle/>
          <a:p>
            <a:fld id="{9CE4C05E-85B3-437C-9EC7-69D0B8675A7B}" type="datetimeFigureOut">
              <a:rPr lang="en-GB" smtClean="0">
                <a:solidFill>
                  <a:prstClr val="white">
                    <a:tint val="95000"/>
                  </a:prstClr>
                </a:solidFill>
              </a:rPr>
              <a:pPr/>
              <a:t>22/10/2018</a:t>
            </a:fld>
            <a:endParaRPr lang="en-GB">
              <a:solidFill>
                <a:prstClr val="white">
                  <a:tint val="95000"/>
                </a:prstClr>
              </a:solidFill>
            </a:endParaRPr>
          </a:p>
        </p:txBody>
      </p:sp>
      <p:sp>
        <p:nvSpPr>
          <p:cNvPr id="5" name="Footer Placeholder 4"/>
          <p:cNvSpPr>
            <a:spLocks noGrp="1"/>
          </p:cNvSpPr>
          <p:nvPr>
            <p:ph type="ftr" sz="quarter" idx="11"/>
          </p:nvPr>
        </p:nvSpPr>
        <p:spPr/>
        <p:txBody>
          <a:bodyPr/>
          <a:lstStyle/>
          <a:p>
            <a:endParaRPr lang="en-GB">
              <a:solidFill>
                <a:prstClr val="white">
                  <a:tint val="95000"/>
                </a:prstClr>
              </a:solidFill>
            </a:endParaRPr>
          </a:p>
        </p:txBody>
      </p:sp>
      <p:sp>
        <p:nvSpPr>
          <p:cNvPr id="6" name="Slide Number Placeholder 5"/>
          <p:cNvSpPr>
            <a:spLocks noGrp="1"/>
          </p:cNvSpPr>
          <p:nvPr>
            <p:ph type="sldNum" sz="quarter" idx="12"/>
          </p:nvPr>
        </p:nvSpPr>
        <p:spPr/>
        <p:txBody>
          <a:bodyPr/>
          <a:lstStyle/>
          <a:p>
            <a:fld id="{9806B0FD-EBBF-4A7D-A6B8-316DC3170C0E}" type="slidenum">
              <a:rPr lang="en-GB" smtClean="0">
                <a:solidFill>
                  <a:prstClr val="white">
                    <a:tint val="95000"/>
                  </a:prstClr>
                </a:solidFill>
              </a:rPr>
              <a:pPr/>
              <a:t>‹#›</a:t>
            </a:fld>
            <a:endParaRPr lang="en-GB">
              <a:solidFill>
                <a:prstClr val="white">
                  <a:tint val="95000"/>
                </a:prstClr>
              </a:solidFill>
            </a:endParaRPr>
          </a:p>
        </p:txBody>
      </p:sp>
      <p:sp>
        <p:nvSpPr>
          <p:cNvPr id="10" name="Rectangle 9"/>
          <p:cNvSpPr/>
          <p:nvPr/>
        </p:nvSpPr>
        <p:spPr bwMode="invGray">
          <a:xfrm>
            <a:off x="0" y="5128334"/>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a:endParaRPr lang="en-US" sz="1800">
              <a:solidFill>
                <a:prstClr val="white"/>
              </a:solidFill>
            </a:endParaRPr>
          </a:p>
        </p:txBody>
      </p:sp>
    </p:spTree>
    <p:extLst>
      <p:ext uri="{BB962C8B-B14F-4D97-AF65-F5344CB8AC3E}">
        <p14:creationId xmlns:p14="http://schemas.microsoft.com/office/powerpoint/2010/main" val="8334864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155448"/>
            <a:ext cx="10972800" cy="1252728"/>
          </a:xfrm>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CE4C05E-85B3-437C-9EC7-69D0B8675A7B}" type="datetimeFigureOut">
              <a:rPr lang="en-GB" smtClean="0">
                <a:solidFill>
                  <a:prstClr val="white">
                    <a:tint val="95000"/>
                  </a:prstClr>
                </a:solidFill>
              </a:rPr>
              <a:pPr/>
              <a:t>22/10/2018</a:t>
            </a:fld>
            <a:endParaRPr lang="en-GB">
              <a:solidFill>
                <a:prstClr val="white">
                  <a:tint val="95000"/>
                </a:prstClr>
              </a:solidFill>
            </a:endParaRPr>
          </a:p>
        </p:txBody>
      </p:sp>
      <p:sp>
        <p:nvSpPr>
          <p:cNvPr id="5" name="Footer Placeholder 4"/>
          <p:cNvSpPr>
            <a:spLocks noGrp="1"/>
          </p:cNvSpPr>
          <p:nvPr>
            <p:ph type="ftr" sz="quarter" idx="11"/>
          </p:nvPr>
        </p:nvSpPr>
        <p:spPr/>
        <p:txBody>
          <a:bodyPr/>
          <a:lstStyle/>
          <a:p>
            <a:endParaRPr lang="en-GB">
              <a:solidFill>
                <a:prstClr val="white">
                  <a:tint val="95000"/>
                </a:prstClr>
              </a:solidFill>
            </a:endParaRPr>
          </a:p>
        </p:txBody>
      </p:sp>
      <p:sp>
        <p:nvSpPr>
          <p:cNvPr id="6" name="Slide Number Placeholder 5"/>
          <p:cNvSpPr>
            <a:spLocks noGrp="1"/>
          </p:cNvSpPr>
          <p:nvPr>
            <p:ph type="sldNum" sz="quarter" idx="12"/>
          </p:nvPr>
        </p:nvSpPr>
        <p:spPr/>
        <p:txBody>
          <a:bodyPr/>
          <a:lstStyle/>
          <a:p>
            <a:fld id="{9806B0FD-EBBF-4A7D-A6B8-316DC3170C0E}" type="slidenum">
              <a:rPr lang="en-GB" smtClean="0">
                <a:solidFill>
                  <a:prstClr val="white">
                    <a:tint val="95000"/>
                  </a:prstClr>
                </a:solidFill>
              </a:rPr>
              <a:pPr/>
              <a:t>‹#›</a:t>
            </a:fld>
            <a:endParaRPr lang="en-GB">
              <a:solidFill>
                <a:prstClr val="white">
                  <a:tint val="95000"/>
                </a:prstClr>
              </a:solidFill>
            </a:endParaRPr>
          </a:p>
        </p:txBody>
      </p:sp>
    </p:spTree>
    <p:extLst>
      <p:ext uri="{BB962C8B-B14F-4D97-AF65-F5344CB8AC3E}">
        <p14:creationId xmlns:p14="http://schemas.microsoft.com/office/powerpoint/2010/main" val="19775189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12192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a:endParaRPr lang="en-US" sz="1800">
              <a:solidFill>
                <a:prstClr val="white"/>
              </a:solidFill>
            </a:endParaRPr>
          </a:p>
        </p:txBody>
      </p:sp>
      <p:sp>
        <p:nvSpPr>
          <p:cNvPr id="12" name="Rectangle 11"/>
          <p:cNvSpPr/>
          <p:nvPr/>
        </p:nvSpPr>
        <p:spPr bwMode="invGray">
          <a:xfrm>
            <a:off x="0" y="2602520"/>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a:endParaRPr lang="en-US" sz="1800">
              <a:solidFill>
                <a:prstClr val="white"/>
              </a:solidFill>
            </a:endParaRPr>
          </a:p>
        </p:txBody>
      </p:sp>
      <p:sp>
        <p:nvSpPr>
          <p:cNvPr id="2" name="Title 1"/>
          <p:cNvSpPr>
            <a:spLocks noGrp="1"/>
          </p:cNvSpPr>
          <p:nvPr>
            <p:ph type="title"/>
          </p:nvPr>
        </p:nvSpPr>
        <p:spPr>
          <a:xfrm>
            <a:off x="999744" y="118872"/>
            <a:ext cx="10684256"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987552" y="1828800"/>
            <a:ext cx="10696448"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9CE4C05E-85B3-437C-9EC7-69D0B8675A7B}" type="datetimeFigureOut">
              <a:rPr lang="en-GB" smtClean="0">
                <a:solidFill>
                  <a:prstClr val="white">
                    <a:tint val="95000"/>
                  </a:prstClr>
                </a:solidFill>
              </a:rPr>
              <a:pPr/>
              <a:t>22/10/2018</a:t>
            </a:fld>
            <a:endParaRPr lang="en-GB">
              <a:solidFill>
                <a:prstClr val="white">
                  <a:tint val="95000"/>
                </a:prstClr>
              </a:solidFill>
            </a:endParaRPr>
          </a:p>
        </p:txBody>
      </p:sp>
      <p:sp>
        <p:nvSpPr>
          <p:cNvPr id="5" name="Footer Placeholder 4"/>
          <p:cNvSpPr>
            <a:spLocks noGrp="1"/>
          </p:cNvSpPr>
          <p:nvPr>
            <p:ph type="ftr" sz="quarter" idx="11"/>
          </p:nvPr>
        </p:nvSpPr>
        <p:spPr/>
        <p:txBody>
          <a:bodyPr/>
          <a:lstStyle/>
          <a:p>
            <a:endParaRPr lang="en-GB">
              <a:solidFill>
                <a:prstClr val="white">
                  <a:tint val="95000"/>
                </a:prstClr>
              </a:solidFill>
            </a:endParaRPr>
          </a:p>
        </p:txBody>
      </p:sp>
      <p:sp>
        <p:nvSpPr>
          <p:cNvPr id="6" name="Slide Number Placeholder 5"/>
          <p:cNvSpPr>
            <a:spLocks noGrp="1"/>
          </p:cNvSpPr>
          <p:nvPr>
            <p:ph type="sldNum" sz="quarter" idx="12"/>
          </p:nvPr>
        </p:nvSpPr>
        <p:spPr/>
        <p:txBody>
          <a:bodyPr/>
          <a:lstStyle/>
          <a:p>
            <a:fld id="{9806B0FD-EBBF-4A7D-A6B8-316DC3170C0E}" type="slidenum">
              <a:rPr lang="en-GB" smtClean="0">
                <a:solidFill>
                  <a:prstClr val="white">
                    <a:tint val="95000"/>
                  </a:prstClr>
                </a:solidFill>
              </a:rPr>
              <a:pPr/>
              <a:t>‹#›</a:t>
            </a:fld>
            <a:endParaRPr lang="en-GB">
              <a:solidFill>
                <a:prstClr val="white">
                  <a:tint val="95000"/>
                </a:prstClr>
              </a:solidFill>
            </a:endParaRPr>
          </a:p>
        </p:txBody>
      </p:sp>
    </p:spTree>
    <p:extLst>
      <p:ext uri="{BB962C8B-B14F-4D97-AF65-F5344CB8AC3E}">
        <p14:creationId xmlns:p14="http://schemas.microsoft.com/office/powerpoint/2010/main" val="6654068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609600" y="1773936"/>
            <a:ext cx="53848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6197600" y="1773936"/>
            <a:ext cx="53848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9CE4C05E-85B3-437C-9EC7-69D0B8675A7B}" type="datetimeFigureOut">
              <a:rPr lang="en-GB" smtClean="0">
                <a:solidFill>
                  <a:prstClr val="white">
                    <a:tint val="95000"/>
                  </a:prstClr>
                </a:solidFill>
              </a:rPr>
              <a:pPr/>
              <a:t>22/10/2018</a:t>
            </a:fld>
            <a:endParaRPr lang="en-GB">
              <a:solidFill>
                <a:prstClr val="white">
                  <a:tint val="95000"/>
                </a:prstClr>
              </a:solidFill>
            </a:endParaRPr>
          </a:p>
        </p:txBody>
      </p:sp>
      <p:sp>
        <p:nvSpPr>
          <p:cNvPr id="6" name="Footer Placeholder 5"/>
          <p:cNvSpPr>
            <a:spLocks noGrp="1"/>
          </p:cNvSpPr>
          <p:nvPr>
            <p:ph type="ftr" sz="quarter" idx="11"/>
          </p:nvPr>
        </p:nvSpPr>
        <p:spPr/>
        <p:txBody>
          <a:bodyPr/>
          <a:lstStyle/>
          <a:p>
            <a:endParaRPr lang="en-GB">
              <a:solidFill>
                <a:prstClr val="white">
                  <a:tint val="95000"/>
                </a:prstClr>
              </a:solidFill>
            </a:endParaRPr>
          </a:p>
        </p:txBody>
      </p:sp>
      <p:sp>
        <p:nvSpPr>
          <p:cNvPr id="7" name="Slide Number Placeholder 6"/>
          <p:cNvSpPr>
            <a:spLocks noGrp="1"/>
          </p:cNvSpPr>
          <p:nvPr>
            <p:ph type="sldNum" sz="quarter" idx="12"/>
          </p:nvPr>
        </p:nvSpPr>
        <p:spPr/>
        <p:txBody>
          <a:bodyPr/>
          <a:lstStyle/>
          <a:p>
            <a:fld id="{9806B0FD-EBBF-4A7D-A6B8-316DC3170C0E}" type="slidenum">
              <a:rPr lang="en-GB" smtClean="0">
                <a:solidFill>
                  <a:prstClr val="white">
                    <a:tint val="95000"/>
                  </a:prstClr>
                </a:solidFill>
              </a:rPr>
              <a:pPr/>
              <a:t>‹#›</a:t>
            </a:fld>
            <a:endParaRPr lang="en-GB">
              <a:solidFill>
                <a:prstClr val="white">
                  <a:tint val="95000"/>
                </a:prstClr>
              </a:solidFill>
            </a:endParaRPr>
          </a:p>
        </p:txBody>
      </p:sp>
    </p:spTree>
    <p:extLst>
      <p:ext uri="{BB962C8B-B14F-4D97-AF65-F5344CB8AC3E}">
        <p14:creationId xmlns:p14="http://schemas.microsoft.com/office/powerpoint/2010/main" val="4904437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609600" y="1698988"/>
            <a:ext cx="5386917"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4" name="Content Placeholder 3"/>
          <p:cNvSpPr>
            <a:spLocks noGrp="1"/>
          </p:cNvSpPr>
          <p:nvPr>
            <p:ph sz="half" idx="2"/>
          </p:nvPr>
        </p:nvSpPr>
        <p:spPr>
          <a:xfrm>
            <a:off x="609600" y="2449512"/>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Text Placeholder 4"/>
          <p:cNvSpPr>
            <a:spLocks noGrp="1"/>
          </p:cNvSpPr>
          <p:nvPr>
            <p:ph type="body" sz="quarter" idx="3"/>
          </p:nvPr>
        </p:nvSpPr>
        <p:spPr>
          <a:xfrm>
            <a:off x="6193368" y="1698988"/>
            <a:ext cx="5389033"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6" name="Content Placeholder 5"/>
          <p:cNvSpPr>
            <a:spLocks noGrp="1"/>
          </p:cNvSpPr>
          <p:nvPr>
            <p:ph sz="quarter" idx="4"/>
          </p:nvPr>
        </p:nvSpPr>
        <p:spPr>
          <a:xfrm>
            <a:off x="6193368" y="2449512"/>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9CE4C05E-85B3-437C-9EC7-69D0B8675A7B}" type="datetimeFigureOut">
              <a:rPr lang="en-GB" smtClean="0">
                <a:solidFill>
                  <a:prstClr val="white">
                    <a:tint val="95000"/>
                  </a:prstClr>
                </a:solidFill>
              </a:rPr>
              <a:pPr/>
              <a:t>22/10/2018</a:t>
            </a:fld>
            <a:endParaRPr lang="en-GB">
              <a:solidFill>
                <a:prstClr val="white">
                  <a:tint val="95000"/>
                </a:prstClr>
              </a:solidFill>
            </a:endParaRPr>
          </a:p>
        </p:txBody>
      </p:sp>
      <p:sp>
        <p:nvSpPr>
          <p:cNvPr id="8" name="Footer Placeholder 7"/>
          <p:cNvSpPr>
            <a:spLocks noGrp="1"/>
          </p:cNvSpPr>
          <p:nvPr>
            <p:ph type="ftr" sz="quarter" idx="11"/>
          </p:nvPr>
        </p:nvSpPr>
        <p:spPr/>
        <p:txBody>
          <a:bodyPr/>
          <a:lstStyle/>
          <a:p>
            <a:endParaRPr lang="en-GB">
              <a:solidFill>
                <a:prstClr val="white">
                  <a:tint val="95000"/>
                </a:prstClr>
              </a:solidFill>
            </a:endParaRPr>
          </a:p>
        </p:txBody>
      </p:sp>
      <p:sp>
        <p:nvSpPr>
          <p:cNvPr id="9" name="Slide Number Placeholder 8"/>
          <p:cNvSpPr>
            <a:spLocks noGrp="1"/>
          </p:cNvSpPr>
          <p:nvPr>
            <p:ph type="sldNum" sz="quarter" idx="12"/>
          </p:nvPr>
        </p:nvSpPr>
        <p:spPr/>
        <p:txBody>
          <a:bodyPr/>
          <a:lstStyle/>
          <a:p>
            <a:fld id="{9806B0FD-EBBF-4A7D-A6B8-316DC3170C0E}" type="slidenum">
              <a:rPr lang="en-GB" smtClean="0">
                <a:solidFill>
                  <a:prstClr val="white">
                    <a:tint val="95000"/>
                  </a:prstClr>
                </a:solidFill>
              </a:rPr>
              <a:pPr/>
              <a:t>‹#›</a:t>
            </a:fld>
            <a:endParaRPr lang="en-GB">
              <a:solidFill>
                <a:prstClr val="white">
                  <a:tint val="95000"/>
                </a:prstClr>
              </a:solidFill>
            </a:endParaRPr>
          </a:p>
        </p:txBody>
      </p:sp>
    </p:spTree>
    <p:extLst>
      <p:ext uri="{BB962C8B-B14F-4D97-AF65-F5344CB8AC3E}">
        <p14:creationId xmlns:p14="http://schemas.microsoft.com/office/powerpoint/2010/main" val="40034384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9CE4C05E-85B3-437C-9EC7-69D0B8675A7B}" type="datetimeFigureOut">
              <a:rPr lang="en-GB" smtClean="0">
                <a:solidFill>
                  <a:prstClr val="white">
                    <a:tint val="95000"/>
                  </a:prstClr>
                </a:solidFill>
              </a:rPr>
              <a:pPr/>
              <a:t>22/10/2018</a:t>
            </a:fld>
            <a:endParaRPr lang="en-GB">
              <a:solidFill>
                <a:prstClr val="white">
                  <a:tint val="95000"/>
                </a:prstClr>
              </a:solidFill>
            </a:endParaRPr>
          </a:p>
        </p:txBody>
      </p:sp>
      <p:sp>
        <p:nvSpPr>
          <p:cNvPr id="4" name="Footer Placeholder 3"/>
          <p:cNvSpPr>
            <a:spLocks noGrp="1"/>
          </p:cNvSpPr>
          <p:nvPr>
            <p:ph type="ftr" sz="quarter" idx="11"/>
          </p:nvPr>
        </p:nvSpPr>
        <p:spPr/>
        <p:txBody>
          <a:bodyPr/>
          <a:lstStyle/>
          <a:p>
            <a:endParaRPr lang="en-GB">
              <a:solidFill>
                <a:prstClr val="white">
                  <a:tint val="95000"/>
                </a:prstClr>
              </a:solidFill>
            </a:endParaRPr>
          </a:p>
        </p:txBody>
      </p:sp>
      <p:sp>
        <p:nvSpPr>
          <p:cNvPr id="5" name="Slide Number Placeholder 4"/>
          <p:cNvSpPr>
            <a:spLocks noGrp="1"/>
          </p:cNvSpPr>
          <p:nvPr>
            <p:ph type="sldNum" sz="quarter" idx="12"/>
          </p:nvPr>
        </p:nvSpPr>
        <p:spPr/>
        <p:txBody>
          <a:bodyPr/>
          <a:lstStyle/>
          <a:p>
            <a:fld id="{9806B0FD-EBBF-4A7D-A6B8-316DC3170C0E}" type="slidenum">
              <a:rPr lang="en-GB" smtClean="0">
                <a:solidFill>
                  <a:prstClr val="white">
                    <a:tint val="95000"/>
                  </a:prstClr>
                </a:solidFill>
              </a:rPr>
              <a:pPr/>
              <a:t>‹#›</a:t>
            </a:fld>
            <a:endParaRPr lang="en-GB">
              <a:solidFill>
                <a:prstClr val="white">
                  <a:tint val="95000"/>
                </a:prstClr>
              </a:solidFill>
            </a:endParaRPr>
          </a:p>
        </p:txBody>
      </p:sp>
    </p:spTree>
    <p:extLst>
      <p:ext uri="{BB962C8B-B14F-4D97-AF65-F5344CB8AC3E}">
        <p14:creationId xmlns:p14="http://schemas.microsoft.com/office/powerpoint/2010/main" val="9445256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E4C05E-85B3-437C-9EC7-69D0B8675A7B}" type="datetimeFigureOut">
              <a:rPr lang="en-GB" smtClean="0">
                <a:solidFill>
                  <a:prstClr val="white">
                    <a:tint val="95000"/>
                  </a:prstClr>
                </a:solidFill>
              </a:rPr>
              <a:pPr/>
              <a:t>22/10/2018</a:t>
            </a:fld>
            <a:endParaRPr lang="en-GB">
              <a:solidFill>
                <a:prstClr val="white">
                  <a:tint val="95000"/>
                </a:prstClr>
              </a:solidFill>
            </a:endParaRPr>
          </a:p>
        </p:txBody>
      </p:sp>
      <p:sp>
        <p:nvSpPr>
          <p:cNvPr id="3" name="Footer Placeholder 2"/>
          <p:cNvSpPr>
            <a:spLocks noGrp="1"/>
          </p:cNvSpPr>
          <p:nvPr>
            <p:ph type="ftr" sz="quarter" idx="11"/>
          </p:nvPr>
        </p:nvSpPr>
        <p:spPr/>
        <p:txBody>
          <a:bodyPr/>
          <a:lstStyle/>
          <a:p>
            <a:endParaRPr lang="en-GB">
              <a:solidFill>
                <a:prstClr val="white">
                  <a:tint val="95000"/>
                </a:prstClr>
              </a:solidFill>
            </a:endParaRPr>
          </a:p>
        </p:txBody>
      </p:sp>
      <p:sp>
        <p:nvSpPr>
          <p:cNvPr id="4" name="Slide Number Placeholder 3"/>
          <p:cNvSpPr>
            <a:spLocks noGrp="1"/>
          </p:cNvSpPr>
          <p:nvPr>
            <p:ph type="sldNum" sz="quarter" idx="12"/>
          </p:nvPr>
        </p:nvSpPr>
        <p:spPr/>
        <p:txBody>
          <a:bodyPr/>
          <a:lstStyle/>
          <a:p>
            <a:fld id="{9806B0FD-EBBF-4A7D-A6B8-316DC3170C0E}" type="slidenum">
              <a:rPr lang="en-GB" smtClean="0">
                <a:solidFill>
                  <a:prstClr val="white">
                    <a:tint val="95000"/>
                  </a:prstClr>
                </a:solidFill>
              </a:rPr>
              <a:pPr/>
              <a:t>‹#›</a:t>
            </a:fld>
            <a:endParaRPr lang="en-GB">
              <a:solidFill>
                <a:prstClr val="white">
                  <a:tint val="95000"/>
                </a:prstClr>
              </a:solidFill>
            </a:endParaRPr>
          </a:p>
        </p:txBody>
      </p:sp>
    </p:spTree>
    <p:extLst>
      <p:ext uri="{BB962C8B-B14F-4D97-AF65-F5344CB8AC3E}">
        <p14:creationId xmlns:p14="http://schemas.microsoft.com/office/powerpoint/2010/main" val="30068250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3784" y="152400"/>
            <a:ext cx="3364992" cy="978408"/>
          </a:xfrm>
        </p:spPr>
        <p:txBody>
          <a:bodyPr vert="horz" lIns="73152" rIns="45720" bIns="0" rtlCol="0" anchor="b">
            <a:normAutofit/>
            <a:sp3d prstMaterial="matte"/>
          </a:bodyPr>
          <a:lstStyle>
            <a:lvl1pPr algn="l">
              <a:defRPr sz="2000" b="0"/>
            </a:lvl1pPr>
            <a:extLst/>
          </a:lstStyle>
          <a:p>
            <a:r>
              <a:rPr kumimoji="0" lang="en-US" smtClean="0"/>
              <a:t>Click to edit Master title style</a:t>
            </a:r>
            <a:endParaRPr kumimoji="0" lang="en-US"/>
          </a:p>
        </p:txBody>
      </p:sp>
      <p:sp>
        <p:nvSpPr>
          <p:cNvPr id="3" name="Content Placeholder 2"/>
          <p:cNvSpPr>
            <a:spLocks noGrp="1"/>
          </p:cNvSpPr>
          <p:nvPr>
            <p:ph idx="1"/>
          </p:nvPr>
        </p:nvSpPr>
        <p:spPr>
          <a:xfrm>
            <a:off x="4025837" y="1743134"/>
            <a:ext cx="7894188"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Text Placeholder 3"/>
          <p:cNvSpPr>
            <a:spLocks noGrp="1"/>
          </p:cNvSpPr>
          <p:nvPr>
            <p:ph type="body" sz="half" idx="2"/>
          </p:nvPr>
        </p:nvSpPr>
        <p:spPr>
          <a:xfrm>
            <a:off x="223784" y="1730018"/>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9CE4C05E-85B3-437C-9EC7-69D0B8675A7B}" type="datetimeFigureOut">
              <a:rPr lang="en-GB" smtClean="0">
                <a:solidFill>
                  <a:prstClr val="white">
                    <a:tint val="95000"/>
                  </a:prstClr>
                </a:solidFill>
              </a:rPr>
              <a:pPr/>
              <a:t>22/10/2018</a:t>
            </a:fld>
            <a:endParaRPr lang="en-GB">
              <a:solidFill>
                <a:prstClr val="white">
                  <a:tint val="95000"/>
                </a:prstClr>
              </a:solidFill>
            </a:endParaRPr>
          </a:p>
        </p:txBody>
      </p:sp>
      <p:sp>
        <p:nvSpPr>
          <p:cNvPr id="6" name="Footer Placeholder 5"/>
          <p:cNvSpPr>
            <a:spLocks noGrp="1"/>
          </p:cNvSpPr>
          <p:nvPr>
            <p:ph type="ftr" sz="quarter" idx="11"/>
          </p:nvPr>
        </p:nvSpPr>
        <p:spPr/>
        <p:txBody>
          <a:bodyPr/>
          <a:lstStyle/>
          <a:p>
            <a:endParaRPr lang="en-GB">
              <a:solidFill>
                <a:prstClr val="white">
                  <a:tint val="95000"/>
                </a:prstClr>
              </a:solidFill>
            </a:endParaRPr>
          </a:p>
        </p:txBody>
      </p:sp>
      <p:sp>
        <p:nvSpPr>
          <p:cNvPr id="7" name="Slide Number Placeholder 6"/>
          <p:cNvSpPr>
            <a:spLocks noGrp="1"/>
          </p:cNvSpPr>
          <p:nvPr>
            <p:ph type="sldNum" sz="quarter" idx="12"/>
          </p:nvPr>
        </p:nvSpPr>
        <p:spPr/>
        <p:txBody>
          <a:bodyPr/>
          <a:lstStyle/>
          <a:p>
            <a:fld id="{9806B0FD-EBBF-4A7D-A6B8-316DC3170C0E}" type="slidenum">
              <a:rPr lang="en-GB" smtClean="0">
                <a:solidFill>
                  <a:prstClr val="white">
                    <a:tint val="95000"/>
                  </a:prstClr>
                </a:solidFill>
              </a:rPr>
              <a:pPr/>
              <a:t>‹#›</a:t>
            </a:fld>
            <a:endParaRPr lang="en-GB">
              <a:solidFill>
                <a:prstClr val="white">
                  <a:tint val="95000"/>
                </a:prstClr>
              </a:solidFill>
            </a:endParaRPr>
          </a:p>
        </p:txBody>
      </p:sp>
      <p:sp>
        <p:nvSpPr>
          <p:cNvPr id="12" name="Rectangle 11"/>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a:endParaRPr lang="en-US" sz="1800">
              <a:solidFill>
                <a:prstClr val="white"/>
              </a:solidFill>
            </a:endParaRPr>
          </a:p>
        </p:txBody>
      </p:sp>
      <p:sp>
        <p:nvSpPr>
          <p:cNvPr id="9" name="Rectangle 8"/>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a:endParaRPr lang="en-US" sz="1800">
              <a:solidFill>
                <a:prstClr val="white"/>
              </a:solidFill>
            </a:endParaRPr>
          </a:p>
        </p:txBody>
      </p:sp>
    </p:spTree>
    <p:extLst>
      <p:ext uri="{BB962C8B-B14F-4D97-AF65-F5344CB8AC3E}">
        <p14:creationId xmlns:p14="http://schemas.microsoft.com/office/powerpoint/2010/main" val="5326870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456" y="155448"/>
            <a:ext cx="3366867" cy="978408"/>
          </a:xfrm>
        </p:spPr>
        <p:txBody>
          <a:bodyPr lIns="73152" bIns="0" anchor="b">
            <a:sp3d prstMaterial="matte"/>
          </a:bodyPr>
          <a:lstStyle>
            <a:lvl1pPr algn="l">
              <a:defRPr sz="2000" b="0"/>
            </a:lvl1pPr>
            <a:extLst/>
          </a:lstStyle>
          <a:p>
            <a:r>
              <a:rPr kumimoji="0" lang="en-US" smtClean="0"/>
              <a:t>Click to edit Master title style</a:t>
            </a:r>
            <a:endParaRPr kumimoji="0" lang="en-US"/>
          </a:p>
        </p:txBody>
      </p:sp>
      <p:sp>
        <p:nvSpPr>
          <p:cNvPr id="3" name="Picture Placeholder 2"/>
          <p:cNvSpPr>
            <a:spLocks noGrp="1"/>
          </p:cNvSpPr>
          <p:nvPr>
            <p:ph type="pic" idx="1"/>
          </p:nvPr>
        </p:nvSpPr>
        <p:spPr>
          <a:xfrm>
            <a:off x="3871741" y="1484808"/>
            <a:ext cx="8329863"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219456" y="1728216"/>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219456" y="1170432"/>
            <a:ext cx="3364992" cy="201168"/>
          </a:xfrm>
        </p:spPr>
        <p:txBody>
          <a:bodyPr/>
          <a:lstStyle/>
          <a:p>
            <a:fld id="{9CE4C05E-85B3-437C-9EC7-69D0B8675A7B}" type="datetimeFigureOut">
              <a:rPr lang="en-GB" smtClean="0">
                <a:solidFill>
                  <a:prstClr val="white">
                    <a:tint val="95000"/>
                  </a:prstClr>
                </a:solidFill>
              </a:rPr>
              <a:pPr/>
              <a:t>22/10/2018</a:t>
            </a:fld>
            <a:endParaRPr lang="en-GB">
              <a:solidFill>
                <a:prstClr val="white">
                  <a:tint val="95000"/>
                </a:prstClr>
              </a:solidFill>
            </a:endParaRPr>
          </a:p>
        </p:txBody>
      </p:sp>
      <p:sp>
        <p:nvSpPr>
          <p:cNvPr id="11" name="Rectangle 10"/>
          <p:cNvSpPr/>
          <p:nvPr/>
        </p:nvSpPr>
        <p:spPr>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a:endParaRPr lang="en-US" sz="1800">
              <a:solidFill>
                <a:prstClr val="white"/>
              </a:solidFill>
            </a:endParaRPr>
          </a:p>
        </p:txBody>
      </p:sp>
      <p:sp>
        <p:nvSpPr>
          <p:cNvPr id="9" name="Rectangle 8"/>
          <p:cNvSpPr/>
          <p:nvPr/>
        </p:nvSpPr>
        <p:spPr bwMode="invGray">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a:endParaRPr lang="en-US" sz="1800">
              <a:solidFill>
                <a:prstClr val="white"/>
              </a:solidFill>
            </a:endParaRPr>
          </a:p>
        </p:txBody>
      </p:sp>
      <p:sp>
        <p:nvSpPr>
          <p:cNvPr id="6" name="Footer Placeholder 5"/>
          <p:cNvSpPr>
            <a:spLocks noGrp="1"/>
          </p:cNvSpPr>
          <p:nvPr>
            <p:ph type="ftr" sz="quarter" idx="11"/>
          </p:nvPr>
        </p:nvSpPr>
        <p:spPr>
          <a:xfrm>
            <a:off x="4047744" y="1170432"/>
            <a:ext cx="6925056" cy="201168"/>
          </a:xfrm>
        </p:spPr>
        <p:txBody>
          <a:bodyPr/>
          <a:lstStyle>
            <a:lvl1pPr>
              <a:defRPr>
                <a:solidFill>
                  <a:schemeClr val="bg1">
                    <a:shade val="50000"/>
                  </a:schemeClr>
                </a:solidFill>
              </a:defRPr>
            </a:lvl1pPr>
          </a:lstStyle>
          <a:p>
            <a:endParaRPr lang="en-GB">
              <a:solidFill>
                <a:prstClr val="black">
                  <a:shade val="50000"/>
                </a:prstClr>
              </a:solidFill>
            </a:endParaRPr>
          </a:p>
        </p:txBody>
      </p:sp>
      <p:sp>
        <p:nvSpPr>
          <p:cNvPr id="7" name="Slide Number Placeholder 6"/>
          <p:cNvSpPr>
            <a:spLocks noGrp="1"/>
          </p:cNvSpPr>
          <p:nvPr>
            <p:ph type="sldNum" sz="quarter" idx="12"/>
          </p:nvPr>
        </p:nvSpPr>
        <p:spPr>
          <a:xfrm>
            <a:off x="11119104" y="1170432"/>
            <a:ext cx="978485" cy="201168"/>
          </a:xfrm>
        </p:spPr>
        <p:txBody>
          <a:bodyPr/>
          <a:lstStyle/>
          <a:p>
            <a:fld id="{9806B0FD-EBBF-4A7D-A6B8-316DC3170C0E}" type="slidenum">
              <a:rPr lang="en-GB" smtClean="0">
                <a:solidFill>
                  <a:prstClr val="white">
                    <a:tint val="95000"/>
                  </a:prstClr>
                </a:solidFill>
              </a:rPr>
              <a:pPr/>
              <a:t>‹#›</a:t>
            </a:fld>
            <a:endParaRPr lang="en-GB">
              <a:solidFill>
                <a:prstClr val="white">
                  <a:tint val="95000"/>
                </a:prstClr>
              </a:solidFill>
            </a:endParaRPr>
          </a:p>
        </p:txBody>
      </p:sp>
    </p:spTree>
    <p:extLst>
      <p:ext uri="{BB962C8B-B14F-4D97-AF65-F5344CB8AC3E}">
        <p14:creationId xmlns:p14="http://schemas.microsoft.com/office/powerpoint/2010/main" val="13181620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CE4C05E-85B3-437C-9EC7-69D0B8675A7B}" type="datetimeFigureOut">
              <a:rPr lang="en-GB" smtClean="0">
                <a:solidFill>
                  <a:prstClr val="white">
                    <a:tint val="95000"/>
                  </a:prstClr>
                </a:solidFill>
              </a:rPr>
              <a:pPr/>
              <a:t>22/10/2018</a:t>
            </a:fld>
            <a:endParaRPr lang="en-GB">
              <a:solidFill>
                <a:prstClr val="white">
                  <a:tint val="95000"/>
                </a:prstClr>
              </a:solidFill>
            </a:endParaRPr>
          </a:p>
        </p:txBody>
      </p:sp>
      <p:sp>
        <p:nvSpPr>
          <p:cNvPr id="5" name="Footer Placeholder 4"/>
          <p:cNvSpPr>
            <a:spLocks noGrp="1"/>
          </p:cNvSpPr>
          <p:nvPr>
            <p:ph type="ftr" sz="quarter" idx="11"/>
          </p:nvPr>
        </p:nvSpPr>
        <p:spPr/>
        <p:txBody>
          <a:bodyPr/>
          <a:lstStyle/>
          <a:p>
            <a:endParaRPr lang="en-GB">
              <a:solidFill>
                <a:prstClr val="white">
                  <a:tint val="95000"/>
                </a:prstClr>
              </a:solidFill>
            </a:endParaRPr>
          </a:p>
        </p:txBody>
      </p:sp>
      <p:sp>
        <p:nvSpPr>
          <p:cNvPr id="6" name="Slide Number Placeholder 5"/>
          <p:cNvSpPr>
            <a:spLocks noGrp="1"/>
          </p:cNvSpPr>
          <p:nvPr>
            <p:ph type="sldNum" sz="quarter" idx="12"/>
          </p:nvPr>
        </p:nvSpPr>
        <p:spPr/>
        <p:txBody>
          <a:bodyPr/>
          <a:lstStyle/>
          <a:p>
            <a:fld id="{9806B0FD-EBBF-4A7D-A6B8-316DC3170C0E}" type="slidenum">
              <a:rPr lang="en-GB" smtClean="0">
                <a:solidFill>
                  <a:prstClr val="white">
                    <a:tint val="95000"/>
                  </a:prstClr>
                </a:solidFill>
              </a:rPr>
              <a:pPr/>
              <a:t>‹#›</a:t>
            </a:fld>
            <a:endParaRPr lang="en-GB">
              <a:solidFill>
                <a:prstClr val="white">
                  <a:tint val="95000"/>
                </a:prstClr>
              </a:solidFill>
            </a:endParaRPr>
          </a:p>
        </p:txBody>
      </p:sp>
    </p:spTree>
    <p:extLst>
      <p:ext uri="{BB962C8B-B14F-4D97-AF65-F5344CB8AC3E}">
        <p14:creationId xmlns:p14="http://schemas.microsoft.com/office/powerpoint/2010/main" val="22868912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8798560" y="0"/>
            <a:ext cx="6096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a:endParaRPr lang="en-US" sz="1800">
              <a:solidFill>
                <a:prstClr val="white"/>
              </a:solidFill>
            </a:endParaRPr>
          </a:p>
        </p:txBody>
      </p:sp>
      <p:sp>
        <p:nvSpPr>
          <p:cNvPr id="8" name="Rectangle 7"/>
          <p:cNvSpPr/>
          <p:nvPr/>
        </p:nvSpPr>
        <p:spPr bwMode="ltGray">
          <a:xfrm>
            <a:off x="8863584" y="0"/>
            <a:ext cx="33528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a:endParaRPr lang="en-US" sz="1800">
              <a:solidFill>
                <a:prstClr val="white"/>
              </a:solidFill>
            </a:endParaRPr>
          </a:p>
        </p:txBody>
      </p:sp>
      <p:sp>
        <p:nvSpPr>
          <p:cNvPr id="2" name="Vertical Title 1"/>
          <p:cNvSpPr>
            <a:spLocks noGrp="1"/>
          </p:cNvSpPr>
          <p:nvPr>
            <p:ph type="title" orient="vert"/>
          </p:nvPr>
        </p:nvSpPr>
        <p:spPr>
          <a:xfrm>
            <a:off x="9042400" y="274641"/>
            <a:ext cx="25400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609600" y="304801"/>
            <a:ext cx="80264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CE4C05E-85B3-437C-9EC7-69D0B8675A7B}" type="datetimeFigureOut">
              <a:rPr lang="en-GB" smtClean="0">
                <a:solidFill>
                  <a:prstClr val="white">
                    <a:tint val="95000"/>
                  </a:prstClr>
                </a:solidFill>
              </a:rPr>
              <a:pPr/>
              <a:t>22/10/2018</a:t>
            </a:fld>
            <a:endParaRPr lang="en-GB">
              <a:solidFill>
                <a:prstClr val="white">
                  <a:tint val="95000"/>
                </a:prstClr>
              </a:solidFill>
            </a:endParaRPr>
          </a:p>
        </p:txBody>
      </p:sp>
      <p:sp>
        <p:nvSpPr>
          <p:cNvPr id="5" name="Footer Placeholder 4"/>
          <p:cNvSpPr>
            <a:spLocks noGrp="1"/>
          </p:cNvSpPr>
          <p:nvPr>
            <p:ph type="ftr" sz="quarter" idx="11"/>
          </p:nvPr>
        </p:nvSpPr>
        <p:spPr>
          <a:xfrm>
            <a:off x="3520796" y="6377460"/>
            <a:ext cx="5115205" cy="365125"/>
          </a:xfrm>
        </p:spPr>
        <p:txBody>
          <a:bodyPr/>
          <a:lstStyle/>
          <a:p>
            <a:endParaRPr lang="en-GB">
              <a:solidFill>
                <a:prstClr val="white">
                  <a:tint val="95000"/>
                </a:prstClr>
              </a:solidFill>
            </a:endParaRPr>
          </a:p>
        </p:txBody>
      </p:sp>
      <p:sp>
        <p:nvSpPr>
          <p:cNvPr id="6" name="Slide Number Placeholder 5"/>
          <p:cNvSpPr>
            <a:spLocks noGrp="1"/>
          </p:cNvSpPr>
          <p:nvPr>
            <p:ph type="sldNum" sz="quarter" idx="12"/>
          </p:nvPr>
        </p:nvSpPr>
        <p:spPr/>
        <p:txBody>
          <a:bodyPr/>
          <a:lstStyle/>
          <a:p>
            <a:fld id="{9806B0FD-EBBF-4A7D-A6B8-316DC3170C0E}" type="slidenum">
              <a:rPr lang="en-GB" smtClean="0">
                <a:solidFill>
                  <a:prstClr val="white">
                    <a:tint val="95000"/>
                  </a:prstClr>
                </a:solidFill>
              </a:rPr>
              <a:pPr/>
              <a:t>‹#›</a:t>
            </a:fld>
            <a:endParaRPr lang="en-GB">
              <a:solidFill>
                <a:prstClr val="white">
                  <a:tint val="95000"/>
                </a:prstClr>
              </a:solidFill>
            </a:endParaRPr>
          </a:p>
        </p:txBody>
      </p:sp>
    </p:spTree>
    <p:extLst>
      <p:ext uri="{BB962C8B-B14F-4D97-AF65-F5344CB8AC3E}">
        <p14:creationId xmlns:p14="http://schemas.microsoft.com/office/powerpoint/2010/main" val="23059520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a:endParaRPr lang="en-US" sz="1800">
              <a:solidFill>
                <a:prstClr val="white"/>
              </a:solidFill>
            </a:endParaRPr>
          </a:p>
        </p:txBody>
      </p:sp>
      <p:sp>
        <p:nvSpPr>
          <p:cNvPr id="7" name="Rectangle 6"/>
          <p:cNvSpPr/>
          <p:nvPr/>
        </p:nvSpPr>
        <p:spPr bwMode="ltGray">
          <a:xfrm>
            <a:off x="1" y="1"/>
            <a:ext cx="12191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a:endParaRPr lang="en-US" sz="1800">
              <a:solidFill>
                <a:prstClr val="white"/>
              </a:solidFill>
            </a:endParaRPr>
          </a:p>
        </p:txBody>
      </p:sp>
      <p:sp>
        <p:nvSpPr>
          <p:cNvPr id="2" name="Title Placeholder 1"/>
          <p:cNvSpPr>
            <a:spLocks noGrp="1"/>
          </p:cNvSpPr>
          <p:nvPr>
            <p:ph type="title"/>
          </p:nvPr>
        </p:nvSpPr>
        <p:spPr>
          <a:xfrm>
            <a:off x="609600" y="152400"/>
            <a:ext cx="109728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609600" y="1775192"/>
            <a:ext cx="10972800" cy="4625609"/>
          </a:xfrm>
          <a:prstGeom prst="rect">
            <a:avLst/>
          </a:prstGeom>
        </p:spPr>
        <p:txBody>
          <a:bodyPr vert="horz" lIns="54864" tIns="91440" rtlCol="0">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4" name="Date Placeholder 3"/>
          <p:cNvSpPr>
            <a:spLocks noGrp="1"/>
          </p:cNvSpPr>
          <p:nvPr>
            <p:ph type="dt" sz="half" idx="2"/>
          </p:nvPr>
        </p:nvSpPr>
        <p:spPr>
          <a:xfrm>
            <a:off x="609600" y="6476999"/>
            <a:ext cx="28448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9CE4C05E-85B3-437C-9EC7-69D0B8675A7B}" type="datetimeFigureOut">
              <a:rPr lang="en-GB" smtClean="0">
                <a:solidFill>
                  <a:prstClr val="white">
                    <a:tint val="95000"/>
                  </a:prstClr>
                </a:solidFill>
              </a:rPr>
              <a:pPr/>
              <a:t>22/10/2018</a:t>
            </a:fld>
            <a:endParaRPr lang="en-GB">
              <a:solidFill>
                <a:prstClr val="white">
                  <a:tint val="95000"/>
                </a:prstClr>
              </a:solidFill>
            </a:endParaRPr>
          </a:p>
        </p:txBody>
      </p:sp>
      <p:sp>
        <p:nvSpPr>
          <p:cNvPr id="5" name="Footer Placeholder 4"/>
          <p:cNvSpPr>
            <a:spLocks noGrp="1"/>
          </p:cNvSpPr>
          <p:nvPr>
            <p:ph type="ftr" sz="quarter" idx="3"/>
          </p:nvPr>
        </p:nvSpPr>
        <p:spPr>
          <a:xfrm>
            <a:off x="3520796" y="6476999"/>
            <a:ext cx="7343625"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a:solidFill>
                <a:prstClr val="white">
                  <a:tint val="95000"/>
                </a:prstClr>
              </a:solidFill>
            </a:endParaRPr>
          </a:p>
        </p:txBody>
      </p:sp>
      <p:sp>
        <p:nvSpPr>
          <p:cNvPr id="6" name="Slide Number Placeholder 5"/>
          <p:cNvSpPr>
            <a:spLocks noGrp="1"/>
          </p:cNvSpPr>
          <p:nvPr>
            <p:ph type="sldNum" sz="quarter" idx="4"/>
          </p:nvPr>
        </p:nvSpPr>
        <p:spPr>
          <a:xfrm>
            <a:off x="10939195" y="6476999"/>
            <a:ext cx="978485"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9806B0FD-EBBF-4A7D-A6B8-316DC3170C0E}" type="slidenum">
              <a:rPr lang="en-GB" smtClean="0">
                <a:solidFill>
                  <a:prstClr val="white">
                    <a:tint val="95000"/>
                  </a:prstClr>
                </a:solidFill>
              </a:rPr>
              <a:pPr/>
              <a:t>‹#›</a:t>
            </a:fld>
            <a:endParaRPr lang="en-GB">
              <a:solidFill>
                <a:prstClr val="white">
                  <a:tint val="95000"/>
                </a:prstClr>
              </a:solidFill>
            </a:endParaRPr>
          </a:p>
        </p:txBody>
      </p:sp>
    </p:spTree>
    <p:extLst>
      <p:ext uri="{BB962C8B-B14F-4D97-AF65-F5344CB8AC3E}">
        <p14:creationId xmlns:p14="http://schemas.microsoft.com/office/powerpoint/2010/main" val="12214919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dx.doi.org/10.1038/s41559-017-0139"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archive.org/details/proceedingstr4188990live/page/n139"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hyperlink" Target="https://www.gwern.net/docs/catnip/1952-morrisonscott.pdf"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Documents and Settings\sw003\Local Settings\Temporary Internet Files\Content.IE5\OK3NZCIS\MC900441734[1].png"/>
          <p:cNvPicPr>
            <a:picLocks noChangeAspect="1" noChangeArrowheads="1"/>
          </p:cNvPicPr>
          <p:nvPr/>
        </p:nvPicPr>
        <p:blipFill>
          <a:blip r:embed="rId3" cstate="print"/>
          <a:stretch>
            <a:fillRect/>
          </a:stretch>
        </p:blipFill>
        <p:spPr bwMode="auto">
          <a:xfrm>
            <a:off x="6536274" y="-439151"/>
            <a:ext cx="5047456" cy="5047456"/>
          </a:xfrm>
          <a:prstGeom prst="rect">
            <a:avLst/>
          </a:prstGeom>
          <a:noFill/>
          <a:ln>
            <a:noFill/>
          </a:ln>
        </p:spPr>
      </p:pic>
      <p:sp>
        <p:nvSpPr>
          <p:cNvPr id="2" name="Title 1"/>
          <p:cNvSpPr>
            <a:spLocks noGrp="1"/>
          </p:cNvSpPr>
          <p:nvPr>
            <p:ph type="ctrTitle"/>
          </p:nvPr>
        </p:nvSpPr>
        <p:spPr/>
        <p:txBody>
          <a:bodyPr>
            <a:normAutofit fontScale="90000"/>
          </a:bodyPr>
          <a:lstStyle/>
          <a:p>
            <a:r>
              <a:rPr lang="en-GB" sz="4800" dirty="0" smtClean="0">
                <a:effectLst>
                  <a:outerShdw blurRad="38100" dist="38100" dir="2700000" algn="tl">
                    <a:srgbClr val="000000">
                      <a:alpha val="43137"/>
                    </a:srgbClr>
                  </a:outerShdw>
                </a:effectLst>
              </a:rPr>
              <a:t/>
            </a:r>
            <a:br>
              <a:rPr lang="en-GB" sz="4800" dirty="0" smtClean="0">
                <a:effectLst>
                  <a:outerShdw blurRad="38100" dist="38100" dir="2700000" algn="tl">
                    <a:srgbClr val="000000">
                      <a:alpha val="43137"/>
                    </a:srgbClr>
                  </a:outerShdw>
                </a:effectLst>
              </a:rPr>
            </a:br>
            <a:r>
              <a:rPr lang="en-GB" sz="4800" dirty="0" smtClean="0">
                <a:effectLst>
                  <a:outerShdw blurRad="38100" dist="38100" dir="2700000" algn="tl">
                    <a:srgbClr val="000000">
                      <a:alpha val="43137"/>
                    </a:srgbClr>
                  </a:outerShdw>
                </a:effectLst>
              </a:rPr>
              <a:t>Reading for research: Situating </a:t>
            </a:r>
            <a:r>
              <a:rPr lang="en-GB" sz="4800" dirty="0">
                <a:effectLst>
                  <a:outerShdw blurRad="38100" dist="38100" dir="2700000" algn="tl">
                    <a:srgbClr val="000000">
                      <a:alpha val="43137"/>
                    </a:srgbClr>
                  </a:outerShdw>
                </a:effectLst>
              </a:rPr>
              <a:t>your research</a:t>
            </a:r>
            <a:br>
              <a:rPr lang="en-GB" sz="4800" dirty="0">
                <a:effectLst>
                  <a:outerShdw blurRad="38100" dist="38100" dir="2700000" algn="tl">
                    <a:srgbClr val="000000">
                      <a:alpha val="43137"/>
                    </a:srgbClr>
                  </a:outerShdw>
                </a:effectLst>
              </a:rPr>
            </a:br>
            <a:endParaRPr lang="en-GB" dirty="0"/>
          </a:p>
        </p:txBody>
      </p:sp>
      <p:sp>
        <p:nvSpPr>
          <p:cNvPr id="3" name="Subtitle 2"/>
          <p:cNvSpPr>
            <a:spLocks noGrp="1"/>
          </p:cNvSpPr>
          <p:nvPr>
            <p:ph type="subTitle" idx="1"/>
          </p:nvPr>
        </p:nvSpPr>
        <p:spPr/>
        <p:txBody>
          <a:bodyPr>
            <a:normAutofit/>
          </a:bodyPr>
          <a:lstStyle/>
          <a:p>
            <a:r>
              <a:rPr lang="en-GB" sz="4000" dirty="0"/>
              <a:t>Dissertations</a:t>
            </a:r>
            <a:br>
              <a:rPr lang="en-GB" sz="4000" dirty="0"/>
            </a:br>
            <a:r>
              <a:rPr lang="en-GB" sz="4000" dirty="0"/>
              <a:t>Independent </a:t>
            </a:r>
            <a:r>
              <a:rPr lang="en-GB" sz="4000" dirty="0" smtClean="0"/>
              <a:t>Projects</a:t>
            </a:r>
            <a:endParaRPr lang="en-GB" sz="4000" dirty="0"/>
          </a:p>
        </p:txBody>
      </p:sp>
    </p:spTree>
    <p:extLst>
      <p:ext uri="{BB962C8B-B14F-4D97-AF65-F5344CB8AC3E}">
        <p14:creationId xmlns:p14="http://schemas.microsoft.com/office/powerpoint/2010/main" val="2420766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Remember the examiners comments…..</a:t>
            </a:r>
            <a:endParaRPr lang="en-GB" dirty="0"/>
          </a:p>
        </p:txBody>
      </p:sp>
      <p:sp>
        <p:nvSpPr>
          <p:cNvPr id="3" name="Content Placeholder 2"/>
          <p:cNvSpPr>
            <a:spLocks noGrp="1"/>
          </p:cNvSpPr>
          <p:nvPr>
            <p:ph idx="1"/>
          </p:nvPr>
        </p:nvSpPr>
        <p:spPr/>
        <p:txBody>
          <a:bodyPr/>
          <a:lstStyle/>
          <a:p>
            <a:r>
              <a:rPr lang="en-GB" dirty="0"/>
              <a:t>In general the projects were based on secondary data, which the students had not fully </a:t>
            </a:r>
            <a:r>
              <a:rPr lang="en-GB" dirty="0">
                <a:solidFill>
                  <a:srgbClr val="FFC000"/>
                </a:solidFill>
              </a:rPr>
              <a:t>engaged</a:t>
            </a:r>
            <a:r>
              <a:rPr lang="en-GB" dirty="0"/>
              <a:t> with</a:t>
            </a:r>
            <a:r>
              <a:rPr lang="en-GB" dirty="0" smtClean="0"/>
              <a:t>.</a:t>
            </a:r>
          </a:p>
          <a:p>
            <a:endParaRPr lang="en-GB" dirty="0"/>
          </a:p>
          <a:p>
            <a:endParaRPr lang="en-GB" dirty="0" smtClean="0"/>
          </a:p>
          <a:p>
            <a:endParaRPr lang="en-GB" dirty="0" smtClean="0"/>
          </a:p>
          <a:p>
            <a:r>
              <a:rPr lang="en-GB" dirty="0"/>
              <a:t>Particularly good to see was that most dissertations and projects dealt directly with objects (for this read raw </a:t>
            </a:r>
            <a:r>
              <a:rPr lang="en-GB" dirty="0" smtClean="0"/>
              <a:t>data something tangible one can get stuck into). </a:t>
            </a:r>
            <a:endParaRPr lang="en-GB" dirty="0"/>
          </a:p>
          <a:p>
            <a:endParaRPr lang="en-GB" dirty="0"/>
          </a:p>
          <a:p>
            <a:endParaRPr lang="en-GB" dirty="0"/>
          </a:p>
        </p:txBody>
      </p:sp>
    </p:spTree>
    <p:extLst>
      <p:ext uri="{BB962C8B-B14F-4D97-AF65-F5344CB8AC3E}">
        <p14:creationId xmlns:p14="http://schemas.microsoft.com/office/powerpoint/2010/main" val="36622981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Remember the </a:t>
            </a:r>
            <a:r>
              <a:rPr lang="en-GB" i="1" dirty="0" smtClean="0"/>
              <a:t>generalised</a:t>
            </a:r>
            <a:r>
              <a:rPr lang="en-GB" dirty="0" smtClean="0"/>
              <a:t> </a:t>
            </a:r>
            <a:r>
              <a:rPr lang="en-GB" dirty="0" smtClean="0"/>
              <a:t>structure</a:t>
            </a:r>
            <a:endParaRPr lang="en-GB" dirty="0"/>
          </a:p>
        </p:txBody>
      </p:sp>
      <p:sp>
        <p:nvSpPr>
          <p:cNvPr id="3" name="Content Placeholder 2"/>
          <p:cNvSpPr>
            <a:spLocks noGrp="1"/>
          </p:cNvSpPr>
          <p:nvPr>
            <p:ph idx="1"/>
          </p:nvPr>
        </p:nvSpPr>
        <p:spPr/>
        <p:txBody>
          <a:bodyPr/>
          <a:lstStyle/>
          <a:p>
            <a:pPr marL="633222" lvl="0" indent="-514350">
              <a:buFont typeface="+mj-lt"/>
              <a:buAutoNum type="arabicPeriod"/>
            </a:pPr>
            <a:r>
              <a:rPr lang="en-GB" dirty="0"/>
              <a:t>give an overview of the topic and study </a:t>
            </a:r>
            <a:r>
              <a:rPr lang="en-GB" dirty="0">
                <a:solidFill>
                  <a:srgbClr val="FFC000"/>
                </a:solidFill>
              </a:rPr>
              <a:t>situated</a:t>
            </a:r>
            <a:r>
              <a:rPr lang="en-GB" dirty="0"/>
              <a:t> within the relevant discipline</a:t>
            </a:r>
          </a:p>
          <a:p>
            <a:pPr marL="633222" lvl="0" indent="-514350">
              <a:buFont typeface="+mj-lt"/>
              <a:buAutoNum type="arabicPeriod"/>
            </a:pPr>
            <a:r>
              <a:rPr lang="en-GB" dirty="0"/>
              <a:t>review the theoretical and if applicable discipline literature relevant to your </a:t>
            </a:r>
            <a:r>
              <a:rPr lang="en-GB" dirty="0" smtClean="0"/>
              <a:t>topic</a:t>
            </a:r>
            <a:endParaRPr lang="en-GB" dirty="0"/>
          </a:p>
          <a:p>
            <a:pPr marL="633222" lvl="0" indent="-514350">
              <a:buFont typeface="+mj-lt"/>
              <a:buAutoNum type="arabicPeriod"/>
            </a:pPr>
            <a:r>
              <a:rPr lang="en-GB" dirty="0"/>
              <a:t>explain your methodology</a:t>
            </a:r>
          </a:p>
          <a:p>
            <a:pPr marL="633222" lvl="0" indent="-514350">
              <a:buFont typeface="+mj-lt"/>
              <a:buAutoNum type="arabicPeriod"/>
            </a:pPr>
            <a:r>
              <a:rPr lang="en-GB" dirty="0"/>
              <a:t>present your findings and</a:t>
            </a:r>
          </a:p>
          <a:p>
            <a:pPr marL="633222" lvl="0" indent="-514350">
              <a:buFont typeface="+mj-lt"/>
              <a:buAutoNum type="arabicPeriod"/>
            </a:pPr>
            <a:r>
              <a:rPr lang="en-GB" dirty="0"/>
              <a:t>discuss the findings in light of the literature and your experience </a:t>
            </a:r>
            <a:r>
              <a:rPr lang="en-GB" dirty="0" smtClean="0"/>
              <a:t>of it</a:t>
            </a:r>
            <a:endParaRPr lang="en-GB" dirty="0"/>
          </a:p>
        </p:txBody>
      </p:sp>
    </p:spTree>
    <p:extLst>
      <p:ext uri="{BB962C8B-B14F-4D97-AF65-F5344CB8AC3E}">
        <p14:creationId xmlns:p14="http://schemas.microsoft.com/office/powerpoint/2010/main" val="31372283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demonstrate you are ‘engaging’</a:t>
            </a:r>
            <a:endParaRPr lang="en-GB" dirty="0"/>
          </a:p>
        </p:txBody>
      </p:sp>
      <p:sp>
        <p:nvSpPr>
          <p:cNvPr id="3" name="Content Placeholder 2"/>
          <p:cNvSpPr>
            <a:spLocks noGrp="1"/>
          </p:cNvSpPr>
          <p:nvPr>
            <p:ph idx="1"/>
          </p:nvPr>
        </p:nvSpPr>
        <p:spPr>
          <a:xfrm>
            <a:off x="609600" y="1775192"/>
            <a:ext cx="10079421" cy="4625609"/>
          </a:xfrm>
        </p:spPr>
        <p:txBody>
          <a:bodyPr>
            <a:normAutofit lnSpcReduction="10000"/>
          </a:bodyPr>
          <a:lstStyle/>
          <a:p>
            <a:r>
              <a:rPr lang="en-GB" dirty="0" smtClean="0"/>
              <a:t>Apart from the subject matter, literature reviews of relevant literature etc. all of which are essential, how do you demonstrate engagement?</a:t>
            </a:r>
          </a:p>
          <a:p>
            <a:endParaRPr lang="en-GB" dirty="0"/>
          </a:p>
          <a:p>
            <a:pPr lvl="1"/>
            <a:r>
              <a:rPr lang="en-GB" dirty="0" smtClean="0"/>
              <a:t>Use the jargon of the discipline……jargon is the specialised language of a profession or occupational group – it is not a negative….</a:t>
            </a:r>
          </a:p>
          <a:p>
            <a:pPr lvl="1"/>
            <a:r>
              <a:rPr lang="en-GB" dirty="0" smtClean="0"/>
              <a:t>Style of the discourse e.g. the more science tomes will use the third person (it is rather than I will) or matter of fact presentation e.g. ‘this data demonstrates’ or ‘I found that ..’</a:t>
            </a:r>
            <a:endParaRPr lang="en-GB" dirty="0"/>
          </a:p>
        </p:txBody>
      </p:sp>
    </p:spTree>
    <p:extLst>
      <p:ext uri="{BB962C8B-B14F-4D97-AF65-F5344CB8AC3E}">
        <p14:creationId xmlns:p14="http://schemas.microsoft.com/office/powerpoint/2010/main" val="12055117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how to do it…..read, read and read.</a:t>
            </a:r>
            <a:endParaRPr lang="en-GB" dirty="0"/>
          </a:p>
        </p:txBody>
      </p:sp>
      <p:sp>
        <p:nvSpPr>
          <p:cNvPr id="3" name="Content Placeholder 2"/>
          <p:cNvSpPr>
            <a:spLocks noGrp="1"/>
          </p:cNvSpPr>
          <p:nvPr>
            <p:ph idx="1"/>
          </p:nvPr>
        </p:nvSpPr>
        <p:spPr>
          <a:xfrm>
            <a:off x="609600" y="1775192"/>
            <a:ext cx="6148551" cy="4625609"/>
          </a:xfrm>
        </p:spPr>
        <p:txBody>
          <a:bodyPr>
            <a:normAutofit lnSpcReduction="10000"/>
          </a:bodyPr>
          <a:lstStyle/>
          <a:p>
            <a:pPr marL="118872" indent="0">
              <a:buNone/>
            </a:pPr>
            <a:r>
              <a:rPr lang="en-GB" dirty="0" smtClean="0"/>
              <a:t>Primacy and </a:t>
            </a:r>
            <a:r>
              <a:rPr lang="en-GB" dirty="0" err="1" smtClean="0"/>
              <a:t>Recency</a:t>
            </a:r>
            <a:r>
              <a:rPr lang="en-GB" dirty="0" smtClean="0"/>
              <a:t> effect (it’s actually a Psychology term but it works for research……)</a:t>
            </a:r>
          </a:p>
          <a:p>
            <a:pPr marL="118872" indent="0">
              <a:buNone/>
            </a:pPr>
            <a:endParaRPr lang="en-GB" dirty="0" smtClean="0"/>
          </a:p>
          <a:p>
            <a:pPr marL="118872" indent="0">
              <a:buNone/>
            </a:pPr>
            <a:r>
              <a:rPr lang="en-GB" dirty="0" smtClean="0"/>
              <a:t>Meaning: What’s the origin, the source, the start of the study….</a:t>
            </a:r>
          </a:p>
          <a:p>
            <a:pPr marL="118872" indent="0">
              <a:buNone/>
            </a:pPr>
            <a:r>
              <a:rPr lang="en-GB" dirty="0" smtClean="0"/>
              <a:t>and…</a:t>
            </a:r>
          </a:p>
          <a:p>
            <a:pPr marL="118872" indent="0">
              <a:buNone/>
            </a:pPr>
            <a:r>
              <a:rPr lang="en-GB" dirty="0" smtClean="0"/>
              <a:t>What’s the most recent study</a:t>
            </a:r>
          </a:p>
          <a:p>
            <a:pPr marL="118872" indent="0">
              <a:buNone/>
            </a:pPr>
            <a:r>
              <a:rPr lang="en-GB" dirty="0" smtClean="0"/>
              <a:t>and…</a:t>
            </a:r>
          </a:p>
          <a:p>
            <a:pPr marL="118872" indent="0">
              <a:buNone/>
            </a:pPr>
            <a:r>
              <a:rPr lang="en-GB" dirty="0"/>
              <a:t>W</a:t>
            </a:r>
            <a:r>
              <a:rPr lang="en-GB" dirty="0" smtClean="0"/>
              <a:t>hat is the story in-between?</a:t>
            </a:r>
            <a:endParaRPr lang="en-GB" dirty="0"/>
          </a:p>
        </p:txBody>
      </p:sp>
      <p:pic>
        <p:nvPicPr>
          <p:cNvPr id="4" name="Picture 3"/>
          <p:cNvPicPr>
            <a:picLocks noChangeAspect="1"/>
          </p:cNvPicPr>
          <p:nvPr/>
        </p:nvPicPr>
        <p:blipFill>
          <a:blip r:embed="rId3"/>
          <a:stretch>
            <a:fillRect/>
          </a:stretch>
        </p:blipFill>
        <p:spPr>
          <a:xfrm>
            <a:off x="6914822" y="1979393"/>
            <a:ext cx="4857750" cy="2962275"/>
          </a:xfrm>
          <a:prstGeom prst="rect">
            <a:avLst/>
          </a:prstGeom>
        </p:spPr>
      </p:pic>
    </p:spTree>
    <p:extLst>
      <p:ext uri="{BB962C8B-B14F-4D97-AF65-F5344CB8AC3E}">
        <p14:creationId xmlns:p14="http://schemas.microsoft.com/office/powerpoint/2010/main" val="13613690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READ for your research</a:t>
            </a:r>
            <a:endParaRPr lang="en-GB" dirty="0"/>
          </a:p>
        </p:txBody>
      </p:sp>
      <p:sp>
        <p:nvSpPr>
          <p:cNvPr id="5" name="Content Placeholder 4"/>
          <p:cNvSpPr>
            <a:spLocks noGrp="1"/>
          </p:cNvSpPr>
          <p:nvPr>
            <p:ph idx="1"/>
          </p:nvPr>
        </p:nvSpPr>
        <p:spPr>
          <a:xfrm>
            <a:off x="93785" y="1775192"/>
            <a:ext cx="6946737" cy="4625609"/>
          </a:xfrm>
        </p:spPr>
        <p:txBody>
          <a:bodyPr>
            <a:normAutofit fontScale="92500" lnSpcReduction="10000"/>
          </a:bodyPr>
          <a:lstStyle/>
          <a:p>
            <a:r>
              <a:rPr lang="en-GB" dirty="0" smtClean="0"/>
              <a:t>Classic or seminal text</a:t>
            </a:r>
          </a:p>
          <a:p>
            <a:pPr lvl="1"/>
            <a:r>
              <a:rPr lang="en-GB" dirty="0" smtClean="0"/>
              <a:t>cite who said it/did/it discussed it first</a:t>
            </a:r>
          </a:p>
          <a:p>
            <a:r>
              <a:rPr lang="en-GB" dirty="0" smtClean="0"/>
              <a:t>Recent studies published </a:t>
            </a:r>
          </a:p>
          <a:p>
            <a:pPr lvl="1"/>
            <a:r>
              <a:rPr lang="en-GB" dirty="0" smtClean="0"/>
              <a:t>books, journals, etc.</a:t>
            </a:r>
          </a:p>
          <a:p>
            <a:pPr lvl="1"/>
            <a:r>
              <a:rPr lang="en-GB" dirty="0" smtClean="0">
                <a:solidFill>
                  <a:schemeClr val="accent3">
                    <a:lumMod val="60000"/>
                    <a:lumOff val="40000"/>
                  </a:schemeClr>
                </a:solidFill>
              </a:rPr>
              <a:t>web based research/programmes/other media</a:t>
            </a:r>
            <a:endParaRPr lang="en-GB" dirty="0">
              <a:solidFill>
                <a:schemeClr val="accent3">
                  <a:lumMod val="60000"/>
                  <a:lumOff val="40000"/>
                </a:schemeClr>
              </a:solidFill>
            </a:endParaRPr>
          </a:p>
          <a:p>
            <a:r>
              <a:rPr lang="en-GB" dirty="0" smtClean="0"/>
              <a:t>Research methods &amp; methodology texts</a:t>
            </a:r>
          </a:p>
          <a:p>
            <a:r>
              <a:rPr lang="en-GB" dirty="0" smtClean="0"/>
              <a:t>Social theory (situate in theoretical literature)</a:t>
            </a:r>
          </a:p>
          <a:p>
            <a:r>
              <a:rPr lang="en-GB" dirty="0" smtClean="0"/>
              <a:t>Primary literature and data sources</a:t>
            </a:r>
            <a:endParaRPr lang="en-GB" dirty="0"/>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40522" y="1775193"/>
            <a:ext cx="5151478" cy="3863608"/>
          </a:xfrm>
          <a:prstGeom prst="rect">
            <a:avLst/>
          </a:prstGeom>
        </p:spPr>
      </p:pic>
    </p:spTree>
    <p:extLst>
      <p:ext uri="{BB962C8B-B14F-4D97-AF65-F5344CB8AC3E}">
        <p14:creationId xmlns:p14="http://schemas.microsoft.com/office/powerpoint/2010/main" val="36294022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My idea: domestication process cats, Egypt</a:t>
            </a:r>
            <a:endParaRPr lang="en-GB" dirty="0"/>
          </a:p>
        </p:txBody>
      </p:sp>
      <p:sp>
        <p:nvSpPr>
          <p:cNvPr id="3" name="Content Placeholder 2"/>
          <p:cNvSpPr>
            <a:spLocks noGrp="1"/>
          </p:cNvSpPr>
          <p:nvPr>
            <p:ph idx="1"/>
          </p:nvPr>
        </p:nvSpPr>
        <p:spPr/>
        <p:txBody>
          <a:bodyPr>
            <a:normAutofit lnSpcReduction="10000"/>
          </a:bodyPr>
          <a:lstStyle/>
          <a:p>
            <a:pPr>
              <a:spcAft>
                <a:spcPts val="0"/>
              </a:spcAft>
            </a:pPr>
            <a:r>
              <a:rPr lang="en-GB" sz="2800" dirty="0" smtClean="0">
                <a:latin typeface="Times New Roman" panose="02020603050405020304" pitchFamily="18" charset="0"/>
                <a:ea typeface="Times New Roman" panose="02020603050405020304" pitchFamily="18" charset="0"/>
              </a:rPr>
              <a:t>Claudio </a:t>
            </a:r>
            <a:r>
              <a:rPr lang="en-GB" sz="2800" dirty="0" err="1" smtClean="0">
                <a:latin typeface="Times New Roman" panose="02020603050405020304" pitchFamily="18" charset="0"/>
                <a:ea typeface="Times New Roman" panose="02020603050405020304" pitchFamily="18" charset="0"/>
              </a:rPr>
              <a:t>Ottoni</a:t>
            </a:r>
            <a:r>
              <a:rPr lang="en-GB" sz="2800" dirty="0" smtClean="0">
                <a:latin typeface="Times New Roman" panose="02020603050405020304" pitchFamily="18" charset="0"/>
                <a:ea typeface="Times New Roman" panose="02020603050405020304" pitchFamily="18" charset="0"/>
              </a:rPr>
              <a:t>, </a:t>
            </a:r>
            <a:r>
              <a:rPr lang="en-GB" sz="2800" i="1" dirty="0" smtClean="0">
                <a:latin typeface="Times New Roman" panose="02020603050405020304" pitchFamily="18" charset="0"/>
                <a:ea typeface="Times New Roman" panose="02020603050405020304" pitchFamily="18" charset="0"/>
              </a:rPr>
              <a:t>et al</a:t>
            </a:r>
            <a:r>
              <a:rPr lang="en-GB" sz="2800" dirty="0" smtClean="0">
                <a:latin typeface="Times New Roman" panose="02020603050405020304" pitchFamily="18" charset="0"/>
                <a:ea typeface="Times New Roman" panose="02020603050405020304" pitchFamily="18" charset="0"/>
              </a:rPr>
              <a:t>. 2017 </a:t>
            </a:r>
          </a:p>
          <a:p>
            <a:pPr lvl="1"/>
            <a:r>
              <a:rPr lang="en-GB" dirty="0" smtClean="0">
                <a:latin typeface="Times New Roman" panose="02020603050405020304" pitchFamily="18" charset="0"/>
                <a:ea typeface="Times New Roman" panose="02020603050405020304" pitchFamily="18" charset="0"/>
              </a:rPr>
              <a:t>DNA analysis </a:t>
            </a:r>
            <a:r>
              <a:rPr lang="en-GB" dirty="0" smtClean="0">
                <a:latin typeface="Times New Roman" panose="02020603050405020304" pitchFamily="18" charset="0"/>
                <a:ea typeface="Times New Roman" panose="02020603050405020304" pitchFamily="18" charset="0"/>
              </a:rPr>
              <a:t>of mummified cats </a:t>
            </a:r>
            <a:r>
              <a:rPr lang="en-GB" dirty="0" smtClean="0">
                <a:latin typeface="Times New Roman" panose="02020603050405020304" pitchFamily="18" charset="0"/>
                <a:ea typeface="Times New Roman" panose="02020603050405020304" pitchFamily="18" charset="0"/>
              </a:rPr>
              <a:t>from Hierakonpolis. </a:t>
            </a:r>
          </a:p>
          <a:p>
            <a:pPr lvl="1"/>
            <a:r>
              <a:rPr lang="en-GB" dirty="0" smtClean="0">
                <a:latin typeface="Times New Roman" panose="02020603050405020304" pitchFamily="18" charset="0"/>
                <a:ea typeface="Times New Roman" panose="02020603050405020304" pitchFamily="18" charset="0"/>
              </a:rPr>
              <a:t>Date to 10,000 years ago</a:t>
            </a:r>
          </a:p>
          <a:p>
            <a:pPr lvl="1"/>
            <a:endParaRPr lang="en-GB" dirty="0">
              <a:latin typeface="Times New Roman" panose="02020603050405020304" pitchFamily="18" charset="0"/>
              <a:ea typeface="Times New Roman" panose="02020603050405020304" pitchFamily="18" charset="0"/>
            </a:endParaRPr>
          </a:p>
          <a:p>
            <a:pPr lvl="1"/>
            <a:endParaRPr lang="en-GB" dirty="0" smtClean="0">
              <a:latin typeface="Times New Roman" panose="02020603050405020304" pitchFamily="18" charset="0"/>
              <a:ea typeface="Times New Roman" panose="02020603050405020304" pitchFamily="18" charset="0"/>
            </a:endParaRPr>
          </a:p>
          <a:p>
            <a:pPr marL="118872" indent="0">
              <a:spcAft>
                <a:spcPts val="0"/>
              </a:spcAft>
              <a:buNone/>
            </a:pPr>
            <a:r>
              <a:rPr lang="en-GB" sz="2800" dirty="0" smtClean="0">
                <a:latin typeface="Times New Roman" panose="02020603050405020304" pitchFamily="18" charset="0"/>
                <a:ea typeface="Times New Roman" panose="02020603050405020304" pitchFamily="18" charset="0"/>
              </a:rPr>
              <a:t>The </a:t>
            </a:r>
            <a:r>
              <a:rPr lang="en-GB" sz="2800" dirty="0" err="1">
                <a:latin typeface="Times New Roman" panose="02020603050405020304" pitchFamily="18" charset="0"/>
                <a:ea typeface="Times New Roman" panose="02020603050405020304" pitchFamily="18" charset="0"/>
              </a:rPr>
              <a:t>palaeogenetics</a:t>
            </a:r>
            <a:r>
              <a:rPr lang="en-GB" sz="2800" dirty="0">
                <a:latin typeface="Times New Roman" panose="02020603050405020304" pitchFamily="18" charset="0"/>
                <a:ea typeface="Times New Roman" panose="02020603050405020304" pitchFamily="18" charset="0"/>
              </a:rPr>
              <a:t> of cat dispersal in the ancient world. </a:t>
            </a:r>
            <a:r>
              <a:rPr lang="en-GB" sz="2800" i="1" dirty="0">
                <a:latin typeface="Times New Roman" panose="02020603050405020304" pitchFamily="18" charset="0"/>
                <a:ea typeface="Times New Roman" panose="02020603050405020304" pitchFamily="18" charset="0"/>
              </a:rPr>
              <a:t>Nature Ecology &amp; Evolution</a:t>
            </a:r>
            <a:r>
              <a:rPr lang="en-GB" sz="2800" dirty="0">
                <a:latin typeface="Times New Roman" panose="02020603050405020304" pitchFamily="18" charset="0"/>
                <a:ea typeface="Times New Roman" panose="02020603050405020304" pitchFamily="18" charset="0"/>
              </a:rPr>
              <a:t>, 2017; 1 (7): 0139 DOI: </a:t>
            </a:r>
            <a:r>
              <a:rPr lang="en-GB" sz="2800" dirty="0" smtClean="0">
                <a:solidFill>
                  <a:srgbClr val="0000FF"/>
                </a:solidFill>
                <a:latin typeface="Times New Roman" panose="02020603050405020304" pitchFamily="18" charset="0"/>
                <a:ea typeface="Times New Roman" panose="02020603050405020304" pitchFamily="18" charset="0"/>
                <a:hlinkClick r:id="rId3"/>
              </a:rPr>
              <a:t>10.1038/s41559-017-0139</a:t>
            </a:r>
            <a:endParaRPr lang="en-GB" sz="2800" dirty="0" smtClean="0">
              <a:solidFill>
                <a:srgbClr val="0000FF"/>
              </a:solidFill>
              <a:latin typeface="Times New Roman" panose="02020603050405020304" pitchFamily="18" charset="0"/>
              <a:ea typeface="Times New Roman" panose="02020603050405020304" pitchFamily="18" charset="0"/>
            </a:endParaRPr>
          </a:p>
          <a:p>
            <a:pPr marL="118872" indent="0">
              <a:spcAft>
                <a:spcPts val="0"/>
              </a:spcAft>
              <a:buNone/>
            </a:pPr>
            <a:endParaRPr lang="en-GB" sz="2800" dirty="0">
              <a:solidFill>
                <a:srgbClr val="0000FF"/>
              </a:solidFill>
              <a:latin typeface="Times New Roman" panose="02020603050405020304" pitchFamily="18" charset="0"/>
              <a:ea typeface="Times New Roman" panose="02020603050405020304" pitchFamily="18" charset="0"/>
            </a:endParaRPr>
          </a:p>
          <a:p>
            <a:pPr marL="118872" indent="0">
              <a:spcAft>
                <a:spcPts val="0"/>
              </a:spcAft>
              <a:buNone/>
            </a:pPr>
            <a:r>
              <a:rPr lang="en-GB" sz="2800" dirty="0" smtClean="0">
                <a:solidFill>
                  <a:srgbClr val="FFC000"/>
                </a:solidFill>
                <a:latin typeface="Times New Roman" panose="02020603050405020304" pitchFamily="18" charset="0"/>
                <a:ea typeface="Times New Roman" panose="02020603050405020304" pitchFamily="18" charset="0"/>
              </a:rPr>
              <a:t>Address the question – Where do domesticated cats come from in the ancient world?</a:t>
            </a:r>
            <a:endParaRPr lang="en-GB" sz="2800" dirty="0" smtClean="0">
              <a:solidFill>
                <a:srgbClr val="FFC000"/>
              </a:solidFill>
              <a:latin typeface="Times New Roman" panose="02020603050405020304" pitchFamily="18" charset="0"/>
              <a:ea typeface="Times New Roman" panose="02020603050405020304" pitchFamily="18" charset="0"/>
            </a:endParaRPr>
          </a:p>
          <a:p>
            <a:pPr>
              <a:spcAft>
                <a:spcPts val="0"/>
              </a:spcAft>
            </a:pPr>
            <a:endParaRPr lang="en-GB" dirty="0">
              <a:solidFill>
                <a:srgbClr val="0000FF"/>
              </a:solidFill>
              <a:latin typeface="Times New Roman" panose="02020603050405020304" pitchFamily="18" charset="0"/>
              <a:ea typeface="Times New Roman" panose="02020603050405020304" pitchFamily="18" charset="0"/>
            </a:endParaRPr>
          </a:p>
          <a:p>
            <a:pPr marL="118872" indent="0">
              <a:spcAft>
                <a:spcPts val="0"/>
              </a:spcAft>
              <a:buNone/>
            </a:pPr>
            <a:endParaRPr lang="en-GB" dirty="0">
              <a:latin typeface="Times New Roman" panose="02020603050405020304" pitchFamily="18" charset="0"/>
              <a:ea typeface="Calibri" panose="020F0502020204030204" pitchFamily="34" charset="0"/>
            </a:endParaRPr>
          </a:p>
          <a:p>
            <a:endParaRPr lang="en-GB" dirty="0"/>
          </a:p>
        </p:txBody>
      </p:sp>
    </p:spTree>
    <p:extLst>
      <p:ext uri="{BB962C8B-B14F-4D97-AF65-F5344CB8AC3E}">
        <p14:creationId xmlns:p14="http://schemas.microsoft.com/office/powerpoint/2010/main" val="26333272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But the first, who started it?</a:t>
            </a:r>
            <a:endParaRPr lang="en-GB" dirty="0"/>
          </a:p>
        </p:txBody>
      </p:sp>
      <p:sp>
        <p:nvSpPr>
          <p:cNvPr id="3" name="Content Placeholder 2"/>
          <p:cNvSpPr>
            <a:spLocks noGrp="1"/>
          </p:cNvSpPr>
          <p:nvPr>
            <p:ph idx="1"/>
          </p:nvPr>
        </p:nvSpPr>
        <p:spPr>
          <a:xfrm>
            <a:off x="609600" y="1607026"/>
            <a:ext cx="10972800" cy="5140615"/>
          </a:xfrm>
        </p:spPr>
        <p:txBody>
          <a:bodyPr>
            <a:normAutofit/>
          </a:bodyPr>
          <a:lstStyle/>
          <a:p>
            <a:r>
              <a:rPr lang="en-GB" sz="2400" dirty="0" smtClean="0">
                <a:latin typeface="Calibri" panose="020F0502020204030204" pitchFamily="34" charset="0"/>
              </a:rPr>
              <a:t>Flanders </a:t>
            </a:r>
            <a:r>
              <a:rPr lang="en-GB" sz="2400" dirty="0" err="1" smtClean="0">
                <a:latin typeface="Calibri" panose="020F0502020204030204" pitchFamily="34" charset="0"/>
              </a:rPr>
              <a:t>Petree</a:t>
            </a:r>
            <a:r>
              <a:rPr lang="en-GB" sz="2400" dirty="0" smtClean="0">
                <a:latin typeface="Calibri" panose="020F0502020204030204" pitchFamily="34" charset="0"/>
              </a:rPr>
              <a:t> 1880 ???????</a:t>
            </a:r>
          </a:p>
          <a:p>
            <a:r>
              <a:rPr lang="en-GB" sz="2400" dirty="0" err="1">
                <a:latin typeface="Calibri" panose="020F0502020204030204" pitchFamily="34" charset="0"/>
              </a:rPr>
              <a:t>Herdman</a:t>
            </a:r>
            <a:r>
              <a:rPr lang="en-GB" sz="2400" dirty="0">
                <a:latin typeface="Calibri" panose="020F0502020204030204" pitchFamily="34" charset="0"/>
              </a:rPr>
              <a:t>, W. A. (1890). </a:t>
            </a:r>
            <a:r>
              <a:rPr lang="en-GB" sz="2400" dirty="0">
                <a:latin typeface="Calibri" panose="020F0502020204030204" pitchFamily="34" charset="0"/>
                <a:hlinkClick r:id="rId3"/>
              </a:rPr>
              <a:t>"Notes on some mummy cats , &amp;co., from Egypt"</a:t>
            </a:r>
            <a:r>
              <a:rPr lang="en-GB" sz="2400" dirty="0">
                <a:latin typeface="Calibri" panose="020F0502020204030204" pitchFamily="34" charset="0"/>
              </a:rPr>
              <a:t>. </a:t>
            </a:r>
            <a:r>
              <a:rPr lang="en-GB" sz="2400" i="1" dirty="0">
                <a:latin typeface="Calibri" panose="020F0502020204030204" pitchFamily="34" charset="0"/>
              </a:rPr>
              <a:t>Proceedings and transactions of the Liverpool Biological Society</a:t>
            </a:r>
            <a:r>
              <a:rPr lang="en-GB" sz="2400" dirty="0">
                <a:latin typeface="Calibri" panose="020F0502020204030204" pitchFamily="34" charset="0"/>
              </a:rPr>
              <a:t>. </a:t>
            </a:r>
            <a:r>
              <a:rPr lang="en-GB" sz="2400" b="1" dirty="0">
                <a:latin typeface="Calibri" panose="020F0502020204030204" pitchFamily="34" charset="0"/>
              </a:rPr>
              <a:t>4</a:t>
            </a:r>
            <a:r>
              <a:rPr lang="en-GB" sz="2400" dirty="0">
                <a:latin typeface="Calibri" panose="020F0502020204030204" pitchFamily="34" charset="0"/>
              </a:rPr>
              <a:t>: 95–96</a:t>
            </a:r>
            <a:r>
              <a:rPr lang="en-GB" sz="2400" dirty="0" smtClean="0">
                <a:latin typeface="Calibri" panose="020F0502020204030204" pitchFamily="34" charset="0"/>
              </a:rPr>
              <a:t>. Records over 200,000 coming into Liverpool Museum (more interested in cat skulls)</a:t>
            </a:r>
          </a:p>
          <a:p>
            <a:r>
              <a:rPr lang="en-GB" sz="2400" dirty="0" smtClean="0">
                <a:latin typeface="Calibri" panose="020F0502020204030204" pitchFamily="34" charset="0"/>
              </a:rPr>
              <a:t>T.C.S. Morrison-Scot, 1952 </a:t>
            </a:r>
            <a:r>
              <a:rPr lang="en-GB" sz="2400" dirty="0">
                <a:latin typeface="Calibri" panose="020F0502020204030204" pitchFamily="34" charset="0"/>
              </a:rPr>
              <a:t> </a:t>
            </a:r>
            <a:r>
              <a:rPr lang="en-GB" sz="2400" u="sng" dirty="0">
                <a:latin typeface="Calibri" panose="020F0502020204030204" pitchFamily="34" charset="0"/>
                <a:hlinkClick r:id="rId4"/>
              </a:rPr>
              <a:t>"The mummified cats of ancient </a:t>
            </a:r>
            <a:r>
              <a:rPr lang="en-GB" sz="2400" u="sng" dirty="0" smtClean="0">
                <a:latin typeface="Calibri" panose="020F0502020204030204" pitchFamily="34" charset="0"/>
                <a:hlinkClick r:id="rId4"/>
              </a:rPr>
              <a:t>Egypt</a:t>
            </a:r>
            <a:r>
              <a:rPr lang="en-GB" sz="2400" u="sng" dirty="0">
                <a:latin typeface="Calibri" panose="020F0502020204030204" pitchFamily="34" charset="0"/>
                <a:hlinkClick r:id="rId4"/>
              </a:rPr>
              <a:t>"</a:t>
            </a:r>
            <a:r>
              <a:rPr lang="en-GB" sz="2400" dirty="0">
                <a:latin typeface="Calibri" panose="020F0502020204030204" pitchFamily="34" charset="0"/>
              </a:rPr>
              <a:t> </a:t>
            </a:r>
            <a:r>
              <a:rPr lang="en-GB" sz="2400" dirty="0" smtClean="0">
                <a:latin typeface="Calibri" panose="020F0502020204030204" pitchFamily="34" charset="0"/>
              </a:rPr>
              <a:t>.</a:t>
            </a:r>
            <a:r>
              <a:rPr lang="en-GB" sz="2400" dirty="0">
                <a:latin typeface="Calibri" panose="020F0502020204030204" pitchFamily="34" charset="0"/>
              </a:rPr>
              <a:t> </a:t>
            </a:r>
            <a:r>
              <a:rPr lang="en-GB" sz="2400" i="1" dirty="0">
                <a:latin typeface="Calibri" panose="020F0502020204030204" pitchFamily="34" charset="0"/>
              </a:rPr>
              <a:t>Proceedings of the Zoological Society of London</a:t>
            </a:r>
            <a:r>
              <a:rPr lang="en-GB" sz="2400" dirty="0">
                <a:latin typeface="Calibri" panose="020F0502020204030204" pitchFamily="34" charset="0"/>
              </a:rPr>
              <a:t>. </a:t>
            </a:r>
            <a:r>
              <a:rPr lang="en-GB" sz="2400" b="1" dirty="0">
                <a:latin typeface="Calibri" panose="020F0502020204030204" pitchFamily="34" charset="0"/>
              </a:rPr>
              <a:t>121</a:t>
            </a:r>
            <a:r>
              <a:rPr lang="en-GB" sz="2400" dirty="0">
                <a:latin typeface="Calibri" panose="020F0502020204030204" pitchFamily="34" charset="0"/>
              </a:rPr>
              <a:t> (4): 861–867</a:t>
            </a:r>
            <a:r>
              <a:rPr lang="en-GB" sz="2400" dirty="0" smtClean="0">
                <a:latin typeface="Calibri" panose="020F0502020204030204" pitchFamily="34" charset="0"/>
              </a:rPr>
              <a:t>. re: cats excavated in 1907</a:t>
            </a:r>
          </a:p>
          <a:p>
            <a:pPr marL="118872" indent="0">
              <a:buNone/>
            </a:pPr>
            <a:endParaRPr lang="en-GB" sz="2400" dirty="0" smtClean="0">
              <a:latin typeface="Calibri" panose="020F0502020204030204" pitchFamily="34" charset="0"/>
            </a:endParaRPr>
          </a:p>
          <a:p>
            <a:pPr marL="118872" indent="0">
              <a:buNone/>
            </a:pPr>
            <a:r>
              <a:rPr lang="en-GB" sz="2400" dirty="0" smtClean="0">
                <a:latin typeface="Calibri" panose="020F0502020204030204" pitchFamily="34" charset="0"/>
              </a:rPr>
              <a:t>‘They </a:t>
            </a:r>
            <a:r>
              <a:rPr lang="en-GB" sz="2400" dirty="0">
                <a:latin typeface="Calibri" panose="020F0502020204030204" pitchFamily="34" charset="0"/>
              </a:rPr>
              <a:t>are, however, a wonderfully varying lot, and would require much work for every one to be certainly and exactly determined." The box containing the specimens seems then to have been put in store and forgotten, and </a:t>
            </a:r>
            <a:r>
              <a:rPr lang="en-GB" sz="2400" dirty="0" err="1" smtClean="0">
                <a:latin typeface="Calibri" panose="020F0502020204030204" pitchFamily="34" charset="0"/>
              </a:rPr>
              <a:t>Pocock</a:t>
            </a:r>
            <a:r>
              <a:rPr lang="en-GB" sz="2400" dirty="0" smtClean="0">
                <a:latin typeface="Calibri" panose="020F0502020204030204" pitchFamily="34" charset="0"/>
              </a:rPr>
              <a:t> </a:t>
            </a:r>
            <a:r>
              <a:rPr lang="en-GB" sz="2400" dirty="0">
                <a:latin typeface="Calibri" panose="020F0502020204030204" pitchFamily="34" charset="0"/>
              </a:rPr>
              <a:t>(1951) recorded only one skull of an Egyptian mummified cat in the British Museum</a:t>
            </a:r>
            <a:r>
              <a:rPr lang="en-GB" sz="2400" dirty="0" smtClean="0">
                <a:latin typeface="Calibri" panose="020F0502020204030204" pitchFamily="34" charset="0"/>
              </a:rPr>
              <a:t>.’ </a:t>
            </a:r>
          </a:p>
          <a:p>
            <a:pPr marL="118872" indent="0">
              <a:buNone/>
            </a:pPr>
            <a:endParaRPr lang="en-GB" sz="2000" dirty="0" smtClean="0"/>
          </a:p>
          <a:p>
            <a:pPr marL="118872" indent="0">
              <a:buNone/>
            </a:pPr>
            <a:r>
              <a:rPr lang="en-GB" sz="2000" dirty="0" smtClean="0"/>
              <a:t>Focus of the past is the skull (shape, morphology, measurements…..)</a:t>
            </a:r>
            <a:endParaRPr lang="en-GB" sz="2000" dirty="0"/>
          </a:p>
        </p:txBody>
      </p:sp>
      <p:pic>
        <p:nvPicPr>
          <p:cNvPr id="4" name="Picture 3"/>
          <p:cNvPicPr>
            <a:picLocks noChangeAspect="1"/>
          </p:cNvPicPr>
          <p:nvPr/>
        </p:nvPicPr>
        <p:blipFill>
          <a:blip r:embed="rId5"/>
          <a:stretch>
            <a:fillRect/>
          </a:stretch>
        </p:blipFill>
        <p:spPr>
          <a:xfrm>
            <a:off x="9402798" y="155448"/>
            <a:ext cx="2547464" cy="2356404"/>
          </a:xfrm>
          <a:prstGeom prst="rect">
            <a:avLst/>
          </a:prstGeom>
        </p:spPr>
      </p:pic>
    </p:spTree>
    <p:extLst>
      <p:ext uri="{BB962C8B-B14F-4D97-AF65-F5344CB8AC3E}">
        <p14:creationId xmlns:p14="http://schemas.microsoft.com/office/powerpoint/2010/main" val="23569448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‘value’ do you bring?</a:t>
            </a:r>
            <a:endParaRPr lang="en-GB" dirty="0"/>
          </a:p>
        </p:txBody>
      </p:sp>
      <p:sp>
        <p:nvSpPr>
          <p:cNvPr id="3" name="Content Placeholder 2"/>
          <p:cNvSpPr>
            <a:spLocks noGrp="1"/>
          </p:cNvSpPr>
          <p:nvPr>
            <p:ph idx="1"/>
          </p:nvPr>
        </p:nvSpPr>
        <p:spPr/>
        <p:txBody>
          <a:bodyPr/>
          <a:lstStyle/>
          <a:p>
            <a:pPr marL="118872" indent="0">
              <a:buNone/>
            </a:pPr>
            <a:endParaRPr lang="en-GB" dirty="0"/>
          </a:p>
          <a:p>
            <a:pPr marL="118872" indent="0">
              <a:buNone/>
            </a:pPr>
            <a:r>
              <a:rPr lang="en-GB" dirty="0" smtClean="0"/>
              <a:t>Collected forever and often destroyed</a:t>
            </a:r>
          </a:p>
          <a:p>
            <a:pPr marL="118872" indent="0">
              <a:buNone/>
            </a:pPr>
            <a:r>
              <a:rPr lang="en-GB" dirty="0" smtClean="0"/>
              <a:t>Poorly archived and/or forgotten</a:t>
            </a:r>
            <a:endParaRPr lang="en-GB" dirty="0"/>
          </a:p>
          <a:p>
            <a:pPr marL="118872" indent="0">
              <a:buNone/>
            </a:pPr>
            <a:r>
              <a:rPr lang="en-GB" dirty="0"/>
              <a:t>Tells me that they have not been that important in the past</a:t>
            </a:r>
            <a:r>
              <a:rPr lang="en-GB" dirty="0" smtClean="0"/>
              <a:t>!</a:t>
            </a:r>
          </a:p>
          <a:p>
            <a:pPr marL="118872" indent="0">
              <a:buNone/>
            </a:pPr>
            <a:r>
              <a:rPr lang="en-GB" dirty="0" smtClean="0"/>
              <a:t>New approaches means we can do more with less therefore the importance of THIS research is……</a:t>
            </a:r>
          </a:p>
          <a:p>
            <a:pPr marL="118872" indent="0">
              <a:buNone/>
            </a:pPr>
            <a:endParaRPr lang="en-GB" dirty="0"/>
          </a:p>
          <a:p>
            <a:pPr marL="118872" indent="0">
              <a:buNone/>
            </a:pPr>
            <a:r>
              <a:rPr lang="en-GB" dirty="0" smtClean="0"/>
              <a:t>How is your research important</a:t>
            </a:r>
          </a:p>
          <a:p>
            <a:pPr marL="118872" indent="0">
              <a:buNone/>
            </a:pPr>
            <a:r>
              <a:rPr lang="en-GB" dirty="0" smtClean="0"/>
              <a:t>Why is your research important</a:t>
            </a:r>
            <a:endParaRPr lang="en-GB" dirty="0"/>
          </a:p>
        </p:txBody>
      </p:sp>
    </p:spTree>
    <p:extLst>
      <p:ext uri="{BB962C8B-B14F-4D97-AF65-F5344CB8AC3E}">
        <p14:creationId xmlns:p14="http://schemas.microsoft.com/office/powerpoint/2010/main" val="8496109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Top Tip of the Week: Record everything</a:t>
            </a:r>
            <a:endParaRPr lang="en-GB" dirty="0"/>
          </a:p>
        </p:txBody>
      </p:sp>
      <p:sp>
        <p:nvSpPr>
          <p:cNvPr id="3" name="Content Placeholder 2"/>
          <p:cNvSpPr>
            <a:spLocks noGrp="1"/>
          </p:cNvSpPr>
          <p:nvPr>
            <p:ph idx="1"/>
          </p:nvPr>
        </p:nvSpPr>
        <p:spPr/>
        <p:txBody>
          <a:bodyPr/>
          <a:lstStyle/>
          <a:p>
            <a:r>
              <a:rPr lang="en-GB" dirty="0" smtClean="0"/>
              <a:t>Keep notes</a:t>
            </a:r>
          </a:p>
          <a:p>
            <a:endParaRPr lang="en-GB" dirty="0" smtClean="0"/>
          </a:p>
          <a:p>
            <a:r>
              <a:rPr lang="en-GB" dirty="0" smtClean="0"/>
              <a:t>Keep bibliographic details</a:t>
            </a:r>
          </a:p>
          <a:p>
            <a:endParaRPr lang="en-GB" dirty="0"/>
          </a:p>
          <a:p>
            <a:r>
              <a:rPr lang="en-GB" dirty="0" smtClean="0"/>
              <a:t>Write the source on EVERYTHING!</a:t>
            </a:r>
            <a:endParaRPr lang="en-GB" dirty="0"/>
          </a:p>
          <a:p>
            <a:endParaRPr lang="en-GB" dirty="0" smtClean="0"/>
          </a:p>
          <a:p>
            <a:r>
              <a:rPr lang="en-GB" dirty="0" smtClean="0"/>
              <a:t>Get into the habit now</a:t>
            </a:r>
          </a:p>
          <a:p>
            <a:endParaRPr lang="en-GB" dirty="0" smtClean="0"/>
          </a:p>
          <a:p>
            <a:r>
              <a:rPr lang="en-GB" dirty="0" smtClean="0"/>
              <a:t>Start the reflecting process NOW – for next week…..</a:t>
            </a:r>
            <a:endParaRPr lang="en-GB" dirty="0"/>
          </a:p>
        </p:txBody>
      </p:sp>
      <p:pic>
        <p:nvPicPr>
          <p:cNvPr id="4" name="Picture 3"/>
          <p:cNvPicPr>
            <a:picLocks noChangeAspect="1"/>
          </p:cNvPicPr>
          <p:nvPr/>
        </p:nvPicPr>
        <p:blipFill>
          <a:blip r:embed="rId3"/>
          <a:stretch>
            <a:fillRect/>
          </a:stretch>
        </p:blipFill>
        <p:spPr>
          <a:xfrm>
            <a:off x="6928337" y="1690483"/>
            <a:ext cx="4786517" cy="5047926"/>
          </a:xfrm>
          <a:prstGeom prst="rect">
            <a:avLst/>
          </a:prstGeom>
        </p:spPr>
      </p:pic>
    </p:spTree>
    <p:extLst>
      <p:ext uri="{BB962C8B-B14F-4D97-AF65-F5344CB8AC3E}">
        <p14:creationId xmlns:p14="http://schemas.microsoft.com/office/powerpoint/2010/main" val="193468747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3418</TotalTime>
  <Words>605</Words>
  <Application>Microsoft Office PowerPoint</Application>
  <PresentationFormat>Widescreen</PresentationFormat>
  <Paragraphs>83</Paragraphs>
  <Slides>10</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Arial</vt:lpstr>
      <vt:lpstr>Calibri</vt:lpstr>
      <vt:lpstr>Corbel</vt:lpstr>
      <vt:lpstr>Times New Roman</vt:lpstr>
      <vt:lpstr>Wingdings</vt:lpstr>
      <vt:lpstr>Wingdings 2</vt:lpstr>
      <vt:lpstr>Wingdings 3</vt:lpstr>
      <vt:lpstr>Module</vt:lpstr>
      <vt:lpstr> Reading for research: Situating your research </vt:lpstr>
      <vt:lpstr>Remember the examiners comments…..</vt:lpstr>
      <vt:lpstr>Remember the generalised structure</vt:lpstr>
      <vt:lpstr>How to demonstrate you are ‘engaging’</vt:lpstr>
      <vt:lpstr>So, how to do it…..read, read and read.</vt:lpstr>
      <vt:lpstr>READ for your research</vt:lpstr>
      <vt:lpstr>My idea: domestication process cats, Egypt</vt:lpstr>
      <vt:lpstr>But the first, who started it?</vt:lpstr>
      <vt:lpstr>What ‘value’ do you bring?</vt:lpstr>
      <vt:lpstr>Top Tip of the Week: Record everything</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Reading and situating your research</dc:title>
  <dc:creator>Ros Coard</dc:creator>
  <cp:lastModifiedBy>Ros Coard</cp:lastModifiedBy>
  <cp:revision>17</cp:revision>
  <cp:lastPrinted>2017-10-09T08:17:02Z</cp:lastPrinted>
  <dcterms:created xsi:type="dcterms:W3CDTF">2016-10-13T16:21:31Z</dcterms:created>
  <dcterms:modified xsi:type="dcterms:W3CDTF">2018-10-22T15:14:48Z</dcterms:modified>
</cp:coreProperties>
</file>