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1" r:id="rId3"/>
    <p:sldId id="290" r:id="rId4"/>
    <p:sldId id="288"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5" r:id="rId32"/>
    <p:sldId id="286" r:id="rId33"/>
    <p:sldId id="287" r:id="rId34"/>
    <p:sldId id="28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4" d="100"/>
          <a:sy n="44" d="100"/>
        </p:scale>
        <p:origin x="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9C41C6-E20B-4FAD-8159-86C2DADAF94E}"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817303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9C41C6-E20B-4FAD-8159-86C2DADAF94E}"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1330745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9C41C6-E20B-4FAD-8159-86C2DADAF94E}"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208701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9C41C6-E20B-4FAD-8159-86C2DADAF94E}"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188851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9C41C6-E20B-4FAD-8159-86C2DADAF94E}" type="datetimeFigureOut">
              <a:rPr lang="en-GB" smtClean="0"/>
              <a:t>18/11/2016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994342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9C41C6-E20B-4FAD-8159-86C2DADAF94E}" type="datetimeFigureOut">
              <a:rPr lang="en-GB" smtClean="0"/>
              <a:t>18/11/2016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46237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9C41C6-E20B-4FAD-8159-86C2DADAF94E}" type="datetimeFigureOut">
              <a:rPr lang="en-GB" smtClean="0"/>
              <a:t>18/11/2016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2112260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9C41C6-E20B-4FAD-8159-86C2DADAF94E}"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130992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9C41C6-E20B-4FAD-8159-86C2DADAF94E}"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2470001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9C41C6-E20B-4FAD-8159-86C2DADAF94E}"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270781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9C41C6-E20B-4FAD-8159-86C2DADAF94E}"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ED73CD-7B5D-407D-924E-B63BC5865C0E}" type="slidenum">
              <a:rPr lang="en-GB" smtClean="0"/>
              <a:t>‹#›</a:t>
            </a:fld>
            <a:endParaRPr lang="en-GB"/>
          </a:p>
        </p:txBody>
      </p:sp>
    </p:spTree>
    <p:extLst>
      <p:ext uri="{BB962C8B-B14F-4D97-AF65-F5344CB8AC3E}">
        <p14:creationId xmlns:p14="http://schemas.microsoft.com/office/powerpoint/2010/main" val="377875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9C41C6-E20B-4FAD-8159-86C2DADAF94E}" type="datetimeFigureOut">
              <a:rPr lang="en-GB" smtClean="0"/>
              <a:t>18/11/2016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ED73CD-7B5D-407D-924E-B63BC5865C0E}" type="slidenum">
              <a:rPr lang="en-GB" smtClean="0"/>
              <a:t>‹#›</a:t>
            </a:fld>
            <a:endParaRPr lang="en-GB"/>
          </a:p>
        </p:txBody>
      </p:sp>
    </p:spTree>
    <p:extLst>
      <p:ext uri="{BB962C8B-B14F-4D97-AF65-F5344CB8AC3E}">
        <p14:creationId xmlns:p14="http://schemas.microsoft.com/office/powerpoint/2010/main" val="2012654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
            </a:r>
            <a:br>
              <a:rPr lang="en-GB" dirty="0"/>
            </a:br>
            <a:r>
              <a:rPr lang="en-GB" dirty="0"/>
              <a:t/>
            </a:r>
            <a:br>
              <a:rPr lang="en-GB" dirty="0"/>
            </a:br>
            <a:r>
              <a:rPr lang="en-GB" dirty="0"/>
              <a:t> </a:t>
            </a:r>
            <a:r>
              <a:rPr lang="en-GB" i="1" dirty="0" err="1"/>
              <a:t>Relais</a:t>
            </a:r>
            <a:r>
              <a:rPr lang="en-GB" i="1" dirty="0"/>
              <a:t> &amp; Châteaux </a:t>
            </a:r>
            <a:r>
              <a:rPr lang="en-GB" dirty="0"/>
              <a:t/>
            </a:r>
            <a:br>
              <a:rPr lang="en-GB" dirty="0"/>
            </a:br>
            <a:endParaRPr lang="en-GB" dirty="0"/>
          </a:p>
        </p:txBody>
      </p:sp>
      <p:sp>
        <p:nvSpPr>
          <p:cNvPr id="3" name="Subtitle 2"/>
          <p:cNvSpPr>
            <a:spLocks noGrp="1"/>
          </p:cNvSpPr>
          <p:nvPr>
            <p:ph type="subTitle" idx="1"/>
          </p:nvPr>
        </p:nvSpPr>
        <p:spPr>
          <a:xfrm>
            <a:off x="611560" y="3886200"/>
            <a:ext cx="7920880" cy="2207096"/>
          </a:xfrm>
        </p:spPr>
        <p:txBody>
          <a:bodyPr>
            <a:normAutofit lnSpcReduction="10000"/>
          </a:bodyPr>
          <a:lstStyle/>
          <a:p>
            <a:pPr algn="l"/>
            <a:endParaRPr lang="en-GB" sz="2800" b="0" i="0" u="none" strike="noStrike" baseline="0" dirty="0" smtClean="0">
              <a:solidFill>
                <a:srgbClr val="000000"/>
              </a:solidFill>
              <a:latin typeface="Arial"/>
            </a:endParaRPr>
          </a:p>
          <a:p>
            <a:r>
              <a:rPr lang="en-GB" dirty="0">
                <a:latin typeface="Arial"/>
              </a:rPr>
              <a:t>A</a:t>
            </a:r>
            <a:r>
              <a:rPr lang="en-GB" b="0" i="0" u="none" strike="noStrike" baseline="0" dirty="0" smtClean="0">
                <a:latin typeface="Arial"/>
              </a:rPr>
              <a:t>n association of independent properties</a:t>
            </a:r>
          </a:p>
          <a:p>
            <a:endParaRPr lang="en-GB" dirty="0" smtClean="0">
              <a:latin typeface="Arial"/>
            </a:endParaRPr>
          </a:p>
          <a:p>
            <a:r>
              <a:rPr lang="en-GB" b="0" i="0" u="none" strike="noStrike" baseline="0" dirty="0" smtClean="0">
                <a:latin typeface="Arial"/>
              </a:rPr>
              <a:t>Fees</a:t>
            </a:r>
            <a:r>
              <a:rPr lang="en-GB" b="0" i="0" u="none" strike="noStrike" dirty="0" smtClean="0">
                <a:latin typeface="Arial"/>
              </a:rPr>
              <a:t> and conditions of membership</a:t>
            </a:r>
            <a:r>
              <a:rPr lang="en-GB" b="0" i="0" u="none" strike="noStrike" baseline="0" dirty="0" smtClean="0">
                <a:latin typeface="Arial"/>
              </a:rPr>
              <a:t> </a:t>
            </a:r>
          </a:p>
          <a:p>
            <a:endParaRPr lang="en-GB" b="0" i="0" u="none" strike="noStrike" baseline="0" dirty="0" smtClean="0">
              <a:latin typeface="Arial"/>
            </a:endParaRPr>
          </a:p>
          <a:p>
            <a:endParaRPr lang="en-GB" dirty="0"/>
          </a:p>
        </p:txBody>
      </p:sp>
    </p:spTree>
    <p:extLst>
      <p:ext uri="{BB962C8B-B14F-4D97-AF65-F5344CB8AC3E}">
        <p14:creationId xmlns:p14="http://schemas.microsoft.com/office/powerpoint/2010/main" val="1546733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a:t>
            </a:r>
            <a:endParaRPr lang="en-GB" dirty="0"/>
          </a:p>
        </p:txBody>
      </p:sp>
      <p:sp>
        <p:nvSpPr>
          <p:cNvPr id="3" name="Content Placeholder 2"/>
          <p:cNvSpPr>
            <a:spLocks noGrp="1"/>
          </p:cNvSpPr>
          <p:nvPr>
            <p:ph idx="1"/>
          </p:nvPr>
        </p:nvSpPr>
        <p:spPr/>
        <p:txBody>
          <a:bodyPr>
            <a:normAutofit lnSpcReduction="10000"/>
          </a:bodyPr>
          <a:lstStyle/>
          <a:p>
            <a:r>
              <a:rPr lang="en-GB" dirty="0"/>
              <a:t>An association of the world’s finest hoteliers, chefs and restaurateurs that has set the standard for excellence in hospitality. </a:t>
            </a:r>
            <a:endParaRPr lang="en-GB" dirty="0" smtClean="0"/>
          </a:p>
          <a:p>
            <a:endParaRPr lang="en-GB" dirty="0"/>
          </a:p>
          <a:p>
            <a:r>
              <a:rPr lang="en-GB" dirty="0"/>
              <a:t>Redefined luxury hospitality by emphasising holistic experiences that transport its guests, taking them on a sensual journey and introducing them to a deeper, truer understanding of the Art of Living.</a:t>
            </a:r>
          </a:p>
          <a:p>
            <a:endParaRPr lang="en-GB" dirty="0"/>
          </a:p>
        </p:txBody>
      </p:sp>
    </p:spTree>
    <p:extLst>
      <p:ext uri="{BB962C8B-B14F-4D97-AF65-F5344CB8AC3E}">
        <p14:creationId xmlns:p14="http://schemas.microsoft.com/office/powerpoint/2010/main" val="7470524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r>
              <a:rPr lang="en-GB" dirty="0" smtClean="0"/>
              <a:t>1941 </a:t>
            </a:r>
            <a:r>
              <a:rPr lang="en-GB" dirty="0" smtClean="0"/>
              <a:t> </a:t>
            </a:r>
            <a:r>
              <a:rPr lang="en-GB" dirty="0"/>
              <a:t>“La </a:t>
            </a:r>
            <a:r>
              <a:rPr lang="en-GB" dirty="0" err="1" smtClean="0"/>
              <a:t>Cardinale</a:t>
            </a:r>
            <a:r>
              <a:rPr lang="en-GB" dirty="0" smtClean="0"/>
              <a:t>” Estate </a:t>
            </a:r>
            <a:r>
              <a:rPr lang="en-GB" dirty="0"/>
              <a:t>in </a:t>
            </a:r>
            <a:r>
              <a:rPr lang="en-GB" dirty="0" smtClean="0"/>
              <a:t>Rhône Valley</a:t>
            </a:r>
            <a:endParaRPr lang="en-GB" dirty="0"/>
          </a:p>
          <a:p>
            <a:r>
              <a:rPr lang="en-GB" dirty="0"/>
              <a:t>1952 </a:t>
            </a:r>
            <a:r>
              <a:rPr lang="en-GB" dirty="0" smtClean="0"/>
              <a:t>Started recruiting </a:t>
            </a:r>
            <a:r>
              <a:rPr lang="en-GB" dirty="0"/>
              <a:t>other hoteliers and restaurant owners </a:t>
            </a:r>
            <a:r>
              <a:rPr lang="en-GB" dirty="0" smtClean="0"/>
              <a:t>- </a:t>
            </a:r>
            <a:r>
              <a:rPr lang="en-GB" dirty="0" smtClean="0"/>
              <a:t>shared </a:t>
            </a:r>
            <a:r>
              <a:rPr lang="en-GB" dirty="0"/>
              <a:t>the same level of quality and excellence and passions for fine cuisine and Art de Vivre. </a:t>
            </a:r>
          </a:p>
          <a:p>
            <a:r>
              <a:rPr lang="en-GB" dirty="0" smtClean="0"/>
              <a:t>1954 Kindred </a:t>
            </a:r>
            <a:r>
              <a:rPr lang="en-GB" dirty="0"/>
              <a:t>spirits merged together to create </a:t>
            </a:r>
            <a:r>
              <a:rPr lang="en-GB" dirty="0" err="1"/>
              <a:t>Relais</a:t>
            </a:r>
            <a:r>
              <a:rPr lang="en-GB" dirty="0"/>
              <a:t> &amp; Châteaux </a:t>
            </a:r>
            <a:r>
              <a:rPr lang="en-GB" dirty="0" smtClean="0"/>
              <a:t>– 8 Hotels from Paris to South of France</a:t>
            </a:r>
          </a:p>
          <a:p>
            <a:r>
              <a:rPr lang="en-GB" dirty="0" smtClean="0"/>
              <a:t>520 </a:t>
            </a:r>
            <a:r>
              <a:rPr lang="en-GB" dirty="0"/>
              <a:t>members  </a:t>
            </a:r>
          </a:p>
          <a:p>
            <a:endParaRPr lang="en-GB" dirty="0"/>
          </a:p>
        </p:txBody>
      </p:sp>
    </p:spTree>
    <p:extLst>
      <p:ext uri="{BB962C8B-B14F-4D97-AF65-F5344CB8AC3E}">
        <p14:creationId xmlns:p14="http://schemas.microsoft.com/office/powerpoint/2010/main" val="37617711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i="1" dirty="0" err="1">
                <a:solidFill>
                  <a:prstClr val="black"/>
                </a:solidFill>
              </a:rPr>
              <a:t>Relais</a:t>
            </a:r>
            <a:r>
              <a:rPr lang="en-GB" sz="4000" i="1" dirty="0">
                <a:solidFill>
                  <a:prstClr val="black"/>
                </a:solidFill>
              </a:rPr>
              <a:t> &amp; Châteaux</a:t>
            </a:r>
            <a:endParaRPr lang="en-GB" dirty="0"/>
          </a:p>
        </p:txBody>
      </p:sp>
      <p:sp>
        <p:nvSpPr>
          <p:cNvPr id="3" name="Content Placeholder 2"/>
          <p:cNvSpPr>
            <a:spLocks noGrp="1"/>
          </p:cNvSpPr>
          <p:nvPr>
            <p:ph idx="1"/>
          </p:nvPr>
        </p:nvSpPr>
        <p:spPr/>
        <p:txBody>
          <a:bodyPr>
            <a:normAutofit fontScale="92500"/>
          </a:bodyPr>
          <a:lstStyle/>
          <a:p>
            <a:pPr lvl="0"/>
            <a:r>
              <a:rPr lang="en-GB" sz="2700" dirty="0" smtClean="0">
                <a:solidFill>
                  <a:srgbClr val="000000"/>
                </a:solidFill>
                <a:latin typeface="Arial"/>
              </a:rPr>
              <a:t>“</a:t>
            </a:r>
            <a:r>
              <a:rPr lang="en-GB" sz="4800" dirty="0" smtClean="0">
                <a:solidFill>
                  <a:srgbClr val="000000"/>
                </a:solidFill>
                <a:latin typeface="Arial"/>
              </a:rPr>
              <a:t>Our </a:t>
            </a:r>
            <a:r>
              <a:rPr lang="en-GB" sz="4800" dirty="0">
                <a:solidFill>
                  <a:srgbClr val="000000"/>
                </a:solidFill>
                <a:latin typeface="Arial"/>
              </a:rPr>
              <a:t>history is a delightful one, telling of men and women who take over a charming hotel, an outstanding restaurant, and then join forces to share their passion with others” </a:t>
            </a:r>
          </a:p>
          <a:p>
            <a:endParaRPr lang="en-GB" sz="4800" dirty="0"/>
          </a:p>
        </p:txBody>
      </p:sp>
    </p:spTree>
    <p:extLst>
      <p:ext uri="{BB962C8B-B14F-4D97-AF65-F5344CB8AC3E}">
        <p14:creationId xmlns:p14="http://schemas.microsoft.com/office/powerpoint/2010/main" val="39536712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8800" b="0" i="1" u="none" strike="noStrike" baseline="0" dirty="0" smtClean="0">
                <a:solidFill>
                  <a:srgbClr val="000000"/>
                </a:solidFill>
                <a:latin typeface="Garamond"/>
              </a:rPr>
              <a:t>60 years </a:t>
            </a:r>
            <a:r>
              <a:rPr lang="en-GB" sz="8800" b="0" i="0" u="none" strike="noStrike" baseline="0" dirty="0" smtClean="0">
                <a:solidFill>
                  <a:srgbClr val="000000"/>
                </a:solidFill>
                <a:latin typeface="Garamond"/>
              </a:rPr>
              <a:t/>
            </a:r>
            <a:br>
              <a:rPr lang="en-GB" sz="8800" b="0" i="0" u="none" strike="noStrike" baseline="0" dirty="0" smtClean="0">
                <a:solidFill>
                  <a:srgbClr val="000000"/>
                </a:solidFill>
                <a:latin typeface="Garamond"/>
              </a:rPr>
            </a:br>
            <a:r>
              <a:rPr lang="en-GB" b="0" i="1" u="none" strike="noStrike" baseline="0" dirty="0" smtClean="0">
                <a:solidFill>
                  <a:srgbClr val="000000"/>
                </a:solidFill>
                <a:latin typeface="Garamond"/>
              </a:rPr>
              <a:t>of history ... </a:t>
            </a:r>
            <a:endParaRPr lang="en-GB" dirty="0"/>
          </a:p>
        </p:txBody>
      </p:sp>
      <p:sp>
        <p:nvSpPr>
          <p:cNvPr id="3" name="Content Placeholder 2"/>
          <p:cNvSpPr>
            <a:spLocks noGrp="1"/>
          </p:cNvSpPr>
          <p:nvPr>
            <p:ph idx="1"/>
          </p:nvPr>
        </p:nvSpPr>
        <p:spPr>
          <a:xfrm>
            <a:off x="251520" y="2060848"/>
            <a:ext cx="8712968" cy="4464496"/>
          </a:xfrm>
        </p:spPr>
        <p:txBody>
          <a:bodyPr>
            <a:normAutofit/>
          </a:bodyPr>
          <a:lstStyle/>
          <a:p>
            <a:r>
              <a:rPr lang="en-GB" dirty="0" smtClean="0">
                <a:solidFill>
                  <a:srgbClr val="000000"/>
                </a:solidFill>
                <a:latin typeface="Arial"/>
              </a:rPr>
              <a:t>A u</a:t>
            </a:r>
            <a:r>
              <a:rPr lang="en-GB" b="0" i="0" u="none" strike="noStrike" baseline="0" dirty="0" smtClean="0">
                <a:solidFill>
                  <a:srgbClr val="000000"/>
                </a:solidFill>
                <a:latin typeface="Arial"/>
              </a:rPr>
              <a:t>nique </a:t>
            </a:r>
            <a:r>
              <a:rPr lang="en-GB" b="0" i="0" u="none" strike="noStrike" baseline="0" dirty="0" smtClean="0">
                <a:solidFill>
                  <a:srgbClr val="000000"/>
                </a:solidFill>
                <a:latin typeface="Arial"/>
              </a:rPr>
              <a:t>benchmark of excellence in the field of hospitality and fine dining.</a:t>
            </a:r>
            <a:endParaRPr lang="en-GB" dirty="0">
              <a:solidFill>
                <a:srgbClr val="000000"/>
              </a:solidFill>
              <a:latin typeface="Arial"/>
            </a:endParaRPr>
          </a:p>
          <a:p>
            <a:r>
              <a:rPr lang="en-GB" b="0" i="0" u="none" strike="noStrike" baseline="0" dirty="0" smtClean="0">
                <a:solidFill>
                  <a:srgbClr val="000000"/>
                </a:solidFill>
                <a:latin typeface="Arial"/>
              </a:rPr>
              <a:t>Not a chain, but an association of almost 530 exceptional properties in more than 64 countries throughout the world. </a:t>
            </a:r>
          </a:p>
          <a:p>
            <a:r>
              <a:rPr lang="en-GB" b="0" i="0" u="none" strike="noStrike" baseline="0" dirty="0" smtClean="0">
                <a:solidFill>
                  <a:srgbClr val="000000"/>
                </a:solidFill>
                <a:latin typeface="Arial"/>
              </a:rPr>
              <a:t>Every property focuses on unique and individual guest experiences through the values carried by </a:t>
            </a:r>
            <a:r>
              <a:rPr lang="en-GB" b="0" i="0" u="none" strike="noStrike" baseline="0" dirty="0" err="1" smtClean="0">
                <a:solidFill>
                  <a:srgbClr val="000000"/>
                </a:solidFill>
                <a:latin typeface="Arial"/>
              </a:rPr>
              <a:t>Relais</a:t>
            </a:r>
            <a:r>
              <a:rPr lang="en-GB" b="0" i="0" u="none" strike="noStrike" baseline="0" dirty="0" smtClean="0">
                <a:solidFill>
                  <a:srgbClr val="000000"/>
                </a:solidFill>
                <a:latin typeface="Arial"/>
              </a:rPr>
              <a:t> &amp; Châteaux </a:t>
            </a:r>
            <a:endParaRPr lang="en-GB" dirty="0"/>
          </a:p>
        </p:txBody>
      </p:sp>
    </p:spTree>
    <p:extLst>
      <p:ext uri="{BB962C8B-B14F-4D97-AF65-F5344CB8AC3E}">
        <p14:creationId xmlns:p14="http://schemas.microsoft.com/office/powerpoint/2010/main" val="22696840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800" b="0" i="0" u="none" strike="noStrike" baseline="0" dirty="0" smtClean="0">
                <a:latin typeface="Garamond"/>
              </a:rPr>
              <a:t/>
            </a:r>
            <a:br>
              <a:rPr lang="en-GB" sz="800" b="0" i="0" u="none" strike="noStrike" baseline="0" dirty="0" smtClean="0">
                <a:latin typeface="Garamond"/>
              </a:rPr>
            </a:br>
            <a:r>
              <a:rPr lang="en-GB" b="0" i="1" u="none" strike="noStrike" baseline="0" dirty="0" smtClean="0">
                <a:latin typeface="Garamond"/>
              </a:rPr>
              <a:t>Values </a:t>
            </a:r>
            <a:r>
              <a:rPr lang="en-GB" b="0" i="0" u="none" strike="noStrike" baseline="0" dirty="0" smtClean="0">
                <a:latin typeface="Garamond"/>
              </a:rPr>
              <a:t/>
            </a:r>
            <a:br>
              <a:rPr lang="en-GB" b="0" i="0" u="none" strike="noStrike" baseline="0" dirty="0" smtClean="0">
                <a:latin typeface="Garamond"/>
              </a:rPr>
            </a:br>
            <a:r>
              <a:rPr lang="en-GB" sz="1800" b="0" i="1" u="none" strike="noStrike" baseline="0" dirty="0" smtClean="0">
                <a:latin typeface="Garamond"/>
              </a:rPr>
              <a:t>and </a:t>
            </a:r>
            <a:r>
              <a:rPr lang="en-GB" sz="1800" b="0" i="0" u="none" strike="noStrike" baseline="0" dirty="0" smtClean="0">
                <a:latin typeface="Garamond"/>
              </a:rPr>
              <a:t/>
            </a:r>
            <a:br>
              <a:rPr lang="en-GB" sz="1800" b="0" i="0" u="none" strike="noStrike" baseline="0" dirty="0" smtClean="0">
                <a:latin typeface="Garamond"/>
              </a:rPr>
            </a:br>
            <a:r>
              <a:rPr lang="en-GB" b="0" i="1" u="none" strike="noStrike" baseline="0" dirty="0" smtClean="0">
                <a:latin typeface="Garamond"/>
              </a:rPr>
              <a:t>Experiences </a:t>
            </a:r>
            <a:endParaRPr lang="en-GB" dirty="0"/>
          </a:p>
        </p:txBody>
      </p:sp>
      <p:sp>
        <p:nvSpPr>
          <p:cNvPr id="3" name="Content Placeholder 2"/>
          <p:cNvSpPr>
            <a:spLocks noGrp="1"/>
          </p:cNvSpPr>
          <p:nvPr>
            <p:ph idx="1"/>
          </p:nvPr>
        </p:nvSpPr>
        <p:spPr>
          <a:xfrm>
            <a:off x="457200" y="2420888"/>
            <a:ext cx="8229600" cy="3705275"/>
          </a:xfrm>
        </p:spPr>
        <p:txBody>
          <a:bodyPr>
            <a:normAutofit/>
          </a:bodyPr>
          <a:lstStyle/>
          <a:p>
            <a:r>
              <a:rPr lang="en-GB" sz="3600" b="0" i="0" u="none" strike="noStrike" baseline="0" dirty="0" smtClean="0">
                <a:solidFill>
                  <a:srgbClr val="000000"/>
                </a:solidFill>
                <a:latin typeface="Arial"/>
              </a:rPr>
              <a:t>While each property is distinctively individual, there is a common philosophy shared by all Members and best summed-up by five values and experiences </a:t>
            </a:r>
            <a:endParaRPr lang="en-GB" sz="3600" b="0" i="0" u="none" strike="noStrike" baseline="0" dirty="0" smtClean="0">
              <a:latin typeface="Garamond"/>
            </a:endParaRPr>
          </a:p>
        </p:txBody>
      </p:sp>
    </p:spTree>
    <p:extLst>
      <p:ext uri="{BB962C8B-B14F-4D97-AF65-F5344CB8AC3E}">
        <p14:creationId xmlns:p14="http://schemas.microsoft.com/office/powerpoint/2010/main" val="11297096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0" u="none" strike="noStrike" baseline="0" dirty="0" smtClean="0">
                <a:solidFill>
                  <a:srgbClr val="000000"/>
                </a:solidFill>
                <a:latin typeface="Arial"/>
              </a:rPr>
              <a:t>THE SOUL OF THE INNKEEPER </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sz="4000" b="0" i="0" u="none" strike="noStrike" baseline="0" dirty="0" smtClean="0">
                <a:solidFill>
                  <a:srgbClr val="000000"/>
                </a:solidFill>
                <a:latin typeface="Arial"/>
              </a:rPr>
              <a:t>Each innkeeper puts his or her highly personal stamp on their place and its surroundings, and on the hospitality, service and cuisine they provide. The entire property beats to the rhythm of the innkeeper’s heart. </a:t>
            </a:r>
            <a:endParaRPr lang="en-GB" sz="4000" dirty="0"/>
          </a:p>
        </p:txBody>
      </p:sp>
    </p:spTree>
    <p:extLst>
      <p:ext uri="{BB962C8B-B14F-4D97-AF65-F5344CB8AC3E}">
        <p14:creationId xmlns:p14="http://schemas.microsoft.com/office/powerpoint/2010/main" val="17106971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0" u="none" strike="noStrike" baseline="0" dirty="0" smtClean="0">
                <a:solidFill>
                  <a:srgbClr val="000000"/>
                </a:solidFill>
                <a:latin typeface="Arial"/>
              </a:rPr>
              <a:t>THE TASTE OF THE LAND </a:t>
            </a:r>
            <a:endParaRPr lang="en-GB" dirty="0"/>
          </a:p>
        </p:txBody>
      </p:sp>
      <p:sp>
        <p:nvSpPr>
          <p:cNvPr id="3" name="Content Placeholder 2"/>
          <p:cNvSpPr>
            <a:spLocks noGrp="1"/>
          </p:cNvSpPr>
          <p:nvPr>
            <p:ph idx="1"/>
          </p:nvPr>
        </p:nvSpPr>
        <p:spPr/>
        <p:txBody>
          <a:bodyPr>
            <a:normAutofit/>
          </a:bodyPr>
          <a:lstStyle/>
          <a:p>
            <a:r>
              <a:rPr lang="en-GB" sz="4800" dirty="0">
                <a:solidFill>
                  <a:srgbClr val="000000"/>
                </a:solidFill>
                <a:latin typeface="Arial"/>
              </a:rPr>
              <a:t>T</a:t>
            </a:r>
            <a:r>
              <a:rPr lang="en-GB" sz="4800" b="0" i="0" u="none" strike="noStrike" baseline="0" dirty="0" smtClean="0">
                <a:solidFill>
                  <a:srgbClr val="000000"/>
                </a:solidFill>
                <a:latin typeface="Arial"/>
              </a:rPr>
              <a:t>he local </a:t>
            </a:r>
            <a:r>
              <a:rPr lang="en-GB" sz="4800" b="0" i="0" u="none" strike="noStrike" baseline="0" dirty="0" err="1" smtClean="0">
                <a:solidFill>
                  <a:srgbClr val="000000"/>
                </a:solidFill>
                <a:latin typeface="Arial"/>
              </a:rPr>
              <a:t>terroir</a:t>
            </a:r>
            <a:r>
              <a:rPr lang="en-GB" sz="4800" b="0" i="0" u="none" strike="noStrike" baseline="0" dirty="0" smtClean="0">
                <a:solidFill>
                  <a:srgbClr val="000000"/>
                </a:solidFill>
                <a:latin typeface="Arial"/>
              </a:rPr>
              <a:t> is expressed through architecture, landscaping, leisure activities and the fine dining offered by </a:t>
            </a:r>
            <a:r>
              <a:rPr lang="en-GB" sz="4800" b="0" i="0" u="none" strike="noStrike" baseline="0" dirty="0" err="1" smtClean="0">
                <a:solidFill>
                  <a:srgbClr val="000000"/>
                </a:solidFill>
                <a:latin typeface="Arial"/>
              </a:rPr>
              <a:t>Relais</a:t>
            </a:r>
            <a:r>
              <a:rPr lang="en-GB" sz="4800" b="0" i="0" u="none" strike="noStrike" baseline="0" dirty="0" smtClean="0">
                <a:solidFill>
                  <a:srgbClr val="000000"/>
                </a:solidFill>
                <a:latin typeface="Arial"/>
              </a:rPr>
              <a:t> &amp; Châteaux Chefs </a:t>
            </a:r>
            <a:endParaRPr lang="en-GB" sz="4800" dirty="0"/>
          </a:p>
        </p:txBody>
      </p:sp>
    </p:spTree>
    <p:extLst>
      <p:ext uri="{BB962C8B-B14F-4D97-AF65-F5344CB8AC3E}">
        <p14:creationId xmlns:p14="http://schemas.microsoft.com/office/powerpoint/2010/main" val="34458745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0" u="none" strike="noStrike" baseline="0" dirty="0" smtClean="0">
                <a:solidFill>
                  <a:srgbClr val="000000"/>
                </a:solidFill>
                <a:latin typeface="Arial"/>
              </a:rPr>
              <a:t>THE PASSPORT OF FRIENDSHIP </a:t>
            </a:r>
            <a:endParaRPr lang="en-GB" dirty="0"/>
          </a:p>
        </p:txBody>
      </p:sp>
      <p:sp>
        <p:nvSpPr>
          <p:cNvPr id="3" name="Content Placeholder 2"/>
          <p:cNvSpPr>
            <a:spLocks noGrp="1"/>
          </p:cNvSpPr>
          <p:nvPr>
            <p:ph idx="1"/>
          </p:nvPr>
        </p:nvSpPr>
        <p:spPr/>
        <p:txBody>
          <a:bodyPr/>
          <a:lstStyle/>
          <a:p>
            <a:r>
              <a:rPr lang="en-GB" b="0" i="0" u="none" strike="noStrike" baseline="0" dirty="0" smtClean="0">
                <a:solidFill>
                  <a:srgbClr val="000000"/>
                </a:solidFill>
                <a:latin typeface="Arial"/>
              </a:rPr>
              <a:t>Each property is unique, and yet all share the same core values. They all offer our guests the same feelings of belonging, the same desire to get to know other Members. </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4509120"/>
            <a:ext cx="1557078" cy="18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2417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0" u="none" strike="noStrike" baseline="0" dirty="0" smtClean="0">
                <a:solidFill>
                  <a:srgbClr val="000000"/>
                </a:solidFill>
                <a:latin typeface="Arial"/>
              </a:rPr>
              <a:t>THE CELEBRATION OF THE SENSES </a:t>
            </a:r>
            <a:endParaRPr lang="en-GB" dirty="0"/>
          </a:p>
        </p:txBody>
      </p:sp>
      <p:sp>
        <p:nvSpPr>
          <p:cNvPr id="3" name="Content Placeholder 2"/>
          <p:cNvSpPr>
            <a:spLocks noGrp="1"/>
          </p:cNvSpPr>
          <p:nvPr>
            <p:ph idx="1"/>
          </p:nvPr>
        </p:nvSpPr>
        <p:spPr/>
        <p:txBody>
          <a:bodyPr>
            <a:normAutofit/>
          </a:bodyPr>
          <a:lstStyle/>
          <a:p>
            <a:r>
              <a:rPr lang="en-GB" sz="4800" b="0" i="0" u="none" strike="noStrike" baseline="0" dirty="0" err="1" smtClean="0">
                <a:solidFill>
                  <a:srgbClr val="000000"/>
                </a:solidFill>
                <a:latin typeface="Arial"/>
              </a:rPr>
              <a:t>Relais</a:t>
            </a:r>
            <a:r>
              <a:rPr lang="en-GB" sz="4800" b="0" i="0" u="none" strike="noStrike" baseline="0" dirty="0" smtClean="0">
                <a:solidFill>
                  <a:srgbClr val="000000"/>
                </a:solidFill>
                <a:latin typeface="Arial"/>
              </a:rPr>
              <a:t> &amp; Châteaux properties provide a natural setting for the awakening of the senses and feelings of wellbeing, on a daily basis and for a very special </a:t>
            </a:r>
            <a:endParaRPr lang="en-GB" sz="4800" dirty="0"/>
          </a:p>
        </p:txBody>
      </p:sp>
    </p:spTree>
    <p:extLst>
      <p:ext uri="{BB962C8B-B14F-4D97-AF65-F5344CB8AC3E}">
        <p14:creationId xmlns:p14="http://schemas.microsoft.com/office/powerpoint/2010/main" val="27031377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0" u="none" strike="noStrike" baseline="0" dirty="0" smtClean="0">
                <a:solidFill>
                  <a:srgbClr val="000000"/>
                </a:solidFill>
                <a:latin typeface="Arial"/>
              </a:rPr>
              <a:t>AN AWAKENING </a:t>
            </a:r>
            <a:br>
              <a:rPr lang="en-GB" b="1" i="0" u="none" strike="noStrike" baseline="0" dirty="0" smtClean="0">
                <a:solidFill>
                  <a:srgbClr val="000000"/>
                </a:solidFill>
                <a:latin typeface="Arial"/>
              </a:rPr>
            </a:br>
            <a:r>
              <a:rPr lang="en-GB" b="1" i="0" u="none" strike="noStrike" baseline="0" dirty="0" smtClean="0">
                <a:solidFill>
                  <a:srgbClr val="000000"/>
                </a:solidFill>
                <a:latin typeface="Arial"/>
              </a:rPr>
              <a:t>TO ART DE VIVRE </a:t>
            </a:r>
            <a:endParaRPr lang="en-GB" dirty="0"/>
          </a:p>
        </p:txBody>
      </p:sp>
      <p:sp>
        <p:nvSpPr>
          <p:cNvPr id="3" name="Content Placeholder 2"/>
          <p:cNvSpPr>
            <a:spLocks noGrp="1"/>
          </p:cNvSpPr>
          <p:nvPr>
            <p:ph idx="1"/>
          </p:nvPr>
        </p:nvSpPr>
        <p:spPr>
          <a:xfrm>
            <a:off x="457200" y="1844824"/>
            <a:ext cx="8229600" cy="4281339"/>
          </a:xfrm>
        </p:spPr>
        <p:txBody>
          <a:bodyPr/>
          <a:lstStyle/>
          <a:p>
            <a:r>
              <a:rPr lang="en-GB" b="0" i="0" u="none" strike="noStrike" baseline="0" dirty="0" smtClean="0">
                <a:solidFill>
                  <a:srgbClr val="000000"/>
                </a:solidFill>
                <a:latin typeface="Arial"/>
              </a:rPr>
              <a:t>At the heart of the </a:t>
            </a:r>
            <a:r>
              <a:rPr lang="en-GB" b="0" i="0" u="none" strike="noStrike" baseline="0" dirty="0" err="1" smtClean="0">
                <a:solidFill>
                  <a:srgbClr val="000000"/>
                </a:solidFill>
                <a:latin typeface="Arial"/>
              </a:rPr>
              <a:t>Relais</a:t>
            </a:r>
            <a:r>
              <a:rPr lang="en-GB" b="0" i="0" u="none" strike="noStrike" baseline="0" dirty="0" smtClean="0">
                <a:solidFill>
                  <a:srgbClr val="000000"/>
                </a:solidFill>
                <a:latin typeface="Arial"/>
              </a:rPr>
              <a:t> &amp; Châteaux philosophy is the notion that travel should be a journey of discovery into the pleasures of the art of living. </a:t>
            </a:r>
          </a:p>
          <a:p>
            <a:endParaRPr lang="en-GB" dirty="0">
              <a:solidFill>
                <a:srgbClr val="000000"/>
              </a:solidFill>
              <a:latin typeface="Arial"/>
            </a:endParaRPr>
          </a:p>
          <a:p>
            <a:r>
              <a:rPr lang="en-GB" b="0" i="0" u="none" strike="noStrike" baseline="0" dirty="0" smtClean="0">
                <a:solidFill>
                  <a:srgbClr val="000000"/>
                </a:solidFill>
                <a:latin typeface="Arial"/>
              </a:rPr>
              <a:t>The ultimate goal of the </a:t>
            </a:r>
            <a:r>
              <a:rPr lang="en-GB" b="0" i="0" u="none" strike="noStrike" baseline="0" dirty="0" err="1" smtClean="0">
                <a:solidFill>
                  <a:srgbClr val="000000"/>
                </a:solidFill>
                <a:latin typeface="Arial"/>
              </a:rPr>
              <a:t>Relais</a:t>
            </a:r>
            <a:r>
              <a:rPr lang="en-GB" b="0" i="0" u="none" strike="noStrike" baseline="0" dirty="0" smtClean="0">
                <a:solidFill>
                  <a:srgbClr val="000000"/>
                </a:solidFill>
                <a:latin typeface="Arial"/>
              </a:rPr>
              <a:t> &amp; Châteaux innkeeper is to introduce our guests to these pleasures. </a:t>
            </a:r>
            <a:endParaRPr lang="en-GB" dirty="0"/>
          </a:p>
        </p:txBody>
      </p:sp>
    </p:spTree>
    <p:extLst>
      <p:ext uri="{BB962C8B-B14F-4D97-AF65-F5344CB8AC3E}">
        <p14:creationId xmlns:p14="http://schemas.microsoft.com/office/powerpoint/2010/main" val="4164248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800" b="0" i="0" u="none" strike="noStrike" baseline="0" dirty="0" smtClean="0">
                <a:solidFill>
                  <a:srgbClr val="000000"/>
                </a:solidFill>
                <a:latin typeface="Garamond"/>
              </a:rPr>
              <a:t/>
            </a:r>
            <a:br>
              <a:rPr lang="en-GB" sz="800" b="0" i="0" u="none" strike="noStrike" baseline="0" dirty="0" smtClean="0">
                <a:solidFill>
                  <a:srgbClr val="000000"/>
                </a:solidFill>
                <a:latin typeface="Garamond"/>
              </a:rPr>
            </a:br>
            <a:r>
              <a:rPr lang="en-GB" sz="1600" b="0" i="0" u="none" strike="noStrike" baseline="0" dirty="0" smtClean="0">
                <a:solidFill>
                  <a:srgbClr val="000000"/>
                </a:solidFill>
                <a:latin typeface="Garamond"/>
              </a:rPr>
              <a:t/>
            </a:r>
            <a:br>
              <a:rPr lang="en-GB" sz="1600" b="0" i="0" u="none" strike="noStrike" baseline="0" dirty="0" smtClean="0">
                <a:solidFill>
                  <a:srgbClr val="000000"/>
                </a:solidFill>
                <a:latin typeface="Garamond"/>
              </a:rPr>
            </a:br>
            <a:r>
              <a:rPr lang="en-GB" b="0" i="1" u="none" strike="noStrike" baseline="0" dirty="0" smtClean="0">
                <a:latin typeface="Garamond"/>
              </a:rPr>
              <a:t>the Quality </a:t>
            </a:r>
            <a:endParaRPr lang="en-GB" dirty="0"/>
          </a:p>
        </p:txBody>
      </p:sp>
      <p:sp>
        <p:nvSpPr>
          <p:cNvPr id="3" name="Content Placeholder 2"/>
          <p:cNvSpPr>
            <a:spLocks noGrp="1"/>
          </p:cNvSpPr>
          <p:nvPr>
            <p:ph idx="1"/>
          </p:nvPr>
        </p:nvSpPr>
        <p:spPr>
          <a:xfrm>
            <a:off x="395536" y="1600200"/>
            <a:ext cx="8496944" cy="4925144"/>
          </a:xfrm>
        </p:spPr>
        <p:txBody>
          <a:bodyPr>
            <a:normAutofit fontScale="92500" lnSpcReduction="20000"/>
          </a:bodyPr>
          <a:lstStyle/>
          <a:p>
            <a:endParaRPr lang="en-GB" sz="2800" b="0" i="0" u="none" strike="noStrike" baseline="0" dirty="0" smtClean="0">
              <a:solidFill>
                <a:srgbClr val="000000"/>
              </a:solidFill>
              <a:latin typeface="Arial"/>
            </a:endParaRPr>
          </a:p>
          <a:p>
            <a:r>
              <a:rPr lang="en-GB" b="0" i="0" u="none" strike="noStrike" baseline="0" dirty="0" smtClean="0">
                <a:latin typeface="Arial"/>
              </a:rPr>
              <a:t>In compliance with values, all properties are selected on the basis of a quality system including more than 300 criteria in conformity with ISO 17020. </a:t>
            </a:r>
          </a:p>
          <a:p>
            <a:r>
              <a:rPr lang="en-GB" b="0" i="0" u="none" strike="noStrike" baseline="0" dirty="0" smtClean="0">
                <a:latin typeface="Arial"/>
              </a:rPr>
              <a:t>With a team of 10 inspectors around the world, each property is regularly inspected. </a:t>
            </a:r>
          </a:p>
          <a:p>
            <a:r>
              <a:rPr lang="en-GB" b="0" i="0" u="none" strike="noStrike" baseline="0" dirty="0" smtClean="0">
                <a:latin typeface="Arial"/>
              </a:rPr>
              <a:t>These audits are reinforced by comments from our guests, shared on a daily basis with the members of the Association. </a:t>
            </a:r>
          </a:p>
          <a:p>
            <a:r>
              <a:rPr lang="en-GB" b="0" i="0" u="none" strike="noStrike" baseline="0" dirty="0" smtClean="0">
                <a:latin typeface="Arial"/>
              </a:rPr>
              <a:t>More than 21,000 </a:t>
            </a:r>
            <a:r>
              <a:rPr lang="en-GB" b="0" i="0" u="none" strike="noStrike" baseline="0" dirty="0" err="1" smtClean="0">
                <a:latin typeface="Arial"/>
              </a:rPr>
              <a:t>Relais</a:t>
            </a:r>
            <a:r>
              <a:rPr lang="en-GB" b="0" i="0" u="none" strike="noStrike" baseline="0" dirty="0" smtClean="0">
                <a:latin typeface="Arial"/>
              </a:rPr>
              <a:t> &amp; Châteaux guest comment forms are processed every year </a:t>
            </a:r>
            <a:endParaRPr lang="en-GB" dirty="0"/>
          </a:p>
        </p:txBody>
      </p:sp>
    </p:spTree>
    <p:extLst>
      <p:ext uri="{BB962C8B-B14F-4D97-AF65-F5344CB8AC3E}">
        <p14:creationId xmlns:p14="http://schemas.microsoft.com/office/powerpoint/2010/main" val="992289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290266"/>
          </a:xfrm>
        </p:spPr>
        <p:txBody>
          <a:bodyPr>
            <a:normAutofit fontScale="90000"/>
          </a:bodyPr>
          <a:lstStyle/>
          <a:p>
            <a:r>
              <a:rPr lang="en-GB" sz="8800" b="0" i="1" u="none" strike="noStrike" baseline="0" dirty="0" smtClean="0">
                <a:solidFill>
                  <a:srgbClr val="000000"/>
                </a:solidFill>
                <a:latin typeface="Garamond"/>
              </a:rPr>
              <a:t>Commitments, </a:t>
            </a:r>
            <a:r>
              <a:rPr lang="en-GB" sz="8800" b="0" i="0" u="none" strike="noStrike" baseline="0" dirty="0" smtClean="0">
                <a:solidFill>
                  <a:srgbClr val="000000"/>
                </a:solidFill>
                <a:latin typeface="Garamond"/>
              </a:rPr>
              <a:t/>
            </a:r>
            <a:br>
              <a:rPr lang="en-GB" sz="8800" b="0" i="0" u="none" strike="noStrike" baseline="0" dirty="0" smtClean="0">
                <a:solidFill>
                  <a:srgbClr val="000000"/>
                </a:solidFill>
                <a:latin typeface="Garamond"/>
              </a:rPr>
            </a:br>
            <a:r>
              <a:rPr lang="en-GB" b="0" i="1" u="none" strike="noStrike" baseline="0" dirty="0" smtClean="0">
                <a:solidFill>
                  <a:srgbClr val="000000"/>
                </a:solidFill>
                <a:latin typeface="Garamond"/>
              </a:rPr>
              <a:t>our </a:t>
            </a:r>
            <a:r>
              <a:rPr lang="en-GB" b="0" i="0" u="none" strike="noStrike" baseline="0" dirty="0" smtClean="0">
                <a:solidFill>
                  <a:srgbClr val="000000"/>
                </a:solidFill>
                <a:latin typeface="Garamond"/>
              </a:rPr>
              <a:t/>
            </a:r>
            <a:br>
              <a:rPr lang="en-GB" b="0" i="0" u="none" strike="noStrike" baseline="0" dirty="0" smtClean="0">
                <a:solidFill>
                  <a:srgbClr val="000000"/>
                </a:solidFill>
                <a:latin typeface="Garamond"/>
              </a:rPr>
            </a:br>
            <a:r>
              <a:rPr lang="en-GB" b="0" i="1" u="none" strike="noStrike" baseline="0" dirty="0" smtClean="0">
                <a:solidFill>
                  <a:srgbClr val="000000"/>
                </a:solidFill>
                <a:latin typeface="Garamond"/>
              </a:rPr>
              <a:t>a movement </a:t>
            </a:r>
            <a:endParaRPr lang="en-GB" dirty="0"/>
          </a:p>
        </p:txBody>
      </p:sp>
      <p:sp>
        <p:nvSpPr>
          <p:cNvPr id="3" name="Content Placeholder 2"/>
          <p:cNvSpPr>
            <a:spLocks noGrp="1"/>
          </p:cNvSpPr>
          <p:nvPr>
            <p:ph idx="1"/>
          </p:nvPr>
        </p:nvSpPr>
        <p:spPr>
          <a:xfrm>
            <a:off x="457200" y="3356992"/>
            <a:ext cx="8229600" cy="2769171"/>
          </a:xfrm>
        </p:spPr>
        <p:txBody>
          <a:bodyPr>
            <a:normAutofit/>
          </a:bodyPr>
          <a:lstStyle/>
          <a:p>
            <a:r>
              <a:rPr lang="en-GB" sz="6000" b="0" i="1" u="none" strike="noStrike" baseline="0" dirty="0" smtClean="0">
                <a:solidFill>
                  <a:srgbClr val="000000"/>
                </a:solidFill>
                <a:latin typeface="Garamond"/>
              </a:rPr>
              <a:t>Making a better world through cuisine and hospitality </a:t>
            </a:r>
            <a:endParaRPr lang="en-GB" sz="6000" dirty="0"/>
          </a:p>
        </p:txBody>
      </p:sp>
    </p:spTree>
    <p:extLst>
      <p:ext uri="{BB962C8B-B14F-4D97-AF65-F5344CB8AC3E}">
        <p14:creationId xmlns:p14="http://schemas.microsoft.com/office/powerpoint/2010/main" val="2566652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68952" cy="1570186"/>
          </a:xfrm>
        </p:spPr>
        <p:txBody>
          <a:bodyPr>
            <a:noAutofit/>
          </a:bodyPr>
          <a:lstStyle/>
          <a:p>
            <a:pPr marL="342900" lvl="0" indent="-342900">
              <a:spcBef>
                <a:spcPct val="20000"/>
              </a:spcBef>
            </a:pPr>
            <a:r>
              <a:rPr lang="en-GB" sz="4800" i="1" dirty="0">
                <a:solidFill>
                  <a:srgbClr val="000000"/>
                </a:solidFill>
                <a:latin typeface="Garamond"/>
                <a:ea typeface="+mn-ea"/>
                <a:cs typeface="+mn-cs"/>
              </a:rPr>
              <a:t>Making a better world through cuisine and hospitality </a:t>
            </a:r>
            <a:r>
              <a:rPr lang="en-GB" sz="4800" dirty="0">
                <a:solidFill>
                  <a:srgbClr val="000000"/>
                </a:solidFill>
                <a:latin typeface="Arial"/>
                <a:ea typeface="+mn-ea"/>
                <a:cs typeface="+mn-cs"/>
              </a:rPr>
              <a:t/>
            </a:r>
            <a:br>
              <a:rPr lang="en-GB" sz="4800" dirty="0">
                <a:solidFill>
                  <a:srgbClr val="000000"/>
                </a:solidFill>
                <a:latin typeface="Arial"/>
                <a:ea typeface="+mn-ea"/>
                <a:cs typeface="+mn-cs"/>
              </a:rPr>
            </a:br>
            <a:endParaRPr lang="en-GB" sz="4800" dirty="0"/>
          </a:p>
        </p:txBody>
      </p:sp>
      <p:sp>
        <p:nvSpPr>
          <p:cNvPr id="3" name="Content Placeholder 2"/>
          <p:cNvSpPr>
            <a:spLocks noGrp="1"/>
          </p:cNvSpPr>
          <p:nvPr>
            <p:ph idx="1"/>
          </p:nvPr>
        </p:nvSpPr>
        <p:spPr>
          <a:xfrm>
            <a:off x="251520" y="1844824"/>
            <a:ext cx="8568952" cy="4752528"/>
          </a:xfrm>
        </p:spPr>
        <p:txBody>
          <a:bodyPr>
            <a:normAutofit/>
          </a:bodyPr>
          <a:lstStyle/>
          <a:p>
            <a:r>
              <a:rPr lang="en-GB" b="0" i="0" u="none" strike="noStrike" baseline="0" dirty="0" smtClean="0">
                <a:solidFill>
                  <a:srgbClr val="000000"/>
                </a:solidFill>
                <a:latin typeface="Arial"/>
              </a:rPr>
              <a:t>PRESERVE </a:t>
            </a:r>
            <a:r>
              <a:rPr lang="en-GB" b="0" i="0" u="none" strike="noStrike" baseline="0" dirty="0" smtClean="0">
                <a:solidFill>
                  <a:srgbClr val="000000"/>
                </a:solidFill>
                <a:latin typeface="Arial"/>
              </a:rPr>
              <a:t>THE DIVERSITY OF CUISINES AND HOSPITALITY IN THIS WORLD SO THAT FUTURE GENERATIONS CAN KNOW AND SHARE IN THEIR RICHNESS. </a:t>
            </a:r>
          </a:p>
          <a:p>
            <a:r>
              <a:rPr lang="en-GB" b="0" i="0" u="none" strike="noStrike" baseline="0" dirty="0" smtClean="0">
                <a:solidFill>
                  <a:srgbClr val="000000"/>
                </a:solidFill>
                <a:latin typeface="Arial"/>
              </a:rPr>
              <a:t>SHARE OUR PASSION FOR ALL THAT IS GOOD AND BEAUTIFUL IN THIS WORLD </a:t>
            </a:r>
          </a:p>
          <a:p>
            <a:r>
              <a:rPr lang="en-GB" b="0" i="0" u="none" strike="noStrike" baseline="0" dirty="0" smtClean="0">
                <a:solidFill>
                  <a:srgbClr val="000000"/>
                </a:solidFill>
                <a:latin typeface="Arial"/>
              </a:rPr>
              <a:t>TO WORK TOGETHER TO CREATE A MORE HUMANE WORLD </a:t>
            </a:r>
            <a:endParaRPr lang="en-GB" dirty="0"/>
          </a:p>
        </p:txBody>
      </p:sp>
    </p:spTree>
    <p:extLst>
      <p:ext uri="{BB962C8B-B14F-4D97-AF65-F5344CB8AC3E}">
        <p14:creationId xmlns:p14="http://schemas.microsoft.com/office/powerpoint/2010/main" val="1461179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1" u="none" strike="noStrike" baseline="0" dirty="0" smtClean="0">
                <a:solidFill>
                  <a:srgbClr val="000000"/>
                </a:solidFill>
                <a:latin typeface="Garamond"/>
              </a:rPr>
              <a:t>Tables </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b="0" i="0" u="none" strike="noStrike" baseline="0" dirty="0" err="1" smtClean="0">
                <a:solidFill>
                  <a:srgbClr val="000000"/>
                </a:solidFill>
                <a:latin typeface="Arial"/>
              </a:rPr>
              <a:t>Relais</a:t>
            </a:r>
            <a:r>
              <a:rPr lang="en-GB" b="0" i="0" u="none" strike="noStrike" baseline="0" dirty="0" smtClean="0">
                <a:solidFill>
                  <a:srgbClr val="000000"/>
                </a:solidFill>
                <a:latin typeface="Arial"/>
              </a:rPr>
              <a:t> &amp; Châteaux Properties bring together internationally more than 500 Chefs including some of the most famous in the world. </a:t>
            </a:r>
          </a:p>
          <a:p>
            <a:r>
              <a:rPr lang="en-GB" b="0" i="0" u="none" strike="noStrike" baseline="0" dirty="0" smtClean="0">
                <a:solidFill>
                  <a:srgbClr val="000000"/>
                </a:solidFill>
                <a:latin typeface="Arial"/>
              </a:rPr>
              <a:t>Reflect </a:t>
            </a:r>
            <a:r>
              <a:rPr lang="en-GB" b="0" i="0" u="none" strike="noStrike" baseline="0" dirty="0" smtClean="0">
                <a:solidFill>
                  <a:srgbClr val="000000"/>
                </a:solidFill>
                <a:latin typeface="Arial"/>
              </a:rPr>
              <a:t>and promote the amazing cultural and culinary diversity of our planet. </a:t>
            </a:r>
          </a:p>
          <a:p>
            <a:r>
              <a:rPr lang="en-GB" b="0" i="0" u="none" strike="noStrike" baseline="0" dirty="0" smtClean="0">
                <a:solidFill>
                  <a:srgbClr val="000000"/>
                </a:solidFill>
                <a:latin typeface="Arial"/>
              </a:rPr>
              <a:t>Every </a:t>
            </a:r>
            <a:r>
              <a:rPr lang="en-GB" b="0" i="0" u="none" strike="noStrike" baseline="0" dirty="0" err="1" smtClean="0">
                <a:solidFill>
                  <a:srgbClr val="000000"/>
                </a:solidFill>
                <a:latin typeface="Arial"/>
              </a:rPr>
              <a:t>Relais</a:t>
            </a:r>
            <a:r>
              <a:rPr lang="en-GB" b="0" i="0" u="none" strike="noStrike" baseline="0" dirty="0" smtClean="0">
                <a:solidFill>
                  <a:srgbClr val="000000"/>
                </a:solidFill>
                <a:latin typeface="Arial"/>
              </a:rPr>
              <a:t> &amp; Châteaux Restaurant is unique and known for its originality and creativity in preserving traditions. </a:t>
            </a:r>
          </a:p>
          <a:p>
            <a:r>
              <a:rPr lang="en-GB" dirty="0" smtClean="0">
                <a:solidFill>
                  <a:srgbClr val="000000"/>
                </a:solidFill>
                <a:latin typeface="Arial"/>
              </a:rPr>
              <a:t>328 Michelin Stars</a:t>
            </a:r>
            <a:endParaRPr lang="en-GB" dirty="0"/>
          </a:p>
        </p:txBody>
      </p:sp>
    </p:spTree>
    <p:extLst>
      <p:ext uri="{BB962C8B-B14F-4D97-AF65-F5344CB8AC3E}">
        <p14:creationId xmlns:p14="http://schemas.microsoft.com/office/powerpoint/2010/main" val="3330716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Organisation</a:t>
            </a:r>
            <a:endParaRPr lang="en-GB" dirty="0"/>
          </a:p>
        </p:txBody>
      </p:sp>
      <p:sp>
        <p:nvSpPr>
          <p:cNvPr id="3" name="Content Placeholder 2"/>
          <p:cNvSpPr>
            <a:spLocks noGrp="1"/>
          </p:cNvSpPr>
          <p:nvPr>
            <p:ph idx="1"/>
          </p:nvPr>
        </p:nvSpPr>
        <p:spPr/>
        <p:txBody>
          <a:bodyPr>
            <a:normAutofit fontScale="25000" lnSpcReduction="20000"/>
          </a:bodyPr>
          <a:lstStyle/>
          <a:p>
            <a:endParaRPr lang="en-GB" sz="2800" b="0" i="0" u="none" strike="noStrike" baseline="0" dirty="0" smtClean="0">
              <a:latin typeface="Garamond"/>
            </a:endParaRPr>
          </a:p>
          <a:p>
            <a:r>
              <a:rPr lang="en-GB" sz="16000" b="0" i="1" u="none" strike="noStrike" baseline="0" dirty="0" smtClean="0">
                <a:latin typeface="Garamond"/>
              </a:rPr>
              <a:t>530 members in 64 countries</a:t>
            </a:r>
            <a:endParaRPr lang="en-GB" sz="16000" b="0" i="0" u="none" strike="noStrike" baseline="0" dirty="0" smtClean="0">
              <a:latin typeface="Garamond"/>
            </a:endParaRPr>
          </a:p>
          <a:p>
            <a:endParaRPr lang="en-GB" sz="9600" b="0" i="0" u="none" strike="noStrike" baseline="0" dirty="0" smtClean="0">
              <a:latin typeface="Garamond"/>
            </a:endParaRPr>
          </a:p>
          <a:p>
            <a:r>
              <a:rPr lang="en-GB" sz="16000" b="0" i="0" u="none" strike="noStrike" baseline="0" dirty="0" err="1" smtClean="0">
                <a:latin typeface="Arial"/>
              </a:rPr>
              <a:t>Hôteliers</a:t>
            </a:r>
            <a:r>
              <a:rPr lang="en-GB" sz="16000" b="0" i="0" u="none" strike="noStrike" baseline="0" dirty="0" smtClean="0">
                <a:latin typeface="Arial"/>
              </a:rPr>
              <a:t>-Restaurateurs </a:t>
            </a:r>
            <a:endParaRPr lang="en-GB" sz="16000" b="0" i="0" u="none" strike="noStrike" baseline="0" dirty="0" smtClean="0">
              <a:latin typeface="Garamond"/>
            </a:endParaRPr>
          </a:p>
          <a:p>
            <a:r>
              <a:rPr lang="en-GB" sz="16000" b="0" i="0" u="none" strike="noStrike" baseline="0" dirty="0" smtClean="0">
                <a:latin typeface="Arial"/>
              </a:rPr>
              <a:t>Chefs-Restaurateurs </a:t>
            </a:r>
            <a:endParaRPr lang="en-GB" sz="16000" b="0" i="0" u="none" strike="noStrike" baseline="0" dirty="0" smtClean="0">
              <a:latin typeface="Garamond"/>
            </a:endParaRPr>
          </a:p>
          <a:p>
            <a:r>
              <a:rPr lang="en-GB" sz="16000" b="0" i="0" u="none" strike="noStrike" baseline="0" dirty="0" smtClean="0">
                <a:latin typeface="Arial"/>
              </a:rPr>
              <a:t>74 Tables without rooms </a:t>
            </a:r>
            <a:endParaRPr lang="en-GB" sz="16000" b="0" i="0" u="none" strike="noStrike" baseline="0" dirty="0" smtClean="0">
              <a:latin typeface="Garamond"/>
            </a:endParaRPr>
          </a:p>
          <a:p>
            <a:r>
              <a:rPr lang="en-GB" sz="16000" b="0" i="0" u="none" strike="noStrike" baseline="0" dirty="0" smtClean="0">
                <a:latin typeface="Arial"/>
              </a:rPr>
              <a:t>28 rooms per property on average </a:t>
            </a:r>
          </a:p>
          <a:p>
            <a:r>
              <a:rPr lang="en-GB" sz="16000" b="0" i="0" u="none" strike="noStrike" baseline="0" dirty="0" smtClean="0">
                <a:latin typeface="Arial"/>
              </a:rPr>
              <a:t>22,000 employees </a:t>
            </a:r>
            <a:endParaRPr lang="en-GB" sz="16000" b="0" i="0" u="none" strike="noStrike" baseline="0" dirty="0" smtClean="0">
              <a:latin typeface="Garamond"/>
            </a:endParaRPr>
          </a:p>
          <a:p>
            <a:pPr marL="0" indent="0">
              <a:buNone/>
            </a:pPr>
            <a:endParaRPr lang="en-GB" sz="16000" dirty="0"/>
          </a:p>
        </p:txBody>
      </p:sp>
    </p:spTree>
    <p:extLst>
      <p:ext uri="{BB962C8B-B14F-4D97-AF65-F5344CB8AC3E}">
        <p14:creationId xmlns:p14="http://schemas.microsoft.com/office/powerpoint/2010/main" val="893193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8800" b="0" i="1" u="none" strike="noStrike" baseline="0" dirty="0" smtClean="0">
                <a:solidFill>
                  <a:srgbClr val="000000"/>
                </a:solidFill>
                <a:latin typeface="Garamond"/>
              </a:rPr>
              <a:t>development </a:t>
            </a:r>
            <a:r>
              <a:rPr lang="en-GB" sz="8800" b="0" i="0" u="none" strike="noStrike" baseline="0" dirty="0" smtClean="0">
                <a:solidFill>
                  <a:srgbClr val="000000"/>
                </a:solidFill>
                <a:latin typeface="Garamond"/>
              </a:rPr>
              <a:t/>
            </a:r>
            <a:br>
              <a:rPr lang="en-GB" sz="8800" b="0" i="0" u="none" strike="noStrike" baseline="0" dirty="0" smtClean="0">
                <a:solidFill>
                  <a:srgbClr val="000000"/>
                </a:solidFill>
                <a:latin typeface="Garamond"/>
              </a:rPr>
            </a:br>
            <a:r>
              <a:rPr lang="en-GB" b="0" i="1" u="none" strike="noStrike" baseline="0" dirty="0" smtClean="0">
                <a:solidFill>
                  <a:srgbClr val="000000"/>
                </a:solidFill>
                <a:latin typeface="Garamond"/>
              </a:rPr>
              <a:t>of the membership network </a:t>
            </a:r>
            <a:endParaRPr lang="en-GB" dirty="0"/>
          </a:p>
        </p:txBody>
      </p:sp>
      <p:sp>
        <p:nvSpPr>
          <p:cNvPr id="3" name="Content Placeholder 2"/>
          <p:cNvSpPr>
            <a:spLocks noGrp="1"/>
          </p:cNvSpPr>
          <p:nvPr>
            <p:ph idx="1"/>
          </p:nvPr>
        </p:nvSpPr>
        <p:spPr>
          <a:xfrm>
            <a:off x="457200" y="2348880"/>
            <a:ext cx="8229600" cy="3777283"/>
          </a:xfrm>
        </p:spPr>
        <p:txBody>
          <a:bodyPr>
            <a:normAutofit lnSpcReduction="10000"/>
          </a:bodyPr>
          <a:lstStyle/>
          <a:p>
            <a:r>
              <a:rPr lang="en-GB" dirty="0" smtClean="0"/>
              <a:t>Adding new talent</a:t>
            </a:r>
          </a:p>
          <a:p>
            <a:r>
              <a:rPr lang="en-GB" b="0" i="0" u="none" strike="noStrike" baseline="0" dirty="0" smtClean="0">
                <a:solidFill>
                  <a:srgbClr val="000000"/>
                </a:solidFill>
                <a:latin typeface="Arial"/>
              </a:rPr>
              <a:t>On average every year: </a:t>
            </a:r>
          </a:p>
          <a:p>
            <a:r>
              <a:rPr lang="en-GB" b="0" i="0" u="none" strike="noStrike" baseline="0" dirty="0" smtClean="0">
                <a:solidFill>
                  <a:srgbClr val="000000"/>
                </a:solidFill>
                <a:latin typeface="Arial"/>
              </a:rPr>
              <a:t>34 new members join </a:t>
            </a:r>
            <a:r>
              <a:rPr lang="en-GB" dirty="0">
                <a:solidFill>
                  <a:srgbClr val="000000"/>
                </a:solidFill>
                <a:latin typeface="Arial"/>
              </a:rPr>
              <a:t>(</a:t>
            </a:r>
            <a:r>
              <a:rPr lang="en-GB" b="0" i="0" u="none" strike="noStrike" baseline="0" dirty="0" smtClean="0">
                <a:solidFill>
                  <a:srgbClr val="000000"/>
                </a:solidFill>
                <a:latin typeface="Arial"/>
              </a:rPr>
              <a:t>family) </a:t>
            </a:r>
            <a:endParaRPr lang="en-GB" b="0" i="0" u="none" strike="noStrike" baseline="0" dirty="0" smtClean="0">
              <a:solidFill>
                <a:srgbClr val="000000"/>
              </a:solidFill>
              <a:latin typeface="Arial"/>
            </a:endParaRPr>
          </a:p>
          <a:p>
            <a:r>
              <a:rPr lang="en-GB" b="0" i="0" u="none" strike="noStrike" baseline="0" dirty="0" smtClean="0">
                <a:solidFill>
                  <a:srgbClr val="000000"/>
                </a:solidFill>
                <a:latin typeface="Arial"/>
              </a:rPr>
              <a:t>26 members leave </a:t>
            </a:r>
          </a:p>
          <a:p>
            <a:r>
              <a:rPr lang="en-GB" b="0" i="0" u="none" strike="noStrike" baseline="0" dirty="0" smtClean="0">
                <a:solidFill>
                  <a:srgbClr val="000000"/>
                </a:solidFill>
                <a:latin typeface="Arial"/>
              </a:rPr>
              <a:t>150 properties are inspected within the framework of development </a:t>
            </a:r>
          </a:p>
          <a:p>
            <a:r>
              <a:rPr lang="en-GB" b="0" i="0" u="none" strike="noStrike" baseline="0" dirty="0" smtClean="0">
                <a:solidFill>
                  <a:srgbClr val="000000"/>
                </a:solidFill>
                <a:latin typeface="Arial"/>
              </a:rPr>
              <a:t>(prospection and official applications) </a:t>
            </a:r>
            <a:endParaRPr lang="en-GB" dirty="0"/>
          </a:p>
        </p:txBody>
      </p:sp>
    </p:spTree>
    <p:extLst>
      <p:ext uri="{BB962C8B-B14F-4D97-AF65-F5344CB8AC3E}">
        <p14:creationId xmlns:p14="http://schemas.microsoft.com/office/powerpoint/2010/main" val="3780156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1" u="none" strike="noStrike" baseline="0" dirty="0" smtClean="0">
                <a:solidFill>
                  <a:srgbClr val="000000"/>
                </a:solidFill>
                <a:latin typeface="Garamond"/>
              </a:rPr>
              <a:t>Organisation </a:t>
            </a:r>
            <a:endParaRPr lang="en-GB" dirty="0"/>
          </a:p>
        </p:txBody>
      </p:sp>
      <p:sp>
        <p:nvSpPr>
          <p:cNvPr id="3" name="Content Placeholder 2"/>
          <p:cNvSpPr>
            <a:spLocks noGrp="1"/>
          </p:cNvSpPr>
          <p:nvPr>
            <p:ph idx="1"/>
          </p:nvPr>
        </p:nvSpPr>
        <p:spPr/>
        <p:txBody>
          <a:bodyPr>
            <a:normAutofit/>
          </a:bodyPr>
          <a:lstStyle/>
          <a:p>
            <a:r>
              <a:rPr lang="en-GB" b="1" i="0" u="none" strike="noStrike" baseline="0" dirty="0" smtClean="0">
                <a:solidFill>
                  <a:srgbClr val="000000"/>
                </a:solidFill>
                <a:latin typeface="Arial"/>
              </a:rPr>
              <a:t>A CENTRAL TEAM </a:t>
            </a:r>
          </a:p>
          <a:p>
            <a:r>
              <a:rPr lang="en-GB" b="1" i="0" u="none" strike="noStrike" baseline="0" dirty="0" smtClean="0">
                <a:solidFill>
                  <a:srgbClr val="000000"/>
                </a:solidFill>
                <a:latin typeface="Arial"/>
              </a:rPr>
              <a:t>The Head Office, Paris </a:t>
            </a:r>
          </a:p>
          <a:p>
            <a:r>
              <a:rPr lang="en-GB" b="0" i="0" u="none" strike="noStrike" baseline="0" dirty="0" smtClean="0">
                <a:solidFill>
                  <a:srgbClr val="000000"/>
                </a:solidFill>
                <a:latin typeface="Arial"/>
              </a:rPr>
              <a:t>Specialists; </a:t>
            </a:r>
            <a:endParaRPr lang="en-GB" dirty="0">
              <a:solidFill>
                <a:srgbClr val="000000"/>
              </a:solidFill>
              <a:latin typeface="Arial"/>
            </a:endParaRPr>
          </a:p>
          <a:p>
            <a:r>
              <a:rPr lang="en-GB" dirty="0" smtClean="0">
                <a:solidFill>
                  <a:srgbClr val="000000"/>
                </a:solidFill>
                <a:latin typeface="Arial"/>
              </a:rPr>
              <a:t>Membership Services</a:t>
            </a:r>
            <a:r>
              <a:rPr lang="en-GB" b="1" i="0" u="none" strike="noStrike" baseline="0" dirty="0" smtClean="0">
                <a:solidFill>
                  <a:srgbClr val="000000"/>
                </a:solidFill>
                <a:latin typeface="Arial"/>
              </a:rPr>
              <a:t> </a:t>
            </a:r>
            <a:endParaRPr lang="en-GB" b="0" i="0" u="none" strike="noStrike" baseline="0" dirty="0" smtClean="0">
              <a:solidFill>
                <a:srgbClr val="000000"/>
              </a:solidFill>
              <a:latin typeface="Arial"/>
            </a:endParaRPr>
          </a:p>
          <a:p>
            <a:r>
              <a:rPr lang="en-GB" b="0" i="0" u="none" strike="noStrike" baseline="0" dirty="0" smtClean="0">
                <a:solidFill>
                  <a:srgbClr val="000000"/>
                </a:solidFill>
                <a:latin typeface="Arial"/>
              </a:rPr>
              <a:t>Marketing</a:t>
            </a:r>
            <a:r>
              <a:rPr lang="en-GB" b="0" i="0" u="none" strike="noStrike" baseline="0" dirty="0" smtClean="0">
                <a:solidFill>
                  <a:srgbClr val="000000"/>
                </a:solidFill>
                <a:latin typeface="Arial"/>
              </a:rPr>
              <a:t>, E-Commerce, Sales, Yield &amp; Support Desk, Member Services </a:t>
            </a:r>
            <a:endParaRPr lang="en-GB" dirty="0"/>
          </a:p>
        </p:txBody>
      </p:sp>
    </p:spTree>
    <p:extLst>
      <p:ext uri="{BB962C8B-B14F-4D97-AF65-F5344CB8AC3E}">
        <p14:creationId xmlns:p14="http://schemas.microsoft.com/office/powerpoint/2010/main" val="3913210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solidFill>
                  <a:srgbClr val="000000"/>
                </a:solidFill>
                <a:latin typeface="Garamond"/>
              </a:rPr>
              <a:t>Organisation </a:t>
            </a:r>
            <a:endParaRPr lang="en-GB" dirty="0"/>
          </a:p>
        </p:txBody>
      </p:sp>
      <p:sp>
        <p:nvSpPr>
          <p:cNvPr id="3" name="Content Placeholder 2"/>
          <p:cNvSpPr>
            <a:spLocks noGrp="1"/>
          </p:cNvSpPr>
          <p:nvPr>
            <p:ph idx="1"/>
          </p:nvPr>
        </p:nvSpPr>
        <p:spPr/>
        <p:txBody>
          <a:bodyPr>
            <a:normAutofit fontScale="92500" lnSpcReduction="20000"/>
          </a:bodyPr>
          <a:lstStyle/>
          <a:p>
            <a:r>
              <a:rPr lang="en-GB" b="1" i="0" u="none" strike="noStrike" baseline="0" dirty="0" smtClean="0">
                <a:solidFill>
                  <a:srgbClr val="000000"/>
                </a:solidFill>
                <a:latin typeface="Arial"/>
              </a:rPr>
              <a:t>A LOCAL TEAM </a:t>
            </a:r>
          </a:p>
          <a:p>
            <a:r>
              <a:rPr lang="en-GB" b="1" dirty="0">
                <a:solidFill>
                  <a:srgbClr val="000000"/>
                </a:solidFill>
                <a:latin typeface="Arial"/>
              </a:rPr>
              <a:t>T</a:t>
            </a:r>
            <a:r>
              <a:rPr lang="en-GB" b="1" i="0" u="none" strike="noStrike" baseline="0" dirty="0" smtClean="0">
                <a:solidFill>
                  <a:srgbClr val="000000"/>
                </a:solidFill>
                <a:latin typeface="Arial"/>
              </a:rPr>
              <a:t>he Delegations</a:t>
            </a:r>
          </a:p>
          <a:p>
            <a:r>
              <a:rPr lang="en-GB" dirty="0">
                <a:solidFill>
                  <a:srgbClr val="000000"/>
                </a:solidFill>
                <a:latin typeface="Arial"/>
              </a:rPr>
              <a:t>W</a:t>
            </a:r>
            <a:r>
              <a:rPr lang="en-GB" b="0" i="0" u="none" strike="noStrike" baseline="0" dirty="0" smtClean="0">
                <a:solidFill>
                  <a:srgbClr val="000000"/>
                </a:solidFill>
                <a:latin typeface="Arial"/>
              </a:rPr>
              <a:t>ork in close co-operation with the central team and provide specific support for the members of a region. </a:t>
            </a:r>
          </a:p>
          <a:p>
            <a:r>
              <a:rPr lang="en-GB" b="0" i="0" u="none" strike="noStrike" baseline="0" dirty="0" smtClean="0">
                <a:solidFill>
                  <a:srgbClr val="000000"/>
                </a:solidFill>
                <a:latin typeface="Arial"/>
              </a:rPr>
              <a:t>All members are assigned to a delegation which is supported by an office whose mission is to promote the members and assist them. </a:t>
            </a:r>
          </a:p>
          <a:p>
            <a:r>
              <a:rPr lang="en-GB" dirty="0">
                <a:solidFill>
                  <a:srgbClr val="000000"/>
                </a:solidFill>
                <a:latin typeface="Arial"/>
              </a:rPr>
              <a:t>C</a:t>
            </a:r>
            <a:r>
              <a:rPr lang="en-GB" b="0" i="0" u="none" strike="noStrike" baseline="0" dirty="0" smtClean="0">
                <a:solidFill>
                  <a:srgbClr val="000000"/>
                </a:solidFill>
                <a:latin typeface="Arial"/>
              </a:rPr>
              <a:t>urrently 21 delegations throughout the world and 14 offices in charge of this mission. </a:t>
            </a:r>
            <a:endParaRPr lang="en-GB" dirty="0"/>
          </a:p>
        </p:txBody>
      </p:sp>
    </p:spTree>
    <p:extLst>
      <p:ext uri="{BB962C8B-B14F-4D97-AF65-F5344CB8AC3E}">
        <p14:creationId xmlns:p14="http://schemas.microsoft.com/office/powerpoint/2010/main" val="3346014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342900" lvl="0" indent="-342900">
              <a:spcBef>
                <a:spcPct val="20000"/>
              </a:spcBef>
            </a:pPr>
            <a:r>
              <a:rPr lang="en-GB" sz="4900" dirty="0">
                <a:solidFill>
                  <a:prstClr val="black"/>
                </a:solidFill>
                <a:ea typeface="+mn-ea"/>
                <a:cs typeface="+mn-cs"/>
              </a:rPr>
              <a:t>Central Reservations</a:t>
            </a:r>
            <a:r>
              <a:rPr lang="en-GB" sz="2400" dirty="0">
                <a:solidFill>
                  <a:srgbClr val="000000"/>
                </a:solidFill>
                <a:latin typeface="Arial"/>
                <a:ea typeface="+mn-ea"/>
                <a:cs typeface="+mn-cs"/>
              </a:rPr>
              <a:t/>
            </a:r>
            <a:br>
              <a:rPr lang="en-GB" sz="2400" dirty="0">
                <a:solidFill>
                  <a:srgbClr val="000000"/>
                </a:solidFill>
                <a:latin typeface="Arial"/>
                <a:ea typeface="+mn-ea"/>
                <a:cs typeface="+mn-cs"/>
              </a:rPr>
            </a:br>
            <a:endParaRPr lang="en-GB" dirty="0"/>
          </a:p>
        </p:txBody>
      </p:sp>
      <p:sp>
        <p:nvSpPr>
          <p:cNvPr id="3" name="Content Placeholder 2"/>
          <p:cNvSpPr>
            <a:spLocks noGrp="1"/>
          </p:cNvSpPr>
          <p:nvPr>
            <p:ph idx="1"/>
          </p:nvPr>
        </p:nvSpPr>
        <p:spPr>
          <a:xfrm>
            <a:off x="457200" y="1268760"/>
            <a:ext cx="8229600" cy="4857403"/>
          </a:xfrm>
        </p:spPr>
        <p:txBody>
          <a:bodyPr>
            <a:normAutofit fontScale="92500" lnSpcReduction="10000"/>
          </a:bodyPr>
          <a:lstStyle/>
          <a:p>
            <a:r>
              <a:rPr lang="en-GB" sz="2800" b="0" i="0" u="none" strike="noStrike" baseline="0" dirty="0" smtClean="0">
                <a:latin typeface="Arial"/>
              </a:rPr>
              <a:t>Volume generated: </a:t>
            </a:r>
          </a:p>
          <a:p>
            <a:r>
              <a:rPr lang="en-GB" sz="2800" b="0" i="0" u="none" strike="noStrike" baseline="0" dirty="0" smtClean="0">
                <a:latin typeface="Arial"/>
              </a:rPr>
              <a:t>EUR 96 million in 2013-2014 </a:t>
            </a:r>
          </a:p>
          <a:p>
            <a:r>
              <a:rPr lang="en-GB" sz="2800" b="0" i="0" u="none" strike="noStrike" baseline="0" dirty="0" smtClean="0">
                <a:latin typeface="Arial"/>
              </a:rPr>
              <a:t>Growth: +22% in 2014 </a:t>
            </a:r>
          </a:p>
          <a:p>
            <a:r>
              <a:rPr lang="en-GB" sz="2800" b="0" i="0" u="none" strike="noStrike" baseline="0" dirty="0" smtClean="0">
                <a:latin typeface="Arial"/>
              </a:rPr>
              <a:t>More than 51,000 reservations </a:t>
            </a:r>
          </a:p>
          <a:p>
            <a:r>
              <a:rPr lang="en-GB" sz="2800" b="0" i="0" u="none" strike="noStrike" baseline="0" dirty="0" smtClean="0">
                <a:latin typeface="Arial"/>
              </a:rPr>
              <a:t>More than 112,000 nights reserved </a:t>
            </a:r>
          </a:p>
          <a:p>
            <a:r>
              <a:rPr lang="en-GB" sz="2800" b="0" i="0" u="none" strike="noStrike" baseline="0" dirty="0" err="1" smtClean="0">
                <a:latin typeface="Arial"/>
              </a:rPr>
              <a:t>SynXis</a:t>
            </a:r>
            <a:r>
              <a:rPr lang="en-GB" sz="2800" b="0" i="0" u="none" strike="noStrike" baseline="0" dirty="0" smtClean="0">
                <a:latin typeface="Arial"/>
              </a:rPr>
              <a:t>: central reservation system </a:t>
            </a:r>
          </a:p>
          <a:p>
            <a:endParaRPr lang="en-GB" sz="2400" b="0" i="0" u="none" strike="noStrike" baseline="0" dirty="0" smtClean="0">
              <a:solidFill>
                <a:srgbClr val="000000"/>
              </a:solidFill>
              <a:latin typeface="Arial"/>
            </a:endParaRPr>
          </a:p>
          <a:p>
            <a:r>
              <a:rPr lang="en-GB" sz="2800" b="0" i="0" u="none" strike="noStrike" baseline="0" dirty="0" smtClean="0">
                <a:latin typeface="Arial"/>
              </a:rPr>
              <a:t>3 major reservation channels: </a:t>
            </a:r>
          </a:p>
          <a:p>
            <a:r>
              <a:rPr lang="en-GB" sz="2800" b="0" i="0" u="none" strike="noStrike" baseline="0" dirty="0" smtClean="0">
                <a:latin typeface="Arial"/>
              </a:rPr>
              <a:t>Travel agents/GDS </a:t>
            </a:r>
          </a:p>
          <a:p>
            <a:r>
              <a:rPr lang="en-GB" sz="2800" b="0" i="0" u="none" strike="noStrike" baseline="0" dirty="0" smtClean="0">
                <a:latin typeface="Arial"/>
              </a:rPr>
              <a:t>Call centres </a:t>
            </a:r>
          </a:p>
          <a:p>
            <a:r>
              <a:rPr lang="en-GB" sz="2800" b="0" i="0" u="none" strike="noStrike" baseline="0" dirty="0" smtClean="0">
                <a:latin typeface="Arial"/>
              </a:rPr>
              <a:t>Websites, mobile Apps </a:t>
            </a:r>
          </a:p>
          <a:p>
            <a:endParaRPr lang="en-GB" sz="2800" b="0" i="0" u="none" strike="noStrike" baseline="0" dirty="0" smtClean="0">
              <a:solidFill>
                <a:srgbClr val="000000"/>
              </a:solidFill>
              <a:latin typeface="Arial"/>
            </a:endParaRPr>
          </a:p>
        </p:txBody>
      </p:sp>
    </p:spTree>
    <p:extLst>
      <p:ext uri="{BB962C8B-B14F-4D97-AF65-F5344CB8AC3E}">
        <p14:creationId xmlns:p14="http://schemas.microsoft.com/office/powerpoint/2010/main" val="2585711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normAutofit lnSpcReduction="10000"/>
          </a:bodyPr>
          <a:lstStyle/>
          <a:p>
            <a:r>
              <a:rPr lang="en-GB" dirty="0" smtClean="0"/>
              <a:t>Image</a:t>
            </a:r>
          </a:p>
          <a:p>
            <a:r>
              <a:rPr lang="en-GB" dirty="0" smtClean="0"/>
              <a:t>Name</a:t>
            </a:r>
          </a:p>
          <a:p>
            <a:r>
              <a:rPr lang="en-GB" dirty="0" smtClean="0"/>
              <a:t>Gift Ranges</a:t>
            </a:r>
          </a:p>
          <a:p>
            <a:r>
              <a:rPr lang="en-GB" dirty="0" smtClean="0"/>
              <a:t>Publications</a:t>
            </a:r>
          </a:p>
          <a:p>
            <a:r>
              <a:rPr lang="en-GB" dirty="0" smtClean="0"/>
              <a:t>Taste of the World 200k copies</a:t>
            </a:r>
          </a:p>
          <a:p>
            <a:r>
              <a:rPr lang="en-GB" dirty="0" smtClean="0"/>
              <a:t>Travel Journal 300 k copies</a:t>
            </a:r>
          </a:p>
          <a:p>
            <a:r>
              <a:rPr lang="en-GB" dirty="0" smtClean="0"/>
              <a:t>Travel Maps 160k 10 versions</a:t>
            </a:r>
          </a:p>
          <a:p>
            <a:r>
              <a:rPr lang="en-GB" dirty="0" smtClean="0"/>
              <a:t>5 Languages</a:t>
            </a:r>
            <a:endParaRPr lang="en-GB" dirty="0"/>
          </a:p>
        </p:txBody>
      </p:sp>
    </p:spTree>
    <p:extLst>
      <p:ext uri="{BB962C8B-B14F-4D97-AF65-F5344CB8AC3E}">
        <p14:creationId xmlns:p14="http://schemas.microsoft.com/office/powerpoint/2010/main" val="2539886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800" b="0" i="0" u="none" strike="noStrike" baseline="0" dirty="0" smtClean="0">
                <a:solidFill>
                  <a:srgbClr val="000000"/>
                </a:solidFill>
                <a:latin typeface="Garamond"/>
              </a:rPr>
              <a:t/>
            </a:r>
            <a:br>
              <a:rPr lang="en-GB" sz="800" b="0" i="0" u="none" strike="noStrike" baseline="0" dirty="0" smtClean="0">
                <a:solidFill>
                  <a:srgbClr val="000000"/>
                </a:solidFill>
                <a:latin typeface="Garamond"/>
              </a:rPr>
            </a:br>
            <a:r>
              <a:rPr lang="en-GB" b="0" i="1" u="none" strike="noStrike" baseline="0" dirty="0" smtClean="0">
                <a:latin typeface="Garamond"/>
              </a:rPr>
              <a:t>Promotion </a:t>
            </a:r>
            <a:endParaRPr lang="en-GB" dirty="0"/>
          </a:p>
        </p:txBody>
      </p:sp>
      <p:sp>
        <p:nvSpPr>
          <p:cNvPr id="3" name="Content Placeholder 2"/>
          <p:cNvSpPr>
            <a:spLocks noGrp="1"/>
          </p:cNvSpPr>
          <p:nvPr>
            <p:ph idx="1"/>
          </p:nvPr>
        </p:nvSpPr>
        <p:spPr>
          <a:xfrm>
            <a:off x="179512" y="1412776"/>
            <a:ext cx="8712968" cy="5040560"/>
          </a:xfrm>
        </p:spPr>
        <p:txBody>
          <a:bodyPr>
            <a:normAutofit fontScale="92500" lnSpcReduction="20000"/>
          </a:bodyPr>
          <a:lstStyle/>
          <a:p>
            <a:r>
              <a:rPr lang="en-GB" dirty="0" smtClean="0">
                <a:latin typeface="Arial" panose="020B0604020202020204" pitchFamily="34" charset="0"/>
                <a:cs typeface="Arial" panose="020B0604020202020204" pitchFamily="34" charset="0"/>
              </a:rPr>
              <a:t>Professional Trade Fairs</a:t>
            </a:r>
          </a:p>
          <a:p>
            <a:r>
              <a:rPr lang="en-GB" dirty="0" smtClean="0">
                <a:latin typeface="Arial" panose="020B0604020202020204" pitchFamily="34" charset="0"/>
                <a:cs typeface="Arial" panose="020B0604020202020204" pitchFamily="34" charset="0"/>
              </a:rPr>
              <a:t>Joint Promotions</a:t>
            </a:r>
            <a:endParaRPr lang="en-GB" b="0" i="0" u="none" strike="noStrike" baseline="0" dirty="0" smtClean="0">
              <a:solidFill>
                <a:srgbClr val="000000"/>
              </a:solidFill>
              <a:latin typeface="Arial" panose="020B0604020202020204" pitchFamily="34" charset="0"/>
              <a:cs typeface="Arial" panose="020B0604020202020204" pitchFamily="34" charset="0"/>
            </a:endParaRPr>
          </a:p>
          <a:p>
            <a:r>
              <a:rPr lang="en-GB" b="0" i="0" u="none" strike="noStrike" baseline="0" dirty="0" smtClean="0">
                <a:latin typeface="Arial" panose="020B0604020202020204" pitchFamily="34" charset="0"/>
                <a:cs typeface="Arial" panose="020B0604020202020204" pitchFamily="34" charset="0"/>
              </a:rPr>
              <a:t>In 2013/2014, 25 promotion events were organised for the members throughout the world allowing them to meet tourism professionals and media representatives</a:t>
            </a:r>
          </a:p>
          <a:p>
            <a:r>
              <a:rPr lang="en-GB" b="0" i="0" u="none" strike="noStrike" baseline="0" dirty="0" smtClean="0">
                <a:latin typeface="Arial" panose="020B0604020202020204" pitchFamily="34" charset="0"/>
                <a:cs typeface="Arial" panose="020B0604020202020204" pitchFamily="34" charset="0"/>
              </a:rPr>
              <a:t> </a:t>
            </a:r>
            <a:endParaRPr lang="en-GB" sz="2000" b="0" i="0" u="none" strike="noStrike" baseline="0" dirty="0" smtClean="0">
              <a:solidFill>
                <a:srgbClr val="000000"/>
              </a:solidFill>
              <a:latin typeface="Arial"/>
            </a:endParaRPr>
          </a:p>
          <a:p>
            <a:r>
              <a:rPr lang="en-GB" b="1" i="0" u="none" strike="noStrike" baseline="0" dirty="0" smtClean="0">
                <a:latin typeface="Arial"/>
              </a:rPr>
              <a:t>ILTM IN CANNES </a:t>
            </a:r>
            <a:endParaRPr lang="en-GB" b="0" i="0" u="none" strike="noStrike" baseline="0" dirty="0" smtClean="0">
              <a:latin typeface="Arial"/>
            </a:endParaRPr>
          </a:p>
          <a:p>
            <a:r>
              <a:rPr lang="en-GB" b="1" i="0" u="none" strike="noStrike" baseline="0" dirty="0" smtClean="0">
                <a:latin typeface="Arial"/>
              </a:rPr>
              <a:t>ILTM IN SHANGHAI </a:t>
            </a:r>
            <a:endParaRPr lang="en-GB" b="0" i="0" u="none" strike="noStrike" baseline="0" dirty="0" smtClean="0">
              <a:latin typeface="Arial"/>
            </a:endParaRPr>
          </a:p>
          <a:p>
            <a:r>
              <a:rPr lang="en-GB" b="1" i="0" u="none" strike="noStrike" baseline="0" dirty="0" smtClean="0">
                <a:latin typeface="Arial"/>
              </a:rPr>
              <a:t>PURE IN MARRAKECH </a:t>
            </a:r>
            <a:endParaRPr lang="en-GB" b="0" i="0" u="none" strike="noStrike" baseline="0" dirty="0" smtClean="0">
              <a:latin typeface="Arial"/>
            </a:endParaRPr>
          </a:p>
          <a:p>
            <a:r>
              <a:rPr lang="en-GB" b="1" i="0" u="none" strike="noStrike" baseline="0" dirty="0" smtClean="0">
                <a:latin typeface="Arial"/>
              </a:rPr>
              <a:t>VIRTUOSO TRAVEL MARKET </a:t>
            </a:r>
            <a:endParaRPr lang="en-GB" b="0" i="0" u="none" strike="noStrike" baseline="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9838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1" u="none" strike="noStrike" baseline="0" dirty="0" smtClean="0">
                <a:solidFill>
                  <a:srgbClr val="000000"/>
                </a:solidFill>
                <a:latin typeface="Garamond"/>
              </a:rPr>
              <a:t>Culinary events </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000000"/>
                </a:solidFill>
                <a:latin typeface="Arial"/>
              </a:rPr>
              <a:t> </a:t>
            </a:r>
            <a:r>
              <a:rPr lang="en-GB" b="0" i="0" u="none" strike="noStrike" baseline="0" dirty="0" smtClean="0">
                <a:solidFill>
                  <a:srgbClr val="000000"/>
                </a:solidFill>
                <a:latin typeface="Arial"/>
              </a:rPr>
              <a:t>60th </a:t>
            </a:r>
            <a:r>
              <a:rPr lang="en-GB" b="0" i="0" u="none" strike="noStrike" baseline="0" dirty="0" smtClean="0">
                <a:solidFill>
                  <a:srgbClr val="000000"/>
                </a:solidFill>
                <a:latin typeface="Arial"/>
              </a:rPr>
              <a:t>anniversary of the Association </a:t>
            </a:r>
            <a:endParaRPr lang="en-GB" dirty="0">
              <a:solidFill>
                <a:srgbClr val="000000"/>
              </a:solidFill>
              <a:latin typeface="Arial"/>
            </a:endParaRPr>
          </a:p>
          <a:p>
            <a:pPr marL="0" indent="0">
              <a:buNone/>
            </a:pPr>
            <a:r>
              <a:rPr lang="en-GB" b="0" i="0" u="none" strike="noStrike" baseline="0" dirty="0" smtClean="0">
                <a:solidFill>
                  <a:srgbClr val="000000"/>
                </a:solidFill>
                <a:latin typeface="Arial"/>
              </a:rPr>
              <a:t>200 </a:t>
            </a:r>
            <a:r>
              <a:rPr lang="en-GB" b="0" i="0" u="none" strike="noStrike" baseline="0" dirty="0" smtClean="0">
                <a:solidFill>
                  <a:srgbClr val="000000"/>
                </a:solidFill>
                <a:latin typeface="Arial"/>
              </a:rPr>
              <a:t>culinary events were organised throughout the world </a:t>
            </a:r>
          </a:p>
          <a:p>
            <a:endParaRPr lang="en-GB" b="0" i="0" u="none" strike="noStrike" baseline="0" dirty="0" smtClean="0">
              <a:solidFill>
                <a:srgbClr val="000000"/>
              </a:solidFill>
              <a:latin typeface="Arial"/>
            </a:endParaRPr>
          </a:p>
          <a:p>
            <a:r>
              <a:rPr lang="en-GB" sz="4000" b="1" i="0" u="none" strike="noStrike" baseline="0" dirty="0" smtClean="0">
                <a:solidFill>
                  <a:srgbClr val="000000"/>
                </a:solidFill>
                <a:latin typeface="Arial"/>
              </a:rPr>
              <a:t>ART DE VIVRE EVENTS </a:t>
            </a:r>
            <a:endParaRPr lang="en-GB" sz="4000" b="0" i="0" u="none" strike="noStrike" baseline="0" dirty="0" smtClean="0">
              <a:solidFill>
                <a:srgbClr val="000000"/>
              </a:solidFill>
              <a:latin typeface="Arial"/>
            </a:endParaRPr>
          </a:p>
          <a:p>
            <a:r>
              <a:rPr lang="en-GB" sz="4000" b="1" i="0" u="none" strike="noStrike" baseline="0" dirty="0" smtClean="0">
                <a:solidFill>
                  <a:srgbClr val="000000"/>
                </a:solidFill>
                <a:latin typeface="Arial"/>
              </a:rPr>
              <a:t>150 FOUR-HANDED DINNERS </a:t>
            </a:r>
            <a:endParaRPr lang="en-GB" sz="4000" b="0" i="0" u="none" strike="noStrike" baseline="0" dirty="0" smtClean="0">
              <a:solidFill>
                <a:srgbClr val="000000"/>
              </a:solidFill>
              <a:latin typeface="Arial"/>
            </a:endParaRPr>
          </a:p>
          <a:p>
            <a:r>
              <a:rPr lang="en-GB" sz="4000" b="1" i="0" u="none" strike="noStrike" baseline="0" dirty="0" smtClean="0">
                <a:solidFill>
                  <a:srgbClr val="000000"/>
                </a:solidFill>
                <a:latin typeface="Arial"/>
              </a:rPr>
              <a:t>CULINARY ARTS FESTIVAL </a:t>
            </a:r>
            <a:endParaRPr lang="en-GB" sz="4000" b="0" i="0" u="none" strike="noStrike" baseline="0" dirty="0" smtClean="0">
              <a:solidFill>
                <a:srgbClr val="000000"/>
              </a:solidFill>
              <a:latin typeface="Arial"/>
            </a:endParaRPr>
          </a:p>
          <a:p>
            <a:r>
              <a:rPr lang="en-GB" sz="4000" b="1" i="0" u="none" strike="noStrike" baseline="0" dirty="0" smtClean="0">
                <a:solidFill>
                  <a:srgbClr val="000000"/>
                </a:solidFill>
                <a:latin typeface="Arial"/>
              </a:rPr>
              <a:t>CELEBRATION 60TH ANNIVERSARY IN VONNAS </a:t>
            </a:r>
          </a:p>
          <a:p>
            <a:r>
              <a:rPr lang="en-GB" sz="4000" b="1" dirty="0" smtClean="0">
                <a:solidFill>
                  <a:srgbClr val="000000"/>
                </a:solidFill>
                <a:latin typeface="Arial"/>
              </a:rPr>
              <a:t>2014 Gourmet Fest – Carmel by the Sea</a:t>
            </a:r>
            <a:endParaRPr lang="en-GB" dirty="0"/>
          </a:p>
        </p:txBody>
      </p:sp>
    </p:spTree>
    <p:extLst>
      <p:ext uri="{BB962C8B-B14F-4D97-AF65-F5344CB8AC3E}">
        <p14:creationId xmlns:p14="http://schemas.microsoft.com/office/powerpoint/2010/main" val="299895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b="0" i="1" u="none" strike="noStrike" baseline="0" dirty="0" smtClean="0">
                <a:solidFill>
                  <a:srgbClr val="000000"/>
                </a:solidFill>
                <a:latin typeface="Garamond"/>
              </a:rPr>
              <a:t>Digital – Strong development of Social</a:t>
            </a:r>
            <a:r>
              <a:rPr lang="en-GB" b="0" i="1" u="none" strike="noStrike" dirty="0" smtClean="0">
                <a:solidFill>
                  <a:srgbClr val="000000"/>
                </a:solidFill>
                <a:latin typeface="Garamond"/>
              </a:rPr>
              <a:t> Media</a:t>
            </a:r>
            <a:endParaRPr lang="en-GB" dirty="0"/>
          </a:p>
        </p:txBody>
      </p:sp>
      <p:sp>
        <p:nvSpPr>
          <p:cNvPr id="3" name="Content Placeholder 2"/>
          <p:cNvSpPr>
            <a:spLocks noGrp="1"/>
          </p:cNvSpPr>
          <p:nvPr>
            <p:ph idx="1"/>
          </p:nvPr>
        </p:nvSpPr>
        <p:spPr>
          <a:xfrm>
            <a:off x="457200" y="1052736"/>
            <a:ext cx="8229600" cy="5805264"/>
          </a:xfrm>
        </p:spPr>
        <p:txBody>
          <a:bodyPr>
            <a:normAutofit fontScale="55000" lnSpcReduction="20000"/>
          </a:bodyPr>
          <a:lstStyle/>
          <a:p>
            <a:endParaRPr lang="en-GB" sz="2400" b="0" i="0" u="none" strike="noStrike" baseline="0" dirty="0" smtClean="0">
              <a:latin typeface="Arial"/>
            </a:endParaRPr>
          </a:p>
          <a:p>
            <a:r>
              <a:rPr lang="en-GB" sz="5400" b="1" i="0" u="none" strike="noStrike" baseline="0" dirty="0" smtClean="0">
                <a:latin typeface="Arial"/>
              </a:rPr>
              <a:t>100,000 </a:t>
            </a:r>
            <a:endParaRPr lang="en-GB" sz="5400" b="0" i="0" u="none" strike="noStrike" baseline="0" dirty="0" smtClean="0">
              <a:latin typeface="Arial"/>
            </a:endParaRPr>
          </a:p>
          <a:p>
            <a:r>
              <a:rPr lang="en-GB" b="0" i="0" u="none" strike="noStrike" baseline="0" dirty="0" smtClean="0">
                <a:latin typeface="Arial"/>
              </a:rPr>
              <a:t>iPad applications </a:t>
            </a:r>
          </a:p>
          <a:p>
            <a:r>
              <a:rPr lang="en-GB" b="0" i="0" u="none" strike="noStrike" baseline="0" dirty="0" smtClean="0">
                <a:latin typeface="Arial"/>
              </a:rPr>
              <a:t>downloaded </a:t>
            </a:r>
          </a:p>
          <a:p>
            <a:endParaRPr lang="en-GB" b="0" i="0" u="none" strike="noStrike" baseline="0" dirty="0" smtClean="0">
              <a:latin typeface="Arial"/>
            </a:endParaRPr>
          </a:p>
          <a:p>
            <a:r>
              <a:rPr lang="en-GB" sz="5400" b="1" i="0" u="none" strike="noStrike" baseline="0" dirty="0" smtClean="0">
                <a:latin typeface="Arial"/>
              </a:rPr>
              <a:t>136,000 </a:t>
            </a:r>
            <a:endParaRPr lang="en-GB" sz="5400" b="0" i="0" u="none" strike="noStrike" baseline="0" dirty="0" smtClean="0">
              <a:latin typeface="Arial"/>
            </a:endParaRPr>
          </a:p>
          <a:p>
            <a:r>
              <a:rPr lang="en-GB" b="0" i="0" u="none" strike="noStrike" baseline="0" dirty="0" smtClean="0">
                <a:latin typeface="Arial"/>
              </a:rPr>
              <a:t>iPhone applications </a:t>
            </a:r>
          </a:p>
          <a:p>
            <a:r>
              <a:rPr lang="en-GB" b="0" i="0" u="none" strike="noStrike" baseline="0" dirty="0" smtClean="0">
                <a:latin typeface="Arial"/>
              </a:rPr>
              <a:t>downloaded </a:t>
            </a:r>
          </a:p>
          <a:p>
            <a:endParaRPr lang="en-GB" b="0" i="0" u="none" strike="noStrike" baseline="0" dirty="0" smtClean="0">
              <a:latin typeface="Arial"/>
            </a:endParaRPr>
          </a:p>
          <a:p>
            <a:r>
              <a:rPr lang="en-GB" sz="5400" b="1" i="0" u="none" strike="noStrike" baseline="0" dirty="0" smtClean="0">
                <a:latin typeface="Arial"/>
              </a:rPr>
              <a:t>560,000 </a:t>
            </a:r>
            <a:endParaRPr lang="en-GB" sz="5400" b="0" i="0" u="none" strike="noStrike" baseline="0" dirty="0" smtClean="0">
              <a:latin typeface="Arial"/>
            </a:endParaRPr>
          </a:p>
          <a:p>
            <a:r>
              <a:rPr lang="en-GB" b="0" i="0" u="none" strike="noStrike" baseline="0" dirty="0" smtClean="0">
                <a:latin typeface="Arial"/>
              </a:rPr>
              <a:t>visitors/month </a:t>
            </a:r>
          </a:p>
          <a:p>
            <a:r>
              <a:rPr lang="en-GB" b="0" i="0" u="none" strike="noStrike" baseline="0" dirty="0" smtClean="0">
                <a:latin typeface="Arial"/>
              </a:rPr>
              <a:t>on the website </a:t>
            </a:r>
          </a:p>
          <a:p>
            <a:endParaRPr lang="en-GB" sz="1400" b="0" i="0" u="none" strike="noStrike" baseline="0" dirty="0" smtClean="0">
              <a:latin typeface="Arial"/>
            </a:endParaRPr>
          </a:p>
          <a:p>
            <a:r>
              <a:rPr lang="en-GB" sz="4000" b="1" i="0" u="none" strike="noStrike" baseline="0" dirty="0" smtClean="0">
                <a:latin typeface="Arial"/>
              </a:rPr>
              <a:t>20,000 twitter</a:t>
            </a:r>
            <a:endParaRPr lang="en-GB" sz="4000" b="0" i="0" u="none" strike="noStrike" baseline="0" dirty="0" smtClean="0">
              <a:latin typeface="Arial"/>
            </a:endParaRPr>
          </a:p>
          <a:p>
            <a:r>
              <a:rPr lang="en-GB" sz="4000" b="1" i="0" u="none" strike="noStrike" baseline="0" dirty="0" smtClean="0">
                <a:latin typeface="Arial"/>
              </a:rPr>
              <a:t>58,000 Facebook</a:t>
            </a:r>
          </a:p>
          <a:p>
            <a:endParaRPr lang="en-GB" sz="4000" b="1" dirty="0">
              <a:latin typeface="Arial"/>
            </a:endParaRPr>
          </a:p>
          <a:p>
            <a:r>
              <a:rPr lang="en-GB" sz="4000" b="1" i="0" u="none" strike="noStrike" baseline="0" dirty="0" smtClean="0">
                <a:latin typeface="Arial"/>
              </a:rPr>
              <a:t>7 Languages</a:t>
            </a:r>
            <a:endParaRPr lang="en-GB" sz="4000" b="0" i="0" u="none" strike="noStrike" baseline="0" dirty="0" smtClean="0">
              <a:latin typeface="Arial"/>
            </a:endParaRPr>
          </a:p>
          <a:p>
            <a:r>
              <a:rPr lang="en-GB" sz="1400" b="0" i="0" u="none" strike="noStrike" baseline="0" dirty="0" smtClean="0">
                <a:latin typeface="Arial"/>
              </a:rPr>
              <a:t> </a:t>
            </a:r>
            <a:endParaRPr lang="en-GB" dirty="0"/>
          </a:p>
        </p:txBody>
      </p:sp>
    </p:spTree>
    <p:extLst>
      <p:ext uri="{BB962C8B-B14F-4D97-AF65-F5344CB8AC3E}">
        <p14:creationId xmlns:p14="http://schemas.microsoft.com/office/powerpoint/2010/main" val="8884406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Press</a:t>
            </a:r>
            <a:endParaRPr lang="en-GB" dirty="0"/>
          </a:p>
        </p:txBody>
      </p:sp>
      <p:sp>
        <p:nvSpPr>
          <p:cNvPr id="3" name="Content Placeholder 2"/>
          <p:cNvSpPr>
            <a:spLocks noGrp="1"/>
          </p:cNvSpPr>
          <p:nvPr>
            <p:ph idx="1"/>
          </p:nvPr>
        </p:nvSpPr>
        <p:spPr>
          <a:xfrm>
            <a:off x="0" y="1340768"/>
            <a:ext cx="8964488" cy="5517232"/>
          </a:xfrm>
        </p:spPr>
        <p:txBody>
          <a:bodyPr>
            <a:normAutofit fontScale="92500" lnSpcReduction="20000"/>
          </a:bodyPr>
          <a:lstStyle/>
          <a:p>
            <a:r>
              <a:rPr lang="en-GB" sz="3500" dirty="0" smtClean="0"/>
              <a:t>International Network</a:t>
            </a:r>
          </a:p>
          <a:p>
            <a:r>
              <a:rPr lang="en-GB" sz="3500" dirty="0" smtClean="0"/>
              <a:t>Paris Communication Directorate</a:t>
            </a:r>
          </a:p>
          <a:p>
            <a:r>
              <a:rPr lang="en-GB" sz="3500" dirty="0" smtClean="0"/>
              <a:t> 14 offices</a:t>
            </a:r>
          </a:p>
          <a:p>
            <a:r>
              <a:rPr lang="en-GB" sz="3500" b="0" i="0" u="none" strike="noStrike" baseline="0" dirty="0" smtClean="0">
                <a:solidFill>
                  <a:srgbClr val="000000"/>
                </a:solidFill>
                <a:latin typeface="Arial"/>
              </a:rPr>
              <a:t>The mission is to promote the </a:t>
            </a:r>
            <a:r>
              <a:rPr lang="en-GB" sz="3500" b="0" i="0" u="none" strike="noStrike" baseline="0" dirty="0" err="1" smtClean="0">
                <a:solidFill>
                  <a:srgbClr val="000000"/>
                </a:solidFill>
                <a:latin typeface="Arial"/>
              </a:rPr>
              <a:t>Relais</a:t>
            </a:r>
            <a:r>
              <a:rPr lang="en-GB" sz="3500" b="0" i="0" u="none" strike="noStrike" baseline="0" dirty="0" smtClean="0">
                <a:solidFill>
                  <a:srgbClr val="000000"/>
                </a:solidFill>
                <a:latin typeface="Arial"/>
              </a:rPr>
              <a:t> &amp; Châteaux brand and all the members vis a vis a targeted group of media. </a:t>
            </a:r>
          </a:p>
          <a:p>
            <a:endParaRPr lang="en-GB" b="0" i="0" u="none" strike="noStrike" baseline="0" dirty="0" smtClean="0">
              <a:solidFill>
                <a:srgbClr val="000000"/>
              </a:solidFill>
              <a:latin typeface="Arial"/>
            </a:endParaRPr>
          </a:p>
          <a:p>
            <a:r>
              <a:rPr lang="en-GB" sz="2600" b="1" i="0" u="none" strike="noStrike" baseline="0" dirty="0" smtClean="0">
                <a:solidFill>
                  <a:srgbClr val="000000"/>
                </a:solidFill>
                <a:latin typeface="Arial"/>
              </a:rPr>
              <a:t>6,627 </a:t>
            </a:r>
            <a:endParaRPr lang="en-GB" sz="2600" b="0" i="0" u="none" strike="noStrike" baseline="0" dirty="0" smtClean="0">
              <a:solidFill>
                <a:srgbClr val="000000"/>
              </a:solidFill>
              <a:latin typeface="Arial"/>
            </a:endParaRPr>
          </a:p>
          <a:p>
            <a:r>
              <a:rPr lang="en-GB" sz="2600" b="0" i="0" u="none" strike="noStrike" baseline="0" dirty="0" smtClean="0">
                <a:solidFill>
                  <a:srgbClr val="000000"/>
                </a:solidFill>
                <a:latin typeface="Arial"/>
              </a:rPr>
              <a:t>articles published in 1 year </a:t>
            </a:r>
          </a:p>
          <a:p>
            <a:r>
              <a:rPr lang="en-GB" sz="2600" b="1" i="0" u="none" strike="noStrike" baseline="0" dirty="0" smtClean="0">
                <a:solidFill>
                  <a:srgbClr val="000000"/>
                </a:solidFill>
                <a:latin typeface="Arial"/>
              </a:rPr>
              <a:t>9 millions € </a:t>
            </a:r>
            <a:endParaRPr lang="en-GB" sz="2600" b="0" i="0" u="none" strike="noStrike" baseline="0" dirty="0" smtClean="0">
              <a:solidFill>
                <a:srgbClr val="000000"/>
              </a:solidFill>
              <a:latin typeface="Arial"/>
            </a:endParaRPr>
          </a:p>
          <a:p>
            <a:r>
              <a:rPr lang="en-GB" sz="2600" b="0" i="0" u="none" strike="noStrike" baseline="0" dirty="0" smtClean="0">
                <a:solidFill>
                  <a:srgbClr val="000000"/>
                </a:solidFill>
                <a:latin typeface="Arial"/>
              </a:rPr>
              <a:t>Advertising Value </a:t>
            </a:r>
          </a:p>
          <a:p>
            <a:r>
              <a:rPr lang="en-GB" sz="2600" b="1" i="0" u="none" strike="noStrike" baseline="0" dirty="0" smtClean="0">
                <a:solidFill>
                  <a:srgbClr val="000000"/>
                </a:solidFill>
                <a:latin typeface="Arial"/>
              </a:rPr>
              <a:t>3.7 billion </a:t>
            </a:r>
            <a:endParaRPr lang="en-GB" sz="2600" b="0" i="0" u="none" strike="noStrike" baseline="0" dirty="0" smtClean="0">
              <a:solidFill>
                <a:srgbClr val="000000"/>
              </a:solidFill>
              <a:latin typeface="Arial"/>
            </a:endParaRPr>
          </a:p>
          <a:p>
            <a:r>
              <a:rPr lang="en-GB" sz="2600" b="0" i="0" u="none" strike="noStrike" baseline="0" dirty="0" smtClean="0">
                <a:solidFill>
                  <a:srgbClr val="000000"/>
                </a:solidFill>
                <a:latin typeface="Arial"/>
              </a:rPr>
              <a:t>contacts </a:t>
            </a:r>
            <a:endParaRPr lang="en-GB" sz="2600" dirty="0" smtClean="0"/>
          </a:p>
          <a:p>
            <a:endParaRPr lang="en-GB" sz="4000" dirty="0"/>
          </a:p>
        </p:txBody>
      </p:sp>
    </p:spTree>
    <p:extLst>
      <p:ext uri="{BB962C8B-B14F-4D97-AF65-F5344CB8AC3E}">
        <p14:creationId xmlns:p14="http://schemas.microsoft.com/office/powerpoint/2010/main" val="1397942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6931"/>
            <a:ext cx="8229600" cy="1143000"/>
          </a:xfrm>
        </p:spPr>
        <p:txBody>
          <a:bodyPr/>
          <a:lstStyle/>
          <a:p>
            <a:r>
              <a:rPr lang="en-GB" sz="800" b="0" i="0" u="none" strike="noStrike" baseline="0" dirty="0" smtClean="0">
                <a:solidFill>
                  <a:srgbClr val="000000"/>
                </a:solidFill>
                <a:latin typeface="Garamond"/>
              </a:rPr>
              <a:t/>
            </a:r>
            <a:br>
              <a:rPr lang="en-GB" sz="800" b="0" i="0" u="none" strike="noStrike" baseline="0" dirty="0" smtClean="0">
                <a:solidFill>
                  <a:srgbClr val="000000"/>
                </a:solidFill>
                <a:latin typeface="Garamond"/>
              </a:rPr>
            </a:br>
            <a:r>
              <a:rPr lang="en-GB" b="0" i="1" u="none" strike="noStrike" baseline="0" dirty="0" smtClean="0">
                <a:latin typeface="Garamond"/>
              </a:rPr>
              <a:t>Guests </a:t>
            </a:r>
            <a:endParaRPr lang="en-GB" dirty="0"/>
          </a:p>
        </p:txBody>
      </p:sp>
      <p:sp>
        <p:nvSpPr>
          <p:cNvPr id="3" name="Content Placeholder 2"/>
          <p:cNvSpPr>
            <a:spLocks noGrp="1"/>
          </p:cNvSpPr>
          <p:nvPr>
            <p:ph idx="1"/>
          </p:nvPr>
        </p:nvSpPr>
        <p:spPr>
          <a:xfrm>
            <a:off x="457200" y="1124744"/>
            <a:ext cx="8229600" cy="5001419"/>
          </a:xfrm>
        </p:spPr>
        <p:txBody>
          <a:bodyPr>
            <a:normAutofit fontScale="92500" lnSpcReduction="20000"/>
          </a:bodyPr>
          <a:lstStyle/>
          <a:p>
            <a:endParaRPr lang="en-GB" sz="2800" b="0" i="0" u="none" strike="noStrike" baseline="0" dirty="0" smtClean="0">
              <a:solidFill>
                <a:srgbClr val="000000"/>
              </a:solidFill>
              <a:latin typeface="Arial"/>
            </a:endParaRPr>
          </a:p>
          <a:p>
            <a:r>
              <a:rPr lang="en-GB" sz="4000" b="1" i="0" u="none" strike="noStrike" baseline="0" dirty="0" smtClean="0">
                <a:latin typeface="Arial"/>
              </a:rPr>
              <a:t>1.8 MILLION GUESTS PER YEAR </a:t>
            </a:r>
            <a:endParaRPr lang="en-GB" sz="4000" b="0" i="0" u="none" strike="noStrike" baseline="0" dirty="0" smtClean="0">
              <a:latin typeface="Arial"/>
            </a:endParaRPr>
          </a:p>
          <a:p>
            <a:r>
              <a:rPr lang="en-GB" b="0" i="0" u="none" strike="noStrike" baseline="0" dirty="0" smtClean="0">
                <a:latin typeface="Arial"/>
              </a:rPr>
              <a:t>Average age: 47 years </a:t>
            </a:r>
          </a:p>
          <a:p>
            <a:r>
              <a:rPr lang="fr-FR" b="0" i="0" u="none" strike="noStrike" baseline="0" dirty="0" smtClean="0">
                <a:latin typeface="Arial"/>
              </a:rPr>
              <a:t>85% select Relais &amp; </a:t>
            </a:r>
            <a:r>
              <a:rPr lang="fr-FR" b="0" i="0" u="none" strike="noStrike" baseline="0" dirty="0" err="1" smtClean="0">
                <a:latin typeface="Arial"/>
              </a:rPr>
              <a:t>Chateaux</a:t>
            </a:r>
            <a:r>
              <a:rPr lang="fr-FR" b="0" i="0" u="none" strike="noStrike" baseline="0" dirty="0" smtClean="0">
                <a:latin typeface="Arial"/>
              </a:rPr>
              <a:t> for </a:t>
            </a:r>
            <a:r>
              <a:rPr lang="fr-FR" b="0" i="0" u="none" strike="noStrike" baseline="0" dirty="0" err="1" smtClean="0">
                <a:latin typeface="Arial"/>
              </a:rPr>
              <a:t>leisure</a:t>
            </a:r>
            <a:r>
              <a:rPr lang="fr-FR" b="0" i="0" u="none" strike="noStrike" baseline="0" dirty="0" smtClean="0">
                <a:latin typeface="Arial"/>
              </a:rPr>
              <a:t>. </a:t>
            </a:r>
          </a:p>
          <a:p>
            <a:r>
              <a:rPr lang="en-GB" b="0" i="0" u="none" strike="noStrike" baseline="0" dirty="0" smtClean="0">
                <a:latin typeface="Arial"/>
              </a:rPr>
              <a:t>Very high loyalty throughout the world: &gt;60% </a:t>
            </a:r>
          </a:p>
          <a:p>
            <a:r>
              <a:rPr lang="en-GB" sz="4000" b="1" i="0" u="none" strike="noStrike" baseline="0" dirty="0" smtClean="0">
                <a:latin typeface="Arial"/>
              </a:rPr>
              <a:t>SUSTAINED COMMUNICATION </a:t>
            </a:r>
            <a:endParaRPr lang="en-GB" sz="4000" b="0" i="0" u="none" strike="noStrike" baseline="0" dirty="0" smtClean="0">
              <a:latin typeface="Arial"/>
            </a:endParaRPr>
          </a:p>
          <a:p>
            <a:r>
              <a:rPr lang="en-GB" b="1" i="0" u="none" strike="noStrike" baseline="0" dirty="0" smtClean="0">
                <a:latin typeface="Arial"/>
              </a:rPr>
              <a:t>NEWSLETTERS </a:t>
            </a:r>
            <a:endParaRPr lang="en-GB" b="0" i="0" u="none" strike="noStrike" baseline="0" dirty="0" smtClean="0">
              <a:latin typeface="Arial"/>
            </a:endParaRPr>
          </a:p>
          <a:p>
            <a:r>
              <a:rPr lang="en-GB" b="0" i="0" u="none" strike="noStrike" baseline="0" dirty="0" smtClean="0">
                <a:latin typeface="Arial"/>
              </a:rPr>
              <a:t>486,000 contacts </a:t>
            </a:r>
          </a:p>
          <a:p>
            <a:r>
              <a:rPr lang="en-GB" b="0" i="0" u="none" strike="noStrike" baseline="0" dirty="0" err="1" smtClean="0">
                <a:latin typeface="Arial"/>
              </a:rPr>
              <a:t>BtoB</a:t>
            </a:r>
            <a:r>
              <a:rPr lang="en-GB" b="0" i="0" u="none" strike="noStrike" baseline="0" dirty="0" smtClean="0">
                <a:latin typeface="Arial"/>
              </a:rPr>
              <a:t>, </a:t>
            </a:r>
            <a:r>
              <a:rPr lang="en-GB" b="0" i="0" u="none" strike="noStrike" baseline="0" dirty="0" err="1" smtClean="0">
                <a:latin typeface="Arial"/>
              </a:rPr>
              <a:t>BtoC</a:t>
            </a:r>
            <a:r>
              <a:rPr lang="en-GB" b="0" i="0" u="none" strike="noStrike" baseline="0" dirty="0" smtClean="0">
                <a:latin typeface="Arial"/>
              </a:rPr>
              <a:t>, 5C targets </a:t>
            </a:r>
          </a:p>
          <a:p>
            <a:r>
              <a:rPr lang="en-GB" b="0" i="0" u="none" strike="noStrike" baseline="0" dirty="0" smtClean="0">
                <a:latin typeface="Arial"/>
              </a:rPr>
              <a:t>3 million mailings/year in 6 languages </a:t>
            </a:r>
          </a:p>
          <a:p>
            <a:endParaRPr lang="en-GB" dirty="0"/>
          </a:p>
        </p:txBody>
      </p:sp>
    </p:spTree>
    <p:extLst>
      <p:ext uri="{BB962C8B-B14F-4D97-AF65-F5344CB8AC3E}">
        <p14:creationId xmlns:p14="http://schemas.microsoft.com/office/powerpoint/2010/main" val="3381561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Club 5 C</a:t>
            </a:r>
            <a:endParaRPr lang="en-GB" dirty="0"/>
          </a:p>
        </p:txBody>
      </p:sp>
      <p:sp>
        <p:nvSpPr>
          <p:cNvPr id="3" name="Content Placeholder 2"/>
          <p:cNvSpPr>
            <a:spLocks noGrp="1"/>
          </p:cNvSpPr>
          <p:nvPr>
            <p:ph idx="1"/>
          </p:nvPr>
        </p:nvSpPr>
        <p:spPr/>
        <p:txBody>
          <a:bodyPr/>
          <a:lstStyle/>
          <a:p>
            <a:endParaRPr lang="en-GB" sz="2800" b="0" i="0" u="none" strike="noStrike" baseline="0" dirty="0" smtClean="0">
              <a:solidFill>
                <a:srgbClr val="000000"/>
              </a:solidFill>
              <a:latin typeface="Arial"/>
            </a:endParaRPr>
          </a:p>
          <a:p>
            <a:r>
              <a:rPr lang="en-GB" b="0" i="0" u="none" strike="noStrike" baseline="0" dirty="0" smtClean="0">
                <a:latin typeface="Arial"/>
              </a:rPr>
              <a:t>15-20 nights per year </a:t>
            </a:r>
          </a:p>
          <a:p>
            <a:r>
              <a:rPr lang="en-GB" b="0" i="0" u="none" strike="noStrike" baseline="0" dirty="0" smtClean="0">
                <a:latin typeface="Arial"/>
              </a:rPr>
              <a:t>50% holders of an American Express Centurion card (average annual income of USD 1.3 million) </a:t>
            </a:r>
          </a:p>
          <a:p>
            <a:r>
              <a:rPr lang="en-GB" b="0" i="0" u="none" strike="noStrike" baseline="0" dirty="0" smtClean="0">
                <a:latin typeface="Arial"/>
              </a:rPr>
              <a:t>Average duration of stay: 3.8 days </a:t>
            </a:r>
            <a:endParaRPr lang="en-GB" dirty="0"/>
          </a:p>
        </p:txBody>
      </p:sp>
    </p:spTree>
    <p:extLst>
      <p:ext uri="{BB962C8B-B14F-4D97-AF65-F5344CB8AC3E}">
        <p14:creationId xmlns:p14="http://schemas.microsoft.com/office/powerpoint/2010/main" val="1363431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0" u="none" strike="noStrike" baseline="0" dirty="0" smtClean="0">
                <a:solidFill>
                  <a:srgbClr val="000000"/>
                </a:solidFill>
              </a:rPr>
              <a:t>MISSION </a:t>
            </a:r>
            <a:endParaRPr lang="en-GB" dirty="0"/>
          </a:p>
        </p:txBody>
      </p:sp>
      <p:sp>
        <p:nvSpPr>
          <p:cNvPr id="3" name="Content Placeholder 2"/>
          <p:cNvSpPr>
            <a:spLocks noGrp="1"/>
          </p:cNvSpPr>
          <p:nvPr>
            <p:ph idx="1"/>
          </p:nvPr>
        </p:nvSpPr>
        <p:spPr/>
        <p:txBody>
          <a:bodyPr>
            <a:normAutofit lnSpcReduction="10000"/>
          </a:bodyPr>
          <a:lstStyle/>
          <a:p>
            <a:r>
              <a:rPr lang="en-GB" b="0" i="0" u="none" strike="noStrike" baseline="0" dirty="0" smtClean="0">
                <a:solidFill>
                  <a:srgbClr val="000000"/>
                </a:solidFill>
                <a:latin typeface="Arial"/>
              </a:rPr>
              <a:t>Optimise and co-ordinate the use </a:t>
            </a:r>
          </a:p>
          <a:p>
            <a:pPr marL="0" indent="0">
              <a:buNone/>
            </a:pPr>
            <a:r>
              <a:rPr lang="en-GB" b="0" i="0" u="none" strike="noStrike" baseline="0" dirty="0" smtClean="0">
                <a:solidFill>
                  <a:srgbClr val="000000"/>
                </a:solidFill>
                <a:latin typeface="Arial"/>
              </a:rPr>
              <a:t>of services proposed by the Association. </a:t>
            </a:r>
          </a:p>
          <a:p>
            <a:r>
              <a:rPr lang="en-GB" b="0" i="0" u="none" strike="noStrike" baseline="0" dirty="0" smtClean="0">
                <a:solidFill>
                  <a:srgbClr val="000000"/>
                </a:solidFill>
                <a:latin typeface="Arial"/>
              </a:rPr>
              <a:t>Ensure the promotion of 21 delegations </a:t>
            </a:r>
          </a:p>
          <a:p>
            <a:r>
              <a:rPr lang="en-GB" b="0" i="0" u="none" strike="noStrike" baseline="0" dirty="0" smtClean="0">
                <a:solidFill>
                  <a:srgbClr val="000000"/>
                </a:solidFill>
                <a:latin typeface="Arial"/>
              </a:rPr>
              <a:t>and 530 members. </a:t>
            </a:r>
          </a:p>
          <a:p>
            <a:r>
              <a:rPr lang="en-GB" b="0" i="0" u="none" strike="noStrike" baseline="0" dirty="0" smtClean="0">
                <a:solidFill>
                  <a:srgbClr val="000000"/>
                </a:solidFill>
                <a:latin typeface="Arial"/>
              </a:rPr>
              <a:t>Enhance the family spirit and feeling </a:t>
            </a:r>
          </a:p>
          <a:p>
            <a:r>
              <a:rPr lang="en-GB" b="0" i="0" u="none" strike="noStrike" baseline="0" dirty="0" smtClean="0">
                <a:solidFill>
                  <a:srgbClr val="000000"/>
                </a:solidFill>
                <a:latin typeface="Arial"/>
              </a:rPr>
              <a:t>of belonging to </a:t>
            </a:r>
            <a:r>
              <a:rPr lang="en-GB" dirty="0" smtClean="0">
                <a:solidFill>
                  <a:srgbClr val="000000"/>
                </a:solidFill>
                <a:latin typeface="Arial"/>
              </a:rPr>
              <a:t>an </a:t>
            </a:r>
            <a:r>
              <a:rPr lang="en-GB" b="0" i="0" u="none" strike="noStrike" baseline="0" dirty="0" smtClean="0">
                <a:solidFill>
                  <a:srgbClr val="000000"/>
                </a:solidFill>
                <a:latin typeface="Arial"/>
              </a:rPr>
              <a:t>Association. </a:t>
            </a:r>
          </a:p>
          <a:p>
            <a:r>
              <a:rPr lang="en-GB" b="0" i="0" u="none" strike="noStrike" baseline="0" dirty="0" smtClean="0">
                <a:solidFill>
                  <a:srgbClr val="000000"/>
                </a:solidFill>
                <a:latin typeface="Arial"/>
              </a:rPr>
              <a:t>Develop the know-how and technical skills of the 22,000 employees. </a:t>
            </a:r>
            <a:endParaRPr lang="en-GB" dirty="0"/>
          </a:p>
        </p:txBody>
      </p:sp>
    </p:spTree>
    <p:extLst>
      <p:ext uri="{BB962C8B-B14F-4D97-AF65-F5344CB8AC3E}">
        <p14:creationId xmlns:p14="http://schemas.microsoft.com/office/powerpoint/2010/main" val="2206879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Partners</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1052736"/>
            <a:ext cx="8964488" cy="5805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30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342900" lvl="0" indent="-342900">
              <a:spcBef>
                <a:spcPct val="20000"/>
              </a:spcBef>
            </a:pPr>
            <a:r>
              <a:rPr lang="en-GB" sz="4000" b="1" dirty="0" smtClean="0">
                <a:solidFill>
                  <a:srgbClr val="000000"/>
                </a:solidFill>
                <a:latin typeface="Arial"/>
                <a:ea typeface="+mn-ea"/>
                <a:cs typeface="+mn-cs"/>
              </a:rPr>
              <a:t>PARTNERS </a:t>
            </a:r>
            <a:r>
              <a:rPr lang="en-GB" sz="4000" dirty="0">
                <a:solidFill>
                  <a:srgbClr val="000000"/>
                </a:solidFill>
                <a:latin typeface="Arial"/>
                <a:ea typeface="+mn-ea"/>
                <a:cs typeface="+mn-cs"/>
              </a:rPr>
              <a:t/>
            </a:r>
            <a:br>
              <a:rPr lang="en-GB" sz="4000" dirty="0">
                <a:solidFill>
                  <a:srgbClr val="000000"/>
                </a:solidFill>
                <a:latin typeface="Arial"/>
                <a:ea typeface="+mn-ea"/>
                <a:cs typeface="+mn-cs"/>
              </a:rPr>
            </a:br>
            <a:endParaRPr lang="en-GB" dirty="0"/>
          </a:p>
        </p:txBody>
      </p:sp>
      <p:sp>
        <p:nvSpPr>
          <p:cNvPr id="3" name="Content Placeholder 2"/>
          <p:cNvSpPr>
            <a:spLocks noGrp="1"/>
          </p:cNvSpPr>
          <p:nvPr>
            <p:ph idx="1"/>
          </p:nvPr>
        </p:nvSpPr>
        <p:spPr>
          <a:xfrm>
            <a:off x="457200" y="980728"/>
            <a:ext cx="8229600" cy="5145435"/>
          </a:xfrm>
        </p:spPr>
        <p:txBody>
          <a:bodyPr>
            <a:normAutofit fontScale="92500" lnSpcReduction="20000"/>
          </a:bodyPr>
          <a:lstStyle/>
          <a:p>
            <a:r>
              <a:rPr lang="en-GB" b="1" dirty="0" smtClean="0">
                <a:solidFill>
                  <a:srgbClr val="000000"/>
                </a:solidFill>
                <a:latin typeface="Arial"/>
              </a:rPr>
              <a:t>Image Partners</a:t>
            </a:r>
          </a:p>
          <a:p>
            <a:r>
              <a:rPr lang="en-GB" dirty="0" smtClean="0">
                <a:solidFill>
                  <a:srgbClr val="000000"/>
                </a:solidFill>
                <a:latin typeface="Arial"/>
              </a:rPr>
              <a:t>Long standing and r</a:t>
            </a:r>
            <a:r>
              <a:rPr lang="en-GB" b="0" i="0" u="none" strike="noStrike" baseline="0" dirty="0" smtClean="0">
                <a:solidFill>
                  <a:srgbClr val="000000"/>
                </a:solidFill>
                <a:latin typeface="Arial"/>
              </a:rPr>
              <a:t>enowned partners. </a:t>
            </a:r>
          </a:p>
          <a:p>
            <a:r>
              <a:rPr lang="en-GB" b="0" i="0" u="none" strike="noStrike" baseline="0" dirty="0" smtClean="0">
                <a:solidFill>
                  <a:srgbClr val="000000"/>
                </a:solidFill>
                <a:latin typeface="Arial"/>
              </a:rPr>
              <a:t>International partnerships leverage the image of the Association </a:t>
            </a:r>
            <a:endParaRPr lang="en-GB" dirty="0">
              <a:solidFill>
                <a:srgbClr val="000000"/>
              </a:solidFill>
              <a:latin typeface="Arial"/>
            </a:endParaRPr>
          </a:p>
          <a:p>
            <a:r>
              <a:rPr lang="en-GB" b="0" i="0" u="none" strike="noStrike" baseline="0" dirty="0" smtClean="0">
                <a:solidFill>
                  <a:srgbClr val="000000"/>
                </a:solidFill>
                <a:latin typeface="Arial"/>
              </a:rPr>
              <a:t>Worldwide brands</a:t>
            </a:r>
          </a:p>
          <a:p>
            <a:r>
              <a:rPr lang="en-GB" dirty="0">
                <a:solidFill>
                  <a:srgbClr val="000000"/>
                </a:solidFill>
                <a:latin typeface="Arial"/>
              </a:rPr>
              <a:t>D</a:t>
            </a:r>
            <a:r>
              <a:rPr lang="en-GB" b="0" i="0" u="none" strike="noStrike" baseline="0" dirty="0" smtClean="0">
                <a:solidFill>
                  <a:srgbClr val="000000"/>
                </a:solidFill>
                <a:latin typeface="Arial"/>
              </a:rPr>
              <a:t>eveloping joint values (art de vivre, culture…)</a:t>
            </a:r>
          </a:p>
          <a:p>
            <a:r>
              <a:rPr lang="en-GB" dirty="0">
                <a:solidFill>
                  <a:srgbClr val="000000"/>
                </a:solidFill>
                <a:latin typeface="Arial"/>
              </a:rPr>
              <a:t>C</a:t>
            </a:r>
            <a:r>
              <a:rPr lang="en-GB" b="0" i="0" u="none" strike="noStrike" baseline="0" dirty="0" smtClean="0">
                <a:solidFill>
                  <a:srgbClr val="000000"/>
                </a:solidFill>
                <a:latin typeface="Arial"/>
              </a:rPr>
              <a:t>oherent with positioning </a:t>
            </a:r>
            <a:endParaRPr lang="en-GB" dirty="0">
              <a:solidFill>
                <a:srgbClr val="000000"/>
              </a:solidFill>
              <a:latin typeface="Arial"/>
            </a:endParaRPr>
          </a:p>
          <a:p>
            <a:r>
              <a:rPr lang="en-GB" b="0" i="0" u="none" strike="noStrike" baseline="0" dirty="0" smtClean="0">
                <a:solidFill>
                  <a:srgbClr val="000000"/>
                </a:solidFill>
                <a:latin typeface="Arial"/>
              </a:rPr>
              <a:t>High awareness on the</a:t>
            </a:r>
            <a:r>
              <a:rPr lang="en-GB" b="0" i="0" u="none" strike="noStrike" dirty="0" smtClean="0">
                <a:solidFill>
                  <a:srgbClr val="000000"/>
                </a:solidFill>
                <a:latin typeface="Arial"/>
              </a:rPr>
              <a:t> </a:t>
            </a:r>
            <a:r>
              <a:rPr lang="en-GB" b="0" i="0" u="none" strike="noStrike" baseline="0" dirty="0" smtClean="0">
                <a:solidFill>
                  <a:srgbClr val="000000"/>
                </a:solidFill>
                <a:latin typeface="Arial"/>
              </a:rPr>
              <a:t>priority markets</a:t>
            </a:r>
          </a:p>
          <a:p>
            <a:r>
              <a:rPr lang="en-GB" b="1" dirty="0" smtClean="0">
                <a:solidFill>
                  <a:srgbClr val="000000"/>
                </a:solidFill>
                <a:latin typeface="Arial"/>
              </a:rPr>
              <a:t>Commercial Partners</a:t>
            </a:r>
            <a:r>
              <a:rPr lang="en-GB" b="1" i="0" u="none" strike="noStrike" baseline="0" dirty="0" smtClean="0">
                <a:solidFill>
                  <a:srgbClr val="000000"/>
                </a:solidFill>
                <a:latin typeface="Arial"/>
              </a:rPr>
              <a:t> </a:t>
            </a:r>
          </a:p>
          <a:p>
            <a:r>
              <a:rPr lang="en-GB" dirty="0" smtClean="0">
                <a:solidFill>
                  <a:srgbClr val="000000"/>
                </a:solidFill>
                <a:latin typeface="Arial"/>
              </a:rPr>
              <a:t>American Express /Visa</a:t>
            </a:r>
            <a:endParaRPr lang="en-GB" dirty="0"/>
          </a:p>
        </p:txBody>
      </p:sp>
    </p:spTree>
    <p:extLst>
      <p:ext uri="{BB962C8B-B14F-4D97-AF65-F5344CB8AC3E}">
        <p14:creationId xmlns:p14="http://schemas.microsoft.com/office/powerpoint/2010/main" val="3344600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800" b="0" i="0" u="none" strike="noStrike" baseline="0" dirty="0" smtClean="0">
                <a:solidFill>
                  <a:srgbClr val="000000"/>
                </a:solidFill>
                <a:latin typeface="Garamond"/>
              </a:rPr>
              <a:t/>
            </a:r>
            <a:br>
              <a:rPr lang="en-GB" sz="800" b="0" i="0" u="none" strike="noStrike" baseline="0" dirty="0" smtClean="0">
                <a:solidFill>
                  <a:srgbClr val="000000"/>
                </a:solidFill>
                <a:latin typeface="Garamond"/>
              </a:rPr>
            </a:br>
            <a:r>
              <a:rPr lang="en-GB" b="0" i="1" u="none" strike="noStrike" baseline="0" dirty="0" smtClean="0">
                <a:latin typeface="Garamond"/>
              </a:rPr>
              <a:t>Key Points </a:t>
            </a:r>
            <a:r>
              <a:rPr lang="en-GB" b="0" i="1" u="none" strike="noStrike" baseline="0" dirty="0" smtClean="0">
                <a:latin typeface="Garamond"/>
              </a:rPr>
              <a:t>for Membership</a:t>
            </a:r>
            <a:endParaRPr lang="en-GB" dirty="0"/>
          </a:p>
        </p:txBody>
      </p:sp>
      <p:sp>
        <p:nvSpPr>
          <p:cNvPr id="3" name="Content Placeholder 2"/>
          <p:cNvSpPr>
            <a:spLocks noGrp="1"/>
          </p:cNvSpPr>
          <p:nvPr>
            <p:ph idx="1"/>
          </p:nvPr>
        </p:nvSpPr>
        <p:spPr>
          <a:xfrm>
            <a:off x="457200" y="1412776"/>
            <a:ext cx="8229600" cy="5256584"/>
          </a:xfrm>
        </p:spPr>
        <p:txBody>
          <a:bodyPr>
            <a:normAutofit/>
          </a:bodyPr>
          <a:lstStyle/>
          <a:p>
            <a:endParaRPr lang="en-GB" sz="2800" b="0" i="0" u="none" strike="noStrike" baseline="0" dirty="0" smtClean="0">
              <a:solidFill>
                <a:srgbClr val="000000"/>
              </a:solidFill>
              <a:latin typeface="Arial"/>
            </a:endParaRPr>
          </a:p>
          <a:p>
            <a:r>
              <a:rPr lang="en-GB" b="0" i="0" u="none" strike="noStrike" baseline="0" dirty="0" smtClean="0">
                <a:latin typeface="Arial"/>
              </a:rPr>
              <a:t>Normally operating </a:t>
            </a:r>
            <a:r>
              <a:rPr lang="en-GB" b="0" i="0" u="none" strike="noStrike" baseline="0" dirty="0" smtClean="0">
                <a:latin typeface="Arial"/>
              </a:rPr>
              <a:t>1 </a:t>
            </a:r>
            <a:r>
              <a:rPr lang="en-GB" b="0" i="0" u="none" strike="noStrike" baseline="0" dirty="0" smtClean="0">
                <a:latin typeface="Arial"/>
              </a:rPr>
              <a:t>year +  under the same owner-management company and/or the </a:t>
            </a:r>
            <a:r>
              <a:rPr lang="en-GB" b="0" i="0" u="none" strike="noStrike" baseline="0" dirty="0" smtClean="0">
                <a:latin typeface="Arial"/>
              </a:rPr>
              <a:t>same</a:t>
            </a:r>
            <a:r>
              <a:rPr lang="en-GB" b="0" i="0" u="none" strike="noStrike" dirty="0" smtClean="0">
                <a:latin typeface="Arial"/>
              </a:rPr>
              <a:t> GM</a:t>
            </a:r>
            <a:r>
              <a:rPr lang="en-GB" b="0" i="0" u="none" strike="noStrike" baseline="0" dirty="0" smtClean="0">
                <a:latin typeface="Arial"/>
              </a:rPr>
              <a:t> </a:t>
            </a:r>
            <a:endParaRPr lang="en-GB" b="0" i="0" u="none" strike="noStrike" baseline="0" dirty="0" smtClean="0">
              <a:latin typeface="Arial"/>
            </a:endParaRPr>
          </a:p>
          <a:p>
            <a:r>
              <a:rPr lang="en-GB" b="0" i="0" u="none" strike="noStrike" baseline="0" dirty="0" smtClean="0">
                <a:latin typeface="Arial"/>
              </a:rPr>
              <a:t>Accept Quality </a:t>
            </a:r>
            <a:r>
              <a:rPr lang="en-GB" b="0" i="0" u="none" strike="noStrike" baseline="0" dirty="0" smtClean="0">
                <a:latin typeface="Arial"/>
              </a:rPr>
              <a:t>Charter of the Association </a:t>
            </a:r>
            <a:r>
              <a:rPr lang="en-GB" dirty="0">
                <a:latin typeface="Arial"/>
              </a:rPr>
              <a:t>B</a:t>
            </a:r>
            <a:r>
              <a:rPr lang="en-GB" b="0" i="0" u="none" strike="noStrike" baseline="0" dirty="0" smtClean="0">
                <a:latin typeface="Arial"/>
              </a:rPr>
              <a:t>ounding by values </a:t>
            </a:r>
            <a:r>
              <a:rPr lang="en-GB" b="0" i="0" u="none" strike="noStrike" baseline="0" dirty="0" smtClean="0">
                <a:latin typeface="Arial"/>
              </a:rPr>
              <a:t>of the Association </a:t>
            </a:r>
            <a:r>
              <a:rPr lang="en-GB" dirty="0" smtClean="0">
                <a:latin typeface="Arial"/>
              </a:rPr>
              <a:t>and</a:t>
            </a:r>
            <a:r>
              <a:rPr lang="en-GB" b="0" i="0" u="none" strike="noStrike" baseline="0" dirty="0" smtClean="0">
                <a:latin typeface="Arial"/>
              </a:rPr>
              <a:t> </a:t>
            </a:r>
            <a:r>
              <a:rPr lang="en-GB" b="0" i="0" u="none" strike="noStrike" baseline="0" dirty="0" smtClean="0">
                <a:latin typeface="Arial"/>
              </a:rPr>
              <a:t>the spirit and soul of </a:t>
            </a:r>
            <a:r>
              <a:rPr lang="en-GB" b="0" i="0" u="none" strike="noStrike" baseline="0" dirty="0" err="1" smtClean="0">
                <a:latin typeface="Arial"/>
              </a:rPr>
              <a:t>Relais</a:t>
            </a:r>
            <a:r>
              <a:rPr lang="en-GB" b="0" i="0" u="none" strike="noStrike" baseline="0" dirty="0" smtClean="0">
                <a:latin typeface="Arial"/>
              </a:rPr>
              <a:t> &amp; Châteaux. </a:t>
            </a:r>
          </a:p>
          <a:p>
            <a:r>
              <a:rPr lang="en-GB" dirty="0">
                <a:latin typeface="Arial"/>
              </a:rPr>
              <a:t>M</a:t>
            </a:r>
            <a:r>
              <a:rPr lang="en-GB" b="0" i="0" u="none" strike="noStrike" baseline="0" dirty="0" smtClean="0">
                <a:latin typeface="Arial"/>
              </a:rPr>
              <a:t>ay not belong to any competing marketing organisation or hotel chain or must sever membership </a:t>
            </a:r>
            <a:r>
              <a:rPr lang="en-GB" b="0" i="0" u="none" strike="noStrike" baseline="0" dirty="0" smtClean="0">
                <a:latin typeface="Arial"/>
              </a:rPr>
              <a:t>links</a:t>
            </a:r>
            <a:endParaRPr lang="en-GB" dirty="0"/>
          </a:p>
        </p:txBody>
      </p:sp>
    </p:spTree>
    <p:extLst>
      <p:ext uri="{BB962C8B-B14F-4D97-AF65-F5344CB8AC3E}">
        <p14:creationId xmlns:p14="http://schemas.microsoft.com/office/powerpoint/2010/main" val="21438402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i="1" u="none" strike="noStrike" baseline="0" dirty="0" smtClean="0">
                <a:solidFill>
                  <a:srgbClr val="000000"/>
                </a:solidFill>
                <a:latin typeface="Garamond"/>
              </a:rPr>
              <a:t>Application </a:t>
            </a:r>
            <a:r>
              <a:rPr lang="en-GB" b="0" i="0" u="none" strike="noStrike" baseline="0" dirty="0" smtClean="0">
                <a:solidFill>
                  <a:srgbClr val="000000"/>
                </a:solidFill>
                <a:latin typeface="Garamond"/>
              </a:rPr>
              <a:t/>
            </a:r>
            <a:br>
              <a:rPr lang="en-GB" b="0" i="0" u="none" strike="noStrike" baseline="0" dirty="0" smtClean="0">
                <a:solidFill>
                  <a:srgbClr val="000000"/>
                </a:solidFill>
                <a:latin typeface="Garamond"/>
              </a:rPr>
            </a:br>
            <a:r>
              <a:rPr lang="en-GB" sz="1800" b="0" i="1" u="none" strike="noStrike" baseline="0" dirty="0" smtClean="0">
                <a:solidFill>
                  <a:srgbClr val="000000"/>
                </a:solidFill>
                <a:latin typeface="Garamond"/>
              </a:rPr>
              <a:t>from </a:t>
            </a:r>
            <a:r>
              <a:rPr lang="en-GB" sz="1800" b="0" i="0" u="none" strike="noStrike" baseline="0" dirty="0" smtClean="0">
                <a:solidFill>
                  <a:srgbClr val="000000"/>
                </a:solidFill>
                <a:latin typeface="Garamond"/>
              </a:rPr>
              <a:t/>
            </a:r>
            <a:br>
              <a:rPr lang="en-GB" sz="1800" b="0" i="0" u="none" strike="noStrike" baseline="0" dirty="0" smtClean="0">
                <a:solidFill>
                  <a:srgbClr val="000000"/>
                </a:solidFill>
                <a:latin typeface="Garamond"/>
              </a:rPr>
            </a:br>
            <a:r>
              <a:rPr lang="en-GB" b="0" i="1" u="none" strike="noStrike" baseline="0" dirty="0" smtClean="0">
                <a:solidFill>
                  <a:srgbClr val="000000"/>
                </a:solidFill>
                <a:latin typeface="Garamond"/>
              </a:rPr>
              <a:t>Admission </a:t>
            </a:r>
            <a:endParaRPr lang="en-GB" dirty="0"/>
          </a:p>
        </p:txBody>
      </p:sp>
      <p:sp>
        <p:nvSpPr>
          <p:cNvPr id="3" name="Content Placeholder 2"/>
          <p:cNvSpPr>
            <a:spLocks noGrp="1"/>
          </p:cNvSpPr>
          <p:nvPr>
            <p:ph idx="1"/>
          </p:nvPr>
        </p:nvSpPr>
        <p:spPr>
          <a:xfrm>
            <a:off x="457200" y="1600200"/>
            <a:ext cx="8229600" cy="5141168"/>
          </a:xfrm>
        </p:spPr>
        <p:txBody>
          <a:bodyPr>
            <a:normAutofit fontScale="77500" lnSpcReduction="20000"/>
          </a:bodyPr>
          <a:lstStyle/>
          <a:p>
            <a:r>
              <a:rPr lang="en-GB" b="1" i="0" u="none" strike="noStrike" baseline="0" dirty="0" smtClean="0">
                <a:solidFill>
                  <a:srgbClr val="000000"/>
                </a:solidFill>
                <a:latin typeface="Arial"/>
              </a:rPr>
              <a:t>PREPARATION OF THE DOSSIER</a:t>
            </a:r>
          </a:p>
          <a:p>
            <a:endParaRPr lang="en-GB" b="1" i="0" u="none" strike="noStrike" baseline="0" dirty="0" smtClean="0">
              <a:solidFill>
                <a:srgbClr val="000000"/>
              </a:solidFill>
              <a:latin typeface="Arial"/>
            </a:endParaRPr>
          </a:p>
          <a:p>
            <a:r>
              <a:rPr lang="en-GB" b="1" i="0" u="none" strike="noStrike" baseline="0" dirty="0" smtClean="0">
                <a:solidFill>
                  <a:srgbClr val="000000"/>
                </a:solidFill>
                <a:latin typeface="Arial"/>
              </a:rPr>
              <a:t>VERIFICATION OF THE TERMS AND CONDITIONS </a:t>
            </a:r>
          </a:p>
          <a:p>
            <a:endParaRPr lang="en-GB" b="1" i="0" u="none" strike="noStrike" baseline="0" dirty="0" smtClean="0">
              <a:solidFill>
                <a:srgbClr val="000000"/>
              </a:solidFill>
              <a:latin typeface="Arial"/>
            </a:endParaRPr>
          </a:p>
          <a:p>
            <a:r>
              <a:rPr lang="en-GB" b="1" i="0" u="none" strike="noStrike" baseline="0" dirty="0" smtClean="0">
                <a:solidFill>
                  <a:srgbClr val="000000"/>
                </a:solidFill>
                <a:latin typeface="Arial"/>
              </a:rPr>
              <a:t>SELECTION </a:t>
            </a:r>
          </a:p>
          <a:p>
            <a:r>
              <a:rPr lang="en-GB" b="0" i="0" u="none" strike="noStrike" baseline="0" dirty="0" smtClean="0">
                <a:solidFill>
                  <a:srgbClr val="000000"/>
                </a:solidFill>
                <a:latin typeface="Arial"/>
              </a:rPr>
              <a:t>In-depth review by the Network </a:t>
            </a:r>
            <a:r>
              <a:rPr lang="en-GB" b="0" i="0" u="none" strike="noStrike" baseline="0" dirty="0" smtClean="0">
                <a:solidFill>
                  <a:srgbClr val="000000"/>
                </a:solidFill>
                <a:latin typeface="Arial"/>
              </a:rPr>
              <a:t>Commission</a:t>
            </a:r>
            <a:r>
              <a:rPr lang="en-GB" b="0" i="0" u="none" strike="noStrike" baseline="0" dirty="0" smtClean="0">
                <a:solidFill>
                  <a:srgbClr val="000000"/>
                </a:solidFill>
                <a:latin typeface="Arial"/>
              </a:rPr>
              <a:t>. </a:t>
            </a:r>
          </a:p>
          <a:p>
            <a:r>
              <a:rPr lang="en-GB" b="0" i="0" u="none" strike="noStrike" baseline="0" dirty="0" smtClean="0">
                <a:solidFill>
                  <a:srgbClr val="000000"/>
                </a:solidFill>
                <a:latin typeface="Arial"/>
              </a:rPr>
              <a:t>One or more anonymous and/or official quality audits. </a:t>
            </a:r>
          </a:p>
          <a:p>
            <a:r>
              <a:rPr lang="en-GB" b="0" i="0" u="none" strike="noStrike" baseline="0" dirty="0" smtClean="0">
                <a:solidFill>
                  <a:srgbClr val="000000"/>
                </a:solidFill>
                <a:latin typeface="Arial"/>
              </a:rPr>
              <a:t>A summary report. </a:t>
            </a:r>
          </a:p>
          <a:p>
            <a:r>
              <a:rPr lang="en-GB" dirty="0">
                <a:solidFill>
                  <a:srgbClr val="000000"/>
                </a:solidFill>
                <a:latin typeface="Arial"/>
              </a:rPr>
              <a:t>I</a:t>
            </a:r>
            <a:r>
              <a:rPr lang="en-GB" b="0" i="0" u="none" strike="noStrike" baseline="0" dirty="0" smtClean="0">
                <a:solidFill>
                  <a:srgbClr val="000000"/>
                </a:solidFill>
                <a:latin typeface="Arial"/>
              </a:rPr>
              <a:t>nterview with the President to check the commitment of the owner and the soul of the property, </a:t>
            </a:r>
            <a:r>
              <a:rPr lang="en-GB" dirty="0" smtClean="0">
                <a:solidFill>
                  <a:srgbClr val="000000"/>
                </a:solidFill>
                <a:latin typeface="Arial"/>
              </a:rPr>
              <a:t>and </a:t>
            </a:r>
            <a:r>
              <a:rPr lang="en-GB" b="0" i="0" u="none" strike="noStrike" baseline="0" dirty="0" smtClean="0">
                <a:solidFill>
                  <a:srgbClr val="000000"/>
                </a:solidFill>
                <a:latin typeface="Arial"/>
              </a:rPr>
              <a:t>ensure </a:t>
            </a:r>
            <a:r>
              <a:rPr lang="en-GB" b="0" i="0" u="none" strike="noStrike" baseline="0" dirty="0" smtClean="0">
                <a:solidFill>
                  <a:srgbClr val="000000"/>
                </a:solidFill>
                <a:latin typeface="Arial"/>
              </a:rPr>
              <a:t>that the candidate intends to comply with the values of </a:t>
            </a:r>
            <a:r>
              <a:rPr lang="en-GB" b="0" i="0" u="none" strike="noStrike" baseline="0" dirty="0" err="1" smtClean="0">
                <a:solidFill>
                  <a:srgbClr val="000000"/>
                </a:solidFill>
                <a:latin typeface="Arial"/>
              </a:rPr>
              <a:t>Relais</a:t>
            </a:r>
            <a:r>
              <a:rPr lang="en-GB" b="0" i="0" u="none" strike="noStrike" baseline="0" dirty="0" smtClean="0">
                <a:solidFill>
                  <a:srgbClr val="000000"/>
                </a:solidFill>
                <a:latin typeface="Arial"/>
              </a:rPr>
              <a:t> &amp; Châteaux </a:t>
            </a:r>
          </a:p>
          <a:p>
            <a:endParaRPr lang="en-GB" b="0" i="0" u="none" strike="noStrike" baseline="0" dirty="0" smtClean="0">
              <a:solidFill>
                <a:srgbClr val="000000"/>
              </a:solidFill>
              <a:latin typeface="Arial"/>
            </a:endParaRPr>
          </a:p>
          <a:p>
            <a:r>
              <a:rPr lang="en-GB" b="1" i="0" u="none" strike="noStrike" baseline="0" dirty="0" smtClean="0">
                <a:solidFill>
                  <a:srgbClr val="000000"/>
                </a:solidFill>
                <a:latin typeface="Arial"/>
              </a:rPr>
              <a:t>DECISION BY THE BOARD OF DIRECTORS </a:t>
            </a:r>
            <a:endParaRPr lang="en-GB" dirty="0"/>
          </a:p>
        </p:txBody>
      </p:sp>
    </p:spTree>
    <p:extLst>
      <p:ext uri="{BB962C8B-B14F-4D97-AF65-F5344CB8AC3E}">
        <p14:creationId xmlns:p14="http://schemas.microsoft.com/office/powerpoint/2010/main" val="11935133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0" i="0" u="none" strike="noStrike" baseline="0" dirty="0" smtClean="0">
                <a:solidFill>
                  <a:srgbClr val="000000"/>
                </a:solidFill>
                <a:latin typeface="Arial"/>
              </a:rPr>
              <a:t/>
            </a:r>
            <a:br>
              <a:rPr lang="en-GB" sz="3200" b="0" i="0" u="none" strike="noStrike" baseline="0" dirty="0" smtClean="0">
                <a:solidFill>
                  <a:srgbClr val="000000"/>
                </a:solidFill>
                <a:latin typeface="Arial"/>
              </a:rPr>
            </a:br>
            <a:r>
              <a:rPr lang="en-GB" b="1" i="0" u="none" strike="noStrike" baseline="0" dirty="0" smtClean="0">
                <a:latin typeface="Arial"/>
              </a:rPr>
              <a:t>QUALITY AUDIT </a:t>
            </a:r>
            <a:endParaRPr lang="en-GB" dirty="0"/>
          </a:p>
        </p:txBody>
      </p:sp>
      <p:sp>
        <p:nvSpPr>
          <p:cNvPr id="3" name="Content Placeholder 2"/>
          <p:cNvSpPr>
            <a:spLocks noGrp="1"/>
          </p:cNvSpPr>
          <p:nvPr>
            <p:ph idx="1"/>
          </p:nvPr>
        </p:nvSpPr>
        <p:spPr>
          <a:xfrm>
            <a:off x="457200" y="1600200"/>
            <a:ext cx="8229600" cy="5141168"/>
          </a:xfrm>
        </p:spPr>
        <p:txBody>
          <a:bodyPr>
            <a:normAutofit/>
          </a:bodyPr>
          <a:lstStyle/>
          <a:p>
            <a:endParaRPr lang="en-GB" sz="2800" b="0" i="0" u="none" strike="noStrike" baseline="0" dirty="0" smtClean="0">
              <a:solidFill>
                <a:srgbClr val="000000"/>
              </a:solidFill>
              <a:latin typeface="Arial"/>
            </a:endParaRPr>
          </a:p>
          <a:p>
            <a:r>
              <a:rPr lang="en-GB" dirty="0" smtClean="0">
                <a:latin typeface="Arial"/>
              </a:rPr>
              <a:t>Framework of </a:t>
            </a:r>
            <a:r>
              <a:rPr lang="en-GB" dirty="0" smtClean="0">
                <a:latin typeface="Arial"/>
              </a:rPr>
              <a:t>Service Audit</a:t>
            </a:r>
            <a:endParaRPr lang="en-GB" b="0" i="0" u="none" strike="noStrike" baseline="0" dirty="0" smtClean="0">
              <a:latin typeface="Arial"/>
            </a:endParaRPr>
          </a:p>
          <a:p>
            <a:r>
              <a:rPr lang="en-GB" dirty="0">
                <a:latin typeface="Arial"/>
              </a:rPr>
              <a:t>I</a:t>
            </a:r>
            <a:r>
              <a:rPr lang="en-GB" b="0" i="0" u="none" strike="noStrike" baseline="0" dirty="0" smtClean="0">
                <a:latin typeface="Arial"/>
              </a:rPr>
              <a:t>nspected </a:t>
            </a:r>
            <a:r>
              <a:rPr lang="en-GB" b="0" i="0" u="none" strike="noStrike" baseline="0" dirty="0" smtClean="0">
                <a:latin typeface="Arial"/>
              </a:rPr>
              <a:t>at least once every three years. </a:t>
            </a:r>
          </a:p>
          <a:p>
            <a:r>
              <a:rPr lang="en-GB" b="0" i="0" u="none" strike="noStrike" baseline="0" dirty="0" smtClean="0">
                <a:latin typeface="Arial"/>
              </a:rPr>
              <a:t>Tracking Tools</a:t>
            </a:r>
            <a:r>
              <a:rPr lang="en-GB" b="0" i="0" u="none" strike="noStrike" dirty="0" smtClean="0">
                <a:latin typeface="Arial"/>
              </a:rPr>
              <a:t> - Q</a:t>
            </a:r>
            <a:r>
              <a:rPr lang="en-GB" b="0" i="0" u="none" strike="noStrike" baseline="0" dirty="0" smtClean="0">
                <a:latin typeface="Arial"/>
              </a:rPr>
              <a:t>uarterly </a:t>
            </a:r>
            <a:r>
              <a:rPr lang="en-GB" b="0" i="0" u="none" strike="noStrike" baseline="0" dirty="0" smtClean="0">
                <a:latin typeface="Arial"/>
              </a:rPr>
              <a:t>review of guest comment forms and the processing of guest </a:t>
            </a:r>
            <a:r>
              <a:rPr lang="en-GB" b="0" i="0" u="none" strike="noStrike" baseline="0" dirty="0" smtClean="0">
                <a:latin typeface="Arial"/>
              </a:rPr>
              <a:t>correspondence</a:t>
            </a:r>
            <a:endParaRPr lang="en-GB" b="0" i="0" u="none" strike="noStrike" baseline="0" dirty="0" smtClean="0">
              <a:latin typeface="Arial"/>
            </a:endParaRPr>
          </a:p>
          <a:p>
            <a:r>
              <a:rPr lang="en-GB" b="0" i="0" u="none" strike="noStrike" baseline="0" dirty="0" smtClean="0">
                <a:latin typeface="Arial"/>
              </a:rPr>
              <a:t>Failure to comply </a:t>
            </a:r>
            <a:r>
              <a:rPr lang="en-GB" b="0" i="0" u="none" strike="noStrike" baseline="0" dirty="0" smtClean="0">
                <a:latin typeface="Arial"/>
              </a:rPr>
              <a:t>with </a:t>
            </a:r>
            <a:r>
              <a:rPr lang="en-GB" b="0" i="0" u="none" strike="noStrike" baseline="0" dirty="0" smtClean="0">
                <a:latin typeface="Arial"/>
              </a:rPr>
              <a:t>the quality criteria </a:t>
            </a:r>
            <a:r>
              <a:rPr lang="en-GB" b="0" i="0" u="none" strike="noStrike" baseline="0" dirty="0" smtClean="0">
                <a:latin typeface="Arial"/>
              </a:rPr>
              <a:t>or standards changes can </a:t>
            </a:r>
            <a:r>
              <a:rPr lang="en-GB" b="0" i="0" u="none" strike="noStrike" baseline="0" dirty="0" smtClean="0">
                <a:latin typeface="Arial"/>
              </a:rPr>
              <a:t>result </a:t>
            </a:r>
            <a:r>
              <a:rPr lang="en-GB" b="0" i="0" u="none" strike="noStrike" baseline="0" dirty="0" smtClean="0">
                <a:latin typeface="Arial"/>
              </a:rPr>
              <a:t>in</a:t>
            </a:r>
            <a:r>
              <a:rPr lang="en-GB" b="0" i="0" u="none" strike="noStrike" dirty="0" smtClean="0">
                <a:latin typeface="Arial"/>
              </a:rPr>
              <a:t> exclusion</a:t>
            </a:r>
            <a:r>
              <a:rPr lang="en-GB" b="0" i="0" u="none" strike="noStrike" baseline="0" dirty="0" smtClean="0">
                <a:latin typeface="Arial"/>
              </a:rPr>
              <a:t>. </a:t>
            </a:r>
            <a:endParaRPr lang="en-GB" b="0" i="0" u="none" strike="noStrike" baseline="0" dirty="0" smtClean="0">
              <a:latin typeface="Arial"/>
            </a:endParaRPr>
          </a:p>
        </p:txBody>
      </p:sp>
    </p:spTree>
    <p:extLst>
      <p:ext uri="{BB962C8B-B14F-4D97-AF65-F5344CB8AC3E}">
        <p14:creationId xmlns:p14="http://schemas.microsoft.com/office/powerpoint/2010/main" val="42663635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8841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158</TotalTime>
  <Words>1327</Words>
  <Application>Microsoft Office PowerPoint</Application>
  <PresentationFormat>On-screen Show (4:3)</PresentationFormat>
  <Paragraphs>207</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Garamond</vt:lpstr>
      <vt:lpstr>Office Theme</vt:lpstr>
      <vt:lpstr>   Relais &amp; Châteaux  </vt:lpstr>
      <vt:lpstr>Concept</vt:lpstr>
      <vt:lpstr>Development</vt:lpstr>
      <vt:lpstr>Relais &amp; Châteaux</vt:lpstr>
      <vt:lpstr>60 years  of history ... </vt:lpstr>
      <vt:lpstr> Values  and  Experiences </vt:lpstr>
      <vt:lpstr>THE SOUL OF THE INNKEEPER </vt:lpstr>
      <vt:lpstr>THE TASTE OF THE LAND </vt:lpstr>
      <vt:lpstr>THE PASSPORT OF FRIENDSHIP </vt:lpstr>
      <vt:lpstr>THE CELEBRATION OF THE SENSES </vt:lpstr>
      <vt:lpstr>AN AWAKENING  TO ART DE VIVRE </vt:lpstr>
      <vt:lpstr>  the Quality </vt:lpstr>
      <vt:lpstr>Commitments,  our  a movement </vt:lpstr>
      <vt:lpstr>Making a better world through cuisine and hospitality  </vt:lpstr>
      <vt:lpstr>Tables </vt:lpstr>
      <vt:lpstr>The Organisation</vt:lpstr>
      <vt:lpstr>development  of the membership network </vt:lpstr>
      <vt:lpstr>Organisation </vt:lpstr>
      <vt:lpstr>Organisation </vt:lpstr>
      <vt:lpstr>Central Reservations </vt:lpstr>
      <vt:lpstr>Benefits</vt:lpstr>
      <vt:lpstr> Promotion </vt:lpstr>
      <vt:lpstr>Culinary events </vt:lpstr>
      <vt:lpstr>Digital – Strong development of Social Media</vt:lpstr>
      <vt:lpstr>Press</vt:lpstr>
      <vt:lpstr> Guests </vt:lpstr>
      <vt:lpstr>Club 5 C</vt:lpstr>
      <vt:lpstr>MISSION </vt:lpstr>
      <vt:lpstr>Partners</vt:lpstr>
      <vt:lpstr>PARTNERS  </vt:lpstr>
      <vt:lpstr> Key Points for Membership</vt:lpstr>
      <vt:lpstr>Application  from  Admission </vt:lpstr>
      <vt:lpstr> QUALITY AUDIT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Relais &amp; Châteaux</dc:title>
  <dc:creator>J Jones</dc:creator>
  <cp:lastModifiedBy>Jacqui Jones</cp:lastModifiedBy>
  <cp:revision>10</cp:revision>
  <dcterms:created xsi:type="dcterms:W3CDTF">2015-02-13T13:30:08Z</dcterms:created>
  <dcterms:modified xsi:type="dcterms:W3CDTF">2016-11-18T14:38:24Z</dcterms:modified>
</cp:coreProperties>
</file>