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301" r:id="rId3"/>
    <p:sldId id="328" r:id="rId4"/>
    <p:sldId id="303" r:id="rId5"/>
    <p:sldId id="329" r:id="rId6"/>
    <p:sldId id="319" r:id="rId7"/>
    <p:sldId id="330" r:id="rId8"/>
    <p:sldId id="314" r:id="rId9"/>
    <p:sldId id="331" r:id="rId10"/>
    <p:sldId id="286" r:id="rId11"/>
    <p:sldId id="332" r:id="rId12"/>
    <p:sldId id="278" r:id="rId13"/>
    <p:sldId id="333" r:id="rId14"/>
    <p:sldId id="299" r:id="rId15"/>
    <p:sldId id="320" r:id="rId16"/>
    <p:sldId id="334" r:id="rId17"/>
    <p:sldId id="273" r:id="rId18"/>
    <p:sldId id="335" r:id="rId19"/>
    <p:sldId id="321" r:id="rId20"/>
    <p:sldId id="336" r:id="rId21"/>
    <p:sldId id="322" r:id="rId22"/>
    <p:sldId id="323" r:id="rId23"/>
    <p:sldId id="324" r:id="rId24"/>
    <p:sldId id="325" r:id="rId25"/>
    <p:sldId id="326" r:id="rId26"/>
    <p:sldId id="327" r:id="rId27"/>
    <p:sldId id="257" r:id="rId28"/>
    <p:sldId id="258" r:id="rId29"/>
    <p:sldId id="259" r:id="rId30"/>
    <p:sldId id="263" r:id="rId31"/>
    <p:sldId id="260"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176"/>
    <p:restoredTop sz="94677"/>
  </p:normalViewPr>
  <p:slideViewPr>
    <p:cSldViewPr snapToGrid="0" snapToObjects="1">
      <p:cViewPr varScale="1">
        <p:scale>
          <a:sx n="65" d="100"/>
          <a:sy n="65" d="100"/>
        </p:scale>
        <p:origin x="232" y="15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D9098-AD14-214A-8FCD-724591FF679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F0009A6-C1B8-DB4F-97E1-4EDECC24881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7D315FC-6338-CD4E-9CE0-7D1F3E306DA5}"/>
              </a:ext>
            </a:extLst>
          </p:cNvPr>
          <p:cNvSpPr>
            <a:spLocks noGrp="1"/>
          </p:cNvSpPr>
          <p:nvPr>
            <p:ph type="dt" sz="half" idx="10"/>
          </p:nvPr>
        </p:nvSpPr>
        <p:spPr/>
        <p:txBody>
          <a:bodyPr/>
          <a:lstStyle/>
          <a:p>
            <a:fld id="{7C295269-A8AC-4342-9726-B830B6A91E3C}" type="datetimeFigureOut">
              <a:rPr lang="en-US" smtClean="0"/>
              <a:t>1/27/19</a:t>
            </a:fld>
            <a:endParaRPr lang="en-US"/>
          </a:p>
        </p:txBody>
      </p:sp>
      <p:sp>
        <p:nvSpPr>
          <p:cNvPr id="5" name="Footer Placeholder 4">
            <a:extLst>
              <a:ext uri="{FF2B5EF4-FFF2-40B4-BE49-F238E27FC236}">
                <a16:creationId xmlns:a16="http://schemas.microsoft.com/office/drawing/2014/main" id="{245FAF91-BF08-1545-8BE1-CA7211112F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19D8CF-D990-324A-BA41-30001C239AB6}"/>
              </a:ext>
            </a:extLst>
          </p:cNvPr>
          <p:cNvSpPr>
            <a:spLocks noGrp="1"/>
          </p:cNvSpPr>
          <p:nvPr>
            <p:ph type="sldNum" sz="quarter" idx="12"/>
          </p:nvPr>
        </p:nvSpPr>
        <p:spPr/>
        <p:txBody>
          <a:bodyPr/>
          <a:lstStyle/>
          <a:p>
            <a:fld id="{0B0C1C80-1FE5-8846-838A-11C7E09CEB03}" type="slidenum">
              <a:rPr lang="en-US" smtClean="0"/>
              <a:t>‹#›</a:t>
            </a:fld>
            <a:endParaRPr lang="en-US"/>
          </a:p>
        </p:txBody>
      </p:sp>
    </p:spTree>
    <p:extLst>
      <p:ext uri="{BB962C8B-B14F-4D97-AF65-F5344CB8AC3E}">
        <p14:creationId xmlns:p14="http://schemas.microsoft.com/office/powerpoint/2010/main" val="32141335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A8AB0-0867-724E-91FF-B1ED2CEF86F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4973A9F-3EE2-1841-839F-035966750E24}"/>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DF0322-8C0F-8345-AEC6-2BE191216731}"/>
              </a:ext>
            </a:extLst>
          </p:cNvPr>
          <p:cNvSpPr>
            <a:spLocks noGrp="1"/>
          </p:cNvSpPr>
          <p:nvPr>
            <p:ph type="dt" sz="half" idx="10"/>
          </p:nvPr>
        </p:nvSpPr>
        <p:spPr/>
        <p:txBody>
          <a:bodyPr/>
          <a:lstStyle/>
          <a:p>
            <a:fld id="{7C295269-A8AC-4342-9726-B830B6A91E3C}" type="datetimeFigureOut">
              <a:rPr lang="en-US" smtClean="0"/>
              <a:t>1/27/19</a:t>
            </a:fld>
            <a:endParaRPr lang="en-US"/>
          </a:p>
        </p:txBody>
      </p:sp>
      <p:sp>
        <p:nvSpPr>
          <p:cNvPr id="5" name="Footer Placeholder 4">
            <a:extLst>
              <a:ext uri="{FF2B5EF4-FFF2-40B4-BE49-F238E27FC236}">
                <a16:creationId xmlns:a16="http://schemas.microsoft.com/office/drawing/2014/main" id="{F0474F2D-F53B-BE4E-A812-EC33F015C0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FBF4C-1594-B343-8694-0BE8F697E9AA}"/>
              </a:ext>
            </a:extLst>
          </p:cNvPr>
          <p:cNvSpPr>
            <a:spLocks noGrp="1"/>
          </p:cNvSpPr>
          <p:nvPr>
            <p:ph type="sldNum" sz="quarter" idx="12"/>
          </p:nvPr>
        </p:nvSpPr>
        <p:spPr/>
        <p:txBody>
          <a:bodyPr/>
          <a:lstStyle/>
          <a:p>
            <a:fld id="{0B0C1C80-1FE5-8846-838A-11C7E09CEB03}" type="slidenum">
              <a:rPr lang="en-US" smtClean="0"/>
              <a:t>‹#›</a:t>
            </a:fld>
            <a:endParaRPr lang="en-US"/>
          </a:p>
        </p:txBody>
      </p:sp>
    </p:spTree>
    <p:extLst>
      <p:ext uri="{BB962C8B-B14F-4D97-AF65-F5344CB8AC3E}">
        <p14:creationId xmlns:p14="http://schemas.microsoft.com/office/powerpoint/2010/main" val="42005713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74F39-E354-EB40-81B3-BBD5C2C9CB6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063B705-B0AD-6C4D-B3C4-AD005E66063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43C565F-BE54-794D-BC2B-C6C11CF9C745}"/>
              </a:ext>
            </a:extLst>
          </p:cNvPr>
          <p:cNvSpPr>
            <a:spLocks noGrp="1"/>
          </p:cNvSpPr>
          <p:nvPr>
            <p:ph type="dt" sz="half" idx="10"/>
          </p:nvPr>
        </p:nvSpPr>
        <p:spPr/>
        <p:txBody>
          <a:bodyPr/>
          <a:lstStyle/>
          <a:p>
            <a:fld id="{7C295269-A8AC-4342-9726-B830B6A91E3C}" type="datetimeFigureOut">
              <a:rPr lang="en-US" smtClean="0"/>
              <a:t>1/27/19</a:t>
            </a:fld>
            <a:endParaRPr lang="en-US"/>
          </a:p>
        </p:txBody>
      </p:sp>
      <p:sp>
        <p:nvSpPr>
          <p:cNvPr id="5" name="Footer Placeholder 4">
            <a:extLst>
              <a:ext uri="{FF2B5EF4-FFF2-40B4-BE49-F238E27FC236}">
                <a16:creationId xmlns:a16="http://schemas.microsoft.com/office/drawing/2014/main" id="{D166E0B7-F9FD-174E-B8FC-669A6F1B5B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B83EE7-CF91-704A-A5BB-B87ACDCBCC8E}"/>
              </a:ext>
            </a:extLst>
          </p:cNvPr>
          <p:cNvSpPr>
            <a:spLocks noGrp="1"/>
          </p:cNvSpPr>
          <p:nvPr>
            <p:ph type="sldNum" sz="quarter" idx="12"/>
          </p:nvPr>
        </p:nvSpPr>
        <p:spPr/>
        <p:txBody>
          <a:bodyPr/>
          <a:lstStyle/>
          <a:p>
            <a:fld id="{0B0C1C80-1FE5-8846-838A-11C7E09CEB03}" type="slidenum">
              <a:rPr lang="en-US" smtClean="0"/>
              <a:t>‹#›</a:t>
            </a:fld>
            <a:endParaRPr lang="en-US"/>
          </a:p>
        </p:txBody>
      </p:sp>
    </p:spTree>
    <p:extLst>
      <p:ext uri="{BB962C8B-B14F-4D97-AF65-F5344CB8AC3E}">
        <p14:creationId xmlns:p14="http://schemas.microsoft.com/office/powerpoint/2010/main" val="15565330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0E96B-4A7F-4545-BE04-32AF8499810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B211309-7D51-CE42-9EB6-8E439BDC13F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C278DA3-934A-D24F-8BBB-C4FE9FF4513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E7F7826-3F22-F64B-9616-432A82318714}"/>
              </a:ext>
            </a:extLst>
          </p:cNvPr>
          <p:cNvSpPr>
            <a:spLocks noGrp="1"/>
          </p:cNvSpPr>
          <p:nvPr>
            <p:ph type="dt" sz="half" idx="10"/>
          </p:nvPr>
        </p:nvSpPr>
        <p:spPr/>
        <p:txBody>
          <a:bodyPr/>
          <a:lstStyle/>
          <a:p>
            <a:fld id="{7C295269-A8AC-4342-9726-B830B6A91E3C}" type="datetimeFigureOut">
              <a:rPr lang="en-US" smtClean="0"/>
              <a:t>1/27/19</a:t>
            </a:fld>
            <a:endParaRPr lang="en-US"/>
          </a:p>
        </p:txBody>
      </p:sp>
      <p:sp>
        <p:nvSpPr>
          <p:cNvPr id="6" name="Footer Placeholder 5">
            <a:extLst>
              <a:ext uri="{FF2B5EF4-FFF2-40B4-BE49-F238E27FC236}">
                <a16:creationId xmlns:a16="http://schemas.microsoft.com/office/drawing/2014/main" id="{4F8216C2-E586-1440-85F4-65805FB0D8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307B3B-B8C1-EC43-8E82-491600A6599A}"/>
              </a:ext>
            </a:extLst>
          </p:cNvPr>
          <p:cNvSpPr>
            <a:spLocks noGrp="1"/>
          </p:cNvSpPr>
          <p:nvPr>
            <p:ph type="sldNum" sz="quarter" idx="12"/>
          </p:nvPr>
        </p:nvSpPr>
        <p:spPr/>
        <p:txBody>
          <a:bodyPr/>
          <a:lstStyle/>
          <a:p>
            <a:fld id="{0B0C1C80-1FE5-8846-838A-11C7E09CEB03}" type="slidenum">
              <a:rPr lang="en-US" smtClean="0"/>
              <a:t>‹#›</a:t>
            </a:fld>
            <a:endParaRPr lang="en-US"/>
          </a:p>
        </p:txBody>
      </p:sp>
    </p:spTree>
    <p:extLst>
      <p:ext uri="{BB962C8B-B14F-4D97-AF65-F5344CB8AC3E}">
        <p14:creationId xmlns:p14="http://schemas.microsoft.com/office/powerpoint/2010/main" val="160562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204B9-5FEF-2445-B837-9359BC5A543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41C8F07-8240-B448-A8F4-3ED3E255899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B60E859-BA1B-E74F-B0B4-3CD053A324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4EA069F-6399-194A-A6D7-3097FE33DA1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4E5935ED-82B5-214F-B065-85E95A6E1FDE}"/>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33EB244-19E4-E740-9EB2-AC65E02A241F}"/>
              </a:ext>
            </a:extLst>
          </p:cNvPr>
          <p:cNvSpPr>
            <a:spLocks noGrp="1"/>
          </p:cNvSpPr>
          <p:nvPr>
            <p:ph type="dt" sz="half" idx="10"/>
          </p:nvPr>
        </p:nvSpPr>
        <p:spPr/>
        <p:txBody>
          <a:bodyPr/>
          <a:lstStyle/>
          <a:p>
            <a:fld id="{7C295269-A8AC-4342-9726-B830B6A91E3C}" type="datetimeFigureOut">
              <a:rPr lang="en-US" smtClean="0"/>
              <a:t>1/27/19</a:t>
            </a:fld>
            <a:endParaRPr lang="en-US"/>
          </a:p>
        </p:txBody>
      </p:sp>
      <p:sp>
        <p:nvSpPr>
          <p:cNvPr id="8" name="Footer Placeholder 7">
            <a:extLst>
              <a:ext uri="{FF2B5EF4-FFF2-40B4-BE49-F238E27FC236}">
                <a16:creationId xmlns:a16="http://schemas.microsoft.com/office/drawing/2014/main" id="{B3E23002-91E9-3A47-8EE3-DF381B132BE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F30294D-AC60-BF4C-8559-021007D07B16}"/>
              </a:ext>
            </a:extLst>
          </p:cNvPr>
          <p:cNvSpPr>
            <a:spLocks noGrp="1"/>
          </p:cNvSpPr>
          <p:nvPr>
            <p:ph type="sldNum" sz="quarter" idx="12"/>
          </p:nvPr>
        </p:nvSpPr>
        <p:spPr/>
        <p:txBody>
          <a:bodyPr/>
          <a:lstStyle/>
          <a:p>
            <a:fld id="{0B0C1C80-1FE5-8846-838A-11C7E09CEB03}" type="slidenum">
              <a:rPr lang="en-US" smtClean="0"/>
              <a:t>‹#›</a:t>
            </a:fld>
            <a:endParaRPr lang="en-US"/>
          </a:p>
        </p:txBody>
      </p:sp>
    </p:spTree>
    <p:extLst>
      <p:ext uri="{BB962C8B-B14F-4D97-AF65-F5344CB8AC3E}">
        <p14:creationId xmlns:p14="http://schemas.microsoft.com/office/powerpoint/2010/main" val="17712534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402EC-502A-2B47-932F-20B0138D455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10021C4-EB41-B443-94BA-E92750DA7606}"/>
              </a:ext>
            </a:extLst>
          </p:cNvPr>
          <p:cNvSpPr>
            <a:spLocks noGrp="1"/>
          </p:cNvSpPr>
          <p:nvPr>
            <p:ph type="dt" sz="half" idx="10"/>
          </p:nvPr>
        </p:nvSpPr>
        <p:spPr/>
        <p:txBody>
          <a:bodyPr/>
          <a:lstStyle/>
          <a:p>
            <a:fld id="{7C295269-A8AC-4342-9726-B830B6A91E3C}" type="datetimeFigureOut">
              <a:rPr lang="en-US" smtClean="0"/>
              <a:t>1/27/19</a:t>
            </a:fld>
            <a:endParaRPr lang="en-US"/>
          </a:p>
        </p:txBody>
      </p:sp>
      <p:sp>
        <p:nvSpPr>
          <p:cNvPr id="4" name="Footer Placeholder 3">
            <a:extLst>
              <a:ext uri="{FF2B5EF4-FFF2-40B4-BE49-F238E27FC236}">
                <a16:creationId xmlns:a16="http://schemas.microsoft.com/office/drawing/2014/main" id="{B65AA567-0155-FD46-9E8A-5CD8206E1B6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2F3503C-BA5C-5E43-BC95-0A8711972669}"/>
              </a:ext>
            </a:extLst>
          </p:cNvPr>
          <p:cNvSpPr>
            <a:spLocks noGrp="1"/>
          </p:cNvSpPr>
          <p:nvPr>
            <p:ph type="sldNum" sz="quarter" idx="12"/>
          </p:nvPr>
        </p:nvSpPr>
        <p:spPr/>
        <p:txBody>
          <a:bodyPr/>
          <a:lstStyle/>
          <a:p>
            <a:fld id="{0B0C1C80-1FE5-8846-838A-11C7E09CEB03}" type="slidenum">
              <a:rPr lang="en-US" smtClean="0"/>
              <a:t>‹#›</a:t>
            </a:fld>
            <a:endParaRPr lang="en-US"/>
          </a:p>
        </p:txBody>
      </p:sp>
    </p:spTree>
    <p:extLst>
      <p:ext uri="{BB962C8B-B14F-4D97-AF65-F5344CB8AC3E}">
        <p14:creationId xmlns:p14="http://schemas.microsoft.com/office/powerpoint/2010/main" val="2599894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555CBF5-4F37-C54C-9145-BDBFF94F5E3F}"/>
              </a:ext>
            </a:extLst>
          </p:cNvPr>
          <p:cNvSpPr>
            <a:spLocks noGrp="1"/>
          </p:cNvSpPr>
          <p:nvPr>
            <p:ph type="dt" sz="half" idx="10"/>
          </p:nvPr>
        </p:nvSpPr>
        <p:spPr/>
        <p:txBody>
          <a:bodyPr/>
          <a:lstStyle/>
          <a:p>
            <a:fld id="{7C295269-A8AC-4342-9726-B830B6A91E3C}" type="datetimeFigureOut">
              <a:rPr lang="en-US" smtClean="0"/>
              <a:t>1/27/19</a:t>
            </a:fld>
            <a:endParaRPr lang="en-US"/>
          </a:p>
        </p:txBody>
      </p:sp>
      <p:sp>
        <p:nvSpPr>
          <p:cNvPr id="3" name="Footer Placeholder 2">
            <a:extLst>
              <a:ext uri="{FF2B5EF4-FFF2-40B4-BE49-F238E27FC236}">
                <a16:creationId xmlns:a16="http://schemas.microsoft.com/office/drawing/2014/main" id="{4A3989B7-29A1-C94D-A909-C3A161AD092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267460-32AD-064F-A318-0A041BAF603A}"/>
              </a:ext>
            </a:extLst>
          </p:cNvPr>
          <p:cNvSpPr>
            <a:spLocks noGrp="1"/>
          </p:cNvSpPr>
          <p:nvPr>
            <p:ph type="sldNum" sz="quarter" idx="12"/>
          </p:nvPr>
        </p:nvSpPr>
        <p:spPr/>
        <p:txBody>
          <a:bodyPr/>
          <a:lstStyle/>
          <a:p>
            <a:fld id="{0B0C1C80-1FE5-8846-838A-11C7E09CEB03}" type="slidenum">
              <a:rPr lang="en-US" smtClean="0"/>
              <a:t>‹#›</a:t>
            </a:fld>
            <a:endParaRPr lang="en-US"/>
          </a:p>
        </p:txBody>
      </p:sp>
    </p:spTree>
    <p:extLst>
      <p:ext uri="{BB962C8B-B14F-4D97-AF65-F5344CB8AC3E}">
        <p14:creationId xmlns:p14="http://schemas.microsoft.com/office/powerpoint/2010/main" val="638990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59233-D6F8-0E44-A43D-3CA54234C7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8B6FA13-E397-EC45-A556-DAFE3445E5E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2599FB1-0DAA-2942-893A-F6AC8F5468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BD45D58-6E8D-8F43-8C96-0C9E40791280}"/>
              </a:ext>
            </a:extLst>
          </p:cNvPr>
          <p:cNvSpPr>
            <a:spLocks noGrp="1"/>
          </p:cNvSpPr>
          <p:nvPr>
            <p:ph type="dt" sz="half" idx="10"/>
          </p:nvPr>
        </p:nvSpPr>
        <p:spPr/>
        <p:txBody>
          <a:bodyPr/>
          <a:lstStyle/>
          <a:p>
            <a:fld id="{7C295269-A8AC-4342-9726-B830B6A91E3C}" type="datetimeFigureOut">
              <a:rPr lang="en-US" smtClean="0"/>
              <a:t>1/27/19</a:t>
            </a:fld>
            <a:endParaRPr lang="en-US"/>
          </a:p>
        </p:txBody>
      </p:sp>
      <p:sp>
        <p:nvSpPr>
          <p:cNvPr id="6" name="Footer Placeholder 5">
            <a:extLst>
              <a:ext uri="{FF2B5EF4-FFF2-40B4-BE49-F238E27FC236}">
                <a16:creationId xmlns:a16="http://schemas.microsoft.com/office/drawing/2014/main" id="{D56D2ACD-7A7E-314C-A77F-879D798E6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6B7D2D-ADD0-AD4C-A823-997E6E696FE4}"/>
              </a:ext>
            </a:extLst>
          </p:cNvPr>
          <p:cNvSpPr>
            <a:spLocks noGrp="1"/>
          </p:cNvSpPr>
          <p:nvPr>
            <p:ph type="sldNum" sz="quarter" idx="12"/>
          </p:nvPr>
        </p:nvSpPr>
        <p:spPr/>
        <p:txBody>
          <a:bodyPr/>
          <a:lstStyle/>
          <a:p>
            <a:fld id="{0B0C1C80-1FE5-8846-838A-11C7E09CEB03}" type="slidenum">
              <a:rPr lang="en-US" smtClean="0"/>
              <a:t>‹#›</a:t>
            </a:fld>
            <a:endParaRPr lang="en-US"/>
          </a:p>
        </p:txBody>
      </p:sp>
    </p:spTree>
    <p:extLst>
      <p:ext uri="{BB962C8B-B14F-4D97-AF65-F5344CB8AC3E}">
        <p14:creationId xmlns:p14="http://schemas.microsoft.com/office/powerpoint/2010/main" val="19994760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D9C69-9A52-8A45-B614-D72AA18841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8365377-FD94-064A-9B38-D43086BED8E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FFF3408-EAEE-F347-91E7-3D31FF308C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28032D0-9941-CC4A-AF35-636497A139EB}"/>
              </a:ext>
            </a:extLst>
          </p:cNvPr>
          <p:cNvSpPr>
            <a:spLocks noGrp="1"/>
          </p:cNvSpPr>
          <p:nvPr>
            <p:ph type="dt" sz="half" idx="10"/>
          </p:nvPr>
        </p:nvSpPr>
        <p:spPr/>
        <p:txBody>
          <a:bodyPr/>
          <a:lstStyle/>
          <a:p>
            <a:fld id="{7C295269-A8AC-4342-9726-B830B6A91E3C}" type="datetimeFigureOut">
              <a:rPr lang="en-US" smtClean="0"/>
              <a:t>1/27/19</a:t>
            </a:fld>
            <a:endParaRPr lang="en-US"/>
          </a:p>
        </p:txBody>
      </p:sp>
      <p:sp>
        <p:nvSpPr>
          <p:cNvPr id="6" name="Footer Placeholder 5">
            <a:extLst>
              <a:ext uri="{FF2B5EF4-FFF2-40B4-BE49-F238E27FC236}">
                <a16:creationId xmlns:a16="http://schemas.microsoft.com/office/drawing/2014/main" id="{F47709DF-A709-4647-84E7-64088FE267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101E52-7B4D-2547-B403-14B5CB82A8C4}"/>
              </a:ext>
            </a:extLst>
          </p:cNvPr>
          <p:cNvSpPr>
            <a:spLocks noGrp="1"/>
          </p:cNvSpPr>
          <p:nvPr>
            <p:ph type="sldNum" sz="quarter" idx="12"/>
          </p:nvPr>
        </p:nvSpPr>
        <p:spPr/>
        <p:txBody>
          <a:bodyPr/>
          <a:lstStyle/>
          <a:p>
            <a:fld id="{0B0C1C80-1FE5-8846-838A-11C7E09CEB03}" type="slidenum">
              <a:rPr lang="en-US" smtClean="0"/>
              <a:t>‹#›</a:t>
            </a:fld>
            <a:endParaRPr lang="en-US"/>
          </a:p>
        </p:txBody>
      </p:sp>
    </p:spTree>
    <p:extLst>
      <p:ext uri="{BB962C8B-B14F-4D97-AF65-F5344CB8AC3E}">
        <p14:creationId xmlns:p14="http://schemas.microsoft.com/office/powerpoint/2010/main" val="36475198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869B9-B27B-004C-8719-F76097A7E93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B07781B-7F6A-5842-AE77-B9871522A2CB}"/>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E72D2F1-74CA-2245-B8D0-A3103DA24DE6}"/>
              </a:ext>
            </a:extLst>
          </p:cNvPr>
          <p:cNvSpPr>
            <a:spLocks noGrp="1"/>
          </p:cNvSpPr>
          <p:nvPr>
            <p:ph type="dt" sz="half" idx="10"/>
          </p:nvPr>
        </p:nvSpPr>
        <p:spPr/>
        <p:txBody>
          <a:bodyPr/>
          <a:lstStyle/>
          <a:p>
            <a:fld id="{7C295269-A8AC-4342-9726-B830B6A91E3C}" type="datetimeFigureOut">
              <a:rPr lang="en-US" smtClean="0"/>
              <a:t>1/27/19</a:t>
            </a:fld>
            <a:endParaRPr lang="en-US"/>
          </a:p>
        </p:txBody>
      </p:sp>
      <p:sp>
        <p:nvSpPr>
          <p:cNvPr id="5" name="Footer Placeholder 4">
            <a:extLst>
              <a:ext uri="{FF2B5EF4-FFF2-40B4-BE49-F238E27FC236}">
                <a16:creationId xmlns:a16="http://schemas.microsoft.com/office/drawing/2014/main" id="{AD43B5B2-0463-024A-9C58-B5D6610087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A6522D-949C-5A4B-A785-473620EEE951}"/>
              </a:ext>
            </a:extLst>
          </p:cNvPr>
          <p:cNvSpPr>
            <a:spLocks noGrp="1"/>
          </p:cNvSpPr>
          <p:nvPr>
            <p:ph type="sldNum" sz="quarter" idx="12"/>
          </p:nvPr>
        </p:nvSpPr>
        <p:spPr/>
        <p:txBody>
          <a:bodyPr/>
          <a:lstStyle/>
          <a:p>
            <a:fld id="{0B0C1C80-1FE5-8846-838A-11C7E09CEB03}" type="slidenum">
              <a:rPr lang="en-US" smtClean="0"/>
              <a:t>‹#›</a:t>
            </a:fld>
            <a:endParaRPr lang="en-US"/>
          </a:p>
        </p:txBody>
      </p:sp>
    </p:spTree>
    <p:extLst>
      <p:ext uri="{BB962C8B-B14F-4D97-AF65-F5344CB8AC3E}">
        <p14:creationId xmlns:p14="http://schemas.microsoft.com/office/powerpoint/2010/main" val="11553533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B156954-642E-AA47-A64D-1AA1503C803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4A11334-BF93-FD48-B080-3482765AA649}"/>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D58126C-900A-5745-B1BC-3282B5D52BB4}"/>
              </a:ext>
            </a:extLst>
          </p:cNvPr>
          <p:cNvSpPr>
            <a:spLocks noGrp="1"/>
          </p:cNvSpPr>
          <p:nvPr>
            <p:ph type="dt" sz="half" idx="10"/>
          </p:nvPr>
        </p:nvSpPr>
        <p:spPr/>
        <p:txBody>
          <a:bodyPr/>
          <a:lstStyle/>
          <a:p>
            <a:fld id="{7C295269-A8AC-4342-9726-B830B6A91E3C}" type="datetimeFigureOut">
              <a:rPr lang="en-US" smtClean="0"/>
              <a:t>1/27/19</a:t>
            </a:fld>
            <a:endParaRPr lang="en-US"/>
          </a:p>
        </p:txBody>
      </p:sp>
      <p:sp>
        <p:nvSpPr>
          <p:cNvPr id="5" name="Footer Placeholder 4">
            <a:extLst>
              <a:ext uri="{FF2B5EF4-FFF2-40B4-BE49-F238E27FC236}">
                <a16:creationId xmlns:a16="http://schemas.microsoft.com/office/drawing/2014/main" id="{89DCE701-9D21-294C-962C-6370824F22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930D40-626E-AB48-AD66-B9DFEB11CEB4}"/>
              </a:ext>
            </a:extLst>
          </p:cNvPr>
          <p:cNvSpPr>
            <a:spLocks noGrp="1"/>
          </p:cNvSpPr>
          <p:nvPr>
            <p:ph type="sldNum" sz="quarter" idx="12"/>
          </p:nvPr>
        </p:nvSpPr>
        <p:spPr/>
        <p:txBody>
          <a:bodyPr/>
          <a:lstStyle/>
          <a:p>
            <a:fld id="{0B0C1C80-1FE5-8846-838A-11C7E09CEB03}" type="slidenum">
              <a:rPr lang="en-US" smtClean="0"/>
              <a:t>‹#›</a:t>
            </a:fld>
            <a:endParaRPr lang="en-US"/>
          </a:p>
        </p:txBody>
      </p:sp>
    </p:spTree>
    <p:extLst>
      <p:ext uri="{BB962C8B-B14F-4D97-AF65-F5344CB8AC3E}">
        <p14:creationId xmlns:p14="http://schemas.microsoft.com/office/powerpoint/2010/main" val="1807249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03CC3C-CFDC-1048-8748-6580A6E67EE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A5F432A-B566-8A4E-90EE-7122987E785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03761A-2F45-8942-A837-54C0ABCE94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295269-A8AC-4342-9726-B830B6A91E3C}" type="datetimeFigureOut">
              <a:rPr lang="en-US" smtClean="0"/>
              <a:t>1/27/19</a:t>
            </a:fld>
            <a:endParaRPr lang="en-US"/>
          </a:p>
        </p:txBody>
      </p:sp>
      <p:sp>
        <p:nvSpPr>
          <p:cNvPr id="5" name="Footer Placeholder 4">
            <a:extLst>
              <a:ext uri="{FF2B5EF4-FFF2-40B4-BE49-F238E27FC236}">
                <a16:creationId xmlns:a16="http://schemas.microsoft.com/office/drawing/2014/main" id="{303DF425-EAD4-2848-A87E-EEB72400BD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08F3502-EE91-D644-80CD-2512FFA35F9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0C1C80-1FE5-8846-838A-11C7E09CEB03}" type="slidenum">
              <a:rPr lang="en-US" smtClean="0"/>
              <a:t>‹#›</a:t>
            </a:fld>
            <a:endParaRPr lang="en-US"/>
          </a:p>
        </p:txBody>
      </p:sp>
    </p:spTree>
    <p:extLst>
      <p:ext uri="{BB962C8B-B14F-4D97-AF65-F5344CB8AC3E}">
        <p14:creationId xmlns:p14="http://schemas.microsoft.com/office/powerpoint/2010/main" val="33290119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image" Target="../media/image7.tiff"/><Relationship Id="rId1" Type="http://schemas.openxmlformats.org/officeDocument/2006/relationships/slideLayout" Target="../slideLayouts/slideLayout7.xml"/><Relationship Id="rId5" Type="http://schemas.openxmlformats.org/officeDocument/2006/relationships/image" Target="../media/image10.tiff"/><Relationship Id="rId4" Type="http://schemas.openxmlformats.org/officeDocument/2006/relationships/image" Target="../media/image9.tif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image" Target="../media/image11.tiff"/><Relationship Id="rId1" Type="http://schemas.openxmlformats.org/officeDocument/2006/relationships/slideLayout" Target="../slideLayouts/slideLayout7.xml"/><Relationship Id="rId5" Type="http://schemas.openxmlformats.org/officeDocument/2006/relationships/image" Target="../media/image14.tiff"/><Relationship Id="rId4" Type="http://schemas.openxmlformats.org/officeDocument/2006/relationships/image" Target="../media/image13.tiff"/></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hyperlink" Target="http://www.bbc.co.uk/news/magazine-23028078"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8.xml"/><Relationship Id="rId4" Type="http://schemas.openxmlformats.org/officeDocument/2006/relationships/image" Target="../media/image21.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6.tiff"/><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7.tiff"/><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9E7FD-9DB2-C544-8BB2-43FB50F299B8}"/>
              </a:ext>
            </a:extLst>
          </p:cNvPr>
          <p:cNvSpPr>
            <a:spLocks noGrp="1"/>
          </p:cNvSpPr>
          <p:nvPr>
            <p:ph type="ctrTitle"/>
          </p:nvPr>
        </p:nvSpPr>
        <p:spPr/>
        <p:txBody>
          <a:bodyPr/>
          <a:lstStyle/>
          <a:p>
            <a:r>
              <a:rPr lang="en-US" dirty="0"/>
              <a:t>WHAT IS WELSHNESS?</a:t>
            </a:r>
          </a:p>
        </p:txBody>
      </p:sp>
      <p:sp>
        <p:nvSpPr>
          <p:cNvPr id="3" name="Subtitle 2">
            <a:extLst>
              <a:ext uri="{FF2B5EF4-FFF2-40B4-BE49-F238E27FC236}">
                <a16:creationId xmlns:a16="http://schemas.microsoft.com/office/drawing/2014/main" id="{512A18DC-38C4-BD4B-9E64-9D3CA07137FE}"/>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42701671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35968-A5F3-3A4B-BD34-F6882C8E44AC}"/>
              </a:ext>
            </a:extLst>
          </p:cNvPr>
          <p:cNvSpPr>
            <a:spLocks noGrp="1"/>
          </p:cNvSpPr>
          <p:nvPr>
            <p:ph type="title"/>
          </p:nvPr>
        </p:nvSpPr>
        <p:spPr/>
        <p:txBody>
          <a:bodyPr wrap="square" numCol="1" compatLnSpc="1">
            <a:prstTxWarp prst="textNoShape">
              <a:avLst/>
            </a:prstTxWarp>
          </a:bodyPr>
          <a:lstStyle/>
          <a:p>
            <a:r>
              <a:rPr lang="en-US" altLang="en-US"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What is </a:t>
            </a:r>
            <a:r>
              <a:rPr lang="en-US" altLang="en-US" dirty="0" err="1">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Welshness</a:t>
            </a:r>
            <a:r>
              <a:rPr lang="en-US" altLang="en-US"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a:t>
            </a:r>
          </a:p>
        </p:txBody>
      </p:sp>
      <p:sp>
        <p:nvSpPr>
          <p:cNvPr id="3" name="Content Placeholder 2">
            <a:extLst>
              <a:ext uri="{FF2B5EF4-FFF2-40B4-BE49-F238E27FC236}">
                <a16:creationId xmlns:a16="http://schemas.microsoft.com/office/drawing/2014/main" id="{9718694D-CCD6-7A48-8B12-040492D902F6}"/>
              </a:ext>
            </a:extLst>
          </p:cNvPr>
          <p:cNvSpPr>
            <a:spLocks noGrp="1"/>
          </p:cNvSpPr>
          <p:nvPr>
            <p:ph idx="1"/>
          </p:nvPr>
        </p:nvSpPr>
        <p:spPr>
          <a:xfrm>
            <a:off x="2209801" y="1868489"/>
            <a:ext cx="7770813" cy="4257675"/>
          </a:xfrm>
        </p:spPr>
        <p:txBody>
          <a:bodyPr wrap="square" numCol="1" anchor="t" anchorCtr="0" compatLnSpc="1">
            <a:prstTxWarp prst="textNoShape">
              <a:avLst/>
            </a:prstTxWarp>
            <a:normAutofit lnSpcReduction="10000"/>
          </a:bodyPr>
          <a:lstStyle/>
          <a:p>
            <a:pPr marL="0" indent="0">
              <a:buNone/>
            </a:pPr>
            <a:r>
              <a:rPr lang="en-US" altLang="en-US"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JMW Turner (1775-1851) sets the scene:</a:t>
            </a:r>
          </a:p>
          <a:p>
            <a:pPr marL="0" indent="0">
              <a:buNone/>
            </a:pPr>
            <a:r>
              <a:rPr lang="en-US" altLang="en-US"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“…Turner’s </a:t>
            </a:r>
            <a:r>
              <a:rPr lang="en-US" altLang="en-US" dirty="0" err="1">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sombre</a:t>
            </a:r>
            <a:r>
              <a:rPr lang="en-US" altLang="en-US"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 brooding pictures of Wales were intended to evoke in the consciousness of British connoisseurs…..” </a:t>
            </a:r>
          </a:p>
          <a:p>
            <a:pPr marL="0" indent="0">
              <a:buNone/>
            </a:pPr>
            <a:r>
              <a:rPr lang="en-US" altLang="en-US"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“Like the imaginary spaces of the Gothic Novel which so influenced Turner, the dark spaces of his Welsh pictures </a:t>
            </a:r>
            <a:r>
              <a:rPr lang="en-US" altLang="en-US" dirty="0" err="1">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symbolise</a:t>
            </a:r>
            <a:r>
              <a:rPr lang="en-US" altLang="en-US"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 the blockages and obstacles placed in the way of the exercise of power.”</a:t>
            </a:r>
          </a:p>
          <a:p>
            <a:pPr marL="0" indent="0" algn="r">
              <a:buNone/>
            </a:pPr>
            <a:r>
              <a:rPr lang="en-US" altLang="en-US"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Rod Jones, </a:t>
            </a:r>
            <a:r>
              <a:rPr lang="en-US" altLang="en-US" i="1"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Wales the Imagined Nation </a:t>
            </a:r>
            <a:endParaRPr lang="en-US" altLang="en-US"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22730234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icture containing water, ground&#13;&#10;&#13;&#10;Description automatically generated">
            <a:extLst>
              <a:ext uri="{FF2B5EF4-FFF2-40B4-BE49-F238E27FC236}">
                <a16:creationId xmlns:a16="http://schemas.microsoft.com/office/drawing/2014/main" id="{C619E9CF-55A6-8649-9329-259F61DFD6AF}"/>
              </a:ext>
            </a:extLst>
          </p:cNvPr>
          <p:cNvPicPr>
            <a:picLocks noChangeAspect="1"/>
          </p:cNvPicPr>
          <p:nvPr/>
        </p:nvPicPr>
        <p:blipFill rotWithShape="1">
          <a:blip r:embed="rId2"/>
          <a:srcRect t="16667"/>
          <a:stretch/>
        </p:blipFill>
        <p:spPr>
          <a:xfrm>
            <a:off x="20" y="10"/>
            <a:ext cx="12191980" cy="6857990"/>
          </a:xfrm>
          <a:prstGeom prst="rect">
            <a:avLst/>
          </a:prstGeom>
        </p:spPr>
      </p:pic>
    </p:spTree>
    <p:extLst>
      <p:ext uri="{BB962C8B-B14F-4D97-AF65-F5344CB8AC3E}">
        <p14:creationId xmlns:p14="http://schemas.microsoft.com/office/powerpoint/2010/main" val="37502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2DEE-9CE9-2942-A463-CFE38B76782C}"/>
              </a:ext>
            </a:extLst>
          </p:cNvPr>
          <p:cNvSpPr>
            <a:spLocks noGrp="1"/>
          </p:cNvSpPr>
          <p:nvPr>
            <p:ph type="title"/>
          </p:nvPr>
        </p:nvSpPr>
        <p:spPr>
          <a:xfrm>
            <a:off x="2209801" y="120651"/>
            <a:ext cx="7770813" cy="1089025"/>
          </a:xfrm>
        </p:spPr>
        <p:txBody>
          <a:bodyPr wrap="square" numCol="1" compatLnSpc="1">
            <a:prstTxWarp prst="textNoShape">
              <a:avLst/>
            </a:prstTxWarp>
          </a:bodyPr>
          <a:lstStyle/>
          <a:p>
            <a:r>
              <a:rPr lang="en-US" altLang="en-US"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What is </a:t>
            </a:r>
            <a:r>
              <a:rPr lang="en-US" altLang="en-US" dirty="0" err="1">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Welshness</a:t>
            </a:r>
            <a:r>
              <a:rPr lang="en-US" altLang="en-US"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a:t>
            </a:r>
          </a:p>
        </p:txBody>
      </p:sp>
      <p:sp>
        <p:nvSpPr>
          <p:cNvPr id="3" name="Content Placeholder 2">
            <a:extLst>
              <a:ext uri="{FF2B5EF4-FFF2-40B4-BE49-F238E27FC236}">
                <a16:creationId xmlns:a16="http://schemas.microsoft.com/office/drawing/2014/main" id="{08E0B4B2-7A46-A040-8110-36DE5EE3AC0A}"/>
              </a:ext>
            </a:extLst>
          </p:cNvPr>
          <p:cNvSpPr>
            <a:spLocks noGrp="1"/>
          </p:cNvSpPr>
          <p:nvPr>
            <p:ph idx="1"/>
          </p:nvPr>
        </p:nvSpPr>
        <p:spPr>
          <a:xfrm>
            <a:off x="2209801" y="1209675"/>
            <a:ext cx="7770813" cy="4916488"/>
          </a:xfrm>
        </p:spPr>
        <p:txBody>
          <a:bodyPr wrap="square" numCol="1" anchor="t" anchorCtr="0" compatLnSpc="1">
            <a:prstTxWarp prst="textNoShape">
              <a:avLst/>
            </a:prstTxWarp>
          </a:bodyPr>
          <a:lstStyle/>
          <a:p>
            <a:pPr marL="0" indent="0">
              <a:buNone/>
            </a:pPr>
            <a:r>
              <a:rPr lang="en-US" altLang="en-US" sz="2000" dirty="0" err="1">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Welshness</a:t>
            </a:r>
            <a:r>
              <a:rPr lang="en-US" altLang="en-US" sz="2000"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 is not a stereotype</a:t>
            </a:r>
          </a:p>
          <a:p>
            <a:pPr marL="0" indent="0">
              <a:buNone/>
            </a:pPr>
            <a:r>
              <a:rPr lang="en-US" altLang="en-US" sz="2000" dirty="0" err="1">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Welshness</a:t>
            </a:r>
            <a:r>
              <a:rPr lang="en-US" altLang="en-US" sz="2000"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 is not an ideology or ethnopsychology</a:t>
            </a:r>
          </a:p>
          <a:p>
            <a:pPr marL="0" indent="0">
              <a:buNone/>
            </a:pPr>
            <a:r>
              <a:rPr lang="en-US" altLang="en-US" sz="2000" dirty="0" err="1">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Welshness</a:t>
            </a:r>
            <a:r>
              <a:rPr lang="en-US" altLang="en-US" sz="2000"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 is not strict ethnicity or ‘a people’</a:t>
            </a:r>
            <a:endParaRPr lang="en-US" altLang="ja-JP" sz="2000"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endParaRPr>
          </a:p>
          <a:p>
            <a:pPr marL="0" indent="0">
              <a:buNone/>
            </a:pPr>
            <a:r>
              <a:rPr lang="en-US" altLang="en-US" sz="2000" dirty="0" err="1">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Welshness</a:t>
            </a:r>
            <a:r>
              <a:rPr lang="en-US" altLang="en-US" sz="2000"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 is not politics or a religion</a:t>
            </a:r>
          </a:p>
          <a:p>
            <a:pPr marL="0" indent="0">
              <a:buNone/>
            </a:pPr>
            <a:r>
              <a:rPr lang="en-US" altLang="en-US" sz="2000" dirty="0" err="1">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Welshness</a:t>
            </a:r>
            <a:r>
              <a:rPr lang="en-US" altLang="en-US" sz="2000"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 is vital to grasp and impossible to define</a:t>
            </a:r>
          </a:p>
          <a:p>
            <a:pPr marL="0" indent="0" algn="ctr">
              <a:buNone/>
            </a:pPr>
            <a:r>
              <a:rPr lang="en-US" altLang="en-US" sz="2000"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a:t>
            </a:r>
          </a:p>
          <a:p>
            <a:pPr marL="0" indent="0">
              <a:buNone/>
            </a:pPr>
            <a:r>
              <a:rPr lang="en-US" altLang="en-US" sz="2000"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“The Welsh as a people have lived by making and remaking themselves in generation after generation, usually against the odds, usually within a British context. In that making and remaking of themselves, a sense of history has been central.”</a:t>
            </a:r>
          </a:p>
          <a:p>
            <a:pPr marL="0" indent="0" algn="r">
              <a:buNone/>
            </a:pPr>
            <a:r>
              <a:rPr lang="en-US" altLang="en-US" sz="2000"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Gwyn A. Williams, </a:t>
            </a:r>
            <a:r>
              <a:rPr lang="en-US" altLang="en-US" sz="2000" i="1"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When was Wale</a:t>
            </a:r>
            <a:r>
              <a:rPr lang="en-US" altLang="en-US" sz="2000" i="1" dirty="0">
                <a:effectLst>
                  <a:outerShdw blurRad="38100" dist="38100" dir="2700000" algn="tl">
                    <a:srgbClr val="212121"/>
                  </a:outerShdw>
                </a:effectLst>
                <a:ea typeface="ＭＳ Ｐゴシック" panose="020B0600070205080204" pitchFamily="34" charset="-128"/>
              </a:rPr>
              <a:t>s?</a:t>
            </a:r>
            <a:endParaRPr lang="en-US" altLang="en-US" sz="2000" dirty="0">
              <a:effectLst>
                <a:outerShdw blurRad="38100" dist="38100" dir="2700000" algn="tl">
                  <a:srgbClr val="212121"/>
                </a:outerShdw>
              </a:effectLst>
              <a:ea typeface="ＭＳ Ｐゴシック" panose="020B0600070205080204" pitchFamily="34" charset="-128"/>
            </a:endParaRPr>
          </a:p>
          <a:p>
            <a:pPr marL="0" indent="0">
              <a:buNone/>
            </a:pPr>
            <a:endParaRPr lang="en-US" altLang="en-US" sz="2000" dirty="0">
              <a:effectLst>
                <a:outerShdw blurRad="38100" dist="38100" dir="2700000" algn="tl">
                  <a:srgbClr val="212121"/>
                </a:outerShdw>
              </a:effectLst>
              <a:ea typeface="ＭＳ Ｐゴシック" panose="020B0600070205080204" pitchFamily="34" charset="-128"/>
            </a:endParaRPr>
          </a:p>
          <a:p>
            <a:pPr marL="0" indent="0">
              <a:buNone/>
            </a:pPr>
            <a:endParaRPr lang="en-US" altLang="en-US" sz="2000" dirty="0">
              <a:effectLst>
                <a:outerShdw blurRad="38100" dist="38100" dir="2700000" algn="tl">
                  <a:srgbClr val="212121"/>
                </a:outerShdw>
              </a:effectLst>
              <a:ea typeface="ＭＳ Ｐゴシック" panose="020B0600070205080204" pitchFamily="34" charset="-128"/>
            </a:endParaRPr>
          </a:p>
          <a:p>
            <a:pPr marL="0" indent="0">
              <a:buNone/>
            </a:pPr>
            <a:endParaRPr lang="en-US" altLang="en-US" sz="2000" dirty="0">
              <a:effectLst>
                <a:outerShdw blurRad="38100" dist="38100" dir="2700000" algn="tl">
                  <a:srgbClr val="212121"/>
                </a:outerShdw>
              </a:effectLst>
              <a:ea typeface="ＭＳ Ｐゴシック" panose="020B0600070205080204" pitchFamily="34" charset="-128"/>
            </a:endParaRPr>
          </a:p>
        </p:txBody>
      </p:sp>
    </p:spTree>
    <p:extLst>
      <p:ext uri="{BB962C8B-B14F-4D97-AF65-F5344CB8AC3E}">
        <p14:creationId xmlns:p14="http://schemas.microsoft.com/office/powerpoint/2010/main" val="42620052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5D13C70-5FBE-6F40-A108-EC25EEA351B4}"/>
              </a:ext>
            </a:extLst>
          </p:cNvPr>
          <p:cNvPicPr>
            <a:picLocks noChangeAspect="1"/>
          </p:cNvPicPr>
          <p:nvPr/>
        </p:nvPicPr>
        <p:blipFill>
          <a:blip r:embed="rId2"/>
          <a:stretch>
            <a:fillRect/>
          </a:stretch>
        </p:blipFill>
        <p:spPr>
          <a:xfrm>
            <a:off x="3893780" y="0"/>
            <a:ext cx="4404440" cy="6858000"/>
          </a:xfrm>
          <a:prstGeom prst="rect">
            <a:avLst/>
          </a:prstGeom>
        </p:spPr>
      </p:pic>
    </p:spTree>
    <p:extLst>
      <p:ext uri="{BB962C8B-B14F-4D97-AF65-F5344CB8AC3E}">
        <p14:creationId xmlns:p14="http://schemas.microsoft.com/office/powerpoint/2010/main" val="18743421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74A9110-F87A-E243-9F48-F957ADDC044B}"/>
              </a:ext>
            </a:extLst>
          </p:cNvPr>
          <p:cNvSpPr>
            <a:spLocks noGrp="1"/>
          </p:cNvSpPr>
          <p:nvPr>
            <p:ph type="title"/>
          </p:nvPr>
        </p:nvSpPr>
        <p:spPr>
          <a:xfrm>
            <a:off x="1179226" y="826680"/>
            <a:ext cx="9833548" cy="1325563"/>
          </a:xfrm>
        </p:spPr>
        <p:txBody>
          <a:bodyPr numCol="1" compatLnSpc="1">
            <a:prstTxWarp prst="textNoShape">
              <a:avLst/>
            </a:prstTxWarp>
            <a:normAutofit/>
          </a:bodyPr>
          <a:lstStyle/>
          <a:p>
            <a:pPr algn="ctr"/>
            <a:r>
              <a:rPr lang="en-US" altLang="en-US" sz="4000">
                <a:solidFill>
                  <a:srgbClr val="FFFFFF"/>
                </a:solidFill>
                <a:effectLst>
                  <a:outerShdw blurRad="38100" dist="38100" dir="2700000" algn="tl">
                    <a:srgbClr val="212121"/>
                  </a:outerShdw>
                </a:effectLst>
                <a:ea typeface="ＭＳ Ｐゴシック" panose="020B0600070205080204" pitchFamily="34" charset="-128"/>
              </a:rPr>
              <a:t>Key Welshness characteristics</a:t>
            </a:r>
          </a:p>
        </p:txBody>
      </p:sp>
      <p:sp>
        <p:nvSpPr>
          <p:cNvPr id="3" name="Content Placeholder 2">
            <a:extLst>
              <a:ext uri="{FF2B5EF4-FFF2-40B4-BE49-F238E27FC236}">
                <a16:creationId xmlns:a16="http://schemas.microsoft.com/office/drawing/2014/main" id="{70AC7918-77D4-F842-A6EC-BA6ED639C2FC}"/>
              </a:ext>
            </a:extLst>
          </p:cNvPr>
          <p:cNvSpPr>
            <a:spLocks noGrp="1"/>
          </p:cNvSpPr>
          <p:nvPr>
            <p:ph idx="1"/>
          </p:nvPr>
        </p:nvSpPr>
        <p:spPr>
          <a:xfrm>
            <a:off x="1179226" y="3092970"/>
            <a:ext cx="9833548" cy="2693976"/>
          </a:xfrm>
        </p:spPr>
        <p:txBody>
          <a:bodyPr numCol="1" anchorCtr="0" compatLnSpc="1">
            <a:prstTxWarp prst="textNoShape">
              <a:avLst/>
            </a:prstTxWarp>
            <a:noAutofit/>
          </a:bodyPr>
          <a:lstStyle/>
          <a:p>
            <a:pPr marL="342900" lvl="1" indent="-342900">
              <a:spcBef>
                <a:spcPts val="2000"/>
              </a:spcBef>
            </a:pPr>
            <a:r>
              <a:rPr lang="en-US" altLang="en-US" sz="1600" b="1"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Kenneth O. Morgan in: </a:t>
            </a:r>
            <a:r>
              <a:rPr lang="en-US" altLang="en-US" sz="1600" b="1" i="1"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Rebirth of a Nation</a:t>
            </a:r>
            <a:r>
              <a:rPr lang="en-US" altLang="en-US" sz="1600" b="1"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   </a:t>
            </a:r>
            <a:r>
              <a:rPr lang="en-US" altLang="en-US" sz="1600"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Plaid </a:t>
            </a:r>
            <a:r>
              <a:rPr lang="en-US" altLang="en-US" sz="1600" dirty="0" err="1">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Cymru’s</a:t>
            </a:r>
            <a:r>
              <a:rPr lang="en-US" altLang="en-US" sz="1600"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 main concerns were moral, intellectual and cultural:</a:t>
            </a:r>
          </a:p>
          <a:p>
            <a:pPr marL="342900" lvl="1" indent="-342900"/>
            <a:r>
              <a:rPr lang="en-US" altLang="en-US" sz="1600"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Making of Welsh the only official language in government administration, business and in education instruction</a:t>
            </a:r>
          </a:p>
          <a:p>
            <a:pPr marL="342900" lvl="1" indent="-342900"/>
            <a:r>
              <a:rPr lang="en-US" altLang="en-US" sz="1600"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Nationalist ‘pacific’ nature and movement</a:t>
            </a:r>
          </a:p>
          <a:p>
            <a:pPr marL="342900" lvl="1" indent="-342900"/>
            <a:r>
              <a:rPr lang="en-US" altLang="en-US" sz="1600"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Asserting and defining Welsh identity in literary periodicals, Eisteddfod platforms, </a:t>
            </a:r>
          </a:p>
          <a:p>
            <a:pPr marL="342900" lvl="1" indent="-342900"/>
            <a:r>
              <a:rPr lang="en-US" altLang="en-US" sz="1600"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Dislike/distrust of imperialism, of influence from ‘foreign’ England</a:t>
            </a:r>
          </a:p>
          <a:p>
            <a:r>
              <a:rPr lang="en-US" altLang="en-US" sz="1600" b="1"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Carol </a:t>
            </a:r>
            <a:r>
              <a:rPr lang="en-US" altLang="en-US" sz="1600" b="1" dirty="0" err="1">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Trosset</a:t>
            </a:r>
            <a:r>
              <a:rPr lang="en-US" altLang="en-US" sz="1600" b="1"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 in: </a:t>
            </a:r>
            <a:r>
              <a:rPr lang="en-US" altLang="en-US" sz="1600" b="1" i="1" dirty="0" err="1">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Welshness</a:t>
            </a:r>
            <a:r>
              <a:rPr lang="en-US" altLang="en-US" sz="1600" b="1" i="1"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 Performed:</a:t>
            </a:r>
            <a:r>
              <a:rPr lang="en-US" altLang="en-US" sz="1600" b="1"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 </a:t>
            </a:r>
          </a:p>
          <a:p>
            <a:pPr marL="342900" lvl="1" indent="-342900"/>
            <a:r>
              <a:rPr lang="en-US" altLang="en-US" sz="1600"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The importance of language, history and sense of community</a:t>
            </a:r>
          </a:p>
          <a:p>
            <a:pPr marL="342900" lvl="1" indent="-342900"/>
            <a:r>
              <a:rPr lang="en-US" altLang="en-US" sz="1600"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Christian/Methodist-based values of integrity, hard work, modesty</a:t>
            </a:r>
          </a:p>
          <a:p>
            <a:pPr marL="342900" lvl="1" indent="-342900"/>
            <a:r>
              <a:rPr lang="en-US" altLang="en-US" sz="1600"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National Eisteddfod held accountable for maintaining many cultural traditions</a:t>
            </a:r>
          </a:p>
          <a:p>
            <a:pPr marL="342900" lvl="1" indent="-342900"/>
            <a:r>
              <a:rPr lang="en-US" altLang="en-US" sz="1600"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Presence of dominant England as a scapegoat of unwanted contaminating cultural influences</a:t>
            </a:r>
          </a:p>
        </p:txBody>
      </p:sp>
    </p:spTree>
    <p:extLst>
      <p:ext uri="{BB962C8B-B14F-4D97-AF65-F5344CB8AC3E}">
        <p14:creationId xmlns:p14="http://schemas.microsoft.com/office/powerpoint/2010/main" val="36505612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99C85A4-0BC8-AC43-9E3E-6DF180084500}"/>
              </a:ext>
            </a:extLst>
          </p:cNvPr>
          <p:cNvPicPr>
            <a:picLocks noChangeAspect="1"/>
          </p:cNvPicPr>
          <p:nvPr/>
        </p:nvPicPr>
        <p:blipFill rotWithShape="1">
          <a:blip r:embed="rId2"/>
          <a:srcRect l="5486" r="1180"/>
          <a:stretch/>
        </p:blipFill>
        <p:spPr>
          <a:xfrm>
            <a:off x="20" y="10"/>
            <a:ext cx="12191980" cy="6857990"/>
          </a:xfrm>
          <a:prstGeom prst="rect">
            <a:avLst/>
          </a:prstGeom>
        </p:spPr>
      </p:pic>
    </p:spTree>
    <p:extLst>
      <p:ext uri="{BB962C8B-B14F-4D97-AF65-F5344CB8AC3E}">
        <p14:creationId xmlns:p14="http://schemas.microsoft.com/office/powerpoint/2010/main" val="25034781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EEEC3DD-2813-E34C-9682-27EE44C60ADC}"/>
              </a:ext>
            </a:extLst>
          </p:cNvPr>
          <p:cNvSpPr>
            <a:spLocks noGrp="1"/>
          </p:cNvSpPr>
          <p:nvPr>
            <p:ph type="title"/>
          </p:nvPr>
        </p:nvSpPr>
        <p:spPr>
          <a:xfrm>
            <a:off x="640079" y="2053641"/>
            <a:ext cx="3669161" cy="2760098"/>
          </a:xfrm>
        </p:spPr>
        <p:txBody>
          <a:bodyPr numCol="1" compatLnSpc="1">
            <a:prstTxWarp prst="textNoShape">
              <a:avLst/>
            </a:prstTxWarp>
            <a:normAutofit/>
          </a:bodyPr>
          <a:lstStyle/>
          <a:p>
            <a:r>
              <a:rPr lang="en-US" altLang="en-US">
                <a:solidFill>
                  <a:srgbClr val="FFFFFF"/>
                </a:solidFill>
                <a:effectLst>
                  <a:outerShdw blurRad="38100" dist="38100" dir="2700000" algn="tl">
                    <a:srgbClr val="212121"/>
                  </a:outerShdw>
                </a:effectLst>
                <a:ea typeface="ＭＳ Ｐゴシック" panose="020B0600070205080204" pitchFamily="34" charset="-128"/>
              </a:rPr>
              <a:t>What is culture?</a:t>
            </a:r>
          </a:p>
        </p:txBody>
      </p:sp>
      <p:sp>
        <p:nvSpPr>
          <p:cNvPr id="3" name="Content Placeholder 2">
            <a:extLst>
              <a:ext uri="{FF2B5EF4-FFF2-40B4-BE49-F238E27FC236}">
                <a16:creationId xmlns:a16="http://schemas.microsoft.com/office/drawing/2014/main" id="{AFA8CCA9-712C-0B4C-B865-65EDEB457372}"/>
              </a:ext>
            </a:extLst>
          </p:cNvPr>
          <p:cNvSpPr>
            <a:spLocks noGrp="1"/>
          </p:cNvSpPr>
          <p:nvPr>
            <p:ph idx="1"/>
          </p:nvPr>
        </p:nvSpPr>
        <p:spPr>
          <a:xfrm>
            <a:off x="6090574" y="801866"/>
            <a:ext cx="5306084" cy="5230634"/>
          </a:xfrm>
        </p:spPr>
        <p:txBody>
          <a:bodyPr numCol="1" anchor="ctr" anchorCtr="0" compatLnSpc="1">
            <a:prstTxWarp prst="textNoShape">
              <a:avLst/>
            </a:prstTxWarp>
            <a:normAutofit/>
          </a:bodyPr>
          <a:lstStyle/>
          <a:p>
            <a:pPr marL="0" indent="0">
              <a:buNone/>
            </a:pPr>
            <a:r>
              <a:rPr lang="en-US" altLang="en-US" sz="2200"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 Raymond Williams, 1988, in </a:t>
            </a:r>
            <a:r>
              <a:rPr lang="en-US" altLang="en-US" sz="2200" i="1"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Keywords</a:t>
            </a:r>
            <a:r>
              <a:rPr lang="en-US" altLang="en-US" sz="2200"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 describes it as:</a:t>
            </a:r>
          </a:p>
          <a:p>
            <a:pPr marL="0" indent="0"/>
            <a:r>
              <a:rPr lang="en-US" altLang="en-US" sz="2200"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One of the two or three most complicated words in the English language (Welsh – </a:t>
            </a:r>
            <a:r>
              <a:rPr lang="en-US" altLang="en-US" sz="2200" i="1" dirty="0" err="1">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diwylliant</a:t>
            </a:r>
            <a:r>
              <a:rPr lang="en-US" altLang="en-US" sz="2200"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a:t>
            </a:r>
          </a:p>
          <a:p>
            <a:pPr marL="0" indent="0"/>
            <a:r>
              <a:rPr lang="en-US" altLang="en-US" sz="2200"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A complex argument about relations between general human development and a particular way of life, and between both the works and practices of art and intelligence.</a:t>
            </a:r>
          </a:p>
          <a:p>
            <a:pPr marL="0" indent="0"/>
            <a:r>
              <a:rPr lang="en-US" altLang="en-US" sz="2200"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In cultural anthropology the reference to </a:t>
            </a:r>
            <a:r>
              <a:rPr lang="en-US" altLang="en-US" sz="2200" i="1"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culture</a:t>
            </a:r>
            <a:r>
              <a:rPr lang="en-US" altLang="en-US" sz="2200"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 or </a:t>
            </a:r>
            <a:r>
              <a:rPr lang="en-US" altLang="en-US" sz="2200" i="1"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a culture </a:t>
            </a:r>
            <a:r>
              <a:rPr lang="en-US" altLang="en-US" sz="2200"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is primarily to material production; while in cultural studies the reference is primarily to </a:t>
            </a:r>
            <a:r>
              <a:rPr lang="en-US" altLang="en-US" sz="2200" i="1"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signifying</a:t>
            </a:r>
            <a:r>
              <a:rPr lang="en-US" altLang="en-US" sz="2200"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 or </a:t>
            </a:r>
            <a:r>
              <a:rPr lang="en-US" altLang="en-US" sz="2200" i="1"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symbolic</a:t>
            </a:r>
            <a:r>
              <a:rPr lang="en-US" altLang="en-US" sz="2200"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 systems.</a:t>
            </a:r>
          </a:p>
        </p:txBody>
      </p:sp>
    </p:spTree>
    <p:extLst>
      <p:ext uri="{BB962C8B-B14F-4D97-AF65-F5344CB8AC3E}">
        <p14:creationId xmlns:p14="http://schemas.microsoft.com/office/powerpoint/2010/main" val="39534776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D6EEC6C-AC54-F74C-9DA9-7088E9ADE4A0}"/>
              </a:ext>
            </a:extLst>
          </p:cNvPr>
          <p:cNvPicPr>
            <a:picLocks noChangeAspect="1"/>
          </p:cNvPicPr>
          <p:nvPr/>
        </p:nvPicPr>
        <p:blipFill>
          <a:blip r:embed="rId2"/>
          <a:stretch>
            <a:fillRect/>
          </a:stretch>
        </p:blipFill>
        <p:spPr>
          <a:xfrm>
            <a:off x="4191000" y="2362200"/>
            <a:ext cx="3810000" cy="2133600"/>
          </a:xfrm>
          <a:prstGeom prst="rect">
            <a:avLst/>
          </a:prstGeom>
        </p:spPr>
      </p:pic>
    </p:spTree>
    <p:extLst>
      <p:ext uri="{BB962C8B-B14F-4D97-AF65-F5344CB8AC3E}">
        <p14:creationId xmlns:p14="http://schemas.microsoft.com/office/powerpoint/2010/main" val="12224985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53E13F8-73D3-3044-B64E-015C28761F15}"/>
              </a:ext>
            </a:extLst>
          </p:cNvPr>
          <p:cNvSpPr>
            <a:spLocks noGrp="1"/>
          </p:cNvSpPr>
          <p:nvPr>
            <p:ph type="title"/>
          </p:nvPr>
        </p:nvSpPr>
        <p:spPr>
          <a:xfrm>
            <a:off x="640079" y="2053641"/>
            <a:ext cx="3669161" cy="2760098"/>
          </a:xfrm>
        </p:spPr>
        <p:txBody>
          <a:bodyPr numCol="1" compatLnSpc="1">
            <a:prstTxWarp prst="textNoShape">
              <a:avLst/>
            </a:prstTxWarp>
            <a:normAutofit/>
          </a:bodyPr>
          <a:lstStyle/>
          <a:p>
            <a:r>
              <a:rPr lang="en-US" altLang="en-US">
                <a:solidFill>
                  <a:srgbClr val="FFFFFF"/>
                </a:solidFill>
                <a:effectLst>
                  <a:outerShdw blurRad="38100" dist="38100" dir="2700000" algn="tl">
                    <a:srgbClr val="212121"/>
                  </a:outerShdw>
                </a:effectLst>
                <a:ea typeface="ＭＳ Ｐゴシック" panose="020B0600070205080204" pitchFamily="34" charset="-128"/>
              </a:rPr>
              <a:t>So what?</a:t>
            </a:r>
          </a:p>
        </p:txBody>
      </p:sp>
      <p:sp>
        <p:nvSpPr>
          <p:cNvPr id="3" name="Content Placeholder 2">
            <a:extLst>
              <a:ext uri="{FF2B5EF4-FFF2-40B4-BE49-F238E27FC236}">
                <a16:creationId xmlns:a16="http://schemas.microsoft.com/office/drawing/2014/main" id="{CBF86F66-D55B-1A49-88E1-259842112843}"/>
              </a:ext>
            </a:extLst>
          </p:cNvPr>
          <p:cNvSpPr>
            <a:spLocks noGrp="1"/>
          </p:cNvSpPr>
          <p:nvPr>
            <p:ph idx="1"/>
          </p:nvPr>
        </p:nvSpPr>
        <p:spPr>
          <a:xfrm>
            <a:off x="6090574" y="801866"/>
            <a:ext cx="5306084" cy="5230634"/>
          </a:xfrm>
        </p:spPr>
        <p:txBody>
          <a:bodyPr numCol="1" anchor="ctr" anchorCtr="0" compatLnSpc="1">
            <a:prstTxWarp prst="textNoShape">
              <a:avLst/>
            </a:prstTxWarp>
            <a:normAutofit/>
          </a:bodyPr>
          <a:lstStyle/>
          <a:p>
            <a:r>
              <a:rPr lang="en-US" altLang="en-US" sz="2400"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Cultural interpretation resides in </a:t>
            </a:r>
            <a:r>
              <a:rPr lang="en-US" altLang="en-US" sz="2400" u="sng"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people</a:t>
            </a:r>
            <a:r>
              <a:rPr lang="en-US" altLang="en-US" sz="2400"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 in a war – natives and visitors; and incomers bring their own. Photographers, journalists also bring their own </a:t>
            </a:r>
          </a:p>
          <a:p>
            <a:r>
              <a:rPr lang="en-US" altLang="en-US" sz="2400"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The national identity/cultural background of the photographer is an inevitable influence on:</a:t>
            </a:r>
          </a:p>
          <a:p>
            <a:pPr lvl="1"/>
            <a:r>
              <a:rPr lang="en-US" altLang="en-US" dirty="0">
                <a:solidFill>
                  <a:srgbClr val="000000"/>
                </a:solidFill>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Photographic style/preferences: place, time, subject of shoot</a:t>
            </a:r>
          </a:p>
          <a:p>
            <a:pPr marL="0" indent="0">
              <a:buNone/>
            </a:pPr>
            <a:endParaRPr lang="en-US" altLang="en-US" sz="2400" dirty="0">
              <a:solidFill>
                <a:srgbClr val="000000"/>
              </a:solidFill>
              <a:effectLst>
                <a:outerShdw blurRad="38100" dist="38100" dir="2700000" algn="tl">
                  <a:srgbClr val="212121"/>
                </a:outerShdw>
              </a:effectLst>
              <a:ea typeface="ＭＳ Ｐゴシック" panose="020B0600070205080204" pitchFamily="34" charset="-128"/>
            </a:endParaRPr>
          </a:p>
        </p:txBody>
      </p:sp>
    </p:spTree>
    <p:extLst>
      <p:ext uri="{BB962C8B-B14F-4D97-AF65-F5344CB8AC3E}">
        <p14:creationId xmlns:p14="http://schemas.microsoft.com/office/powerpoint/2010/main" val="1610048748"/>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C2997EE-0889-44C3-AC0D-18F26AC9A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E681395-0D04-1047-8F6C-C6CF6B4CC947}"/>
              </a:ext>
            </a:extLst>
          </p:cNvPr>
          <p:cNvPicPr>
            <a:picLocks noChangeAspect="1"/>
          </p:cNvPicPr>
          <p:nvPr/>
        </p:nvPicPr>
        <p:blipFill rotWithShape="1">
          <a:blip r:embed="rId2"/>
          <a:srcRect t="13754" r="-3" b="24362"/>
          <a:stretch/>
        </p:blipFill>
        <p:spPr>
          <a:xfrm>
            <a:off x="20" y="10"/>
            <a:ext cx="7215381" cy="2969294"/>
          </a:xfrm>
          <a:custGeom>
            <a:avLst/>
            <a:gdLst>
              <a:gd name="connsiteX0" fmla="*/ 0 w 7215401"/>
              <a:gd name="connsiteY0" fmla="*/ 0 h 2969304"/>
              <a:gd name="connsiteX1" fmla="*/ 677334 w 7215401"/>
              <a:gd name="connsiteY1" fmla="*/ 0 h 2969304"/>
              <a:gd name="connsiteX2" fmla="*/ 1168036 w 7215401"/>
              <a:gd name="connsiteY2" fmla="*/ 0 h 2969304"/>
              <a:gd name="connsiteX3" fmla="*/ 1205499 w 7215401"/>
              <a:gd name="connsiteY3" fmla="*/ 0 h 2969304"/>
              <a:gd name="connsiteX4" fmla="*/ 1647632 w 7215401"/>
              <a:gd name="connsiteY4" fmla="*/ 0 h 2969304"/>
              <a:gd name="connsiteX5" fmla="*/ 7215401 w 7215401"/>
              <a:gd name="connsiteY5" fmla="*/ 0 h 2969304"/>
              <a:gd name="connsiteX6" fmla="*/ 5840224 w 7215401"/>
              <a:gd name="connsiteY6" fmla="*/ 2969304 h 2969304"/>
              <a:gd name="connsiteX7" fmla="*/ 0 w 7215401"/>
              <a:gd name="connsiteY7" fmla="*/ 2969304 h 2969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15401" h="2969304">
                <a:moveTo>
                  <a:pt x="0" y="0"/>
                </a:moveTo>
                <a:lnTo>
                  <a:pt x="677334" y="0"/>
                </a:lnTo>
                <a:lnTo>
                  <a:pt x="1168036" y="0"/>
                </a:lnTo>
                <a:lnTo>
                  <a:pt x="1205499" y="0"/>
                </a:lnTo>
                <a:lnTo>
                  <a:pt x="1647632" y="0"/>
                </a:lnTo>
                <a:lnTo>
                  <a:pt x="7215401" y="0"/>
                </a:lnTo>
                <a:lnTo>
                  <a:pt x="5840224" y="2969304"/>
                </a:lnTo>
                <a:lnTo>
                  <a:pt x="0" y="2969304"/>
                </a:lnTo>
                <a:close/>
              </a:path>
            </a:pathLst>
          </a:custGeom>
        </p:spPr>
      </p:pic>
      <p:pic>
        <p:nvPicPr>
          <p:cNvPr id="6" name="Picture 5">
            <a:extLst>
              <a:ext uri="{FF2B5EF4-FFF2-40B4-BE49-F238E27FC236}">
                <a16:creationId xmlns:a16="http://schemas.microsoft.com/office/drawing/2014/main" id="{9132FDDA-BA79-6F44-A7BF-E96360CF0B29}"/>
              </a:ext>
            </a:extLst>
          </p:cNvPr>
          <p:cNvPicPr>
            <a:picLocks noChangeAspect="1"/>
          </p:cNvPicPr>
          <p:nvPr/>
        </p:nvPicPr>
        <p:blipFill rotWithShape="1">
          <a:blip r:embed="rId3"/>
          <a:srcRect t="6162" r="-3" b="7985"/>
          <a:stretch/>
        </p:blipFill>
        <p:spPr>
          <a:xfrm>
            <a:off x="5622233" y="10"/>
            <a:ext cx="6569769" cy="3750724"/>
          </a:xfrm>
          <a:custGeom>
            <a:avLst/>
            <a:gdLst>
              <a:gd name="connsiteX0" fmla="*/ 1738471 w 6569769"/>
              <a:gd name="connsiteY0" fmla="*/ 0 h 3750734"/>
              <a:gd name="connsiteX1" fmla="*/ 6569769 w 6569769"/>
              <a:gd name="connsiteY1" fmla="*/ 0 h 3750734"/>
              <a:gd name="connsiteX2" fmla="*/ 6569769 w 6569769"/>
              <a:gd name="connsiteY2" fmla="*/ 3750734 h 3750734"/>
              <a:gd name="connsiteX3" fmla="*/ 0 w 6569769"/>
              <a:gd name="connsiteY3" fmla="*/ 3750734 h 3750734"/>
            </a:gdLst>
            <a:ahLst/>
            <a:cxnLst>
              <a:cxn ang="0">
                <a:pos x="connsiteX0" y="connsiteY0"/>
              </a:cxn>
              <a:cxn ang="0">
                <a:pos x="connsiteX1" y="connsiteY1"/>
              </a:cxn>
              <a:cxn ang="0">
                <a:pos x="connsiteX2" y="connsiteY2"/>
              </a:cxn>
              <a:cxn ang="0">
                <a:pos x="connsiteX3" y="connsiteY3"/>
              </a:cxn>
            </a:cxnLst>
            <a:rect l="l" t="t" r="r" b="b"/>
            <a:pathLst>
              <a:path w="6569769" h="3750734">
                <a:moveTo>
                  <a:pt x="1738471" y="0"/>
                </a:moveTo>
                <a:lnTo>
                  <a:pt x="6569769" y="0"/>
                </a:lnTo>
                <a:lnTo>
                  <a:pt x="6569769" y="3750734"/>
                </a:lnTo>
                <a:lnTo>
                  <a:pt x="0" y="3750734"/>
                </a:lnTo>
                <a:close/>
              </a:path>
            </a:pathLst>
          </a:custGeom>
        </p:spPr>
      </p:pic>
      <p:pic>
        <p:nvPicPr>
          <p:cNvPr id="5" name="Picture 4">
            <a:extLst>
              <a:ext uri="{FF2B5EF4-FFF2-40B4-BE49-F238E27FC236}">
                <a16:creationId xmlns:a16="http://schemas.microsoft.com/office/drawing/2014/main" id="{BED93DCF-F4CC-8E44-A596-A26C628D528E}"/>
              </a:ext>
            </a:extLst>
          </p:cNvPr>
          <p:cNvPicPr>
            <a:picLocks noChangeAspect="1"/>
          </p:cNvPicPr>
          <p:nvPr/>
        </p:nvPicPr>
        <p:blipFill rotWithShape="1">
          <a:blip r:embed="rId4"/>
          <a:srcRect t="28195" b="14759"/>
          <a:stretch/>
        </p:blipFill>
        <p:spPr>
          <a:xfrm>
            <a:off x="4182011" y="3887894"/>
            <a:ext cx="8009991" cy="2970106"/>
          </a:xfrm>
          <a:custGeom>
            <a:avLst/>
            <a:gdLst>
              <a:gd name="connsiteX0" fmla="*/ 1376648 w 8009991"/>
              <a:gd name="connsiteY0" fmla="*/ 0 h 2970106"/>
              <a:gd name="connsiteX1" fmla="*/ 8009991 w 8009991"/>
              <a:gd name="connsiteY1" fmla="*/ 0 h 2970106"/>
              <a:gd name="connsiteX2" fmla="*/ 8009991 w 8009991"/>
              <a:gd name="connsiteY2" fmla="*/ 2970106 h 2970106"/>
              <a:gd name="connsiteX3" fmla="*/ 0 w 8009991"/>
              <a:gd name="connsiteY3" fmla="*/ 2970106 h 2970106"/>
            </a:gdLst>
            <a:ahLst/>
            <a:cxnLst>
              <a:cxn ang="0">
                <a:pos x="connsiteX0" y="connsiteY0"/>
              </a:cxn>
              <a:cxn ang="0">
                <a:pos x="connsiteX1" y="connsiteY1"/>
              </a:cxn>
              <a:cxn ang="0">
                <a:pos x="connsiteX2" y="connsiteY2"/>
              </a:cxn>
              <a:cxn ang="0">
                <a:pos x="connsiteX3" y="connsiteY3"/>
              </a:cxn>
            </a:cxnLst>
            <a:rect l="l" t="t" r="r" b="b"/>
            <a:pathLst>
              <a:path w="8009991" h="2970106">
                <a:moveTo>
                  <a:pt x="1376648" y="0"/>
                </a:moveTo>
                <a:lnTo>
                  <a:pt x="8009991" y="0"/>
                </a:lnTo>
                <a:lnTo>
                  <a:pt x="8009991" y="2970106"/>
                </a:lnTo>
                <a:lnTo>
                  <a:pt x="0" y="2970106"/>
                </a:lnTo>
                <a:close/>
              </a:path>
            </a:pathLst>
          </a:custGeom>
        </p:spPr>
      </p:pic>
      <p:pic>
        <p:nvPicPr>
          <p:cNvPr id="7" name="Picture 6">
            <a:extLst>
              <a:ext uri="{FF2B5EF4-FFF2-40B4-BE49-F238E27FC236}">
                <a16:creationId xmlns:a16="http://schemas.microsoft.com/office/drawing/2014/main" id="{D5591F6D-2FFD-E34F-AB1A-02A4D89B10B6}"/>
              </a:ext>
            </a:extLst>
          </p:cNvPr>
          <p:cNvPicPr>
            <a:picLocks noChangeAspect="1"/>
          </p:cNvPicPr>
          <p:nvPr/>
        </p:nvPicPr>
        <p:blipFill rotWithShape="1">
          <a:blip r:embed="rId5"/>
          <a:srcRect r="17241" b="2"/>
          <a:stretch/>
        </p:blipFill>
        <p:spPr>
          <a:xfrm>
            <a:off x="1" y="3106464"/>
            <a:ext cx="6209553" cy="3751536"/>
          </a:xfrm>
          <a:custGeom>
            <a:avLst/>
            <a:gdLst>
              <a:gd name="connsiteX0" fmla="*/ 0 w 6209553"/>
              <a:gd name="connsiteY0" fmla="*/ 0 h 3751536"/>
              <a:gd name="connsiteX1" fmla="*/ 5776701 w 6209553"/>
              <a:gd name="connsiteY1" fmla="*/ 0 h 3751536"/>
              <a:gd name="connsiteX2" fmla="*/ 4041567 w 6209553"/>
              <a:gd name="connsiteY2" fmla="*/ 3746529 h 3751536"/>
              <a:gd name="connsiteX3" fmla="*/ 6209553 w 6209553"/>
              <a:gd name="connsiteY3" fmla="*/ 3746529 h 3751536"/>
              <a:gd name="connsiteX4" fmla="*/ 6209553 w 6209553"/>
              <a:gd name="connsiteY4" fmla="*/ 3746530 h 3751536"/>
              <a:gd name="connsiteX5" fmla="*/ 1647632 w 6209553"/>
              <a:gd name="connsiteY5" fmla="*/ 3746530 h 3751536"/>
              <a:gd name="connsiteX6" fmla="*/ 1647632 w 6209553"/>
              <a:gd name="connsiteY6" fmla="*/ 3751536 h 3751536"/>
              <a:gd name="connsiteX7" fmla="*/ 0 w 6209553"/>
              <a:gd name="connsiteY7" fmla="*/ 3751536 h 37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09553" h="3751536">
                <a:moveTo>
                  <a:pt x="0" y="0"/>
                </a:moveTo>
                <a:lnTo>
                  <a:pt x="5776701" y="0"/>
                </a:lnTo>
                <a:lnTo>
                  <a:pt x="4041567" y="3746529"/>
                </a:lnTo>
                <a:lnTo>
                  <a:pt x="6209553" y="3746529"/>
                </a:lnTo>
                <a:lnTo>
                  <a:pt x="6209553" y="3746530"/>
                </a:lnTo>
                <a:lnTo>
                  <a:pt x="1647632" y="3746530"/>
                </a:lnTo>
                <a:lnTo>
                  <a:pt x="1647632" y="3751536"/>
                </a:lnTo>
                <a:lnTo>
                  <a:pt x="0" y="3751536"/>
                </a:lnTo>
                <a:close/>
              </a:path>
            </a:pathLst>
          </a:custGeom>
        </p:spPr>
      </p:pic>
    </p:spTree>
    <p:extLst>
      <p:ext uri="{BB962C8B-B14F-4D97-AF65-F5344CB8AC3E}">
        <p14:creationId xmlns:p14="http://schemas.microsoft.com/office/powerpoint/2010/main" val="20885999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4F268F74-354B-5945-BA3C-9107705DD2FF}"/>
              </a:ext>
            </a:extLst>
          </p:cNvPr>
          <p:cNvSpPr>
            <a:spLocks noGrp="1"/>
          </p:cNvSpPr>
          <p:nvPr>
            <p:ph type="title"/>
          </p:nvPr>
        </p:nvSpPr>
        <p:spPr>
          <a:xfrm>
            <a:off x="838200" y="1412488"/>
            <a:ext cx="2899189" cy="4363844"/>
          </a:xfrm>
        </p:spPr>
        <p:txBody>
          <a:bodyPr numCol="1" anchor="t" compatLnSpc="1">
            <a:prstTxWarp prst="textNoShape">
              <a:avLst/>
            </a:prstTxWarp>
            <a:normAutofit/>
          </a:bodyPr>
          <a:lstStyle/>
          <a:p>
            <a:pPr eaLnBrk="1" hangingPunct="1"/>
            <a:r>
              <a:rPr lang="en-US" altLang="en-US" sz="4000">
                <a:solidFill>
                  <a:srgbClr val="FFFFFF"/>
                </a:solidFill>
                <a:effectLst>
                  <a:outerShdw blurRad="38100" dist="38100" dir="2700000" algn="tl">
                    <a:srgbClr val="212121"/>
                  </a:outerShdw>
                </a:effectLst>
                <a:ea typeface="ＭＳ Ｐゴシック" panose="020B0600070205080204" pitchFamily="34" charset="-128"/>
              </a:rPr>
              <a:t>Analytical Tools</a:t>
            </a:r>
          </a:p>
        </p:txBody>
      </p:sp>
      <p:sp>
        <p:nvSpPr>
          <p:cNvPr id="5" name="Content Placeholder 4">
            <a:extLst>
              <a:ext uri="{FF2B5EF4-FFF2-40B4-BE49-F238E27FC236}">
                <a16:creationId xmlns:a16="http://schemas.microsoft.com/office/drawing/2014/main" id="{85987CC0-D110-E449-80E0-1590CE1CC6E1}"/>
              </a:ext>
            </a:extLst>
          </p:cNvPr>
          <p:cNvSpPr>
            <a:spLocks noGrp="1"/>
          </p:cNvSpPr>
          <p:nvPr>
            <p:ph sz="half" idx="1"/>
          </p:nvPr>
        </p:nvSpPr>
        <p:spPr>
          <a:xfrm>
            <a:off x="4380855" y="1412489"/>
            <a:ext cx="3427283" cy="4363844"/>
          </a:xfrm>
        </p:spPr>
        <p:txBody>
          <a:bodyPr numCol="1" anchorCtr="0" compatLnSpc="1">
            <a:prstTxWarp prst="textNoShape">
              <a:avLst/>
            </a:prstTxWarp>
            <a:normAutofit fontScale="92500" lnSpcReduction="10000"/>
          </a:bodyPr>
          <a:lstStyle/>
          <a:p>
            <a:pPr marL="0" indent="0">
              <a:buNone/>
            </a:pPr>
            <a:r>
              <a:rPr lang="en-US" altLang="en-US" sz="2000" b="1"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John </a:t>
            </a:r>
            <a:r>
              <a:rPr lang="en-US" altLang="en-US" sz="2000" b="1" dirty="0" err="1">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Szarkowski</a:t>
            </a:r>
            <a:endParaRPr lang="en-US" altLang="en-US" sz="2000" b="1"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endParaRPr>
          </a:p>
          <a:p>
            <a:pPr marL="0" indent="0">
              <a:buNone/>
            </a:pPr>
            <a:r>
              <a:rPr lang="en-US" altLang="en-US" sz="2000" b="1"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The Five Characteristics of a Photograph</a:t>
            </a:r>
          </a:p>
          <a:p>
            <a:pPr marL="0" indent="0">
              <a:buNone/>
            </a:pPr>
            <a:r>
              <a:rPr lang="en-US" altLang="en-US" sz="2000"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From:  </a:t>
            </a:r>
            <a:r>
              <a:rPr lang="en-US" altLang="en-US" sz="2000" i="1"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The Photographer’s Eye</a:t>
            </a:r>
          </a:p>
          <a:p>
            <a:pPr marL="0" indent="0">
              <a:buFontTx/>
              <a:buChar char="•"/>
            </a:pPr>
            <a:r>
              <a:rPr lang="en-US" altLang="en-US" sz="2000" b="1"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The Thing itself</a:t>
            </a:r>
          </a:p>
          <a:p>
            <a:pPr marL="0" indent="0">
              <a:buFontTx/>
              <a:buChar char="•"/>
            </a:pPr>
            <a:r>
              <a:rPr lang="en-US" altLang="en-US" sz="2000" b="1"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The Detail</a:t>
            </a:r>
          </a:p>
          <a:p>
            <a:pPr marL="0" indent="0">
              <a:buFontTx/>
              <a:buChar char="•"/>
            </a:pPr>
            <a:r>
              <a:rPr lang="en-US" altLang="en-US" sz="2000" b="1"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The Frame</a:t>
            </a:r>
          </a:p>
          <a:p>
            <a:pPr marL="0" indent="0">
              <a:buFontTx/>
              <a:buChar char="•"/>
            </a:pPr>
            <a:r>
              <a:rPr lang="en-US" altLang="en-US" sz="2000" b="1"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Time</a:t>
            </a:r>
          </a:p>
          <a:p>
            <a:pPr marL="0" indent="0">
              <a:buFontTx/>
              <a:buChar char="•"/>
            </a:pPr>
            <a:r>
              <a:rPr lang="en-US" altLang="en-US" sz="2000" b="1"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rPr>
              <a:t>Vantage Point</a:t>
            </a:r>
          </a:p>
        </p:txBody>
      </p:sp>
      <p:cxnSp>
        <p:nvCxnSpPr>
          <p:cNvPr id="13" name="Straight Connector 12">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55520FFF-0B0A-A54F-B555-E5B901FD52E6}"/>
              </a:ext>
            </a:extLst>
          </p:cNvPr>
          <p:cNvSpPr>
            <a:spLocks noGrp="1"/>
          </p:cNvSpPr>
          <p:nvPr>
            <p:ph sz="half" idx="2"/>
          </p:nvPr>
        </p:nvSpPr>
        <p:spPr>
          <a:xfrm>
            <a:off x="8451604" y="1412489"/>
            <a:ext cx="3197701" cy="4363844"/>
          </a:xfrm>
        </p:spPr>
        <p:txBody>
          <a:bodyPr>
            <a:normAutofit fontScale="92500" lnSpcReduction="10000"/>
          </a:bodyPr>
          <a:lstStyle/>
          <a:p>
            <a:pPr marL="0" indent="0">
              <a:buNone/>
              <a:defRPr/>
            </a:pPr>
            <a:r>
              <a:rPr lang="en-US" sz="2000" b="1" dirty="0">
                <a:latin typeface="Arial" panose="020B0604020202020204" pitchFamily="34" charset="0"/>
                <a:cs typeface="Arial" panose="020B0604020202020204" pitchFamily="34" charset="0"/>
              </a:rPr>
              <a:t>Penny </a:t>
            </a:r>
            <a:r>
              <a:rPr lang="en-US" sz="2000" b="1" dirty="0" err="1">
                <a:latin typeface="Arial" panose="020B0604020202020204" pitchFamily="34" charset="0"/>
                <a:cs typeface="Arial" panose="020B0604020202020204" pitchFamily="34" charset="0"/>
              </a:rPr>
              <a:t>Tinkler</a:t>
            </a:r>
            <a:endParaRPr lang="en-US" sz="2000" b="1" dirty="0">
              <a:latin typeface="Arial" panose="020B0604020202020204" pitchFamily="34" charset="0"/>
              <a:cs typeface="Arial" panose="020B0604020202020204" pitchFamily="34" charset="0"/>
            </a:endParaRPr>
          </a:p>
          <a:p>
            <a:pPr marL="0" indent="0">
              <a:buNone/>
              <a:defRPr/>
            </a:pPr>
            <a:r>
              <a:rPr lang="en-US" sz="2000" b="1" dirty="0">
                <a:latin typeface="Arial" panose="020B0604020202020204" pitchFamily="34" charset="0"/>
                <a:cs typeface="Arial" panose="020B0604020202020204" pitchFamily="34" charset="0"/>
              </a:rPr>
              <a:t>The Five Lines of Enquiry</a:t>
            </a:r>
          </a:p>
          <a:p>
            <a:pPr marL="0" indent="0">
              <a:buNone/>
              <a:defRPr/>
            </a:pPr>
            <a:r>
              <a:rPr lang="en-US" sz="2000" dirty="0">
                <a:latin typeface="Arial" panose="020B0604020202020204" pitchFamily="34" charset="0"/>
                <a:cs typeface="Arial" panose="020B0604020202020204" pitchFamily="34" charset="0"/>
              </a:rPr>
              <a:t>From:   </a:t>
            </a:r>
            <a:r>
              <a:rPr lang="en-US" sz="2000" i="1" dirty="0">
                <a:latin typeface="Arial" panose="020B0604020202020204" pitchFamily="34" charset="0"/>
                <a:cs typeface="Arial" panose="020B0604020202020204" pitchFamily="34" charset="0"/>
              </a:rPr>
              <a:t>Using Photographs in Social and Historical Research</a:t>
            </a:r>
            <a:endParaRPr lang="en-US" sz="2000" dirty="0">
              <a:latin typeface="Arial" panose="020B0604020202020204" pitchFamily="34" charset="0"/>
              <a:cs typeface="Arial" panose="020B0604020202020204" pitchFamily="34" charset="0"/>
            </a:endParaRPr>
          </a:p>
          <a:p>
            <a:pPr>
              <a:buFont typeface="Arial"/>
              <a:buChar char="•"/>
              <a:defRPr/>
            </a:pPr>
            <a:r>
              <a:rPr lang="en-GB" sz="2000" dirty="0">
                <a:latin typeface="Arial" panose="020B0604020202020204" pitchFamily="34" charset="0"/>
                <a:cs typeface="Arial" panose="020B0604020202020204" pitchFamily="34" charset="0"/>
              </a:rPr>
              <a:t>Identification of basic details</a:t>
            </a:r>
          </a:p>
          <a:p>
            <a:pPr>
              <a:buFont typeface="Arial"/>
              <a:buChar char="•"/>
              <a:defRPr/>
            </a:pPr>
            <a:r>
              <a:rPr lang="en-GB" sz="2000" dirty="0">
                <a:latin typeface="Arial" panose="020B0604020202020204" pitchFamily="34" charset="0"/>
                <a:cs typeface="Arial" panose="020B0604020202020204" pitchFamily="34" charset="0"/>
              </a:rPr>
              <a:t>Scrutiny of the image</a:t>
            </a:r>
          </a:p>
          <a:p>
            <a:pPr>
              <a:buFont typeface="Arial"/>
              <a:buChar char="•"/>
              <a:defRPr/>
            </a:pPr>
            <a:r>
              <a:rPr lang="en-GB" sz="2000" dirty="0">
                <a:latin typeface="Arial" panose="020B0604020202020204" pitchFamily="34" charset="0"/>
                <a:cs typeface="Arial" panose="020B0604020202020204" pitchFamily="34" charset="0"/>
              </a:rPr>
              <a:t>Photographs as material objects</a:t>
            </a:r>
          </a:p>
          <a:p>
            <a:pPr>
              <a:buFont typeface="Arial"/>
              <a:buChar char="•"/>
              <a:defRPr/>
            </a:pPr>
            <a:r>
              <a:rPr lang="en-GB" sz="2000" dirty="0">
                <a:latin typeface="Arial" panose="020B0604020202020204" pitchFamily="34" charset="0"/>
                <a:cs typeface="Arial" panose="020B0604020202020204" pitchFamily="34" charset="0"/>
              </a:rPr>
              <a:t>Contextual situation</a:t>
            </a:r>
          </a:p>
          <a:p>
            <a:pPr>
              <a:buFont typeface="Arial"/>
              <a:buChar char="•"/>
              <a:defRPr/>
            </a:pPr>
            <a:r>
              <a:rPr lang="en-GB" sz="2000" dirty="0">
                <a:latin typeface="Arial" panose="020B0604020202020204" pitchFamily="34" charset="0"/>
                <a:cs typeface="Arial" panose="020B0604020202020204" pitchFamily="34" charset="0"/>
              </a:rPr>
              <a:t>Meanings of a photograph</a:t>
            </a:r>
          </a:p>
        </p:txBody>
      </p:sp>
    </p:spTree>
    <p:extLst>
      <p:ext uri="{BB962C8B-B14F-4D97-AF65-F5344CB8AC3E}">
        <p14:creationId xmlns:p14="http://schemas.microsoft.com/office/powerpoint/2010/main" val="42889100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1750109-3B91-4506-B997-0CD8E35A1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72D8D1B-59F6-4FF3-8547-9BBB6129F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48006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7693836-FB6D-7D41-BF5F-43E526697661}"/>
              </a:ext>
            </a:extLst>
          </p:cNvPr>
          <p:cNvPicPr>
            <a:picLocks noChangeAspect="1"/>
          </p:cNvPicPr>
          <p:nvPr/>
        </p:nvPicPr>
        <p:blipFill>
          <a:blip r:embed="rId2"/>
          <a:stretch>
            <a:fillRect/>
          </a:stretch>
        </p:blipFill>
        <p:spPr>
          <a:xfrm>
            <a:off x="622549" y="897818"/>
            <a:ext cx="3122143" cy="1966950"/>
          </a:xfrm>
          <a:prstGeom prst="rect">
            <a:avLst/>
          </a:prstGeom>
        </p:spPr>
      </p:pic>
      <p:sp>
        <p:nvSpPr>
          <p:cNvPr id="17" name="Rectangle 16">
            <a:extLst>
              <a:ext uri="{FF2B5EF4-FFF2-40B4-BE49-F238E27FC236}">
                <a16:creationId xmlns:a16="http://schemas.microsoft.com/office/drawing/2014/main" id="{8FC8C21F-9484-4A71-ABFA-6C10682FA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360367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F1176705-851C-7849-A46A-DD15133FCD60}"/>
              </a:ext>
            </a:extLst>
          </p:cNvPr>
          <p:cNvPicPr>
            <a:picLocks noChangeAspect="1"/>
          </p:cNvPicPr>
          <p:nvPr/>
        </p:nvPicPr>
        <p:blipFill>
          <a:blip r:embed="rId3"/>
          <a:stretch>
            <a:fillRect/>
          </a:stretch>
        </p:blipFill>
        <p:spPr>
          <a:xfrm>
            <a:off x="622549" y="3928329"/>
            <a:ext cx="3104943" cy="2111361"/>
          </a:xfrm>
          <a:prstGeom prst="rect">
            <a:avLst/>
          </a:prstGeom>
        </p:spPr>
      </p:pic>
      <p:sp>
        <p:nvSpPr>
          <p:cNvPr id="19" name="Rectangle 18">
            <a:extLst>
              <a:ext uri="{FF2B5EF4-FFF2-40B4-BE49-F238E27FC236}">
                <a16:creationId xmlns:a16="http://schemas.microsoft.com/office/drawing/2014/main" id="{2C444748-5A8D-4B53-89FE-42B455DFA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618" y="487090"/>
            <a:ext cx="3588171" cy="5897880"/>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8AD74C49-1DC7-5243-B134-2CB1DA90A7AD}"/>
              </a:ext>
            </a:extLst>
          </p:cNvPr>
          <p:cNvPicPr>
            <a:picLocks noChangeAspect="1"/>
          </p:cNvPicPr>
          <p:nvPr/>
        </p:nvPicPr>
        <p:blipFill>
          <a:blip r:embed="rId4"/>
          <a:stretch>
            <a:fillRect/>
          </a:stretch>
        </p:blipFill>
        <p:spPr>
          <a:xfrm>
            <a:off x="4381676" y="812721"/>
            <a:ext cx="3252903" cy="5246617"/>
          </a:xfrm>
          <a:prstGeom prst="rect">
            <a:avLst/>
          </a:prstGeom>
        </p:spPr>
      </p:pic>
      <p:sp>
        <p:nvSpPr>
          <p:cNvPr id="21" name="Rectangle 20">
            <a:extLst>
              <a:ext uri="{FF2B5EF4-FFF2-40B4-BE49-F238E27FC236}">
                <a16:creationId xmlns:a16="http://schemas.microsoft.com/office/drawing/2014/main" id="{14044C96-7CFD-44DB-A579-D77B0D37C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5524" y="487090"/>
            <a:ext cx="3588174" cy="5897880"/>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6AEB891-A980-5C43-976E-E5DA044E04D6}"/>
              </a:ext>
            </a:extLst>
          </p:cNvPr>
          <p:cNvPicPr>
            <a:picLocks noChangeAspect="1"/>
          </p:cNvPicPr>
          <p:nvPr/>
        </p:nvPicPr>
        <p:blipFill>
          <a:blip r:embed="rId5"/>
          <a:stretch>
            <a:fillRect/>
          </a:stretch>
        </p:blipFill>
        <p:spPr>
          <a:xfrm>
            <a:off x="8313518" y="990238"/>
            <a:ext cx="3252903" cy="4891583"/>
          </a:xfrm>
          <a:prstGeom prst="rect">
            <a:avLst/>
          </a:prstGeom>
        </p:spPr>
      </p:pic>
    </p:spTree>
    <p:extLst>
      <p:ext uri="{BB962C8B-B14F-4D97-AF65-F5344CB8AC3E}">
        <p14:creationId xmlns:p14="http://schemas.microsoft.com/office/powerpoint/2010/main" val="4932322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89E98F-DDD5-F84A-B64D-11A8F5432472}"/>
              </a:ext>
            </a:extLst>
          </p:cNvPr>
          <p:cNvSpPr>
            <a:spLocks noGrp="1"/>
          </p:cNvSpPr>
          <p:nvPr>
            <p:ph type="title"/>
          </p:nvPr>
        </p:nvSpPr>
        <p:spPr>
          <a:xfrm>
            <a:off x="838200" y="963877"/>
            <a:ext cx="3494362" cy="4930246"/>
          </a:xfrm>
        </p:spPr>
        <p:txBody>
          <a:bodyPr numCol="1" compatLnSpc="1">
            <a:prstTxWarp prst="textNoShape">
              <a:avLst/>
            </a:prstTxWarp>
            <a:normAutofit/>
          </a:bodyPr>
          <a:lstStyle/>
          <a:p>
            <a:pPr algn="r"/>
            <a:r>
              <a:rPr lang="en-US" altLang="en-US">
                <a:solidFill>
                  <a:schemeClr val="accent1"/>
                </a:solidFill>
                <a:effectLst>
                  <a:outerShdw blurRad="38100" dist="38100" dir="2700000" algn="tl">
                    <a:srgbClr val="212121"/>
                  </a:outerShdw>
                </a:effectLst>
                <a:ea typeface="ＭＳ Ｐゴシック" panose="020B0600070205080204" pitchFamily="34" charset="-128"/>
              </a:rPr>
              <a:t>The Photographer</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C503F25-C27D-E84B-AD00-CC7034B6C9C6}"/>
              </a:ext>
            </a:extLst>
          </p:cNvPr>
          <p:cNvSpPr>
            <a:spLocks noGrp="1"/>
          </p:cNvSpPr>
          <p:nvPr>
            <p:ph idx="1"/>
          </p:nvPr>
        </p:nvSpPr>
        <p:spPr>
          <a:xfrm>
            <a:off x="4976031" y="963877"/>
            <a:ext cx="6377769" cy="4930246"/>
          </a:xfrm>
        </p:spPr>
        <p:txBody>
          <a:bodyPr numCol="1" anchor="ctr" anchorCtr="0" compatLnSpc="1">
            <a:prstTxWarp prst="textNoShape">
              <a:avLst/>
            </a:prstTxWarp>
            <a:normAutofit/>
          </a:bodyPr>
          <a:lstStyle/>
          <a:p>
            <a:pPr marL="0" indent="0">
              <a:buNone/>
            </a:pPr>
            <a:r>
              <a:rPr lang="en-US" altLang="en-US" sz="2400" dirty="0">
                <a:effectLst/>
                <a:ea typeface="ＭＳ Ｐゴシック" panose="020B0600070205080204" pitchFamily="34" charset="-128"/>
              </a:rPr>
              <a:t>“</a:t>
            </a:r>
            <a:r>
              <a:rPr lang="en-US" altLang="en-US" sz="2400" dirty="0">
                <a:effectLst/>
                <a:latin typeface="Arial" panose="020B0604020202020204" pitchFamily="34" charset="0"/>
                <a:ea typeface="ＭＳ Ｐゴシック" panose="020B0600070205080204" pitchFamily="34" charset="-128"/>
                <a:cs typeface="Arial" panose="020B0604020202020204" pitchFamily="34" charset="0"/>
              </a:rPr>
              <a:t>When creating a pictorial event, the photographer selects a particular frame of reference for the viewer: the lighting, the camera angle, the perspective, the lines and forms, the framing, the balance, and the overall compositional arrangement. In short, the recorder of the pictorial event controls the manner in which the information is presented.”</a:t>
            </a:r>
          </a:p>
          <a:p>
            <a:pPr marL="0" indent="0">
              <a:buNone/>
            </a:pPr>
            <a:r>
              <a:rPr lang="nb-NO" altLang="en-US" sz="2400" dirty="0">
                <a:effectLst/>
                <a:latin typeface="Arial" panose="020B0604020202020204" pitchFamily="34" charset="0"/>
                <a:ea typeface="ＭＳ Ｐゴシック" panose="020B0600070205080204" pitchFamily="34" charset="-128"/>
                <a:cs typeface="Arial" panose="020B0604020202020204" pitchFamily="34" charset="0"/>
              </a:rPr>
              <a:t>ROBERT N. KRAFT, 1987 </a:t>
            </a:r>
            <a:endParaRPr lang="nb-NO" altLang="en-US" sz="2400"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endParaRPr>
          </a:p>
          <a:p>
            <a:pPr marL="0" indent="0">
              <a:buNone/>
            </a:pPr>
            <a:r>
              <a:rPr lang="nb-NO" altLang="en-US" sz="2400" i="1" dirty="0" err="1">
                <a:effectLst/>
                <a:latin typeface="Arial" panose="020B0604020202020204" pitchFamily="34" charset="0"/>
                <a:ea typeface="ＭＳ Ｐゴシック" panose="020B0600070205080204" pitchFamily="34" charset="-128"/>
                <a:cs typeface="Arial" panose="020B0604020202020204" pitchFamily="34" charset="0"/>
              </a:rPr>
              <a:t>Grinnell</a:t>
            </a:r>
            <a:r>
              <a:rPr lang="nb-NO" altLang="en-US" sz="2400" i="1" dirty="0">
                <a:effectLst/>
                <a:latin typeface="Arial" panose="020B0604020202020204" pitchFamily="34" charset="0"/>
                <a:ea typeface="ＭＳ Ｐゴシック" panose="020B0600070205080204" pitchFamily="34" charset="-128"/>
                <a:cs typeface="Arial" panose="020B0604020202020204" pitchFamily="34" charset="0"/>
              </a:rPr>
              <a:t> College, </a:t>
            </a:r>
            <a:r>
              <a:rPr lang="nb-NO" altLang="en-US" sz="2400" i="1" dirty="0" err="1">
                <a:effectLst/>
                <a:latin typeface="Arial" panose="020B0604020202020204" pitchFamily="34" charset="0"/>
                <a:ea typeface="ＭＳ Ｐゴシック" panose="020B0600070205080204" pitchFamily="34" charset="-128"/>
                <a:cs typeface="Arial" panose="020B0604020202020204" pitchFamily="34" charset="0"/>
              </a:rPr>
              <a:t>Grinnell</a:t>
            </a:r>
            <a:r>
              <a:rPr lang="nb-NO" altLang="en-US" sz="2400" i="1" dirty="0">
                <a:effectLst/>
                <a:latin typeface="Arial" panose="020B0604020202020204" pitchFamily="34" charset="0"/>
                <a:ea typeface="ＭＳ Ｐゴシック" panose="020B0600070205080204" pitchFamily="34" charset="-128"/>
                <a:cs typeface="Arial" panose="020B0604020202020204" pitchFamily="34" charset="0"/>
              </a:rPr>
              <a:t>, Iowa </a:t>
            </a:r>
            <a:endParaRPr lang="nb-NO" altLang="en-US" sz="2400" dirty="0">
              <a:effectLst>
                <a:outerShdw blurRad="38100" dist="38100" dir="2700000" algn="tl">
                  <a:srgbClr val="212121"/>
                </a:outerShdw>
              </a:effectLst>
              <a:latin typeface="Arial" panose="020B0604020202020204" pitchFamily="34" charset="0"/>
              <a:ea typeface="ＭＳ Ｐゴシック" panose="020B0600070205080204" pitchFamily="34" charset="-128"/>
              <a:cs typeface="Arial" panose="020B0604020202020204" pitchFamily="34" charset="0"/>
            </a:endParaRPr>
          </a:p>
          <a:p>
            <a:pPr marL="0" indent="0">
              <a:buNone/>
            </a:pPr>
            <a:endParaRPr lang="en-US" altLang="en-US" sz="2400" dirty="0">
              <a:effectLst>
                <a:outerShdw blurRad="38100" dist="38100" dir="2700000" algn="tl">
                  <a:srgbClr val="212121"/>
                </a:outerShdw>
              </a:effectLst>
              <a:ea typeface="ＭＳ Ｐゴシック" panose="020B0600070205080204" pitchFamily="34" charset="-128"/>
            </a:endParaRPr>
          </a:p>
          <a:p>
            <a:pPr marL="0" indent="0">
              <a:buNone/>
            </a:pPr>
            <a:endParaRPr lang="en-US" altLang="en-US" sz="2400" dirty="0">
              <a:effectLst>
                <a:outerShdw blurRad="38100" dist="38100" dir="2700000" algn="tl">
                  <a:srgbClr val="212121"/>
                </a:outerShdw>
              </a:effectLst>
              <a:ea typeface="ＭＳ Ｐゴシック" panose="020B0600070205080204" pitchFamily="34" charset="-128"/>
            </a:endParaRPr>
          </a:p>
        </p:txBody>
      </p:sp>
    </p:spTree>
    <p:extLst>
      <p:ext uri="{BB962C8B-B14F-4D97-AF65-F5344CB8AC3E}">
        <p14:creationId xmlns:p14="http://schemas.microsoft.com/office/powerpoint/2010/main" val="26368725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3050"/>
            <a:ext cx="8219256" cy="635670"/>
          </a:xfrm>
        </p:spPr>
        <p:txBody>
          <a:bodyPr>
            <a:normAutofit fontScale="90000"/>
          </a:bodyPr>
          <a:lstStyle/>
          <a:p>
            <a:r>
              <a:rPr lang="en-GB" dirty="0">
                <a:latin typeface="Arial" panose="020B0604020202020204" pitchFamily="34" charset="0"/>
                <a:cs typeface="Arial" panose="020B0604020202020204" pitchFamily="34" charset="0"/>
              </a:rPr>
              <a:t>Welsh and Scottish identity by Output Area Classification group, 2014</a:t>
            </a:r>
          </a:p>
        </p:txBody>
      </p:sp>
      <p:pic>
        <p:nvPicPr>
          <p:cNvPr id="717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933929" y="908720"/>
            <a:ext cx="5795537" cy="540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 Placeholder 3"/>
          <p:cNvSpPr>
            <a:spLocks noGrp="1"/>
          </p:cNvSpPr>
          <p:nvPr>
            <p:ph type="body" sz="half" idx="2"/>
          </p:nvPr>
        </p:nvSpPr>
        <p:spPr>
          <a:xfrm>
            <a:off x="1981200" y="1052737"/>
            <a:ext cx="3106688" cy="5400599"/>
          </a:xfrm>
        </p:spPr>
        <p:txBody>
          <a:bodyPr>
            <a:noAutofit/>
          </a:bodyPr>
          <a:lstStyle/>
          <a:p>
            <a:r>
              <a:rPr lang="en-GB" sz="1300" dirty="0">
                <a:latin typeface="Arial" panose="020B0604020202020204" pitchFamily="34" charset="0"/>
                <a:cs typeface="Arial" panose="020B0604020202020204" pitchFamily="34" charset="0"/>
              </a:rPr>
              <a:t>This chart presents the distribution of people reporting their national identity to be Welsh or Scottish by group of the 2011 Output Area Classification. </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In both countries, the share of the total of people choosing Welsh or Scottish identity is higher in suburban/semi-detached areas. </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In Scotland, those identifying as Scottish tend to be relatively concentrated in the “white communities”, “constrained flat dwellers” and “challenged terraced workers” groups. Those with Welsh and Scottish also tend to be relatively concentrated in farming areas.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The share of both identities tends to be low in “multicultural” areas, but areas of high migration and churn  in Wales have a higher share of those with Welsh identity.</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This indicates some positive association  between identification with the with nation and more traditional areas but also  with economic stress.</a:t>
            </a:r>
          </a:p>
        </p:txBody>
      </p:sp>
    </p:spTree>
    <p:extLst>
      <p:ext uri="{BB962C8B-B14F-4D97-AF65-F5344CB8AC3E}">
        <p14:creationId xmlns:p14="http://schemas.microsoft.com/office/powerpoint/2010/main" val="15943237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8AFC573-70F0-6940-AADC-AF7C373C9B52}"/>
              </a:ext>
            </a:extLst>
          </p:cNvPr>
          <p:cNvSpPr txBox="1"/>
          <p:nvPr/>
        </p:nvSpPr>
        <p:spPr>
          <a:xfrm>
            <a:off x="238539" y="463826"/>
            <a:ext cx="11569148" cy="4431983"/>
          </a:xfrm>
          <a:prstGeom prst="rect">
            <a:avLst/>
          </a:prstGeom>
          <a:noFill/>
        </p:spPr>
        <p:txBody>
          <a:bodyPr wrap="square" rtlCol="0">
            <a:spAutoFit/>
          </a:bodyPr>
          <a:lstStyle/>
          <a:p>
            <a:pPr fontAlgn="base"/>
            <a:r>
              <a:rPr lang="en-GB" sz="2400" dirty="0">
                <a:latin typeface="Arial" panose="020B0604020202020204" pitchFamily="34" charset="0"/>
                <a:cs typeface="Arial" panose="020B0604020202020204" pitchFamily="34" charset="0"/>
              </a:rPr>
              <a:t>In England and Wales, the generation least likely to have ticked the box marked "British" to describe their national identity are those who lived through the war and watched the sun set on the British Empire. </a:t>
            </a:r>
          </a:p>
          <a:p>
            <a:pPr fontAlgn="base"/>
            <a:endParaRPr lang="en-GB" sz="2400" dirty="0">
              <a:latin typeface="Arial" panose="020B0604020202020204" pitchFamily="34" charset="0"/>
              <a:cs typeface="Arial" panose="020B0604020202020204" pitchFamily="34" charset="0"/>
            </a:endParaRPr>
          </a:p>
          <a:p>
            <a:pPr fontAlgn="base"/>
            <a:r>
              <a:rPr lang="en-GB" sz="2400" dirty="0">
                <a:latin typeface="Arial" panose="020B0604020202020204" pitchFamily="34" charset="0"/>
                <a:cs typeface="Arial" panose="020B0604020202020204" pitchFamily="34" charset="0"/>
              </a:rPr>
              <a:t>More than 20% of people under 60 picked British as their sole identity. Among the over-75s, it was just 13%. Suggestions that the British identity is gradually dying out are contradicted by the statistics.</a:t>
            </a:r>
          </a:p>
          <a:p>
            <a:pPr fontAlgn="base"/>
            <a:endParaRPr lang="en-GB" sz="2400" dirty="0">
              <a:latin typeface="Arial" panose="020B0604020202020204" pitchFamily="34" charset="0"/>
              <a:cs typeface="Arial" panose="020B0604020202020204" pitchFamily="34" charset="0"/>
            </a:endParaRPr>
          </a:p>
          <a:p>
            <a:pPr fontAlgn="base"/>
            <a:r>
              <a:rPr lang="en-GB" sz="2400" dirty="0">
                <a:latin typeface="Arial" panose="020B0604020202020204" pitchFamily="34" charset="0"/>
                <a:cs typeface="Arial" panose="020B0604020202020204" pitchFamily="34" charset="0"/>
              </a:rPr>
              <a:t>The analysis also reveals that those whose ethnicity is white British are the least likely to describe their identity as British - just 14%. About half of people with black or Asian ethnicity picked British.</a:t>
            </a:r>
          </a:p>
          <a:p>
            <a:endParaRPr lang="en-US" dirty="0"/>
          </a:p>
        </p:txBody>
      </p:sp>
    </p:spTree>
    <p:extLst>
      <p:ext uri="{BB962C8B-B14F-4D97-AF65-F5344CB8AC3E}">
        <p14:creationId xmlns:p14="http://schemas.microsoft.com/office/powerpoint/2010/main" val="22787189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69940" y="365124"/>
            <a:ext cx="6172200" cy="1828800"/>
          </a:xfrm>
        </p:spPr>
        <p:txBody>
          <a:bodyPr vert="horz" lIns="91440" tIns="45720" rIns="91440" bIns="45720" rtlCol="0" anchor="ctr">
            <a:normAutofit/>
          </a:bodyPr>
          <a:lstStyle/>
          <a:p>
            <a:r>
              <a:rPr lang="en-US" sz="4100" dirty="0"/>
              <a:t>Geographical variation in “British-only” identity across the UK, 2011</a:t>
            </a:r>
          </a:p>
        </p:txBody>
      </p:sp>
      <p:pic>
        <p:nvPicPr>
          <p:cNvPr id="5" name="Content Placeholder 4"/>
          <p:cNvPicPr>
            <a:picLocks noGrp="1" noChangeAspect="1"/>
          </p:cNvPicPr>
          <p:nvPr>
            <p:ph idx="1"/>
          </p:nvPr>
        </p:nvPicPr>
        <p:blipFill rotWithShape="1">
          <a:blip r:embed="rId2">
            <a:extLst>
              <a:ext uri="{28A0092B-C50C-407E-A947-70E740481C1C}">
                <a14:useLocalDpi xmlns:a14="http://schemas.microsoft.com/office/drawing/2010/main" val="0"/>
              </a:ext>
            </a:extLst>
          </a:blip>
          <a:srcRect t="9096" r="2" b="2"/>
          <a:stretch/>
        </p:blipFill>
        <p:spPr>
          <a:xfrm>
            <a:off x="20" y="10"/>
            <a:ext cx="4639713" cy="6857990"/>
          </a:xfrm>
          <a:prstGeom prst="rect">
            <a:avLst/>
          </a:prstGeom>
        </p:spPr>
      </p:pic>
      <p:sp>
        <p:nvSpPr>
          <p:cNvPr id="4" name="Text Placeholder 3"/>
          <p:cNvSpPr>
            <a:spLocks noGrp="1"/>
          </p:cNvSpPr>
          <p:nvPr>
            <p:ph type="body" sz="half" idx="2"/>
          </p:nvPr>
        </p:nvSpPr>
        <p:spPr>
          <a:xfrm>
            <a:off x="5069940" y="2322576"/>
            <a:ext cx="6172200" cy="3858768"/>
          </a:xfrm>
        </p:spPr>
        <p:txBody>
          <a:bodyPr vert="horz" lIns="91440" tIns="45720" rIns="91440" bIns="45720" rtlCol="0">
            <a:normAutofit/>
          </a:bodyPr>
          <a:lstStyle/>
          <a:p>
            <a:pPr indent="-228600">
              <a:buFont typeface="Arial" panose="020B0604020202020204" pitchFamily="34" charset="0"/>
              <a:buChar char="•"/>
            </a:pPr>
            <a:r>
              <a:rPr lang="en-US" sz="2000"/>
              <a:t>“British-only” was a minority identity choice across all of the UK in 2011.</a:t>
            </a:r>
          </a:p>
          <a:p>
            <a:pPr marL="285750" indent="-228600">
              <a:buFont typeface="Arial" panose="020B0604020202020204" pitchFamily="34" charset="0"/>
              <a:buChar char="•"/>
            </a:pPr>
            <a:r>
              <a:rPr lang="en-US" sz="2000"/>
              <a:t>The largest percentage choosing “British only” in the 2011 Census was in Northern Ireland (reflecting Unionist political affiliation?)</a:t>
            </a:r>
          </a:p>
          <a:p>
            <a:pPr marL="285750" indent="-228600">
              <a:buFont typeface="Arial" panose="020B0604020202020204" pitchFamily="34" charset="0"/>
              <a:buChar char="•"/>
            </a:pPr>
            <a:r>
              <a:rPr lang="en-US" sz="2000"/>
              <a:t>The percentage “British only” was lowest by far in Scotland. In England, the lowest percentages occurred along the east coast and East Midlands. In Wales, this percentage was lowest in the South Wales Valleys.</a:t>
            </a:r>
          </a:p>
          <a:p>
            <a:pPr marL="285750" indent="-228600">
              <a:buFont typeface="Arial" panose="020B0604020202020204" pitchFamily="34" charset="0"/>
              <a:buChar char="•"/>
            </a:pPr>
            <a:r>
              <a:rPr lang="en-US" sz="2000"/>
              <a:t>The highest percentages choosing “British-only” were found in London and the prosperous areas in the M4 corridor.</a:t>
            </a:r>
          </a:p>
        </p:txBody>
      </p:sp>
    </p:spTree>
    <p:extLst>
      <p:ext uri="{BB962C8B-B14F-4D97-AF65-F5344CB8AC3E}">
        <p14:creationId xmlns:p14="http://schemas.microsoft.com/office/powerpoint/2010/main" val="2393854303"/>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C0B796F-919F-6A43-ACD3-2F79C864445D}"/>
              </a:ext>
            </a:extLst>
          </p:cNvPr>
          <p:cNvSpPr txBox="1"/>
          <p:nvPr/>
        </p:nvSpPr>
        <p:spPr>
          <a:xfrm>
            <a:off x="304800" y="437322"/>
            <a:ext cx="11516139" cy="378565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In Wales, though, children and young people are less likely to describe themselves as British than their parents - about 16% compared to 18%. One possible explanation for this may be the introduction of compulsory Welsh language teaching in schools.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In Wales, the strongest measure of Welsh-only identity is found in </a:t>
            </a:r>
            <a:r>
              <a:rPr lang="en-GB" sz="2400" b="1" u="sng" dirty="0">
                <a:latin typeface="Arial" panose="020B0604020202020204" pitchFamily="34" charset="0"/>
                <a:cs typeface="Arial" panose="020B0604020202020204" pitchFamily="34" charset="0"/>
                <a:hlinkClick r:id="rId2"/>
              </a:rPr>
              <a:t>the valleys in the south of the country</a:t>
            </a:r>
            <a:r>
              <a:rPr lang="en-GB" sz="2400" u="sng"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Highest of all is the Rhondda area, followed by Merthyr Tydfil and Blaenau Gwent. Younger people are more likely to describe themselves as Welsh than their parents - almost 62% of under 24s compared to 55% of those aged 25-64.</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10192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Autofit/>
          </a:bodyPr>
          <a:lstStyle/>
          <a:p>
            <a:r>
              <a:rPr lang="en-GB" sz="2800" dirty="0">
                <a:latin typeface="Arial" panose="020B0604020202020204" pitchFamily="34" charset="0"/>
                <a:cs typeface="Arial" panose="020B0604020202020204" pitchFamily="34" charset="0"/>
              </a:rPr>
              <a:t>England: Trends in national identity from the Labour Force Survey, 2001-2011</a:t>
            </a:r>
          </a:p>
        </p:txBody>
      </p:sp>
      <p:sp>
        <p:nvSpPr>
          <p:cNvPr id="9" name="Text Placeholder 8"/>
          <p:cNvSpPr>
            <a:spLocks noGrp="1"/>
          </p:cNvSpPr>
          <p:nvPr>
            <p:ph type="body" idx="1"/>
          </p:nvPr>
        </p:nvSpPr>
        <p:spPr>
          <a:xfrm>
            <a:off x="1981200" y="1535113"/>
            <a:ext cx="4042792" cy="2037903"/>
          </a:xfrm>
        </p:spPr>
        <p:txBody>
          <a:bodyPr>
            <a:noAutofit/>
          </a:bodyPr>
          <a:lstStyle/>
          <a:p>
            <a:r>
              <a:rPr lang="en-GB" sz="1600" dirty="0"/>
              <a:t>White people</a:t>
            </a:r>
            <a:r>
              <a:rPr lang="en-GB" sz="1600" b="0" dirty="0"/>
              <a:t>:</a:t>
            </a:r>
          </a:p>
          <a:p>
            <a:r>
              <a:rPr lang="en-GB" sz="1600" b="0" dirty="0"/>
              <a:t>Nearly three-fifths  of white people in England identified as English-only throughout the period 2001 to 2011, with a tendency for this percentage to increase over time. The percentage identifying as British only was about half as great, also declining slightly over this period. </a:t>
            </a:r>
            <a:endParaRPr lang="en-GB" sz="1100" b="0" dirty="0"/>
          </a:p>
        </p:txBody>
      </p:sp>
      <p:pic>
        <p:nvPicPr>
          <p:cNvPr id="4098"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2063552" y="3645025"/>
            <a:ext cx="4040188" cy="2486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 Placeholder 9"/>
          <p:cNvSpPr>
            <a:spLocks noGrp="1"/>
          </p:cNvSpPr>
          <p:nvPr>
            <p:ph type="body" sz="quarter" idx="3"/>
          </p:nvPr>
        </p:nvSpPr>
        <p:spPr>
          <a:xfrm>
            <a:off x="6169026" y="1535113"/>
            <a:ext cx="4041775" cy="1893887"/>
          </a:xfrm>
        </p:spPr>
        <p:txBody>
          <a:bodyPr>
            <a:noAutofit/>
          </a:bodyPr>
          <a:lstStyle/>
          <a:p>
            <a:r>
              <a:rPr lang="en-GB" sz="1600" dirty="0">
                <a:latin typeface="Arial" panose="020B0604020202020204" pitchFamily="34" charset="0"/>
                <a:cs typeface="Arial" panose="020B0604020202020204" pitchFamily="34" charset="0"/>
              </a:rPr>
              <a:t>Minority ethnic groups:</a:t>
            </a:r>
          </a:p>
          <a:p>
            <a:r>
              <a:rPr lang="en-GB" sz="1600" b="0" dirty="0">
                <a:latin typeface="Arial" panose="020B0604020202020204" pitchFamily="34" charset="0"/>
                <a:cs typeface="Arial" panose="020B0604020202020204" pitchFamily="34" charset="0"/>
              </a:rPr>
              <a:t>Over half of people from minority ethnic groups identified as British-only, while only ten percent identified as English only, with a small decline between 2001 and 2011</a:t>
            </a:r>
          </a:p>
          <a:p>
            <a:endParaRPr lang="en-GB" sz="1600" b="0" dirty="0"/>
          </a:p>
          <a:p>
            <a:endParaRPr lang="en-GB" sz="1200" dirty="0"/>
          </a:p>
        </p:txBody>
      </p:sp>
      <p:pic>
        <p:nvPicPr>
          <p:cNvPr id="4099" name="Picture 3"/>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tretch>
            <a:fillRect/>
          </a:stretch>
        </p:blipFill>
        <p:spPr bwMode="auto">
          <a:xfrm>
            <a:off x="6168009" y="3645024"/>
            <a:ext cx="4041775" cy="2481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445382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C6FA27A-3AAA-FF4C-8174-43E54450006E}"/>
              </a:ext>
            </a:extLst>
          </p:cNvPr>
          <p:cNvSpPr txBox="1"/>
          <p:nvPr/>
        </p:nvSpPr>
        <p:spPr>
          <a:xfrm>
            <a:off x="212035" y="371061"/>
            <a:ext cx="11449878" cy="1815882"/>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What emerges from the census results is that, while a majority of people in England, Scotland and Wales pick English (60%), Scottish (62%) or Welsh (58%) as their sole identity, younger and more diverse communities show higher proportions selecting a British identity.</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70665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Title 9"/>
          <p:cNvSpPr>
            <a:spLocks noGrp="1"/>
          </p:cNvSpPr>
          <p:nvPr>
            <p:ph type="title"/>
          </p:nvPr>
        </p:nvSpPr>
        <p:spPr>
          <a:xfrm>
            <a:off x="838200" y="723578"/>
            <a:ext cx="4595071" cy="1645501"/>
          </a:xfrm>
        </p:spPr>
        <p:txBody>
          <a:bodyPr vert="horz" lIns="91440" tIns="45720" rIns="91440" bIns="45720" rtlCol="0" anchor="ctr">
            <a:normAutofit/>
          </a:bodyPr>
          <a:lstStyle/>
          <a:p>
            <a:r>
              <a:rPr lang="en-US" sz="3400"/>
              <a:t>2011 Census – identification with each nation by ethnic group</a:t>
            </a:r>
          </a:p>
        </p:txBody>
      </p:sp>
      <p:sp>
        <p:nvSpPr>
          <p:cNvPr id="12" name="Text Placeholder 11"/>
          <p:cNvSpPr>
            <a:spLocks noGrp="1"/>
          </p:cNvSpPr>
          <p:nvPr>
            <p:ph type="body" sz="half" idx="2"/>
          </p:nvPr>
        </p:nvSpPr>
        <p:spPr>
          <a:xfrm>
            <a:off x="838200" y="2548467"/>
            <a:ext cx="4595071" cy="3628495"/>
          </a:xfrm>
        </p:spPr>
        <p:txBody>
          <a:bodyPr vert="horz" lIns="91440" tIns="45720" rIns="91440" bIns="45720" rtlCol="0">
            <a:normAutofit/>
          </a:bodyPr>
          <a:lstStyle/>
          <a:p>
            <a:pPr marL="285750" indent="-228600">
              <a:buFont typeface="Arial" panose="020B0604020202020204" pitchFamily="34" charset="0"/>
              <a:buChar char="•"/>
            </a:pPr>
            <a:r>
              <a:rPr lang="en-US" sz="2000"/>
              <a:t>For White-British people, the percentage identifying themselves as “British-only”  is much smaller than that identifying with the nation in each of England, Wales and Scotland.</a:t>
            </a:r>
          </a:p>
          <a:p>
            <a:pPr marL="285750" indent="-228600">
              <a:buFont typeface="Arial" panose="020B0604020202020204" pitchFamily="34" charset="0"/>
              <a:buChar char="•"/>
            </a:pPr>
            <a:r>
              <a:rPr lang="en-US" sz="2000"/>
              <a:t>South Asians are the most likely to identify themselves as “British-only” in all three countries.</a:t>
            </a:r>
          </a:p>
          <a:p>
            <a:pPr marL="285750" indent="-228600">
              <a:buFont typeface="Arial" panose="020B0604020202020204" pitchFamily="34" charset="0"/>
              <a:buChar char="•"/>
            </a:pPr>
            <a:r>
              <a:rPr lang="en-US" sz="2000"/>
              <a:t>The percentage of all ethnic groups identifying as “British-only” is lowest in Scotland.</a:t>
            </a:r>
          </a:p>
          <a:p>
            <a:pPr indent="-228600">
              <a:buFont typeface="Arial" panose="020B0604020202020204" pitchFamily="34" charset="0"/>
              <a:buChar char="•"/>
            </a:pPr>
            <a:endParaRPr lang="en-US" sz="2000"/>
          </a:p>
        </p:txBody>
      </p:sp>
      <p:sp>
        <p:nvSpPr>
          <p:cNvPr id="76" name="Rectangle 75">
            <a:extLst>
              <a:ext uri="{FF2B5EF4-FFF2-40B4-BE49-F238E27FC236}">
                <a16:creationId xmlns:a16="http://schemas.microsoft.com/office/drawing/2014/main" id="{003713C1-2FB2-413B-BF91-3AE41726F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0991" y="3474720"/>
            <a:ext cx="6100914"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8" name="Rectangle 77">
            <a:extLst>
              <a:ext uri="{FF2B5EF4-FFF2-40B4-BE49-F238E27FC236}">
                <a16:creationId xmlns:a16="http://schemas.microsoft.com/office/drawing/2014/main" id="{90795B4D-5022-4A7F-A01D-8D880B7CD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9584" y="0"/>
            <a:ext cx="6192415" cy="6858000"/>
          </a:xfrm>
          <a:prstGeom prst="rect">
            <a:avLst/>
          </a:prstGeom>
          <a:solidFill>
            <a:schemeClr val="tx1">
              <a:lumMod val="85000"/>
              <a:lumOff val="1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0" name="Rectangle 79">
            <a:extLst>
              <a:ext uri="{FF2B5EF4-FFF2-40B4-BE49-F238E27FC236}">
                <a16:creationId xmlns:a16="http://schemas.microsoft.com/office/drawing/2014/main" id="{AFD19018-DE7C-4796-ADF2-AD2EB0FC0D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5" name="Picture 7"/>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13336" y="917327"/>
            <a:ext cx="2693132" cy="17640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2" name="Rectangle 81">
            <a:extLst>
              <a:ext uri="{FF2B5EF4-FFF2-40B4-BE49-F238E27FC236}">
                <a16:creationId xmlns:a16="http://schemas.microsoft.com/office/drawing/2014/main" id="{B1A0A2C2-4F85-44AF-8708-8DCA4B550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9624"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4"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289236" y="881327"/>
            <a:ext cx="2803056" cy="18360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Grp="1" noChangeAspect="1" noChangeArrowheads="1"/>
          </p:cNvPicPr>
          <p:nvPr>
            <p:ph idx="1"/>
          </p:nvPr>
        </p:nvPicPr>
        <p:blipFill>
          <a:blip r:embed="rId4" cstate="print">
            <a:extLst>
              <a:ext uri="{28A0092B-C50C-407E-A947-70E740481C1C}">
                <a14:useLocalDpi xmlns:a14="http://schemas.microsoft.com/office/drawing/2010/main" val="0"/>
              </a:ext>
            </a:extLst>
          </a:blip>
          <a:srcRect/>
          <a:stretch>
            <a:fillRect/>
          </a:stretch>
        </p:blipFill>
        <p:spPr bwMode="auto">
          <a:xfrm>
            <a:off x="7189880" y="3796452"/>
            <a:ext cx="3908240" cy="255989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9265878"/>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a:bodyPr>
          <a:lstStyle/>
          <a:p>
            <a:r>
              <a:rPr lang="en-GB" sz="3200" dirty="0"/>
              <a:t>Logistic regression models for England</a:t>
            </a:r>
          </a:p>
        </p:txBody>
      </p:sp>
      <p:sp>
        <p:nvSpPr>
          <p:cNvPr id="8" name="Content Placeholder 7"/>
          <p:cNvSpPr>
            <a:spLocks noGrp="1"/>
          </p:cNvSpPr>
          <p:nvPr>
            <p:ph sz="half" idx="1"/>
          </p:nvPr>
        </p:nvSpPr>
        <p:spPr/>
        <p:txBody>
          <a:bodyPr>
            <a:normAutofit fontScale="92500" lnSpcReduction="20000"/>
          </a:bodyPr>
          <a:lstStyle/>
          <a:p>
            <a:pPr marL="0" indent="0">
              <a:buNone/>
            </a:pPr>
            <a:r>
              <a:rPr lang="en-GB" b="1" u="sng" dirty="0"/>
              <a:t>English-only identity</a:t>
            </a:r>
          </a:p>
          <a:p>
            <a:r>
              <a:rPr lang="en-GB" dirty="0"/>
              <a:t>More likely for people aged 60 and over</a:t>
            </a:r>
          </a:p>
          <a:p>
            <a:r>
              <a:rPr lang="en-GB" dirty="0"/>
              <a:t>White and mixed parentage people more likely to identify as British</a:t>
            </a:r>
          </a:p>
          <a:p>
            <a:r>
              <a:rPr lang="en-GB" dirty="0"/>
              <a:t>People in lower supervisory, semi-routine and routine occupations more likely to identify as English</a:t>
            </a:r>
          </a:p>
          <a:p>
            <a:r>
              <a:rPr lang="en-GB" dirty="0"/>
              <a:t>Foreign-born very unlikely to identify as English</a:t>
            </a:r>
          </a:p>
          <a:p>
            <a:r>
              <a:rPr lang="en-GB" dirty="0"/>
              <a:t>Men more likely than women to identify as English</a:t>
            </a:r>
          </a:p>
          <a:p>
            <a:endParaRPr lang="en-GB" dirty="0"/>
          </a:p>
          <a:p>
            <a:endParaRPr lang="en-GB" dirty="0"/>
          </a:p>
          <a:p>
            <a:endParaRPr lang="en-GB" dirty="0"/>
          </a:p>
        </p:txBody>
      </p:sp>
      <p:sp>
        <p:nvSpPr>
          <p:cNvPr id="9" name="Content Placeholder 8"/>
          <p:cNvSpPr>
            <a:spLocks noGrp="1"/>
          </p:cNvSpPr>
          <p:nvPr>
            <p:ph sz="half" idx="2"/>
          </p:nvPr>
        </p:nvSpPr>
        <p:spPr/>
        <p:txBody>
          <a:bodyPr>
            <a:normAutofit fontScale="92500" lnSpcReduction="20000"/>
          </a:bodyPr>
          <a:lstStyle/>
          <a:p>
            <a:pPr marL="0" indent="0">
              <a:buNone/>
            </a:pPr>
            <a:r>
              <a:rPr lang="en-GB" b="1" u="sng" dirty="0"/>
              <a:t>British-only identity</a:t>
            </a:r>
          </a:p>
          <a:p>
            <a:r>
              <a:rPr lang="en-GB" dirty="0"/>
              <a:t>More likely for people aged under 50</a:t>
            </a:r>
          </a:p>
          <a:p>
            <a:r>
              <a:rPr lang="en-GB" dirty="0"/>
              <a:t>Bangladeshi, Pakistani, Indian and Black people likely to identify as British</a:t>
            </a:r>
          </a:p>
          <a:p>
            <a:r>
              <a:rPr lang="en-GB" dirty="0"/>
              <a:t>Higher-status occupations more likely to identify as British</a:t>
            </a:r>
          </a:p>
          <a:p>
            <a:r>
              <a:rPr lang="en-GB" dirty="0"/>
              <a:t>Foreign-born with UK nationality more likely to identify as British</a:t>
            </a:r>
          </a:p>
          <a:p>
            <a:endParaRPr lang="en-GB" dirty="0"/>
          </a:p>
        </p:txBody>
      </p:sp>
    </p:spTree>
    <p:extLst>
      <p:ext uri="{BB962C8B-B14F-4D97-AF65-F5344CB8AC3E}">
        <p14:creationId xmlns:p14="http://schemas.microsoft.com/office/powerpoint/2010/main" val="28438410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a:latin typeface="Arial" panose="020B0604020202020204" pitchFamily="34" charset="0"/>
                <a:cs typeface="Arial" panose="020B0604020202020204" pitchFamily="34" charset="0"/>
              </a:rPr>
              <a:t>Wales: Trends in national identity from the Labour Force Survey, 2001-2011</a:t>
            </a:r>
          </a:p>
        </p:txBody>
      </p:sp>
      <p:sp>
        <p:nvSpPr>
          <p:cNvPr id="3" name="Text Placeholder 2"/>
          <p:cNvSpPr>
            <a:spLocks noGrp="1"/>
          </p:cNvSpPr>
          <p:nvPr>
            <p:ph type="body" idx="1"/>
          </p:nvPr>
        </p:nvSpPr>
        <p:spPr>
          <a:xfrm>
            <a:off x="1981199" y="1690688"/>
            <a:ext cx="4050533" cy="2351901"/>
          </a:xfrm>
        </p:spPr>
        <p:txBody>
          <a:bodyPr>
            <a:normAutofit/>
          </a:bodyPr>
          <a:lstStyle/>
          <a:p>
            <a:r>
              <a:rPr lang="en-GB" sz="1600" dirty="0">
                <a:latin typeface="Arial" panose="020B0604020202020204" pitchFamily="34" charset="0"/>
                <a:cs typeface="Arial" panose="020B0604020202020204" pitchFamily="34" charset="0"/>
              </a:rPr>
              <a:t>White: </a:t>
            </a:r>
          </a:p>
          <a:p>
            <a:r>
              <a:rPr lang="en-GB" sz="1600" b="0" dirty="0">
                <a:latin typeface="Arial" panose="020B0604020202020204" pitchFamily="34" charset="0"/>
                <a:cs typeface="Arial" panose="020B0604020202020204" pitchFamily="34" charset="0"/>
              </a:rPr>
              <a:t>Over three-fifths identified as Welsh, and a fifth as British. Nearly a tenth identified as English. The percentage Welsh declined slightly, while the other two categories were more stable.</a:t>
            </a:r>
          </a:p>
          <a:p>
            <a:endParaRPr lang="en-GB" sz="1600" b="0" dirty="0"/>
          </a:p>
          <a:p>
            <a:endParaRPr lang="en-GB" sz="1600" b="0" dirty="0"/>
          </a:p>
        </p:txBody>
      </p:sp>
      <p:pic>
        <p:nvPicPr>
          <p:cNvPr id="5122"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1991544" y="3717032"/>
            <a:ext cx="4040188" cy="24842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 Placeholder 4"/>
          <p:cNvSpPr>
            <a:spLocks noGrp="1"/>
          </p:cNvSpPr>
          <p:nvPr>
            <p:ph type="body" sz="quarter" idx="3"/>
          </p:nvPr>
        </p:nvSpPr>
        <p:spPr>
          <a:xfrm>
            <a:off x="6169026" y="1535113"/>
            <a:ext cx="4041775" cy="2037903"/>
          </a:xfrm>
        </p:spPr>
        <p:txBody>
          <a:bodyPr>
            <a:normAutofit/>
          </a:bodyPr>
          <a:lstStyle/>
          <a:p>
            <a:r>
              <a:rPr lang="en-GB" sz="1600" dirty="0">
                <a:latin typeface="Arial" panose="020B0604020202020204" pitchFamily="34" charset="0"/>
                <a:cs typeface="Arial" panose="020B0604020202020204" pitchFamily="34" charset="0"/>
              </a:rPr>
              <a:t>Minority ethnic groups:</a:t>
            </a:r>
          </a:p>
          <a:p>
            <a:r>
              <a:rPr lang="en-GB" sz="1600" b="0" dirty="0">
                <a:latin typeface="Arial" panose="020B0604020202020204" pitchFamily="34" charset="0"/>
                <a:cs typeface="Arial" panose="020B0604020202020204" pitchFamily="34" charset="0"/>
              </a:rPr>
              <a:t>British is the most common identity and remained stable. The percentage identifying as Welsh declined sharply over the decade. The percentage identifying as English is about half that for white people.</a:t>
            </a:r>
          </a:p>
          <a:p>
            <a:endParaRPr lang="en-GB" dirty="0"/>
          </a:p>
        </p:txBody>
      </p:sp>
      <p:pic>
        <p:nvPicPr>
          <p:cNvPr id="5123" name="Picture 3"/>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bwMode="auto">
          <a:xfrm>
            <a:off x="6168009" y="3717032"/>
            <a:ext cx="4041775" cy="2481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912817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Regression  models for Wales and Scotland</a:t>
            </a:r>
          </a:p>
        </p:txBody>
      </p:sp>
      <p:sp>
        <p:nvSpPr>
          <p:cNvPr id="8" name="Content Placeholder 7"/>
          <p:cNvSpPr>
            <a:spLocks noGrp="1"/>
          </p:cNvSpPr>
          <p:nvPr>
            <p:ph sz="half" idx="1"/>
          </p:nvPr>
        </p:nvSpPr>
        <p:spPr/>
        <p:txBody>
          <a:bodyPr>
            <a:normAutofit fontScale="55000" lnSpcReduction="20000"/>
          </a:bodyPr>
          <a:lstStyle/>
          <a:p>
            <a:pPr marL="0" indent="0">
              <a:buNone/>
            </a:pPr>
            <a:r>
              <a:rPr lang="en-GB" b="1" u="sng" dirty="0">
                <a:latin typeface="Arial" panose="020B0604020202020204" pitchFamily="34" charset="0"/>
                <a:cs typeface="Arial" panose="020B0604020202020204" pitchFamily="34" charset="0"/>
              </a:rPr>
              <a:t>Wales</a:t>
            </a:r>
          </a:p>
          <a:p>
            <a:r>
              <a:rPr lang="en-GB" sz="3300" dirty="0">
                <a:latin typeface="Arial" panose="020B0604020202020204" pitchFamily="34" charset="0"/>
                <a:cs typeface="Arial" panose="020B0604020202020204" pitchFamily="34" charset="0"/>
              </a:rPr>
              <a:t>People under 40 more likely to identify as Welsh than British. Older people more likely to identify as British.</a:t>
            </a:r>
          </a:p>
          <a:p>
            <a:r>
              <a:rPr lang="en-GB" sz="3300" dirty="0">
                <a:latin typeface="Arial" panose="020B0604020202020204" pitchFamily="34" charset="0"/>
                <a:cs typeface="Arial" panose="020B0604020202020204" pitchFamily="34" charset="0"/>
              </a:rPr>
              <a:t>White and mixed parentage people more likely to identify as Welsh than British.</a:t>
            </a:r>
          </a:p>
          <a:p>
            <a:r>
              <a:rPr lang="en-GB" sz="3300" dirty="0">
                <a:latin typeface="Arial" panose="020B0604020202020204" pitchFamily="34" charset="0"/>
                <a:cs typeface="Arial" panose="020B0604020202020204" pitchFamily="34" charset="0"/>
              </a:rPr>
              <a:t>South Asian and Chinese people more likely to identify as British than Welsh.</a:t>
            </a:r>
          </a:p>
          <a:p>
            <a:r>
              <a:rPr lang="en-GB" sz="3300" dirty="0">
                <a:latin typeface="Arial" panose="020B0604020202020204" pitchFamily="34" charset="0"/>
                <a:cs typeface="Arial" panose="020B0604020202020204" pitchFamily="34" charset="0"/>
              </a:rPr>
              <a:t>Overseas-born with British nationality more likely to be British than Welsh.</a:t>
            </a:r>
          </a:p>
          <a:p>
            <a:r>
              <a:rPr lang="en-GB" sz="3300" dirty="0">
                <a:latin typeface="Arial" panose="020B0604020202020204" pitchFamily="34" charset="0"/>
                <a:cs typeface="Arial" panose="020B0604020202020204" pitchFamily="34" charset="0"/>
              </a:rPr>
              <a:t>People in higher status occupations more likely to identify as British. Lower-status occupations more likely to identify as Welsh.</a:t>
            </a:r>
          </a:p>
        </p:txBody>
      </p:sp>
      <p:sp>
        <p:nvSpPr>
          <p:cNvPr id="9" name="Content Placeholder 8"/>
          <p:cNvSpPr>
            <a:spLocks noGrp="1"/>
          </p:cNvSpPr>
          <p:nvPr>
            <p:ph sz="half" idx="2"/>
          </p:nvPr>
        </p:nvSpPr>
        <p:spPr/>
        <p:txBody>
          <a:bodyPr>
            <a:normAutofit fontScale="55000" lnSpcReduction="20000"/>
          </a:bodyPr>
          <a:lstStyle/>
          <a:p>
            <a:pPr marL="0" indent="0">
              <a:buNone/>
            </a:pPr>
            <a:r>
              <a:rPr lang="en-GB" b="1" u="sng" dirty="0">
                <a:latin typeface="Arial" panose="020B0604020202020204" pitchFamily="34" charset="0"/>
                <a:cs typeface="Arial" panose="020B0604020202020204" pitchFamily="34" charset="0"/>
              </a:rPr>
              <a:t>Scotland</a:t>
            </a:r>
          </a:p>
          <a:p>
            <a:r>
              <a:rPr lang="en-GB" sz="3300" dirty="0">
                <a:latin typeface="Arial" panose="020B0604020202020204" pitchFamily="34" charset="0"/>
                <a:cs typeface="Arial" panose="020B0604020202020204" pitchFamily="34" charset="0"/>
              </a:rPr>
              <a:t>People under 50 more likely to identify as Scottish than British. This tendency is strongest for the youngest people.</a:t>
            </a:r>
          </a:p>
          <a:p>
            <a:r>
              <a:rPr lang="en-GB" sz="3300" dirty="0">
                <a:latin typeface="Arial" panose="020B0604020202020204" pitchFamily="34" charset="0"/>
                <a:cs typeface="Arial" panose="020B0604020202020204" pitchFamily="34" charset="0"/>
              </a:rPr>
              <a:t>White people are more likely to identify as Welsh than British. All minority ethnic groups are unlikely to identify as Scottish. </a:t>
            </a:r>
          </a:p>
          <a:p>
            <a:r>
              <a:rPr lang="en-GB" sz="3300" dirty="0">
                <a:latin typeface="Arial" panose="020B0604020202020204" pitchFamily="34" charset="0"/>
                <a:cs typeface="Arial" panose="020B0604020202020204" pitchFamily="34" charset="0"/>
              </a:rPr>
              <a:t>Attachment to British identity is strongest for Pakistani, Chinese and Black people.</a:t>
            </a:r>
          </a:p>
          <a:p>
            <a:r>
              <a:rPr lang="en-GB" sz="3300" dirty="0">
                <a:latin typeface="Arial" panose="020B0604020202020204" pitchFamily="34" charset="0"/>
                <a:cs typeface="Arial" panose="020B0604020202020204" pitchFamily="34" charset="0"/>
              </a:rPr>
              <a:t>Overseas-born with British nationality more likely to be British than Scottish.</a:t>
            </a:r>
          </a:p>
          <a:p>
            <a:r>
              <a:rPr lang="en-GB" sz="3300" dirty="0">
                <a:latin typeface="Arial" panose="020B0604020202020204" pitchFamily="34" charset="0"/>
                <a:cs typeface="Arial" panose="020B0604020202020204" pitchFamily="34" charset="0"/>
              </a:rPr>
              <a:t>People in higher status occupations more likely to identify as British. Lower-status occupations more likely to identify as Scottish.</a:t>
            </a:r>
          </a:p>
          <a:p>
            <a:endParaRPr lang="en-GB" dirty="0"/>
          </a:p>
        </p:txBody>
      </p:sp>
    </p:spTree>
    <p:extLst>
      <p:ext uri="{BB962C8B-B14F-4D97-AF65-F5344CB8AC3E}">
        <p14:creationId xmlns:p14="http://schemas.microsoft.com/office/powerpoint/2010/main" val="461024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991544" y="116632"/>
            <a:ext cx="8229600" cy="733474"/>
          </a:xfrm>
        </p:spPr>
        <p:txBody>
          <a:bodyPr>
            <a:noAutofit/>
          </a:bodyPr>
          <a:lstStyle/>
          <a:p>
            <a:r>
              <a:rPr lang="en-GB" sz="3200" dirty="0">
                <a:latin typeface="Arial" panose="020B0604020202020204" pitchFamily="34" charset="0"/>
                <a:cs typeface="Arial" panose="020B0604020202020204" pitchFamily="34" charset="0"/>
              </a:rPr>
              <a:t>Nationalist party votes in Wales and Scotland</a:t>
            </a:r>
          </a:p>
        </p:txBody>
      </p:sp>
      <p:sp>
        <p:nvSpPr>
          <p:cNvPr id="6" name="Text Placeholder 5"/>
          <p:cNvSpPr>
            <a:spLocks noGrp="1"/>
          </p:cNvSpPr>
          <p:nvPr>
            <p:ph type="body" idx="1"/>
          </p:nvPr>
        </p:nvSpPr>
        <p:spPr>
          <a:xfrm>
            <a:off x="1981200" y="980728"/>
            <a:ext cx="4042792" cy="1512168"/>
          </a:xfrm>
        </p:spPr>
        <p:txBody>
          <a:bodyPr>
            <a:noAutofit/>
          </a:bodyPr>
          <a:lstStyle/>
          <a:p>
            <a:r>
              <a:rPr lang="en-GB" sz="1400" dirty="0">
                <a:latin typeface="Arial" panose="020B0604020202020204" pitchFamily="34" charset="0"/>
                <a:cs typeface="Arial" panose="020B0604020202020204" pitchFamily="34" charset="0"/>
              </a:rPr>
              <a:t>Wales:</a:t>
            </a:r>
          </a:p>
          <a:p>
            <a:r>
              <a:rPr lang="en-GB" sz="1400" b="0" dirty="0">
                <a:latin typeface="Arial" panose="020B0604020202020204" pitchFamily="34" charset="0"/>
                <a:cs typeface="Arial" panose="020B0604020202020204" pitchFamily="34" charset="0"/>
              </a:rPr>
              <a:t>Plaid </a:t>
            </a:r>
            <a:r>
              <a:rPr lang="en-GB" sz="1400" b="0" dirty="0" err="1">
                <a:latin typeface="Arial" panose="020B0604020202020204" pitchFamily="34" charset="0"/>
                <a:cs typeface="Arial" panose="020B0604020202020204" pitchFamily="34" charset="0"/>
              </a:rPr>
              <a:t>Cymru</a:t>
            </a:r>
            <a:r>
              <a:rPr lang="en-GB" sz="1400" b="0" dirty="0">
                <a:latin typeface="Arial" panose="020B0604020202020204" pitchFamily="34" charset="0"/>
                <a:cs typeface="Arial" panose="020B0604020202020204" pitchFamily="34" charset="0"/>
              </a:rPr>
              <a:t> only won 3 seats. Its share of the vote was highest in the west and lowest in eastern Powys, the south-east and north-east, areas with closest economic links to England. It remains strongest in its western heartlands and some parts of the South Wales Valleys and Cardiff.</a:t>
            </a:r>
          </a:p>
        </p:txBody>
      </p:sp>
      <p:pic>
        <p:nvPicPr>
          <p:cNvPr id="10" name="Content Placeholder 9"/>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1981200" y="2623518"/>
            <a:ext cx="3466407" cy="3944389"/>
          </a:xfrm>
        </p:spPr>
      </p:pic>
      <p:sp>
        <p:nvSpPr>
          <p:cNvPr id="8" name="Text Placeholder 7"/>
          <p:cNvSpPr>
            <a:spLocks noGrp="1"/>
          </p:cNvSpPr>
          <p:nvPr>
            <p:ph type="body" sz="quarter" idx="3"/>
          </p:nvPr>
        </p:nvSpPr>
        <p:spPr>
          <a:xfrm>
            <a:off x="6168009" y="1124745"/>
            <a:ext cx="4041775" cy="1194147"/>
          </a:xfrm>
        </p:spPr>
        <p:txBody>
          <a:bodyPr>
            <a:noAutofit/>
          </a:bodyPr>
          <a:lstStyle/>
          <a:p>
            <a:r>
              <a:rPr lang="en-GB" sz="1400" dirty="0">
                <a:latin typeface="Arial" panose="020B0604020202020204" pitchFamily="34" charset="0"/>
                <a:cs typeface="Arial" panose="020B0604020202020204" pitchFamily="34" charset="0"/>
              </a:rPr>
              <a:t>Scotland:</a:t>
            </a:r>
          </a:p>
          <a:p>
            <a:r>
              <a:rPr lang="en-GB" sz="1400" b="0" dirty="0">
                <a:latin typeface="Arial" panose="020B0604020202020204" pitchFamily="34" charset="0"/>
                <a:cs typeface="Arial" panose="020B0604020202020204" pitchFamily="34" charset="0"/>
              </a:rPr>
              <a:t>The SNP won 56 of 59 seats. Its share of the vote ranged from 33 to 62 per cent, replacing the Labour Party in the central belt. Its share of the vote ranges from a third to over three-fifths, being highest in the urban areas.</a:t>
            </a:r>
          </a:p>
        </p:txBody>
      </p:sp>
      <p:pic>
        <p:nvPicPr>
          <p:cNvPr id="11" name="Content Placeholder 10"/>
          <p:cNvPicPr>
            <a:picLocks noGrp="1" noChangeAspect="1"/>
          </p:cNvPicPr>
          <p:nvPr>
            <p:ph sz="quarter" idx="4"/>
          </p:nvPr>
        </p:nvPicPr>
        <p:blipFill>
          <a:blip r:embed="rId3" cstate="print">
            <a:extLst>
              <a:ext uri="{28A0092B-C50C-407E-A947-70E740481C1C}">
                <a14:useLocalDpi xmlns:a14="http://schemas.microsoft.com/office/drawing/2010/main" val="0"/>
              </a:ext>
            </a:extLst>
          </a:blip>
          <a:stretch>
            <a:fillRect/>
          </a:stretch>
        </p:blipFill>
        <p:spPr>
          <a:xfrm>
            <a:off x="7187026" y="2564836"/>
            <a:ext cx="2668385" cy="3948545"/>
          </a:xfrm>
        </p:spPr>
      </p:pic>
    </p:spTree>
    <p:extLst>
      <p:ext uri="{BB962C8B-B14F-4D97-AF65-F5344CB8AC3E}">
        <p14:creationId xmlns:p14="http://schemas.microsoft.com/office/powerpoint/2010/main" val="26799845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Some conclusions</a:t>
            </a:r>
          </a:p>
        </p:txBody>
      </p:sp>
      <p:sp>
        <p:nvSpPr>
          <p:cNvPr id="8" name="Content Placeholder 7"/>
          <p:cNvSpPr>
            <a:spLocks noGrp="1"/>
          </p:cNvSpPr>
          <p:nvPr>
            <p:ph idx="1"/>
          </p:nvPr>
        </p:nvSpPr>
        <p:spPr/>
        <p:txBody>
          <a:bodyPr>
            <a:normAutofit fontScale="85000" lnSpcReduction="20000"/>
          </a:bodyPr>
          <a:lstStyle/>
          <a:p>
            <a:r>
              <a:rPr lang="en-GB" sz="2400" dirty="0">
                <a:latin typeface="Arial" panose="020B0604020202020204" pitchFamily="34" charset="0"/>
                <a:cs typeface="Arial" panose="020B0604020202020204" pitchFamily="34" charset="0"/>
              </a:rPr>
              <a:t>Linda Colley suggested that “we can plausibly regard Great Britain as an invented nation superimposed, if only for a while, onto much older alignments and loyalties” [Colley, L. (2003) </a:t>
            </a:r>
            <a:r>
              <a:rPr lang="en-GB" sz="2400" i="1" dirty="0">
                <a:latin typeface="Arial" panose="020B0604020202020204" pitchFamily="34" charset="0"/>
                <a:cs typeface="Arial" panose="020B0604020202020204" pitchFamily="34" charset="0"/>
              </a:rPr>
              <a:t>Britons: forging the nation</a:t>
            </a:r>
            <a:r>
              <a:rPr lang="en-GB" sz="2400" dirty="0">
                <a:latin typeface="Arial" panose="020B0604020202020204" pitchFamily="34" charset="0"/>
                <a:cs typeface="Arial" panose="020B0604020202020204" pitchFamily="34" charset="0"/>
              </a:rPr>
              <a:t>, 1707-1837. London: Pimlico, page 5]. </a:t>
            </a:r>
          </a:p>
          <a:p>
            <a:r>
              <a:rPr lang="en-GB" sz="2400" dirty="0">
                <a:latin typeface="Arial" panose="020B0604020202020204" pitchFamily="34" charset="0"/>
                <a:cs typeface="Arial" panose="020B0604020202020204" pitchFamily="34" charset="0"/>
              </a:rPr>
              <a:t>The rise of nationalist parties in Scotland and England, the Scottish referendum, the remarkable overturning of Labour in Scotland by the SNP and the attempt to create “English Votes for English Laws” might indicate a fracturing of the union.</a:t>
            </a:r>
          </a:p>
          <a:p>
            <a:r>
              <a:rPr lang="en-GB" sz="2400" dirty="0">
                <a:latin typeface="Arial" panose="020B0604020202020204" pitchFamily="34" charset="0"/>
                <a:cs typeface="Arial" panose="020B0604020202020204" pitchFamily="34" charset="0"/>
              </a:rPr>
              <a:t>Survey and Census data indicate much stronger attachment to the ancient nations than the superimposed idea of Britain among white people.</a:t>
            </a:r>
          </a:p>
          <a:p>
            <a:r>
              <a:rPr lang="en-GB" sz="2400" dirty="0">
                <a:latin typeface="Arial" panose="020B0604020202020204" pitchFamily="34" charset="0"/>
                <a:cs typeface="Arial" panose="020B0604020202020204" pitchFamily="34" charset="0"/>
              </a:rPr>
              <a:t>However, attachment to the modern British identity is much stronger among people from minority ethnic groups, who are much more weakly attached to the individual nations of Great Britain.</a:t>
            </a:r>
          </a:p>
          <a:p>
            <a:r>
              <a:rPr lang="en-GB" sz="2400" dirty="0">
                <a:latin typeface="Arial" panose="020B0604020202020204" pitchFamily="34" charset="0"/>
                <a:cs typeface="Arial" panose="020B0604020202020204" pitchFamily="34" charset="0"/>
              </a:rPr>
              <a:t>There is evidence that the increased likelihood of English people identifying with England rather than Britain was a factor in the growth in the UKIP vote. </a:t>
            </a:r>
          </a:p>
          <a:p>
            <a:r>
              <a:rPr lang="en-GB" sz="2400" dirty="0">
                <a:latin typeface="Arial" panose="020B0604020202020204" pitchFamily="34" charset="0"/>
                <a:cs typeface="Arial" panose="020B0604020202020204" pitchFamily="34" charset="0"/>
              </a:rPr>
              <a:t>However, both English identity and UKIP voting are also associated with economic marginalisation.</a:t>
            </a:r>
          </a:p>
          <a:p>
            <a:r>
              <a:rPr lang="en-GB" sz="2400" dirty="0">
                <a:latin typeface="Arial" panose="020B0604020202020204" pitchFamily="34" charset="0"/>
                <a:cs typeface="Arial" panose="020B0604020202020204" pitchFamily="34" charset="0"/>
              </a:rPr>
              <a:t>Both are also associated with not being in London.</a:t>
            </a:r>
          </a:p>
        </p:txBody>
      </p:sp>
    </p:spTree>
    <p:extLst>
      <p:ext uri="{BB962C8B-B14F-4D97-AF65-F5344CB8AC3E}">
        <p14:creationId xmlns:p14="http://schemas.microsoft.com/office/powerpoint/2010/main" val="31381567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1740F57-930A-EB47-80AB-A2BA9BB2CD89}"/>
              </a:ext>
            </a:extLst>
          </p:cNvPr>
          <p:cNvSpPr txBox="1"/>
          <p:nvPr/>
        </p:nvSpPr>
        <p:spPr>
          <a:xfrm>
            <a:off x="344557" y="437322"/>
            <a:ext cx="11449878" cy="3970318"/>
          </a:xfrm>
          <a:prstGeom prst="rect">
            <a:avLst/>
          </a:prstGeom>
          <a:noFill/>
        </p:spPr>
        <p:txBody>
          <a:bodyPr wrap="square" rtlCol="0">
            <a:spAutoFit/>
          </a:bodyPr>
          <a:lstStyle/>
          <a:p>
            <a:r>
              <a:rPr lang="en-US" dirty="0"/>
              <a:t>C</a:t>
            </a:r>
            <a:r>
              <a:rPr lang="en-US" sz="2800" dirty="0">
                <a:latin typeface="Arial" panose="020B0604020202020204" pitchFamily="34" charset="0"/>
                <a:cs typeface="Arial" panose="020B0604020202020204" pitchFamily="34" charset="0"/>
              </a:rPr>
              <a:t>ultural changes in Wales during the Twentieth Century</a:t>
            </a:r>
          </a:p>
          <a:p>
            <a:endParaRPr lang="en-US" sz="2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800" dirty="0">
                <a:latin typeface="Arial" panose="020B0604020202020204" pitchFamily="34" charset="0"/>
                <a:cs typeface="Arial" panose="020B0604020202020204" pitchFamily="34" charset="0"/>
              </a:rPr>
              <a:t>Decline in the number of Welsh speakers from 50% in 1911 to 29% by 1951</a:t>
            </a:r>
          </a:p>
          <a:p>
            <a:pPr marL="285750" indent="-285750">
              <a:buFont typeface="Arial" panose="020B0604020202020204" pitchFamily="34" charset="0"/>
              <a:buChar char="•"/>
            </a:pPr>
            <a:r>
              <a:rPr lang="en-US" sz="2800" dirty="0">
                <a:latin typeface="Arial" panose="020B0604020202020204" pitchFamily="34" charset="0"/>
                <a:cs typeface="Arial" panose="020B0604020202020204" pitchFamily="34" charset="0"/>
              </a:rPr>
              <a:t>In the public eye Welsh was virtually invisible.</a:t>
            </a:r>
          </a:p>
          <a:p>
            <a:pPr marL="285750" indent="-285750">
              <a:buFont typeface="Arial" panose="020B0604020202020204" pitchFamily="34" charset="0"/>
              <a:buChar char="•"/>
            </a:pPr>
            <a:r>
              <a:rPr lang="en-US" sz="2800" dirty="0">
                <a:latin typeface="Arial" panose="020B0604020202020204" pitchFamily="34" charset="0"/>
                <a:cs typeface="Arial" panose="020B0604020202020204" pitchFamily="34" charset="0"/>
              </a:rPr>
              <a:t>Saunders Lewis delivered a celebrated radio broadcast in 1962 0 </a:t>
            </a:r>
            <a:r>
              <a:rPr lang="en-US" sz="2800" dirty="0" err="1">
                <a:latin typeface="Arial" panose="020B0604020202020204" pitchFamily="34" charset="0"/>
                <a:cs typeface="Arial" panose="020B0604020202020204" pitchFamily="34" charset="0"/>
              </a:rPr>
              <a:t>Tynged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Iaith</a:t>
            </a:r>
            <a:r>
              <a:rPr lang="en-US" sz="2800" dirty="0">
                <a:latin typeface="Arial" panose="020B0604020202020204" pitchFamily="34" charset="0"/>
                <a:cs typeface="Arial" panose="020B0604020202020204" pitchFamily="34" charset="0"/>
              </a:rPr>
              <a:t> (fate of the Language)</a:t>
            </a:r>
          </a:p>
          <a:p>
            <a:pPr marL="285750" indent="-285750">
              <a:buFont typeface="Arial" panose="020B0604020202020204" pitchFamily="34" charset="0"/>
              <a:buChar char="•"/>
            </a:pPr>
            <a:r>
              <a:rPr lang="en-US" sz="2800" dirty="0">
                <a:latin typeface="Arial" panose="020B0604020202020204" pitchFamily="34" charset="0"/>
                <a:cs typeface="Arial" panose="020B0604020202020204" pitchFamily="34" charset="0"/>
              </a:rPr>
              <a:t>Prediction no Welsh language by the beginning of the 21 century</a:t>
            </a:r>
          </a:p>
          <a:p>
            <a:pPr marL="285750" indent="-285750">
              <a:buFont typeface="Arial" panose="020B0604020202020204" pitchFamily="34" charset="0"/>
              <a:buChar char="•"/>
            </a:pPr>
            <a:r>
              <a:rPr lang="en-US" sz="2800" dirty="0">
                <a:latin typeface="Arial" panose="020B0604020202020204" pitchFamily="34" charset="0"/>
                <a:cs typeface="Arial" panose="020B0604020202020204" pitchFamily="34" charset="0"/>
              </a:rPr>
              <a:t>Formation of Welsh Language Society</a:t>
            </a:r>
          </a:p>
        </p:txBody>
      </p:sp>
    </p:spTree>
    <p:extLst>
      <p:ext uri="{BB962C8B-B14F-4D97-AF65-F5344CB8AC3E}">
        <p14:creationId xmlns:p14="http://schemas.microsoft.com/office/powerpoint/2010/main" val="39436670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04CACFA3-B63A-FE48-A134-19455ACE10B6}"/>
              </a:ext>
            </a:extLst>
          </p:cNvPr>
          <p:cNvPicPr>
            <a:picLocks noChangeAspect="1"/>
          </p:cNvPicPr>
          <p:nvPr/>
        </p:nvPicPr>
        <p:blipFill>
          <a:blip r:embed="rId2"/>
          <a:stretch>
            <a:fillRect/>
          </a:stretch>
        </p:blipFill>
        <p:spPr>
          <a:xfrm>
            <a:off x="2672354" y="1123527"/>
            <a:ext cx="6847286" cy="4604800"/>
          </a:xfrm>
          <a:prstGeom prst="rect">
            <a:avLst/>
          </a:prstGeom>
        </p:spPr>
      </p:pic>
    </p:spTree>
    <p:extLst>
      <p:ext uri="{BB962C8B-B14F-4D97-AF65-F5344CB8AC3E}">
        <p14:creationId xmlns:p14="http://schemas.microsoft.com/office/powerpoint/2010/main" val="34170723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36A09D7-E914-8545-8922-5770AEB66A57}"/>
              </a:ext>
            </a:extLst>
          </p:cNvPr>
          <p:cNvPicPr>
            <a:picLocks noChangeAspect="1"/>
          </p:cNvPicPr>
          <p:nvPr/>
        </p:nvPicPr>
        <p:blipFill>
          <a:blip r:embed="rId2"/>
          <a:stretch>
            <a:fillRect/>
          </a:stretch>
        </p:blipFill>
        <p:spPr>
          <a:xfrm>
            <a:off x="3313850" y="0"/>
            <a:ext cx="5564300" cy="6858000"/>
          </a:xfrm>
          <a:prstGeom prst="rect">
            <a:avLst/>
          </a:prstGeom>
        </p:spPr>
      </p:pic>
    </p:spTree>
    <p:extLst>
      <p:ext uri="{BB962C8B-B14F-4D97-AF65-F5344CB8AC3E}">
        <p14:creationId xmlns:p14="http://schemas.microsoft.com/office/powerpoint/2010/main" val="31396618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7BFD895-A0B3-F243-8AF4-ABB945CA3FE4}"/>
              </a:ext>
            </a:extLst>
          </p:cNvPr>
          <p:cNvSpPr txBox="1"/>
          <p:nvPr/>
        </p:nvSpPr>
        <p:spPr>
          <a:xfrm>
            <a:off x="278296" y="437322"/>
            <a:ext cx="11390243" cy="3108543"/>
          </a:xfrm>
          <a:prstGeom prst="rect">
            <a:avLst/>
          </a:prstGeom>
          <a:noFill/>
        </p:spPr>
        <p:txBody>
          <a:bodyPr wrap="square" rtlCol="0">
            <a:spAutoFit/>
          </a:bodyPr>
          <a:lstStyle/>
          <a:p>
            <a:pPr marL="285750" indent="-285750">
              <a:buFont typeface="Arial" panose="020B0604020202020204" pitchFamily="34" charset="0"/>
              <a:buChar char="•"/>
            </a:pPr>
            <a:r>
              <a:rPr lang="en-US" sz="2800" dirty="0">
                <a:latin typeface="Arial" panose="020B0604020202020204" pitchFamily="34" charset="0"/>
                <a:cs typeface="Arial" panose="020B0604020202020204" pitchFamily="34" charset="0"/>
              </a:rPr>
              <a:t>Census of 2001 noted that 20.8% of the population spoke Welsh</a:t>
            </a:r>
          </a:p>
          <a:p>
            <a:pPr marL="285750" indent="-285750">
              <a:buFont typeface="Arial" panose="020B0604020202020204" pitchFamily="34" charset="0"/>
              <a:buChar char="•"/>
            </a:pPr>
            <a:r>
              <a:rPr lang="en-US" sz="2800" dirty="0">
                <a:latin typeface="Arial" panose="020B0604020202020204" pitchFamily="34" charset="0"/>
                <a:cs typeface="Arial" panose="020B0604020202020204" pitchFamily="34" charset="0"/>
              </a:rPr>
              <a:t>Change in attitude, an unwillingness to accept that the language was doomed to perish.</a:t>
            </a:r>
          </a:p>
          <a:p>
            <a:pPr marL="285750" indent="-285750">
              <a:buFont typeface="Arial" panose="020B0604020202020204" pitchFamily="34" charset="0"/>
              <a:buChar char="•"/>
            </a:pPr>
            <a:r>
              <a:rPr lang="en-US" sz="2800" dirty="0">
                <a:latin typeface="Arial" panose="020B0604020202020204" pitchFamily="34" charset="0"/>
                <a:cs typeface="Arial" panose="020B0604020202020204" pitchFamily="34" charset="0"/>
              </a:rPr>
              <a:t>From the Industrial Revolution onwards Wales took in a host of ethnic minorities</a:t>
            </a:r>
          </a:p>
          <a:p>
            <a:pPr marL="285750" indent="-285750">
              <a:buFont typeface="Arial" panose="020B0604020202020204" pitchFamily="34" charset="0"/>
              <a:buChar char="•"/>
            </a:pPr>
            <a:r>
              <a:rPr lang="en-US" sz="2800" dirty="0">
                <a:latin typeface="Arial" panose="020B0604020202020204" pitchFamily="34" charset="0"/>
                <a:cs typeface="Arial" panose="020B0604020202020204" pitchFamily="34" charset="0"/>
              </a:rPr>
              <a:t>Spanish iron and coal workers and the cosmopolitan docks of Cardiff</a:t>
            </a:r>
          </a:p>
          <a:p>
            <a:pPr marL="285750" indent="-285750">
              <a:buFont typeface="Arial" panose="020B0604020202020204" pitchFamily="34" charset="0"/>
              <a:buChar char="•"/>
            </a:pPr>
            <a:r>
              <a:rPr lang="en-US" sz="2800" dirty="0">
                <a:latin typeface="Arial" panose="020B0604020202020204" pitchFamily="34" charset="0"/>
                <a:cs typeface="Arial" panose="020B0604020202020204" pitchFamily="34" charset="0"/>
              </a:rPr>
              <a:t>Is sport the new cultural identity?</a:t>
            </a:r>
          </a:p>
        </p:txBody>
      </p:sp>
    </p:spTree>
    <p:extLst>
      <p:ext uri="{BB962C8B-B14F-4D97-AF65-F5344CB8AC3E}">
        <p14:creationId xmlns:p14="http://schemas.microsoft.com/office/powerpoint/2010/main" val="24431940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EB51B87-2F44-DE4F-92AC-89B4993E49FB}"/>
              </a:ext>
            </a:extLst>
          </p:cNvPr>
          <p:cNvSpPr/>
          <p:nvPr/>
        </p:nvSpPr>
        <p:spPr>
          <a:xfrm>
            <a:off x="4519094" y="3244334"/>
            <a:ext cx="3153812" cy="369332"/>
          </a:xfrm>
          <a:prstGeom prst="rect">
            <a:avLst/>
          </a:prstGeom>
        </p:spPr>
        <p:txBody>
          <a:bodyPr wrap="none">
            <a:spAutoFit/>
          </a:bodyPr>
          <a:lstStyle/>
          <a:p>
            <a:r>
              <a:rPr lang="en-US" dirty="0"/>
              <a:t>https://</a:t>
            </a:r>
            <a:r>
              <a:rPr lang="en-US" dirty="0" err="1"/>
              <a:t>youtu.be</a:t>
            </a:r>
            <a:r>
              <a:rPr lang="en-US" dirty="0"/>
              <a:t>/rNu8XDBSn10</a:t>
            </a:r>
          </a:p>
        </p:txBody>
      </p:sp>
    </p:spTree>
    <p:extLst>
      <p:ext uri="{BB962C8B-B14F-4D97-AF65-F5344CB8AC3E}">
        <p14:creationId xmlns:p14="http://schemas.microsoft.com/office/powerpoint/2010/main" val="14989433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263</TotalTime>
  <Words>1995</Words>
  <Application>Microsoft Macintosh PowerPoint</Application>
  <PresentationFormat>Widescreen</PresentationFormat>
  <Paragraphs>143</Paragraphs>
  <Slides>31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ＭＳ Ｐゴシック</vt:lpstr>
      <vt:lpstr>Arial</vt:lpstr>
      <vt:lpstr>Calibri</vt:lpstr>
      <vt:lpstr>Calibri Light</vt:lpstr>
      <vt:lpstr>Office Theme</vt:lpstr>
      <vt:lpstr>WHAT IS WELSHNESS?</vt:lpstr>
      <vt:lpstr>What is Welshness?</vt:lpstr>
      <vt:lpstr>PowerPoint Presentation</vt:lpstr>
      <vt:lpstr>What is Welshness?</vt:lpstr>
      <vt:lpstr>PowerPoint Presentation</vt:lpstr>
      <vt:lpstr>Key Welshness characteristics</vt:lpstr>
      <vt:lpstr>PowerPoint Presentation</vt:lpstr>
      <vt:lpstr>What is culture?</vt:lpstr>
      <vt:lpstr>PowerPoint Presentation</vt:lpstr>
      <vt:lpstr>So what?</vt:lpstr>
      <vt:lpstr>PowerPoint Presentation</vt:lpstr>
      <vt:lpstr>Analytical Tools</vt:lpstr>
      <vt:lpstr>PowerPoint Presentation</vt:lpstr>
      <vt:lpstr>The Photographer</vt:lpstr>
      <vt:lpstr>Welsh and Scottish identity by Output Area Classification group, 2014</vt:lpstr>
      <vt:lpstr>PowerPoint Presentation</vt:lpstr>
      <vt:lpstr>Geographical variation in “British-only” identity across the UK, 2011</vt:lpstr>
      <vt:lpstr>PowerPoint Presentation</vt:lpstr>
      <vt:lpstr>England: Trends in national identity from the Labour Force Survey, 2001-2011</vt:lpstr>
      <vt:lpstr>PowerPoint Presentation</vt:lpstr>
      <vt:lpstr>2011 Census – identification with each nation by ethnic group</vt:lpstr>
      <vt:lpstr>Logistic regression models for England</vt:lpstr>
      <vt:lpstr>Wales: Trends in national identity from the Labour Force Survey, 2001-2011</vt:lpstr>
      <vt:lpstr>Regression  models for Wales and Scotland</vt:lpstr>
      <vt:lpstr>Nationalist party votes in Wales and Scotland</vt:lpstr>
      <vt:lpstr>Some conclusions</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WELSHNESS?</dc:title>
  <dc:creator>Conway Davies</dc:creator>
  <cp:lastModifiedBy>Conway Davies</cp:lastModifiedBy>
  <cp:revision>4</cp:revision>
  <dcterms:created xsi:type="dcterms:W3CDTF">2019-01-27T17:50:18Z</dcterms:created>
  <dcterms:modified xsi:type="dcterms:W3CDTF">2019-01-27T22:13:39Z</dcterms:modified>
</cp:coreProperties>
</file>