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3" r:id="rId5"/>
  </p:sldMasterIdLst>
  <p:notesMasterIdLst>
    <p:notesMasterId r:id="rId23"/>
  </p:notesMasterIdLst>
  <p:sldIdLst>
    <p:sldId id="565" r:id="rId6"/>
    <p:sldId id="579" r:id="rId7"/>
    <p:sldId id="582" r:id="rId8"/>
    <p:sldId id="580" r:id="rId9"/>
    <p:sldId id="581" r:id="rId10"/>
    <p:sldId id="547" r:id="rId11"/>
    <p:sldId id="575" r:id="rId12"/>
    <p:sldId id="578" r:id="rId13"/>
    <p:sldId id="288" r:id="rId14"/>
    <p:sldId id="552" r:id="rId15"/>
    <p:sldId id="577" r:id="rId16"/>
    <p:sldId id="553" r:id="rId17"/>
    <p:sldId id="561" r:id="rId18"/>
    <p:sldId id="555" r:id="rId19"/>
    <p:sldId id="560" r:id="rId20"/>
    <p:sldId id="562" r:id="rId21"/>
    <p:sldId id="57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lly Gipson" initials="KG" lastIdx="1" clrIdx="0">
    <p:extLst>
      <p:ext uri="{19B8F6BF-5375-455C-9EA6-DF929625EA0E}">
        <p15:presenceInfo xmlns:p15="http://schemas.microsoft.com/office/powerpoint/2012/main" userId="S::kelly.gipson@uwtsd.ac.uk::28f9bcc8-68fc-4332-bdb5-69018cd9200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00"/>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879CD9-A3AD-4114-AD46-5932DD6D7591}" v="16" dt="2026-01-05T23:06:37.044"/>
    <p1510:client id="{46F0E190-D8C5-4C63-B73A-18A49947CD5F}" v="22" dt="2026-01-05T13:34:11.833"/>
    <p1510:client id="{FC3E5078-C86C-9E8D-5E26-77DB9919A9E8}" v="4" dt="2026-01-06T11:19:29.0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544" autoAdjust="0"/>
  </p:normalViewPr>
  <p:slideViewPr>
    <p:cSldViewPr snapToGrid="0">
      <p:cViewPr varScale="1">
        <p:scale>
          <a:sx n="82" d="100"/>
          <a:sy n="82" d="100"/>
        </p:scale>
        <p:origin x="267" y="60"/>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commentAuthors" Target="commentAuthor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padlet.com/jessicaroberts4/school-and-family-engagement-6og3hkytd9zcowon/wish/kxodWGAnlolJQgP7"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836AE-C771-F441-9988-81DB47E5E9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FC87BA-2435-7C77-1E7A-9F5AB97ED4CA}"/>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699FF80C-4754-6919-D4C2-3139229B384E}"/>
              </a:ext>
            </a:extLst>
          </p:cNvPr>
          <p:cNvSpPr>
            <a:spLocks noGrp="1"/>
          </p:cNvSpPr>
          <p:nvPr>
            <p:ph type="body" idx="1"/>
          </p:nvPr>
        </p:nvSpPr>
        <p:spPr/>
        <p:txBody>
          <a:bodyPr/>
          <a:lstStyle/>
          <a:p>
            <a:endParaRPr lang="en-GB" dirty="0"/>
          </a:p>
          <a:p>
            <a:r>
              <a:rPr lang="en-GB" dirty="0"/>
              <a:t>Please note, </a:t>
            </a:r>
            <a:r>
              <a:rPr lang="en-GB" b="1" dirty="0"/>
              <a:t>assignment support will be given throughout the sessions (including 2 allocated walkthroughs to share the expectations of the assignment)</a:t>
            </a:r>
            <a:r>
              <a:rPr lang="en-GB" sz="1800" dirty="0">
                <a:effectLst/>
                <a:latin typeface="Calibri"/>
                <a:ea typeface="Calibri"/>
                <a:cs typeface="Calibri"/>
              </a:rPr>
              <a:t>. There are several themes that will run throughout the module and will be linked to both parts of the assignment.</a:t>
            </a:r>
            <a:r>
              <a:rPr lang="en-GB" sz="1800" dirty="0">
                <a:latin typeface="Calibri"/>
                <a:ea typeface="Calibri"/>
                <a:cs typeface="Calibri"/>
              </a:rPr>
              <a:t> Module Handbook and Assessment Specification will be available on Moodle.</a:t>
            </a:r>
          </a:p>
          <a:p>
            <a:r>
              <a:rPr lang="en-GB" sz="1800" dirty="0">
                <a:latin typeface="Calibri"/>
                <a:ea typeface="Calibri"/>
                <a:cs typeface="Calibri"/>
              </a:rPr>
              <a:t>9</a:t>
            </a:r>
            <a:r>
              <a:rPr lang="en-GB" sz="1800" baseline="30000" dirty="0">
                <a:latin typeface="Calibri"/>
                <a:ea typeface="Calibri"/>
                <a:cs typeface="Calibri"/>
              </a:rPr>
              <a:t>th</a:t>
            </a:r>
            <a:r>
              <a:rPr lang="en-GB" sz="1800" dirty="0">
                <a:latin typeface="Calibri"/>
                <a:ea typeface="Calibri"/>
                <a:cs typeface="Calibri"/>
              </a:rPr>
              <a:t> Jan is morning session only, afternoon will be allocated to independent reading time or writing time.</a:t>
            </a:r>
          </a:p>
          <a:p>
            <a:r>
              <a:rPr lang="en-GB" sz="1800" dirty="0">
                <a:latin typeface="Calibri"/>
                <a:ea typeface="Calibri"/>
                <a:cs typeface="Calibri"/>
              </a:rPr>
              <a:t>14</a:t>
            </a:r>
            <a:r>
              <a:rPr lang="en-GB" sz="1800" baseline="30000" dirty="0">
                <a:latin typeface="Calibri"/>
                <a:ea typeface="Calibri"/>
                <a:cs typeface="Calibri"/>
              </a:rPr>
              <a:t>th</a:t>
            </a:r>
            <a:r>
              <a:rPr lang="en-GB" sz="1800" dirty="0">
                <a:latin typeface="Calibri"/>
                <a:ea typeface="Calibri"/>
                <a:cs typeface="Calibri"/>
              </a:rPr>
              <a:t> Jan is morning session lectures with the option of bespoke/drop – in support with module leads in afternoon. </a:t>
            </a:r>
          </a:p>
        </p:txBody>
      </p:sp>
      <p:sp>
        <p:nvSpPr>
          <p:cNvPr id="4" name="Slide Number Placeholder 3">
            <a:extLst>
              <a:ext uri="{FF2B5EF4-FFF2-40B4-BE49-F238E27FC236}">
                <a16:creationId xmlns:a16="http://schemas.microsoft.com/office/drawing/2014/main" id="{2093EB46-3F2F-99F5-448F-78E162E16398}"/>
              </a:ext>
            </a:extLst>
          </p:cNvPr>
          <p:cNvSpPr>
            <a:spLocks noGrp="1"/>
          </p:cNvSpPr>
          <p:nvPr>
            <p:ph type="sldNum" sz="quarter" idx="5"/>
          </p:nvPr>
        </p:nvSpPr>
        <p:spPr/>
        <p:txBody>
          <a:bodyPr/>
          <a:lstStyle/>
          <a:p>
            <a:fld id="{6A18B43C-EC24-4C7D-AE0E-A9E7596D6A00}" type="slidenum">
              <a:rPr lang="en-GB" smtClean="0"/>
              <a:t>2</a:t>
            </a:fld>
            <a:endParaRPr lang="en-GB"/>
          </a:p>
        </p:txBody>
      </p:sp>
    </p:spTree>
    <p:extLst>
      <p:ext uri="{BB962C8B-B14F-4D97-AF65-F5344CB8AC3E}">
        <p14:creationId xmlns:p14="http://schemas.microsoft.com/office/powerpoint/2010/main" val="131426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A0384C-8FCF-1525-7CC3-7714A6EB2D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1127F8-45FE-1D25-B665-5962E472FC2F}"/>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5E680D57-B5A9-401E-16C0-BB7A69C6E4D0}"/>
              </a:ext>
            </a:extLst>
          </p:cNvPr>
          <p:cNvSpPr>
            <a:spLocks noGrp="1"/>
          </p:cNvSpPr>
          <p:nvPr>
            <p:ph type="body" idx="1"/>
          </p:nvPr>
        </p:nvSpPr>
        <p:spPr/>
        <p:txBody>
          <a:bodyPr/>
          <a:lstStyle/>
          <a:p>
            <a:r>
              <a:rPr lang="en-GB" sz="1200" dirty="0">
                <a:latin typeface="+mn-lt"/>
                <a:ea typeface="Calibri"/>
                <a:cs typeface="Calibri"/>
              </a:rPr>
              <a:t>14</a:t>
            </a:r>
            <a:r>
              <a:rPr lang="en-GB" sz="1200" baseline="30000" dirty="0">
                <a:latin typeface="+mn-lt"/>
                <a:ea typeface="Calibri"/>
                <a:cs typeface="Calibri"/>
              </a:rPr>
              <a:t>th</a:t>
            </a:r>
            <a:r>
              <a:rPr lang="en-GB" sz="1200" dirty="0">
                <a:latin typeface="+mn-lt"/>
                <a:ea typeface="Calibri"/>
                <a:cs typeface="Calibri"/>
              </a:rPr>
              <a:t> Jan is morning session lectures with the option of bespoke/drop – in support with module leads in afternoon. </a:t>
            </a:r>
          </a:p>
        </p:txBody>
      </p:sp>
      <p:sp>
        <p:nvSpPr>
          <p:cNvPr id="4" name="Slide Number Placeholder 3">
            <a:extLst>
              <a:ext uri="{FF2B5EF4-FFF2-40B4-BE49-F238E27FC236}">
                <a16:creationId xmlns:a16="http://schemas.microsoft.com/office/drawing/2014/main" id="{4C4DE8B6-8353-4D24-1153-F24038949F45}"/>
              </a:ext>
            </a:extLst>
          </p:cNvPr>
          <p:cNvSpPr>
            <a:spLocks noGrp="1"/>
          </p:cNvSpPr>
          <p:nvPr>
            <p:ph type="sldNum" sz="quarter" idx="5"/>
          </p:nvPr>
        </p:nvSpPr>
        <p:spPr/>
        <p:txBody>
          <a:bodyPr/>
          <a:lstStyle/>
          <a:p>
            <a:fld id="{6A18B43C-EC24-4C7D-AE0E-A9E7596D6A00}" type="slidenum">
              <a:rPr lang="en-GB" smtClean="0"/>
              <a:t>3</a:t>
            </a:fld>
            <a:endParaRPr lang="en-GB"/>
          </a:p>
        </p:txBody>
      </p:sp>
    </p:spTree>
    <p:extLst>
      <p:ext uri="{BB962C8B-B14F-4D97-AF65-F5344CB8AC3E}">
        <p14:creationId xmlns:p14="http://schemas.microsoft.com/office/powerpoint/2010/main" val="757081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70796F-ACED-DC4C-3351-17946D3860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A17B13-C001-3374-1CCA-4E5D42A91E3F}"/>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C7ACAE59-DDBF-1002-9465-BB7D65F0956B}"/>
              </a:ext>
            </a:extLst>
          </p:cNvPr>
          <p:cNvSpPr>
            <a:spLocks noGrp="1"/>
          </p:cNvSpPr>
          <p:nvPr>
            <p:ph type="body" idx="1"/>
          </p:nvPr>
        </p:nvSpPr>
        <p:spPr/>
        <p:txBody>
          <a:bodyPr/>
          <a:lstStyle/>
          <a:p>
            <a:endParaRPr lang="en-GB" dirty="0"/>
          </a:p>
          <a:p>
            <a:r>
              <a:rPr lang="en-GB" dirty="0"/>
              <a:t>Please note, </a:t>
            </a:r>
            <a:r>
              <a:rPr lang="en-GB" b="1" dirty="0"/>
              <a:t>assignment support will be given throughout the sessions (including 2 allocated walkthroughs to share the expectations of the assignment)</a:t>
            </a:r>
            <a:r>
              <a:rPr lang="en-GB" sz="1800" dirty="0">
                <a:effectLst/>
                <a:latin typeface="Calibri"/>
                <a:ea typeface="Calibri"/>
                <a:cs typeface="Calibri"/>
              </a:rPr>
              <a:t>. There are several themes that will run throughout the module and will be linked to both parts of the assignment.</a:t>
            </a:r>
            <a:r>
              <a:rPr lang="en-GB" sz="1800" dirty="0">
                <a:latin typeface="Calibri"/>
                <a:ea typeface="Calibri"/>
                <a:cs typeface="Calibri"/>
              </a:rPr>
              <a:t> Module Handbook and Assessment Specification will be available on Moodle.</a:t>
            </a:r>
          </a:p>
          <a:p>
            <a:r>
              <a:rPr lang="en-GB" sz="1800" dirty="0">
                <a:latin typeface="Calibri"/>
                <a:ea typeface="Calibri"/>
                <a:cs typeface="Calibri"/>
              </a:rPr>
              <a:t>9</a:t>
            </a:r>
            <a:r>
              <a:rPr lang="en-GB" sz="1800" baseline="30000" dirty="0">
                <a:latin typeface="Calibri"/>
                <a:ea typeface="Calibri"/>
                <a:cs typeface="Calibri"/>
              </a:rPr>
              <a:t>th</a:t>
            </a:r>
            <a:r>
              <a:rPr lang="en-GB" sz="1800" dirty="0">
                <a:latin typeface="Calibri"/>
                <a:ea typeface="Calibri"/>
                <a:cs typeface="Calibri"/>
              </a:rPr>
              <a:t> Jan is morning session only, afternoon will be allocated to independent reading time or writing time.</a:t>
            </a:r>
          </a:p>
        </p:txBody>
      </p:sp>
      <p:sp>
        <p:nvSpPr>
          <p:cNvPr id="4" name="Slide Number Placeholder 3">
            <a:extLst>
              <a:ext uri="{FF2B5EF4-FFF2-40B4-BE49-F238E27FC236}">
                <a16:creationId xmlns:a16="http://schemas.microsoft.com/office/drawing/2014/main" id="{736B47BB-DE58-72FA-173E-77AFF6261504}"/>
              </a:ext>
            </a:extLst>
          </p:cNvPr>
          <p:cNvSpPr>
            <a:spLocks noGrp="1"/>
          </p:cNvSpPr>
          <p:nvPr>
            <p:ph type="sldNum" sz="quarter" idx="5"/>
          </p:nvPr>
        </p:nvSpPr>
        <p:spPr/>
        <p:txBody>
          <a:bodyPr/>
          <a:lstStyle/>
          <a:p>
            <a:fld id="{6A18B43C-EC24-4C7D-AE0E-A9E7596D6A00}" type="slidenum">
              <a:rPr lang="en-GB" smtClean="0"/>
              <a:t>4</a:t>
            </a:fld>
            <a:endParaRPr lang="en-GB"/>
          </a:p>
        </p:txBody>
      </p:sp>
    </p:spTree>
    <p:extLst>
      <p:ext uri="{BB962C8B-B14F-4D97-AF65-F5344CB8AC3E}">
        <p14:creationId xmlns:p14="http://schemas.microsoft.com/office/powerpoint/2010/main" val="26853380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7D482C-2AA6-B81B-99F8-0EB8B53872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3BB701-9EE9-DA4C-F27F-EAE5A450A433}"/>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E51B526A-B150-43D2-F396-6744ABFDCAF1}"/>
              </a:ext>
            </a:extLst>
          </p:cNvPr>
          <p:cNvSpPr>
            <a:spLocks noGrp="1"/>
          </p:cNvSpPr>
          <p:nvPr>
            <p:ph type="body" idx="1"/>
          </p:nvPr>
        </p:nvSpPr>
        <p:spPr/>
        <p:txBody>
          <a:bodyPr/>
          <a:lstStyle/>
          <a:p>
            <a:endParaRPr lang="en-GB" dirty="0"/>
          </a:p>
          <a:p>
            <a:r>
              <a:rPr lang="en-GB" sz="1800" dirty="0">
                <a:latin typeface="Calibri"/>
                <a:ea typeface="Calibri"/>
                <a:cs typeface="Calibri"/>
              </a:rPr>
              <a:t>14</a:t>
            </a:r>
            <a:r>
              <a:rPr lang="en-GB" sz="1800" baseline="30000" dirty="0">
                <a:latin typeface="Calibri"/>
                <a:ea typeface="Calibri"/>
                <a:cs typeface="Calibri"/>
              </a:rPr>
              <a:t>th</a:t>
            </a:r>
            <a:r>
              <a:rPr lang="en-GB" sz="1800" dirty="0">
                <a:latin typeface="Calibri"/>
                <a:ea typeface="Calibri"/>
                <a:cs typeface="Calibri"/>
              </a:rPr>
              <a:t> Jan is morning session lectures with the option of bespoke/drop – in support with module leads in afternoon. </a:t>
            </a:r>
          </a:p>
        </p:txBody>
      </p:sp>
      <p:sp>
        <p:nvSpPr>
          <p:cNvPr id="4" name="Slide Number Placeholder 3">
            <a:extLst>
              <a:ext uri="{FF2B5EF4-FFF2-40B4-BE49-F238E27FC236}">
                <a16:creationId xmlns:a16="http://schemas.microsoft.com/office/drawing/2014/main" id="{D81CF4F8-B832-BE3F-6F32-8CBCA4FAC31B}"/>
              </a:ext>
            </a:extLst>
          </p:cNvPr>
          <p:cNvSpPr>
            <a:spLocks noGrp="1"/>
          </p:cNvSpPr>
          <p:nvPr>
            <p:ph type="sldNum" sz="quarter" idx="5"/>
          </p:nvPr>
        </p:nvSpPr>
        <p:spPr/>
        <p:txBody>
          <a:bodyPr/>
          <a:lstStyle/>
          <a:p>
            <a:fld id="{6A18B43C-EC24-4C7D-AE0E-A9E7596D6A00}" type="slidenum">
              <a:rPr lang="en-GB" smtClean="0"/>
              <a:t>5</a:t>
            </a:fld>
            <a:endParaRPr lang="en-GB"/>
          </a:p>
        </p:txBody>
      </p:sp>
    </p:spTree>
    <p:extLst>
      <p:ext uri="{BB962C8B-B14F-4D97-AF65-F5344CB8AC3E}">
        <p14:creationId xmlns:p14="http://schemas.microsoft.com/office/powerpoint/2010/main" val="1837284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pPr>
              <a:defRPr/>
            </a:pPr>
            <a:r>
              <a:rPr lang="en-GB" b="0" dirty="0"/>
              <a:t>Please remind students who have differentiated deadlines to contact module leads as soon as possible via email to confirm the agreed deadline.</a:t>
            </a:r>
            <a:r>
              <a:rPr lang="en-GB" dirty="0"/>
              <a:t> </a:t>
            </a:r>
            <a:endParaRPr lang="en-GB" b="1" dirty="0">
              <a:ea typeface="Calibri"/>
              <a:cs typeface="Calibri"/>
            </a:endParaRPr>
          </a:p>
          <a:p>
            <a:pPr>
              <a:defRPr/>
            </a:pPr>
            <a:r>
              <a:rPr lang="en-GB" b="1" dirty="0">
                <a:ea typeface="Calibri"/>
                <a:cs typeface="Calibri"/>
              </a:rPr>
              <a:t>ECAD7005/C- LEVEL 7</a:t>
            </a:r>
          </a:p>
          <a:p>
            <a:pPr>
              <a:defRPr/>
            </a:pPr>
            <a:r>
              <a:rPr lang="en-GB" b="1" dirty="0"/>
              <a:t>Component 1 – 50%</a:t>
            </a:r>
            <a:br>
              <a:rPr lang="en-GB" b="1" dirty="0">
                <a:cs typeface="+mn-lt"/>
              </a:rPr>
            </a:br>
            <a:r>
              <a:rPr lang="en-GB" b="1" dirty="0"/>
              <a:t>Practical: Video Presentation (7 minutes)</a:t>
            </a:r>
            <a:br>
              <a:rPr lang="en-GB" b="1" dirty="0">
                <a:cs typeface="+mn-lt"/>
              </a:rPr>
            </a:br>
            <a:r>
              <a:rPr lang="en-GB" b="1" dirty="0"/>
              <a:t>Component 2 – 50%</a:t>
            </a:r>
            <a:br>
              <a:rPr lang="en-GB" b="1" dirty="0">
                <a:cs typeface="+mn-lt"/>
              </a:rPr>
            </a:br>
            <a:r>
              <a:rPr lang="en-GB" b="1" dirty="0"/>
              <a:t>Coursework: Report (2500 words) </a:t>
            </a:r>
            <a:endParaRPr lang="en-GB" b="1" dirty="0">
              <a:ea typeface="Calibri"/>
              <a:cs typeface="Calibri"/>
            </a:endParaRPr>
          </a:p>
          <a:p>
            <a:pPr>
              <a:defRPr/>
            </a:pPr>
            <a:endParaRPr lang="en-GB" b="1" dirty="0">
              <a:ea typeface="Calibri"/>
              <a:cs typeface="Calibri"/>
            </a:endParaRPr>
          </a:p>
          <a:p>
            <a:pPr>
              <a:defRPr/>
            </a:pPr>
            <a:endParaRPr lang="en-GB" b="1" dirty="0">
              <a:ea typeface="Calibri"/>
              <a:cs typeface="Calibri"/>
            </a:endParaRPr>
          </a:p>
          <a:p>
            <a:pPr>
              <a:defRPr/>
            </a:pPr>
            <a:endParaRPr lang="en-GB" b="1" dirty="0">
              <a:ea typeface="Calibri"/>
              <a:cs typeface="Calibri"/>
            </a:endParaRPr>
          </a:p>
        </p:txBody>
      </p:sp>
      <p:sp>
        <p:nvSpPr>
          <p:cNvPr id="4" name="Slide Number Placeholder 3"/>
          <p:cNvSpPr>
            <a:spLocks noGrp="1"/>
          </p:cNvSpPr>
          <p:nvPr>
            <p:ph type="sldNum" sz="quarter" idx="5"/>
          </p:nvPr>
        </p:nvSpPr>
        <p:spPr/>
        <p:txBody>
          <a:bodyPr/>
          <a:lstStyle/>
          <a:p>
            <a:fld id="{6A18B43C-EC24-4C7D-AE0E-A9E7596D6A00}" type="slidenum">
              <a:rPr lang="en-GB" smtClean="0"/>
              <a:t>6</a:t>
            </a:fld>
            <a:endParaRPr lang="en-GB"/>
          </a:p>
        </p:txBody>
      </p:sp>
    </p:spTree>
    <p:extLst>
      <p:ext uri="{BB962C8B-B14F-4D97-AF65-F5344CB8AC3E}">
        <p14:creationId xmlns:p14="http://schemas.microsoft.com/office/powerpoint/2010/main" val="29741404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A4E59D-D0BA-C3CB-5172-599C029B82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3A5420-FC00-AF79-F2D3-36B1018E3868}"/>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E9BC6977-91E5-AF7E-3B94-097F29A2F2D4}"/>
              </a:ext>
            </a:extLst>
          </p:cNvPr>
          <p:cNvSpPr>
            <a:spLocks noGrp="1"/>
          </p:cNvSpPr>
          <p:nvPr>
            <p:ph type="body" idx="1"/>
          </p:nvPr>
        </p:nvSpPr>
        <p:spPr/>
        <p:txBody>
          <a:bodyPr/>
          <a:lstStyle/>
          <a:p>
            <a:pPr>
              <a:defRPr/>
            </a:pPr>
            <a:r>
              <a:rPr lang="en-GB" b="0" dirty="0"/>
              <a:t>Please remind students who have differentiated deadlines to contact module leads as soon as possible via email to confirm the agreed deadline.</a:t>
            </a:r>
            <a:endParaRPr lang="en-GB" b="1" dirty="0">
              <a:ea typeface="Calibri"/>
              <a:cs typeface="Calibri"/>
            </a:endParaRPr>
          </a:p>
          <a:p>
            <a:pPr>
              <a:defRPr/>
            </a:pPr>
            <a:r>
              <a:rPr lang="en-GB" b="1" dirty="0">
                <a:ea typeface="Calibri"/>
                <a:cs typeface="Calibri"/>
              </a:rPr>
              <a:t>ECAD6016/C- LEVEL 6</a:t>
            </a:r>
          </a:p>
          <a:p>
            <a:pPr>
              <a:defRPr/>
            </a:pPr>
            <a:r>
              <a:rPr lang="en-GB" b="1" dirty="0"/>
              <a:t>Component 1 – 50%</a:t>
            </a:r>
            <a:br>
              <a:rPr lang="en-GB" b="1" dirty="0">
                <a:cs typeface="+mn-lt"/>
              </a:rPr>
            </a:br>
            <a:r>
              <a:rPr lang="en-GB" b="1" dirty="0"/>
              <a:t>Practical: Video Presentation (3.5 minutes)</a:t>
            </a:r>
            <a:br>
              <a:rPr lang="en-GB" b="1" dirty="0">
                <a:cs typeface="+mn-lt"/>
              </a:rPr>
            </a:br>
            <a:r>
              <a:rPr lang="en-GB" b="1" dirty="0"/>
              <a:t>Component 2 – 50%</a:t>
            </a:r>
            <a:br>
              <a:rPr lang="en-GB" b="1" dirty="0">
                <a:cs typeface="+mn-lt"/>
              </a:rPr>
            </a:br>
            <a:r>
              <a:rPr lang="en-GB" b="1" dirty="0"/>
              <a:t>Coursework: Report (1375 words) </a:t>
            </a:r>
            <a:endParaRPr lang="en-GB" b="1" dirty="0">
              <a:ea typeface="Calibri"/>
              <a:cs typeface="Calibri"/>
            </a:endParaRPr>
          </a:p>
          <a:p>
            <a:pPr>
              <a:defRPr/>
            </a:pPr>
            <a:endParaRPr lang="en-GB" b="1" dirty="0">
              <a:ea typeface="Calibri"/>
              <a:cs typeface="Calibri"/>
            </a:endParaRPr>
          </a:p>
          <a:p>
            <a:pPr>
              <a:defRPr/>
            </a:pPr>
            <a:endParaRPr lang="en-GB" b="1" dirty="0">
              <a:ea typeface="Calibri"/>
              <a:cs typeface="Calibri"/>
            </a:endParaRPr>
          </a:p>
          <a:p>
            <a:pPr>
              <a:defRPr/>
            </a:pPr>
            <a:endParaRPr lang="en-GB" b="1" dirty="0">
              <a:ea typeface="Calibri"/>
              <a:cs typeface="Calibri"/>
            </a:endParaRPr>
          </a:p>
        </p:txBody>
      </p:sp>
      <p:sp>
        <p:nvSpPr>
          <p:cNvPr id="4" name="Slide Number Placeholder 3">
            <a:extLst>
              <a:ext uri="{FF2B5EF4-FFF2-40B4-BE49-F238E27FC236}">
                <a16:creationId xmlns:a16="http://schemas.microsoft.com/office/drawing/2014/main" id="{9B3FDBBC-8056-FEEF-791B-4084D4D10A74}"/>
              </a:ext>
            </a:extLst>
          </p:cNvPr>
          <p:cNvSpPr>
            <a:spLocks noGrp="1"/>
          </p:cNvSpPr>
          <p:nvPr>
            <p:ph type="sldNum" sz="quarter" idx="5"/>
          </p:nvPr>
        </p:nvSpPr>
        <p:spPr/>
        <p:txBody>
          <a:bodyPr/>
          <a:lstStyle/>
          <a:p>
            <a:fld id="{6A18B43C-EC24-4C7D-AE0E-A9E7596D6A00}" type="slidenum">
              <a:rPr lang="en-GB" smtClean="0"/>
              <a:t>7</a:t>
            </a:fld>
            <a:endParaRPr lang="en-GB"/>
          </a:p>
        </p:txBody>
      </p:sp>
    </p:spTree>
    <p:extLst>
      <p:ext uri="{BB962C8B-B14F-4D97-AF65-F5344CB8AC3E}">
        <p14:creationId xmlns:p14="http://schemas.microsoft.com/office/powerpoint/2010/main" val="16550818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Inform students that Module handbook, Assessment Specifications with scaffolded support for assignment structure, and all module resources, session notes, links to literature and academic writing support are on Moodle.</a:t>
            </a:r>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8015862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a:t>O </a:t>
            </a:r>
            <a:r>
              <a:rPr lang="en-GB" err="1"/>
              <a:t>lawlyfr</a:t>
            </a:r>
            <a:r>
              <a:rPr lang="en-GB"/>
              <a:t> y </a:t>
            </a:r>
            <a:r>
              <a:rPr lang="en-GB" err="1"/>
              <a:t>modiwl</a:t>
            </a:r>
            <a:r>
              <a:rPr lang="en-GB"/>
              <a:t> </a:t>
            </a:r>
            <a:r>
              <a:rPr lang="en-GB" err="1"/>
              <a:t>sydd</a:t>
            </a:r>
            <a:r>
              <a:rPr lang="en-GB"/>
              <a:t> </a:t>
            </a:r>
            <a:r>
              <a:rPr lang="en-GB" err="1"/>
              <a:t>ar</a:t>
            </a:r>
            <a:r>
              <a:rPr lang="en-GB"/>
              <a:t> Moodle. From the module handbook on Moodle.</a:t>
            </a:r>
          </a:p>
          <a:p>
            <a:endParaRPr lang="en-GB"/>
          </a:p>
          <a:p>
            <a:r>
              <a:rPr lang="en-GB" sz="1200" kern="1200">
                <a:solidFill>
                  <a:schemeClr val="tx1"/>
                </a:solidFill>
                <a:effectLst/>
                <a:latin typeface="+mn-lt"/>
                <a:ea typeface="+mn-ea"/>
                <a:cs typeface="+mn-cs"/>
              </a:rPr>
              <a:t>Overarching</a:t>
            </a:r>
            <a:r>
              <a:rPr lang="en-GB" sz="1200" kern="1200" baseline="0">
                <a:solidFill>
                  <a:schemeClr val="tx1"/>
                </a:solidFill>
                <a:effectLst/>
                <a:latin typeface="+mn-lt"/>
                <a:ea typeface="+mn-ea"/>
                <a:cs typeface="+mn-cs"/>
              </a:rPr>
              <a:t> aims - </a:t>
            </a:r>
            <a:r>
              <a:rPr lang="en-GB" sz="1200" kern="1200">
                <a:solidFill>
                  <a:schemeClr val="tx1"/>
                </a:solidFill>
                <a:effectLst/>
                <a:latin typeface="+mn-lt"/>
                <a:ea typeface="+mn-ea"/>
                <a:cs typeface="+mn-cs"/>
              </a:rPr>
              <a:t>The principal aim of this module is for students to begin to build up an understanding of the many diverse, and often opposing, influences that can act upon children’s learning, and can make demands of them</a:t>
            </a:r>
            <a:r>
              <a:rPr lang="en-GB" sz="1200" kern="1200" baseline="0">
                <a:solidFill>
                  <a:schemeClr val="tx1"/>
                </a:solidFill>
                <a:effectLst/>
                <a:latin typeface="+mn-lt"/>
                <a:ea typeface="+mn-ea"/>
                <a:cs typeface="+mn-cs"/>
              </a:rPr>
              <a:t> as teachers. </a:t>
            </a:r>
            <a:r>
              <a:rPr lang="en-GB" sz="1200" kern="1200">
                <a:solidFill>
                  <a:schemeClr val="tx1"/>
                </a:solidFill>
                <a:effectLst/>
                <a:latin typeface="+mn-lt"/>
                <a:ea typeface="+mn-ea"/>
                <a:cs typeface="+mn-cs"/>
              </a:rPr>
              <a:t>The module goes beyond the classroom to explore the myriad factors that influence children’s learning, whether it be the homes they come from or current educational policies, contemporary beliefs about what a curriculum should look like or where children live. The more students understand and engage with the world in which their</a:t>
            </a:r>
            <a:r>
              <a:rPr lang="en-GB" sz="1200" kern="1200" baseline="0">
                <a:solidFill>
                  <a:schemeClr val="tx1"/>
                </a:solidFill>
                <a:effectLst/>
                <a:latin typeface="+mn-lt"/>
                <a:ea typeface="+mn-ea"/>
                <a:cs typeface="+mn-cs"/>
              </a:rPr>
              <a:t> </a:t>
            </a:r>
            <a:r>
              <a:rPr lang="en-GB" sz="1200" kern="1200">
                <a:solidFill>
                  <a:schemeClr val="tx1"/>
                </a:solidFill>
                <a:effectLst/>
                <a:latin typeface="+mn-lt"/>
                <a:ea typeface="+mn-ea"/>
                <a:cs typeface="+mn-cs"/>
              </a:rPr>
              <a:t>pupils inhabit, be it the local community or the global community, the better able they will be to understand the young people you teach and respond to their learning needs.  This knowledge and engagement will enable them to make more informed decisions and choices about their own practice and how they respond to the ever-changing educational environment. However, at the heart of this module is an unshakable belief that education is the vehicle for social justice. </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58822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a:t>Next few slides indicate the interlinking themes that are discussed in this module.</a:t>
            </a:r>
          </a:p>
          <a:p>
            <a:r>
              <a:rPr lang="en-GB"/>
              <a:t>It is important to be aware that some themes are more explicitly and directly linked to the assignment, whereas other themes will support students’ knowledge and understanding around education, classroom practice, national priorities and school development – engagement with each of the sessions, will naturally support critical thinking (expected to be seen in assignment writing) and personal development (beneficial for future classroom practice and evidencing teaching standards).</a:t>
            </a:r>
          </a:p>
          <a:p>
            <a:endParaRPr lang="en-GB"/>
          </a:p>
          <a:p>
            <a:r>
              <a:rPr lang="en-GB"/>
              <a:t>Time will be given in every session to explore each theme in detail. For now, the purpose of this introduction is to create interest and some critical thinking, there are suggested questions in the notes sections of the next few slides. You may also encourage the students to create their own questions they would like to be answered in relation to the themes. These questions can be as basic as they wish or possibly demonstrate an understanding of prior knowledge that they wish to build upon. These questions can be collated by the tutor via a means that is manageable – </a:t>
            </a:r>
            <a:r>
              <a:rPr lang="en-GB" err="1"/>
              <a:t>eg</a:t>
            </a:r>
            <a:r>
              <a:rPr lang="en-GB"/>
              <a:t> </a:t>
            </a:r>
            <a:r>
              <a:rPr lang="en-GB" err="1"/>
              <a:t>post-its</a:t>
            </a:r>
            <a:r>
              <a:rPr lang="en-GB"/>
              <a:t>, </a:t>
            </a:r>
            <a:r>
              <a:rPr lang="en-GB" err="1"/>
              <a:t>mindmaps</a:t>
            </a:r>
            <a:r>
              <a:rPr lang="en-GB"/>
              <a:t>,….</a:t>
            </a:r>
            <a:endParaRPr lang="en-GB">
              <a:ea typeface="Calibri"/>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4966717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5561E1-7210-0C8C-4B43-5FCEC4257B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F28597-CDDF-7739-F5BE-C62F2EC9F1FB}"/>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1253E9FC-DE84-7069-99EE-E7AD480A903D}"/>
              </a:ext>
            </a:extLst>
          </p:cNvPr>
          <p:cNvSpPr>
            <a:spLocks noGrp="1"/>
          </p:cNvSpPr>
          <p:nvPr>
            <p:ph type="body" idx="1"/>
          </p:nvPr>
        </p:nvSpPr>
        <p:spPr/>
        <p:txBody>
          <a:bodyPr/>
          <a:lstStyle/>
          <a:p>
            <a:r>
              <a:rPr lang="en-GB"/>
              <a:t>Next few slides indicate the interlinking themes that are discussed in this module.</a:t>
            </a:r>
          </a:p>
          <a:p>
            <a:r>
              <a:rPr lang="en-GB"/>
              <a:t>It is important to be aware that some themes are more explicitly and directly linked to the assignment, whereas other themes will support students’ knowledge and understanding around education, classroom practice, national priorities and school development – engagement with each of the sessions, will naturally support critical thinking (expected to be seen in assignment writing) and personal development (beneficial for future classroom practice and evidencing teaching standards).</a:t>
            </a:r>
          </a:p>
          <a:p>
            <a:endParaRPr lang="en-GB"/>
          </a:p>
          <a:p>
            <a:r>
              <a:rPr lang="en-GB"/>
              <a:t>Time will be given in every session to explore each theme in detail. For now, the purpose of this introduction is to create interest and some critical thinking, there are suggested questions in the notes sections of the next few slides. You may also encourage the students to create their own questions they would like to be answered in relation to the themes. These questions can be as basic as they wish or possibly demonstrate an understanding of prior knowledge that they wish to build upon. These questions can be collated by the tutor via a means that is manageable – </a:t>
            </a:r>
            <a:r>
              <a:rPr lang="en-GB" err="1"/>
              <a:t>eg</a:t>
            </a:r>
            <a:r>
              <a:rPr lang="en-GB"/>
              <a:t> </a:t>
            </a:r>
            <a:r>
              <a:rPr lang="en-GB" err="1"/>
              <a:t>post-its</a:t>
            </a:r>
            <a:r>
              <a:rPr lang="en-GB"/>
              <a:t>, </a:t>
            </a:r>
            <a:r>
              <a:rPr lang="en-GB" err="1"/>
              <a:t>mindmaps</a:t>
            </a:r>
            <a:r>
              <a:rPr lang="en-GB"/>
              <a:t>,….</a:t>
            </a:r>
            <a:endParaRPr lang="en-GB">
              <a:ea typeface="Calibri"/>
              <a:cs typeface="Calibri"/>
            </a:endParaRPr>
          </a:p>
        </p:txBody>
      </p:sp>
      <p:sp>
        <p:nvSpPr>
          <p:cNvPr id="4" name="Slide Number Placeholder 3">
            <a:extLst>
              <a:ext uri="{FF2B5EF4-FFF2-40B4-BE49-F238E27FC236}">
                <a16:creationId xmlns:a16="http://schemas.microsoft.com/office/drawing/2014/main" id="{92038B6C-3C61-DCE5-05CF-6D011AED2A94}"/>
              </a:ext>
            </a:extLst>
          </p:cNvPr>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5532237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a:t>Suggested questions:</a:t>
            </a:r>
          </a:p>
          <a:p>
            <a:endParaRPr lang="en-GB"/>
          </a:p>
          <a:p>
            <a:r>
              <a:rPr lang="en-GB"/>
              <a:t>What do we mean by this term?</a:t>
            </a:r>
          </a:p>
          <a:p>
            <a:r>
              <a:rPr lang="en-GB"/>
              <a:t>Why should schools/education system be concerned about social justice</a:t>
            </a:r>
          </a:p>
          <a:p>
            <a:endParaRPr lang="en-GB"/>
          </a:p>
          <a:p>
            <a:r>
              <a:rPr lang="en-GB"/>
              <a:t>What questions do you have?</a:t>
            </a:r>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32230714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a:t>Suggested questions:</a:t>
            </a:r>
          </a:p>
          <a:p>
            <a:endParaRPr lang="en-GB"/>
          </a:p>
          <a:p>
            <a:r>
              <a:rPr lang="en-GB"/>
              <a:t>What do we mean by parent involvement and school and family engagement. Invite students to reflect on experiences to date. They can start to create their own list of ways in which schools engage with families – maybe create a </a:t>
            </a:r>
            <a:r>
              <a:rPr lang="en-GB" err="1"/>
              <a:t>mindmap</a:t>
            </a:r>
            <a:r>
              <a:rPr lang="en-GB"/>
              <a:t> which they could return to throughout the session. </a:t>
            </a:r>
          </a:p>
          <a:p>
            <a:endParaRPr lang="en-GB"/>
          </a:p>
          <a:p>
            <a:r>
              <a:rPr lang="en-GB"/>
              <a:t>Critical Questions (thinking deeper /referring to literature). How might you define the difference between parental involvement and parental engagement – direct students to the paper 'Parental involvement to parental engagement: a continuum' by Janet Goodall and Caroline Montgomery (access on the </a:t>
            </a:r>
            <a:r>
              <a:rPr lang="en-GB" err="1"/>
              <a:t>padlet</a:t>
            </a:r>
            <a:r>
              <a:rPr lang="en-GB"/>
              <a:t> </a:t>
            </a:r>
            <a:r>
              <a:rPr lang="en-GB">
                <a:hlinkClick r:id="rId3"/>
              </a:rPr>
              <a:t>School and Family Engagement</a:t>
            </a:r>
            <a:r>
              <a:rPr lang="en-GB"/>
              <a:t> can consider reading the abstract, aims or first 2 pages – invite feedback)</a:t>
            </a:r>
            <a:endParaRPr lang="en-GB">
              <a:ea typeface="Calibri"/>
              <a:cs typeface="Calibri"/>
            </a:endParaRPr>
          </a:p>
          <a:p>
            <a:endParaRPr lang="en-GB"/>
          </a:p>
          <a:p>
            <a:r>
              <a:rPr lang="en-GB"/>
              <a:t>Why is it important for you as a newly qualified teacher to be knowledgeable of your school community/families/parents and carers? How could you build relationships with parents? Reflect on the ALN key note speakers (Chris &amp; Kerrie Britton) who shared their experiences of ‘building the trust of the parents’. How might this information inform/impact your practice?</a:t>
            </a:r>
          </a:p>
          <a:p>
            <a:endParaRPr lang="en-GB"/>
          </a:p>
          <a:p>
            <a:r>
              <a:rPr lang="en-GB"/>
              <a:t>What questions do you have?</a:t>
            </a:r>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40442533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a:t>Suggested questions:</a:t>
            </a:r>
          </a:p>
          <a:p>
            <a:endParaRPr lang="en-GB"/>
          </a:p>
          <a:p>
            <a:r>
              <a:rPr lang="en-GB"/>
              <a:t>Which sociological factors are considered relevant to education? - potential responses: social class, socio-economic background</a:t>
            </a:r>
            <a:endParaRPr lang="en-GB">
              <a:ea typeface="Calibri"/>
              <a:cs typeface="Calibri"/>
            </a:endParaRPr>
          </a:p>
          <a:p>
            <a:endParaRPr lang="en-GB"/>
          </a:p>
          <a:p>
            <a:r>
              <a:rPr lang="en-GB"/>
              <a:t>What questions do you have?</a:t>
            </a:r>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12926395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a:t>Suggested questions:</a:t>
            </a:r>
          </a:p>
          <a:p>
            <a:endParaRPr lang="en-GB"/>
          </a:p>
          <a:p>
            <a:r>
              <a:rPr lang="en-GB"/>
              <a:t>What do we mean by the term diversity? </a:t>
            </a:r>
          </a:p>
          <a:p>
            <a:endParaRPr lang="en-GB"/>
          </a:p>
          <a:p>
            <a:r>
              <a:rPr lang="en-GB"/>
              <a:t>What questions do you have?</a:t>
            </a:r>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9683495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a:t>Suggested questions</a:t>
            </a:r>
          </a:p>
          <a:p>
            <a:endParaRPr lang="en-GB"/>
          </a:p>
          <a:p>
            <a:r>
              <a:rPr lang="en-GB"/>
              <a:t>What national initiatives/policies in relation to Welsh speakers are you aware of in place in education?</a:t>
            </a:r>
          </a:p>
          <a:p>
            <a:endParaRPr lang="en-GB"/>
          </a:p>
          <a:p>
            <a:r>
              <a:rPr lang="en-GB"/>
              <a:t>What questions do you have?</a:t>
            </a:r>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5303385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dirty="0"/>
              <a:t>The School Improvement session next week will build on themes considered in Bridging.</a:t>
            </a:r>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19089181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1/6/2026</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C958B5D-2B71-F94E-8A2A-2F1F5E391DA3}" type="datetimeFigureOut">
              <a:rPr lang="en-US" smtClean="0"/>
              <a:t>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82BE39C-262D-40F2-90E2-40ED796CD594}" type="datetimeFigureOut">
              <a:rPr lang="en-GB" smtClean="0"/>
              <a:t>06/01/2026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3342712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06/01/2026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0422850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82BE39C-262D-40F2-90E2-40ED796CD594}" type="datetimeFigureOut">
              <a:rPr lang="en-GB" smtClean="0"/>
              <a:t>06/01/2026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4605816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2BE39C-262D-40F2-90E2-40ED796CD594}" type="datetimeFigureOut">
              <a:rPr lang="en-GB" smtClean="0"/>
              <a:t>06/01/2026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5371370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2BE39C-262D-40F2-90E2-40ED796CD594}" type="datetimeFigureOut">
              <a:rPr lang="en-GB" smtClean="0"/>
              <a:t>06/01/2026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432975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82BE39C-262D-40F2-90E2-40ED796CD594}" type="datetimeFigureOut">
              <a:rPr lang="en-GB" smtClean="0"/>
              <a:t>06/01/2026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1028691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2BE39C-262D-40F2-90E2-40ED796CD594}" type="datetimeFigureOut">
              <a:rPr lang="en-GB" smtClean="0"/>
              <a:t>06/01/2026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8462147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06/01/2026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9362952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06/01/2026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7453426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06/01/2026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8417263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06/01/2026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42074715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1301747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470945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47851"/>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1/6/2026</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2BE39C-262D-40F2-90E2-40ED796CD594}" type="datetimeFigureOut">
              <a:rPr lang="en-GB" smtClean="0"/>
              <a:t>06/01/2026</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29D4CE-4856-4D83-A982-D440EABDFEE3}" type="slidenum">
              <a:rPr lang="en-GB" smtClean="0"/>
              <a:t>‹#›</a:t>
            </a:fld>
            <a:endParaRPr lang="en-GB"/>
          </a:p>
        </p:txBody>
      </p:sp>
    </p:spTree>
    <p:extLst>
      <p:ext uri="{BB962C8B-B14F-4D97-AF65-F5344CB8AC3E}">
        <p14:creationId xmlns:p14="http://schemas.microsoft.com/office/powerpoint/2010/main" val="75405264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7.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0.xml"/><Relationship Id="rId5" Type="http://schemas.openxmlformats.org/officeDocument/2006/relationships/image" Target="../media/image6.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0.xml"/><Relationship Id="rId5" Type="http://schemas.openxmlformats.org/officeDocument/2006/relationships/image" Target="../media/image6.jpe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hyperlink" Target="https://moodle.uwtsd.ac.uk/course/view.php?id=12837" TargetMode="External"/><Relationship Id="rId2" Type="http://schemas.openxmlformats.org/officeDocument/2006/relationships/notesSlide" Target="../notesSlides/notesSlide7.xml"/><Relationship Id="rId1" Type="http://schemas.openxmlformats.org/officeDocument/2006/relationships/slideLayout" Target="../slideLayouts/slideLayout18.xml"/><Relationship Id="rId5" Type="http://schemas.openxmlformats.org/officeDocument/2006/relationships/image" Target="../media/image9.png"/><Relationship Id="rId4" Type="http://schemas.openxmlformats.org/officeDocument/2006/relationships/hyperlink" Target="https://moodle.uwtsd.ac.uk/course/view.php?id=12860"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image" Target="../media/image13.png"/><Relationship Id="rId5" Type="http://schemas.openxmlformats.org/officeDocument/2006/relationships/hyperlink" Target="https://creativecommons.org/licenses/by-sa/3.0/" TargetMode="External"/><Relationship Id="rId4" Type="http://schemas.openxmlformats.org/officeDocument/2006/relationships/hyperlink" Target="https://www.geograph.org.uk/photo/511861"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F8446B12-7391-4711-8B31-112A0B896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55DD33-8B3D-9E41-EF4F-D86D0D342B7B}"/>
              </a:ext>
            </a:extLst>
          </p:cNvPr>
          <p:cNvSpPr>
            <a:spLocks noGrp="1"/>
          </p:cNvSpPr>
          <p:nvPr>
            <p:ph type="title"/>
          </p:nvPr>
        </p:nvSpPr>
        <p:spPr>
          <a:xfrm>
            <a:off x="363415" y="4300017"/>
            <a:ext cx="10879016" cy="2111345"/>
          </a:xfrm>
        </p:spPr>
        <p:txBody>
          <a:bodyPr vert="horz" wrap="square" lIns="91440" tIns="45720" rIns="91440" bIns="45720" rtlCol="0" anchor="b">
            <a:noAutofit/>
          </a:bodyPr>
          <a:lstStyle/>
          <a:p>
            <a:pPr algn="ctr">
              <a:defRPr/>
            </a:pPr>
            <a:r>
              <a:rPr lang="en-US" sz="2800" b="1" dirty="0">
                <a:ln w="10160">
                  <a:noFill/>
                  <a:prstDash val="solid"/>
                </a:ln>
                <a:solidFill>
                  <a:srgbClr val="FFFFFF"/>
                </a:solidFill>
                <a:effectLst>
                  <a:outerShdw blurRad="38100" dist="22860" dir="5400000" algn="tl" rotWithShape="0">
                    <a:srgbClr val="000000">
                      <a:alpha val="30000"/>
                    </a:srgbClr>
                  </a:outerShdw>
                </a:effectLst>
              </a:rPr>
              <a:t>ECAD7005- C/ECAD6016-C </a:t>
            </a:r>
            <a:r>
              <a:rPr lang="en-US" sz="2800" b="1" dirty="0" err="1">
                <a:ln w="10160">
                  <a:noFill/>
                  <a:prstDash val="solid"/>
                </a:ln>
                <a:solidFill>
                  <a:srgbClr val="FFFFFF"/>
                </a:solidFill>
                <a:effectLst>
                  <a:outerShdw blurRad="38100" dist="22860" dir="5400000" algn="tl" rotWithShape="0">
                    <a:srgbClr val="000000">
                      <a:alpha val="30000"/>
                    </a:srgbClr>
                  </a:outerShdw>
                </a:effectLst>
              </a:rPr>
              <a:t>Dysgwyr</a:t>
            </a:r>
            <a:r>
              <a:rPr lang="en-US" sz="2800" b="1" dirty="0">
                <a:ln w="10160">
                  <a:noFill/>
                  <a:prstDash val="solid"/>
                </a:ln>
                <a:solidFill>
                  <a:srgbClr val="FFFFFF"/>
                </a:solidFill>
                <a:effectLst>
                  <a:outerShdw blurRad="38100" dist="22860" dir="5400000" algn="tl" rotWithShape="0">
                    <a:srgbClr val="000000">
                      <a:alpha val="30000"/>
                    </a:srgbClr>
                  </a:outerShdw>
                </a:effectLst>
              </a:rPr>
              <a:t>, </a:t>
            </a:r>
            <a:r>
              <a:rPr lang="en-US" sz="2800" b="1" dirty="0" err="1">
                <a:ln w="10160">
                  <a:noFill/>
                  <a:prstDash val="solid"/>
                </a:ln>
                <a:solidFill>
                  <a:srgbClr val="FFFFFF"/>
                </a:solidFill>
                <a:effectLst>
                  <a:outerShdw blurRad="38100" dist="22860" dir="5400000" algn="tl" rotWithShape="0">
                    <a:srgbClr val="000000">
                      <a:alpha val="30000"/>
                    </a:srgbClr>
                  </a:outerShdw>
                </a:effectLst>
              </a:rPr>
              <a:t>Ysgolion</a:t>
            </a:r>
            <a:r>
              <a:rPr lang="en-US" sz="2800" b="1" dirty="0">
                <a:ln w="10160">
                  <a:noFill/>
                  <a:prstDash val="solid"/>
                </a:ln>
                <a:solidFill>
                  <a:srgbClr val="FFFFFF"/>
                </a:solidFill>
                <a:effectLst>
                  <a:outerShdw blurRad="38100" dist="22860" dir="5400000" algn="tl" rotWithShape="0">
                    <a:srgbClr val="000000">
                      <a:alpha val="30000"/>
                    </a:srgbClr>
                  </a:outerShdw>
                </a:effectLst>
              </a:rPr>
              <a:t> a </a:t>
            </a:r>
            <a:r>
              <a:rPr lang="en-US" sz="2800" b="1" dirty="0" err="1">
                <a:ln w="10160">
                  <a:noFill/>
                  <a:prstDash val="solid"/>
                </a:ln>
                <a:solidFill>
                  <a:srgbClr val="FFFFFF"/>
                </a:solidFill>
                <a:effectLst>
                  <a:outerShdw blurRad="38100" dist="22860" dir="5400000" algn="tl" rotWithShape="0">
                    <a:srgbClr val="000000">
                      <a:alpha val="30000"/>
                    </a:srgbClr>
                  </a:outerShdw>
                </a:effectLst>
              </a:rPr>
              <a:t>Chymunedau</a:t>
            </a:r>
            <a:r>
              <a:rPr lang="en-US" sz="2800" b="1" dirty="0">
                <a:ln w="10160">
                  <a:noFill/>
                  <a:prstDash val="solid"/>
                </a:ln>
                <a:solidFill>
                  <a:srgbClr val="FFFFFF"/>
                </a:solidFill>
                <a:effectLst>
                  <a:outerShdw blurRad="38100" dist="22860" dir="5400000" algn="tl" rotWithShape="0">
                    <a:srgbClr val="000000">
                      <a:alpha val="30000"/>
                    </a:srgbClr>
                  </a:outerShdw>
                </a:effectLst>
              </a:rPr>
              <a:t>:</a:t>
            </a:r>
            <a:br>
              <a:rPr lang="en-US" sz="2800" b="1" dirty="0">
                <a:ln w="10160">
                  <a:noFill/>
                  <a:prstDash val="solid"/>
                </a:ln>
                <a:solidFill>
                  <a:srgbClr val="FFFFFF"/>
                </a:solidFill>
                <a:effectLst>
                  <a:outerShdw blurRad="38100" dist="22860" dir="5400000" algn="tl" rotWithShape="0">
                    <a:srgbClr val="000000">
                      <a:alpha val="30000"/>
                    </a:srgbClr>
                  </a:outerShdw>
                </a:effectLst>
              </a:rPr>
            </a:br>
            <a:r>
              <a:rPr lang="en-US" sz="2800" b="1" dirty="0" err="1">
                <a:ln w="10160">
                  <a:noFill/>
                  <a:prstDash val="solid"/>
                </a:ln>
                <a:solidFill>
                  <a:srgbClr val="FFFFFF"/>
                </a:solidFill>
                <a:effectLst>
                  <a:outerShdw blurRad="38100" dist="22860" dir="5400000" algn="tl" rotWithShape="0">
                    <a:srgbClr val="000000">
                      <a:alpha val="30000"/>
                    </a:srgbClr>
                  </a:outerShdw>
                </a:effectLst>
              </a:rPr>
              <a:t>ble</a:t>
            </a:r>
            <a:r>
              <a:rPr lang="en-US" sz="2800" b="1" dirty="0">
                <a:ln w="10160">
                  <a:noFill/>
                  <a:prstDash val="solid"/>
                </a:ln>
                <a:solidFill>
                  <a:srgbClr val="FFFFFF"/>
                </a:solidFill>
                <a:effectLst>
                  <a:outerShdw blurRad="38100" dist="22860" dir="5400000" algn="tl" rotWithShape="0">
                    <a:srgbClr val="000000">
                      <a:alpha val="30000"/>
                    </a:srgbClr>
                  </a:outerShdw>
                </a:effectLst>
              </a:rPr>
              <a:t> </a:t>
            </a:r>
            <a:r>
              <a:rPr lang="en-US" sz="2800" b="1" dirty="0" err="1">
                <a:ln w="10160">
                  <a:noFill/>
                  <a:prstDash val="solid"/>
                </a:ln>
                <a:solidFill>
                  <a:srgbClr val="FFFFFF"/>
                </a:solidFill>
                <a:effectLst>
                  <a:outerShdw blurRad="38100" dist="22860" dir="5400000" algn="tl" rotWithShape="0">
                    <a:srgbClr val="000000">
                      <a:alpha val="30000"/>
                    </a:srgbClr>
                  </a:outerShdw>
                </a:effectLst>
              </a:rPr>
              <a:t>ydw</a:t>
            </a:r>
            <a:r>
              <a:rPr lang="en-US" sz="2800" b="1" dirty="0">
                <a:ln w="10160">
                  <a:noFill/>
                  <a:prstDash val="solid"/>
                </a:ln>
                <a:solidFill>
                  <a:srgbClr val="FFFFFF"/>
                </a:solidFill>
                <a:effectLst>
                  <a:outerShdw blurRad="38100" dist="22860" dir="5400000" algn="tl" rotWithShape="0">
                    <a:srgbClr val="000000">
                      <a:alpha val="30000"/>
                    </a:srgbClr>
                  </a:outerShdw>
                </a:effectLst>
              </a:rPr>
              <a:t> </a:t>
            </a:r>
            <a:r>
              <a:rPr lang="en-US" sz="2800" b="1" dirty="0" err="1">
                <a:ln w="10160">
                  <a:noFill/>
                  <a:prstDash val="solid"/>
                </a:ln>
                <a:solidFill>
                  <a:srgbClr val="FFFFFF"/>
                </a:solidFill>
                <a:effectLst>
                  <a:outerShdw blurRad="38100" dist="22860" dir="5400000" algn="tl" rotWithShape="0">
                    <a:srgbClr val="000000">
                      <a:alpha val="30000"/>
                    </a:srgbClr>
                  </a:outerShdw>
                </a:effectLst>
              </a:rPr>
              <a:t>i’n</a:t>
            </a:r>
            <a:r>
              <a:rPr lang="en-US" sz="2800" b="1" dirty="0">
                <a:ln w="10160">
                  <a:noFill/>
                  <a:prstDash val="solid"/>
                </a:ln>
                <a:solidFill>
                  <a:srgbClr val="FFFFFF"/>
                </a:solidFill>
                <a:effectLst>
                  <a:outerShdw blurRad="38100" dist="22860" dir="5400000" algn="tl" rotWithShape="0">
                    <a:srgbClr val="000000">
                      <a:alpha val="30000"/>
                    </a:srgbClr>
                  </a:outerShdw>
                </a:effectLst>
              </a:rPr>
              <a:t> </a:t>
            </a:r>
            <a:r>
              <a:rPr lang="en-US" sz="2800" b="1" dirty="0" err="1">
                <a:ln w="10160">
                  <a:noFill/>
                  <a:prstDash val="solid"/>
                </a:ln>
                <a:solidFill>
                  <a:srgbClr val="FFFFFF"/>
                </a:solidFill>
                <a:effectLst>
                  <a:outerShdw blurRad="38100" dist="22860" dir="5400000" algn="tl" rotWithShape="0">
                    <a:srgbClr val="000000">
                      <a:alpha val="30000"/>
                    </a:srgbClr>
                  </a:outerShdw>
                </a:effectLst>
              </a:rPr>
              <a:t>addysgu</a:t>
            </a:r>
            <a:r>
              <a:rPr lang="en-US" sz="2800" b="1" dirty="0">
                <a:ln w="10160">
                  <a:noFill/>
                  <a:prstDash val="solid"/>
                </a:ln>
                <a:solidFill>
                  <a:srgbClr val="FFFFFF"/>
                </a:solidFill>
                <a:effectLst>
                  <a:outerShdw blurRad="38100" dist="22860" dir="5400000" algn="tl" rotWithShape="0">
                    <a:srgbClr val="000000">
                      <a:alpha val="30000"/>
                    </a:srgbClr>
                  </a:outerShdw>
                </a:effectLst>
              </a:rPr>
              <a:t>?</a:t>
            </a:r>
            <a:br>
              <a:rPr lang="en-US" sz="2800" b="1" dirty="0">
                <a:ln w="10160">
                  <a:noFill/>
                  <a:prstDash val="solid"/>
                </a:ln>
                <a:solidFill>
                  <a:srgbClr val="FFFFFF"/>
                </a:solidFill>
                <a:effectLst>
                  <a:outerShdw blurRad="38100" dist="22860" dir="5400000" algn="tl" rotWithShape="0">
                    <a:srgbClr val="000000">
                      <a:alpha val="30000"/>
                    </a:srgbClr>
                  </a:outerShdw>
                </a:effectLst>
              </a:rPr>
            </a:br>
            <a:br>
              <a:rPr lang="en-US" sz="2800" b="1" dirty="0">
                <a:ln w="10160">
                  <a:noFill/>
                  <a:prstDash val="solid"/>
                </a:ln>
                <a:solidFill>
                  <a:srgbClr val="FFFFFF"/>
                </a:solidFill>
                <a:effectLst>
                  <a:outerShdw blurRad="38100" dist="22860" dir="5400000" algn="tl" rotWithShape="0">
                    <a:srgbClr val="000000">
                      <a:alpha val="30000"/>
                    </a:srgbClr>
                  </a:outerShdw>
                </a:effectLst>
              </a:rPr>
            </a:br>
            <a:r>
              <a:rPr lang="en-US" sz="2800" b="1" dirty="0">
                <a:ln w="10160">
                  <a:noFill/>
                  <a:prstDash val="solid"/>
                </a:ln>
                <a:solidFill>
                  <a:srgbClr val="FFFFFF"/>
                </a:solidFill>
                <a:effectLst>
                  <a:outerShdw blurRad="38100" dist="22860" dir="5400000" algn="tl" rotWithShape="0">
                    <a:srgbClr val="000000">
                      <a:alpha val="30000"/>
                    </a:srgbClr>
                  </a:outerShdw>
                </a:effectLst>
              </a:rPr>
              <a:t>ECAD7005/ECAD6016 Learners, Schools and Communities:</a:t>
            </a:r>
            <a:br>
              <a:rPr lang="en-US" sz="2800" b="1" dirty="0">
                <a:ln w="10160">
                  <a:noFill/>
                  <a:prstDash val="solid"/>
                </a:ln>
                <a:solidFill>
                  <a:srgbClr val="FFFFFF"/>
                </a:solidFill>
                <a:effectLst>
                  <a:outerShdw blurRad="38100" dist="22860" dir="5400000" algn="tl" rotWithShape="0">
                    <a:srgbClr val="000000">
                      <a:alpha val="30000"/>
                    </a:srgbClr>
                  </a:outerShdw>
                </a:effectLst>
              </a:rPr>
            </a:br>
            <a:r>
              <a:rPr lang="en-US" sz="2800" b="1" dirty="0">
                <a:ln w="10160">
                  <a:noFill/>
                  <a:prstDash val="solid"/>
                </a:ln>
                <a:solidFill>
                  <a:srgbClr val="FFFFFF"/>
                </a:solidFill>
                <a:effectLst>
                  <a:outerShdw blurRad="38100" dist="22860" dir="5400000" algn="tl" rotWithShape="0">
                    <a:srgbClr val="000000">
                      <a:alpha val="30000"/>
                    </a:srgbClr>
                  </a:outerShdw>
                </a:effectLst>
              </a:rPr>
              <a:t>where am I teaching?</a:t>
            </a:r>
          </a:p>
        </p:txBody>
      </p:sp>
      <p:pic>
        <p:nvPicPr>
          <p:cNvPr id="4" name="Picture 3" descr="Red drawing pins on a map">
            <a:extLst>
              <a:ext uri="{FF2B5EF4-FFF2-40B4-BE49-F238E27FC236}">
                <a16:creationId xmlns:a16="http://schemas.microsoft.com/office/drawing/2014/main" id="{84CDCF19-879A-1B77-33D3-3313DD3C7DE3}"/>
              </a:ext>
            </a:extLst>
          </p:cNvPr>
          <p:cNvPicPr>
            <a:picLocks noChangeAspect="1"/>
          </p:cNvPicPr>
          <p:nvPr/>
        </p:nvPicPr>
        <p:blipFill rotWithShape="1">
          <a:blip r:embed="rId2"/>
          <a:srcRect l="2940" r="10770" b="-3"/>
          <a:stretch/>
        </p:blipFill>
        <p:spPr>
          <a:xfrm>
            <a:off x="1595438" y="-58449"/>
            <a:ext cx="4500562"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3" name="Picture 2" descr="Wales Map Flag | Wales map, Welsh flag, Wales flag">
            <a:extLst>
              <a:ext uri="{FF2B5EF4-FFF2-40B4-BE49-F238E27FC236}">
                <a16:creationId xmlns:a16="http://schemas.microsoft.com/office/drawing/2014/main" id="{55A2A477-6173-4A00-3257-D43F5A3D3B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058" r="15769" b="-1"/>
          <a:stretch/>
        </p:blipFill>
        <p:spPr bwMode="auto">
          <a:xfrm>
            <a:off x="6167434" y="-1"/>
            <a:ext cx="4500563"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a:noFill/>
          <a:extLst>
            <a:ext uri="{909E8E84-426E-40DD-AFC4-6F175D3DCCD1}">
              <a14:hiddenFill xmlns:a14="http://schemas.microsoft.com/office/drawing/2010/main">
                <a:solidFill>
                  <a:srgbClr val="FFFFFF"/>
                </a:solidFill>
              </a14:hiddenFill>
            </a:ext>
          </a:extLst>
        </p:spPr>
      </p:pic>
      <p:grpSp>
        <p:nvGrpSpPr>
          <p:cNvPr id="15" name="Group 10">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000" y="3528992"/>
            <a:ext cx="9144000" cy="757168"/>
            <a:chOff x="0" y="2959818"/>
            <a:chExt cx="12192000" cy="757168"/>
          </a:xfrm>
        </p:grpSpPr>
        <p:sp>
          <p:nvSpPr>
            <p:cNvPr id="12" name="Freeform: Shape 11">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850137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9F3AE3-4EE5-31F7-2ED7-5E93989A22EF}"/>
            </a:ext>
          </a:extLst>
        </p:cNvPr>
        <p:cNvGrpSpPr/>
        <p:nvPr/>
      </p:nvGrpSpPr>
      <p:grpSpPr>
        <a:xfrm>
          <a:off x="0" y="0"/>
          <a:ext cx="0" cy="0"/>
          <a:chOff x="0" y="0"/>
          <a:chExt cx="0" cy="0"/>
        </a:xfrm>
      </p:grpSpPr>
      <p:pic>
        <p:nvPicPr>
          <p:cNvPr id="20" name="Picture 3" descr="Calendar on table">
            <a:extLst>
              <a:ext uri="{FF2B5EF4-FFF2-40B4-BE49-F238E27FC236}">
                <a16:creationId xmlns:a16="http://schemas.microsoft.com/office/drawing/2014/main" id="{43F7AE6B-9DDE-465B-B6DA-7D8E21926E51}"/>
              </a:ext>
            </a:extLst>
          </p:cNvPr>
          <p:cNvPicPr>
            <a:picLocks noChangeAspect="1"/>
          </p:cNvPicPr>
          <p:nvPr/>
        </p:nvPicPr>
        <p:blipFill rotWithShape="1">
          <a:blip r:embed="rId3">
            <a:alphaModFix/>
          </a:blip>
          <a:srcRect l="-16432" t="-1538" r="842" b="-1"/>
          <a:stretch>
            <a:fillRect/>
          </a:stretch>
        </p:blipFill>
        <p:spPr>
          <a:xfrm>
            <a:off x="-1688123" y="-105508"/>
            <a:ext cx="11875477" cy="6963508"/>
          </a:xfrm>
          <a:prstGeom prst="rect">
            <a:avLst/>
          </a:prstGeom>
        </p:spPr>
      </p:pic>
      <p:sp>
        <p:nvSpPr>
          <p:cNvPr id="2" name="TextBox 1">
            <a:extLst>
              <a:ext uri="{FF2B5EF4-FFF2-40B4-BE49-F238E27FC236}">
                <a16:creationId xmlns:a16="http://schemas.microsoft.com/office/drawing/2014/main" id="{8BC1E9DF-31B9-B4AF-A28B-AE6276CE8AEE}"/>
              </a:ext>
            </a:extLst>
          </p:cNvPr>
          <p:cNvSpPr txBox="1"/>
          <p:nvPr/>
        </p:nvSpPr>
        <p:spPr>
          <a:xfrm>
            <a:off x="2263833" y="1079238"/>
            <a:ext cx="7543800" cy="3220389"/>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algn="ctr"/>
            <a:endParaRPr lang="cy-GB" sz="4400">
              <a:solidFill>
                <a:srgbClr val="CC0000"/>
              </a:solidFill>
            </a:endParaRPr>
          </a:p>
        </p:txBody>
      </p:sp>
      <p:sp>
        <p:nvSpPr>
          <p:cNvPr id="6" name="Content Placeholder 5">
            <a:extLst>
              <a:ext uri="{FF2B5EF4-FFF2-40B4-BE49-F238E27FC236}">
                <a16:creationId xmlns:a16="http://schemas.microsoft.com/office/drawing/2014/main" id="{FE4FF049-0334-EBF8-3DC9-AFDC20C720AC}"/>
              </a:ext>
            </a:extLst>
          </p:cNvPr>
          <p:cNvSpPr>
            <a:spLocks noGrp="1"/>
          </p:cNvSpPr>
          <p:nvPr>
            <p:ph sz="half" idx="2"/>
          </p:nvPr>
        </p:nvSpPr>
        <p:spPr>
          <a:xfrm>
            <a:off x="5263662" y="0"/>
            <a:ext cx="6928337" cy="6858000"/>
          </a:xfrm>
          <a:solidFill>
            <a:schemeClr val="bg1"/>
          </a:solidFill>
        </p:spPr>
        <p:txBody>
          <a:bodyPr vert="horz" lIns="91440" tIns="45720" rIns="91440" bIns="45720" rtlCol="0" anchor="t">
            <a:normAutofit/>
          </a:bodyPr>
          <a:lstStyle/>
          <a:p>
            <a:pPr marL="0" indent="0">
              <a:lnSpc>
                <a:spcPct val="107000"/>
              </a:lnSpc>
              <a:spcAft>
                <a:spcPts val="800"/>
              </a:spcAft>
              <a:buNone/>
            </a:pPr>
            <a:r>
              <a:rPr lang="en-GB" b="1" i="1" dirty="0">
                <a:solidFill>
                  <a:srgbClr val="201F1E"/>
                </a:solidFill>
                <a:ea typeface="Times New Roman" panose="02020603050405020304" pitchFamily="18" charset="0"/>
                <a:cs typeface="Times New Roman"/>
              </a:rPr>
              <a:t>7/1/26   </a:t>
            </a:r>
          </a:p>
          <a:p>
            <a:pPr>
              <a:lnSpc>
                <a:spcPct val="107000"/>
              </a:lnSpc>
              <a:spcBef>
                <a:spcPts val="600"/>
              </a:spcBef>
              <a:spcAft>
                <a:spcPts val="800"/>
              </a:spcAft>
            </a:pPr>
            <a:r>
              <a:rPr lang="en-GB" sz="2000" dirty="0"/>
              <a:t>Values </a:t>
            </a:r>
            <a:r>
              <a:rPr lang="en-GB" sz="2000" dirty="0" err="1"/>
              <a:t>Cyfalaf</a:t>
            </a:r>
            <a:r>
              <a:rPr lang="en-GB" sz="2000" dirty="0"/>
              <a:t> </a:t>
            </a:r>
            <a:r>
              <a:rPr lang="en-GB" sz="2000" dirty="0" err="1"/>
              <a:t>Cymdeithasegol</a:t>
            </a:r>
            <a:r>
              <a:rPr lang="en-GB" sz="2000" dirty="0"/>
              <a:t> a </a:t>
            </a:r>
            <a:r>
              <a:rPr lang="en-GB" sz="2000" dirty="0" err="1"/>
              <a:t>Gwerthoedd</a:t>
            </a:r>
            <a:r>
              <a:rPr lang="en-GB" sz="2000" dirty="0"/>
              <a:t> </a:t>
            </a:r>
            <a:r>
              <a:rPr lang="en-GB" sz="2000" dirty="0" err="1"/>
              <a:t>Addysgol</a:t>
            </a:r>
            <a:endParaRPr lang="en-GB" sz="2000" dirty="0"/>
          </a:p>
          <a:p>
            <a:pPr>
              <a:lnSpc>
                <a:spcPct val="107000"/>
              </a:lnSpc>
              <a:spcBef>
                <a:spcPts val="600"/>
              </a:spcBef>
              <a:spcAft>
                <a:spcPts val="800"/>
              </a:spcAft>
            </a:pPr>
            <a:r>
              <a:rPr lang="en-GB" sz="2000" dirty="0" err="1"/>
              <a:t>Cyflwyniad</a:t>
            </a:r>
            <a:r>
              <a:rPr lang="en-GB" sz="2000" dirty="0"/>
              <a:t> </a:t>
            </a:r>
            <a:r>
              <a:rPr lang="en-GB" sz="2000" dirty="0" err="1"/>
              <a:t>i</a:t>
            </a:r>
            <a:r>
              <a:rPr lang="en-GB" sz="2000" dirty="0"/>
              <a:t> </a:t>
            </a:r>
            <a:r>
              <a:rPr lang="en-GB" sz="2000" dirty="0" err="1"/>
              <a:t>Degwch</a:t>
            </a:r>
            <a:r>
              <a:rPr lang="en-GB" sz="2000" dirty="0"/>
              <a:t> a </a:t>
            </a:r>
            <a:r>
              <a:rPr lang="en-GB" sz="2000" dirty="0" err="1"/>
              <a:t>Chyfiawnder</a:t>
            </a:r>
            <a:r>
              <a:rPr lang="en-GB" sz="2000" dirty="0"/>
              <a:t> </a:t>
            </a:r>
            <a:r>
              <a:rPr lang="en-GB" sz="2000" dirty="0" err="1"/>
              <a:t>Cymdeithasol</a:t>
            </a:r>
            <a:endParaRPr lang="en-GB" sz="2000" dirty="0"/>
          </a:p>
          <a:p>
            <a:pPr>
              <a:lnSpc>
                <a:spcPct val="107000"/>
              </a:lnSpc>
              <a:spcBef>
                <a:spcPts val="600"/>
              </a:spcBef>
              <a:spcAft>
                <a:spcPts val="800"/>
              </a:spcAft>
            </a:pPr>
            <a:r>
              <a:rPr lang="en-US" sz="2000" dirty="0"/>
              <a:t>Rhan A </a:t>
            </a:r>
            <a:r>
              <a:rPr lang="en-US" sz="2000" dirty="0" err="1"/>
              <a:t>Esboniad</a:t>
            </a:r>
            <a:r>
              <a:rPr lang="en-US" sz="2000" dirty="0"/>
              <a:t> cam </a:t>
            </a:r>
            <a:r>
              <a:rPr lang="en-US" sz="2000" dirty="0" err="1"/>
              <a:t>wrth</a:t>
            </a:r>
            <a:r>
              <a:rPr lang="en-US" sz="2000" dirty="0"/>
              <a:t> gam</a:t>
            </a:r>
            <a:endParaRPr lang="en-GB" sz="2000" i="1" dirty="0">
              <a:solidFill>
                <a:srgbClr val="201F1E"/>
              </a:solidFill>
              <a:ea typeface="Times New Roman" panose="02020603050405020304" pitchFamily="18" charset="0"/>
              <a:cs typeface="Times New Roman"/>
            </a:endParaRPr>
          </a:p>
          <a:p>
            <a:pPr marL="0" indent="0">
              <a:lnSpc>
                <a:spcPct val="107000"/>
              </a:lnSpc>
              <a:spcAft>
                <a:spcPts val="800"/>
              </a:spcAft>
              <a:buNone/>
            </a:pPr>
            <a:r>
              <a:rPr lang="en-GB" sz="2400" b="1" i="1" dirty="0">
                <a:solidFill>
                  <a:srgbClr val="201F1E"/>
                </a:solidFill>
                <a:ea typeface="Times New Roman" panose="02020603050405020304" pitchFamily="18" charset="0"/>
                <a:cs typeface="Times New Roman"/>
              </a:rPr>
              <a:t>8/1/26 </a:t>
            </a:r>
          </a:p>
          <a:p>
            <a:pPr fontAlgn="base"/>
            <a:r>
              <a:rPr lang="en-GB" sz="2000" dirty="0" err="1"/>
              <a:t>Fframweithiau</a:t>
            </a:r>
            <a:r>
              <a:rPr lang="en-GB" sz="2000" dirty="0"/>
              <a:t> </a:t>
            </a:r>
            <a:r>
              <a:rPr lang="en-GB" sz="2000" dirty="0" err="1"/>
              <a:t>Damcaniaethol</a:t>
            </a:r>
            <a:r>
              <a:rPr lang="en-GB" sz="2000" dirty="0"/>
              <a:t> –</a:t>
            </a:r>
            <a:r>
              <a:rPr lang="en-GB" sz="2000" dirty="0" err="1"/>
              <a:t>Ymgysylltu’n</a:t>
            </a:r>
            <a:r>
              <a:rPr lang="en-GB" sz="2000" dirty="0"/>
              <a:t> </a:t>
            </a:r>
            <a:r>
              <a:rPr lang="en-GB" sz="2000" dirty="0" err="1"/>
              <a:t>feirniadol</a:t>
            </a:r>
            <a:r>
              <a:rPr lang="en-GB" sz="2000" dirty="0"/>
              <a:t> â Bronfenbrenner, Epstein a </a:t>
            </a:r>
            <a:r>
              <a:rPr lang="en-GB" sz="2000" dirty="0" err="1"/>
              <a:t>Yosso</a:t>
            </a:r>
            <a:r>
              <a:rPr lang="en-GB" sz="2000" dirty="0"/>
              <a:t> (</a:t>
            </a:r>
            <a:r>
              <a:rPr lang="en-GB" sz="2000" dirty="0" err="1"/>
              <a:t>yn</a:t>
            </a:r>
            <a:r>
              <a:rPr lang="en-GB" sz="2000" dirty="0"/>
              <a:t> </a:t>
            </a:r>
            <a:r>
              <a:rPr lang="en-GB" sz="2000" dirty="0" err="1"/>
              <a:t>cynnwys</a:t>
            </a:r>
            <a:r>
              <a:rPr lang="en-GB" sz="2000" dirty="0"/>
              <a:t> </a:t>
            </a:r>
            <a:r>
              <a:rPr lang="en-GB" sz="2000" dirty="0" err="1"/>
              <a:t>safbwyntiau</a:t>
            </a:r>
            <a:r>
              <a:rPr lang="en-GB" sz="2000" dirty="0"/>
              <a:t> </a:t>
            </a:r>
            <a:r>
              <a:rPr lang="en-GB" sz="2000" dirty="0" err="1"/>
              <a:t>amgen</a:t>
            </a:r>
            <a:r>
              <a:rPr lang="en-GB" sz="2000" dirty="0"/>
              <a:t> Goodall). </a:t>
            </a:r>
          </a:p>
          <a:p>
            <a:pPr fontAlgn="base"/>
            <a:r>
              <a:rPr lang="en-GB" sz="2000" dirty="0" err="1"/>
              <a:t>Ymgysylltu</a:t>
            </a:r>
            <a:r>
              <a:rPr lang="en-GB" sz="2000" dirty="0"/>
              <a:t> â </a:t>
            </a:r>
            <a:r>
              <a:rPr lang="en-GB" sz="2000" dirty="0" err="1"/>
              <a:t>Theuluoedd</a:t>
            </a:r>
            <a:r>
              <a:rPr lang="en-GB" sz="2000" dirty="0"/>
              <a:t>  -</a:t>
            </a:r>
            <a:r>
              <a:rPr lang="en-GB" sz="2000" dirty="0" err="1"/>
              <a:t>Normau</a:t>
            </a:r>
            <a:r>
              <a:rPr lang="en-GB" sz="2000" dirty="0"/>
              <a:t>, </a:t>
            </a:r>
            <a:r>
              <a:rPr lang="en-GB" sz="2000" dirty="0" err="1"/>
              <a:t>Rhwystrau</a:t>
            </a:r>
            <a:r>
              <a:rPr lang="en-GB" sz="2000" dirty="0"/>
              <a:t> a </a:t>
            </a:r>
            <a:r>
              <a:rPr lang="en-GB" sz="2000" dirty="0" err="1"/>
              <a:t>Phosibiliadau</a:t>
            </a:r>
            <a:r>
              <a:rPr lang="en-GB" sz="2000" dirty="0"/>
              <a:t> (</a:t>
            </a:r>
            <a:r>
              <a:rPr lang="en-GB" sz="2000" dirty="0" err="1"/>
              <a:t>Astudiaethau</a:t>
            </a:r>
            <a:r>
              <a:rPr lang="en-GB" sz="2000" dirty="0"/>
              <a:t> </a:t>
            </a:r>
            <a:r>
              <a:rPr lang="en-GB" sz="2000" dirty="0" err="1"/>
              <a:t>achos</a:t>
            </a:r>
            <a:r>
              <a:rPr lang="en-GB" sz="2000" dirty="0"/>
              <a:t>)</a:t>
            </a:r>
          </a:p>
          <a:p>
            <a:pPr fontAlgn="base"/>
            <a:r>
              <a:rPr lang="en-US" sz="2000" dirty="0" err="1"/>
              <a:t>Cenedl</a:t>
            </a:r>
            <a:r>
              <a:rPr lang="en-US" sz="2000" dirty="0"/>
              <a:t> </a:t>
            </a:r>
            <a:r>
              <a:rPr lang="en-US" sz="2000" dirty="0" err="1"/>
              <a:t>Amlieithog</a:t>
            </a:r>
            <a:r>
              <a:rPr lang="en-US" sz="2000" dirty="0"/>
              <a:t> a </a:t>
            </a:r>
            <a:r>
              <a:rPr lang="en-US" sz="2000" dirty="0" err="1"/>
              <a:t>Dwyieithog</a:t>
            </a:r>
            <a:r>
              <a:rPr lang="en-US" sz="2000" dirty="0"/>
              <a:t>. </a:t>
            </a:r>
            <a:endParaRPr lang="en-GB" sz="1800" b="1" i="1" dirty="0">
              <a:solidFill>
                <a:srgbClr val="201F1E"/>
              </a:solidFill>
              <a:ea typeface="Times New Roman" panose="02020603050405020304" pitchFamily="18" charset="0"/>
              <a:cs typeface="Times New Roman"/>
            </a:endParaRPr>
          </a:p>
          <a:p>
            <a:pPr marL="0" indent="0">
              <a:lnSpc>
                <a:spcPct val="107000"/>
              </a:lnSpc>
              <a:spcAft>
                <a:spcPts val="800"/>
              </a:spcAft>
              <a:buNone/>
            </a:pPr>
            <a:r>
              <a:rPr lang="en-GB" sz="2400" b="1" i="1" dirty="0">
                <a:solidFill>
                  <a:srgbClr val="201F1E"/>
                </a:solidFill>
                <a:ea typeface="Times New Roman" panose="02020603050405020304" pitchFamily="18" charset="0"/>
                <a:cs typeface="Times New Roman"/>
              </a:rPr>
              <a:t>9/1/26 *   </a:t>
            </a:r>
          </a:p>
          <a:p>
            <a:pPr fontAlgn="base"/>
            <a:r>
              <a:rPr lang="en-GB" sz="2000" dirty="0" err="1"/>
              <a:t>Ailymweld</a:t>
            </a:r>
            <a:r>
              <a:rPr lang="en-GB" sz="2000" dirty="0"/>
              <a:t> â  </a:t>
            </a:r>
            <a:r>
              <a:rPr lang="en-GB" sz="2000" dirty="0" err="1"/>
              <a:t>chyfiawnder</a:t>
            </a:r>
            <a:r>
              <a:rPr lang="en-GB" sz="2000" dirty="0"/>
              <a:t> </a:t>
            </a:r>
            <a:r>
              <a:rPr lang="en-GB" sz="2000" dirty="0" err="1"/>
              <a:t>cymdeithasol</a:t>
            </a:r>
            <a:r>
              <a:rPr lang="en-GB" sz="2000" dirty="0"/>
              <a:t> </a:t>
            </a:r>
            <a:r>
              <a:rPr lang="en-GB" sz="2000" dirty="0" err="1"/>
              <a:t>Mynediad</a:t>
            </a:r>
            <a:r>
              <a:rPr lang="en-GB" sz="2000" dirty="0"/>
              <a:t>, </a:t>
            </a:r>
            <a:r>
              <a:rPr lang="en-GB" sz="2000" dirty="0" err="1"/>
              <a:t>Tegwch</a:t>
            </a:r>
            <a:r>
              <a:rPr lang="en-GB" sz="2000" dirty="0"/>
              <a:t>, </a:t>
            </a:r>
            <a:r>
              <a:rPr lang="en-GB" sz="2000" dirty="0" err="1"/>
              <a:t>Cyfranogiad</a:t>
            </a:r>
            <a:r>
              <a:rPr lang="en-GB" sz="2000" dirty="0"/>
              <a:t> a </a:t>
            </a:r>
            <a:r>
              <a:rPr lang="en-GB" sz="2000" dirty="0" err="1"/>
              <a:t>Hawliau</a:t>
            </a:r>
            <a:r>
              <a:rPr lang="en-GB" sz="2000" dirty="0"/>
              <a:t> </a:t>
            </a:r>
            <a:r>
              <a:rPr lang="en-GB" sz="2000" dirty="0" err="1"/>
              <a:t>Dynol</a:t>
            </a:r>
            <a:r>
              <a:rPr lang="en-GB" sz="2000" dirty="0"/>
              <a:t> </a:t>
            </a:r>
          </a:p>
          <a:p>
            <a:pPr fontAlgn="base"/>
            <a:r>
              <a:rPr lang="en-GB" sz="2000" dirty="0"/>
              <a:t>Fideo, Rhan A, </a:t>
            </a:r>
            <a:r>
              <a:rPr lang="en-GB" sz="2000" dirty="0" err="1"/>
              <a:t>Enghreifftiau</a:t>
            </a:r>
            <a:r>
              <a:rPr lang="en-GB" sz="2000" dirty="0"/>
              <a:t>* </a:t>
            </a:r>
            <a:endParaRPr lang="en-GB" sz="2300" b="1" i="1" dirty="0">
              <a:solidFill>
                <a:srgbClr val="201F1E"/>
              </a:solidFill>
              <a:ea typeface="Times New Roman" panose="02020603050405020304" pitchFamily="18" charset="0"/>
              <a:cs typeface="Times New Roman"/>
            </a:endParaRPr>
          </a:p>
        </p:txBody>
      </p:sp>
    </p:spTree>
    <p:extLst>
      <p:ext uri="{BB962C8B-B14F-4D97-AF65-F5344CB8AC3E}">
        <p14:creationId xmlns:p14="http://schemas.microsoft.com/office/powerpoint/2010/main" val="276405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E29D65-F554-CEE3-1CA5-5E22024179DC}"/>
            </a:ext>
          </a:extLst>
        </p:cNvPr>
        <p:cNvGrpSpPr/>
        <p:nvPr/>
      </p:nvGrpSpPr>
      <p:grpSpPr>
        <a:xfrm>
          <a:off x="0" y="0"/>
          <a:ext cx="0" cy="0"/>
          <a:chOff x="0" y="0"/>
          <a:chExt cx="0" cy="0"/>
        </a:xfrm>
      </p:grpSpPr>
      <p:pic>
        <p:nvPicPr>
          <p:cNvPr id="20" name="Picture 3" descr="Calendar on table">
            <a:extLst>
              <a:ext uri="{FF2B5EF4-FFF2-40B4-BE49-F238E27FC236}">
                <a16:creationId xmlns:a16="http://schemas.microsoft.com/office/drawing/2014/main" id="{E569B866-363C-1DC6-19A9-92B8A36486B1}"/>
              </a:ext>
            </a:extLst>
          </p:cNvPr>
          <p:cNvPicPr>
            <a:picLocks noChangeAspect="1"/>
          </p:cNvPicPr>
          <p:nvPr/>
        </p:nvPicPr>
        <p:blipFill rotWithShape="1">
          <a:blip r:embed="rId3">
            <a:alphaModFix/>
          </a:blip>
          <a:srcRect l="-16432" t="-1538" r="842" b="-1"/>
          <a:stretch>
            <a:fillRect/>
          </a:stretch>
        </p:blipFill>
        <p:spPr>
          <a:xfrm>
            <a:off x="-1688123" y="-105508"/>
            <a:ext cx="11875477" cy="6963508"/>
          </a:xfrm>
          <a:prstGeom prst="rect">
            <a:avLst/>
          </a:prstGeom>
        </p:spPr>
      </p:pic>
      <p:sp>
        <p:nvSpPr>
          <p:cNvPr id="2" name="TextBox 1">
            <a:extLst>
              <a:ext uri="{FF2B5EF4-FFF2-40B4-BE49-F238E27FC236}">
                <a16:creationId xmlns:a16="http://schemas.microsoft.com/office/drawing/2014/main" id="{6DBF7C3A-FE87-3D89-0CDE-99D3ED2FCE4C}"/>
              </a:ext>
            </a:extLst>
          </p:cNvPr>
          <p:cNvSpPr txBox="1"/>
          <p:nvPr/>
        </p:nvSpPr>
        <p:spPr>
          <a:xfrm>
            <a:off x="2263833" y="1079238"/>
            <a:ext cx="7543800" cy="3220389"/>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algn="ctr"/>
            <a:endParaRPr lang="cy-GB" sz="4400">
              <a:solidFill>
                <a:srgbClr val="CC0000"/>
              </a:solidFill>
            </a:endParaRPr>
          </a:p>
        </p:txBody>
      </p:sp>
      <p:sp>
        <p:nvSpPr>
          <p:cNvPr id="6" name="Content Placeholder 5">
            <a:extLst>
              <a:ext uri="{FF2B5EF4-FFF2-40B4-BE49-F238E27FC236}">
                <a16:creationId xmlns:a16="http://schemas.microsoft.com/office/drawing/2014/main" id="{D5969B07-8FFF-4CCA-B9ED-483896E48F22}"/>
              </a:ext>
            </a:extLst>
          </p:cNvPr>
          <p:cNvSpPr>
            <a:spLocks noGrp="1"/>
          </p:cNvSpPr>
          <p:nvPr>
            <p:ph sz="half" idx="2"/>
          </p:nvPr>
        </p:nvSpPr>
        <p:spPr>
          <a:xfrm>
            <a:off x="5263662" y="0"/>
            <a:ext cx="6928337" cy="6858000"/>
          </a:xfrm>
          <a:solidFill>
            <a:schemeClr val="bg1"/>
          </a:solidFill>
        </p:spPr>
        <p:txBody>
          <a:bodyPr vert="horz" lIns="91440" tIns="45720" rIns="91440" bIns="45720" rtlCol="0" anchor="t">
            <a:normAutofit/>
          </a:bodyPr>
          <a:lstStyle/>
          <a:p>
            <a:pPr marL="0" indent="0">
              <a:lnSpc>
                <a:spcPct val="107000"/>
              </a:lnSpc>
              <a:spcAft>
                <a:spcPts val="800"/>
              </a:spcAft>
              <a:buNone/>
            </a:pPr>
            <a:r>
              <a:rPr lang="en-GB" b="1" i="1" dirty="0">
                <a:solidFill>
                  <a:srgbClr val="201F1E"/>
                </a:solidFill>
                <a:ea typeface="Times New Roman" panose="02020603050405020304" pitchFamily="18" charset="0"/>
                <a:cs typeface="Times New Roman"/>
              </a:rPr>
              <a:t>12/1/26  </a:t>
            </a:r>
          </a:p>
          <a:p>
            <a:pPr fontAlgn="base"/>
            <a:r>
              <a:rPr lang="en-GB" dirty="0" err="1"/>
              <a:t>Polisïau</a:t>
            </a:r>
            <a:r>
              <a:rPr lang="en-GB" dirty="0"/>
              <a:t>, PISA a </a:t>
            </a:r>
            <a:r>
              <a:rPr lang="en-GB" dirty="0" err="1"/>
              <a:t>Chenhadaeth</a:t>
            </a:r>
            <a:r>
              <a:rPr lang="en-GB" dirty="0"/>
              <a:t> </a:t>
            </a:r>
            <a:r>
              <a:rPr lang="en-GB" dirty="0" err="1"/>
              <a:t>Genedlaethol</a:t>
            </a:r>
            <a:r>
              <a:rPr lang="en-GB" dirty="0"/>
              <a:t> </a:t>
            </a:r>
          </a:p>
          <a:p>
            <a:pPr fontAlgn="base"/>
            <a:r>
              <a:rPr lang="en-GB" dirty="0" err="1"/>
              <a:t>Gwella</a:t>
            </a:r>
            <a:r>
              <a:rPr lang="en-GB" dirty="0"/>
              <a:t> </a:t>
            </a:r>
            <a:r>
              <a:rPr lang="en-GB" dirty="0" err="1"/>
              <a:t>Ysgolion</a:t>
            </a:r>
            <a:endParaRPr lang="en-GB" dirty="0"/>
          </a:p>
          <a:p>
            <a:pPr>
              <a:lnSpc>
                <a:spcPct val="107000"/>
              </a:lnSpc>
              <a:spcAft>
                <a:spcPts val="800"/>
              </a:spcAft>
            </a:pPr>
            <a:r>
              <a:rPr lang="en-GB" dirty="0"/>
              <a:t>Rhan B </a:t>
            </a:r>
            <a:r>
              <a:rPr lang="en-GB" dirty="0" err="1"/>
              <a:t>Esboniad</a:t>
            </a:r>
            <a:r>
              <a:rPr lang="en-GB" dirty="0"/>
              <a:t> cam </a:t>
            </a:r>
            <a:r>
              <a:rPr lang="en-GB" dirty="0" err="1"/>
              <a:t>wrth</a:t>
            </a:r>
            <a:r>
              <a:rPr lang="en-GB" dirty="0"/>
              <a:t> gam a </a:t>
            </a:r>
            <a:r>
              <a:rPr lang="en-GB" dirty="0" err="1"/>
              <a:t>chyfeirio</a:t>
            </a:r>
            <a:r>
              <a:rPr lang="en-GB" dirty="0"/>
              <a:t> at </a:t>
            </a:r>
            <a:r>
              <a:rPr lang="en-GB" dirty="0" err="1"/>
              <a:t>gymorth</a:t>
            </a:r>
            <a:r>
              <a:rPr lang="en-GB" dirty="0"/>
              <a:t> </a:t>
            </a:r>
            <a:r>
              <a:rPr lang="en-GB" dirty="0" err="1"/>
              <a:t>ysgrifennu</a:t>
            </a:r>
            <a:r>
              <a:rPr lang="en-GB" dirty="0"/>
              <a:t> </a:t>
            </a:r>
            <a:r>
              <a:rPr lang="en-GB" dirty="0" err="1"/>
              <a:t>academaidd</a:t>
            </a:r>
            <a:r>
              <a:rPr lang="en-GB" dirty="0"/>
              <a:t> </a:t>
            </a:r>
            <a:r>
              <a:rPr lang="en-GB" dirty="0" err="1"/>
              <a:t>ar</a:t>
            </a:r>
            <a:r>
              <a:rPr lang="en-GB" dirty="0"/>
              <a:t> Moodle</a:t>
            </a:r>
            <a:endParaRPr lang="en-GB" b="1" i="1" dirty="0">
              <a:solidFill>
                <a:srgbClr val="201F1E"/>
              </a:solidFill>
              <a:ea typeface="Times New Roman" panose="02020603050405020304" pitchFamily="18" charset="0"/>
              <a:cs typeface="Times New Roman"/>
            </a:endParaRPr>
          </a:p>
          <a:p>
            <a:pPr marL="0" indent="0">
              <a:lnSpc>
                <a:spcPct val="107000"/>
              </a:lnSpc>
              <a:spcAft>
                <a:spcPts val="800"/>
              </a:spcAft>
              <a:buNone/>
            </a:pPr>
            <a:r>
              <a:rPr lang="en-GB" sz="3200" b="1" i="1" dirty="0">
                <a:solidFill>
                  <a:srgbClr val="201F1E"/>
                </a:solidFill>
                <a:ea typeface="Calibri"/>
                <a:cs typeface="Calibri"/>
              </a:rPr>
              <a:t>14/1/26</a:t>
            </a:r>
            <a:r>
              <a:rPr lang="en-GB" b="1" i="1" dirty="0">
                <a:solidFill>
                  <a:srgbClr val="201F1E"/>
                </a:solidFill>
                <a:ea typeface="Calibri"/>
                <a:cs typeface="Calibri"/>
              </a:rPr>
              <a:t>*</a:t>
            </a:r>
          </a:p>
          <a:p>
            <a:pPr fontAlgn="base"/>
            <a:r>
              <a:rPr lang="en-GB" dirty="0" err="1"/>
              <a:t>Cenedl</a:t>
            </a:r>
            <a:r>
              <a:rPr lang="en-GB" dirty="0"/>
              <a:t> o </a:t>
            </a:r>
            <a:r>
              <a:rPr lang="en-GB" dirty="0" err="1"/>
              <a:t>amrywiaeth</a:t>
            </a:r>
            <a:endParaRPr lang="en-GB" dirty="0"/>
          </a:p>
          <a:p>
            <a:pPr fontAlgn="base"/>
            <a:r>
              <a:rPr lang="en-GB" dirty="0" err="1"/>
              <a:t>Perspectif</a:t>
            </a:r>
            <a:r>
              <a:rPr lang="en-GB" dirty="0"/>
              <a:t> </a:t>
            </a:r>
            <a:r>
              <a:rPr lang="en-GB" dirty="0" err="1"/>
              <a:t>Sosiolegol</a:t>
            </a:r>
            <a:r>
              <a:rPr lang="en-GB" dirty="0"/>
              <a:t>  </a:t>
            </a:r>
          </a:p>
          <a:p>
            <a:pPr marL="0" indent="0" fontAlgn="base">
              <a:buNone/>
            </a:pPr>
            <a:endParaRPr lang="en-GB" sz="2300" b="1" i="1" dirty="0">
              <a:solidFill>
                <a:srgbClr val="201F1E"/>
              </a:solidFill>
              <a:ea typeface="Times New Roman" panose="02020603050405020304" pitchFamily="18" charset="0"/>
              <a:cs typeface="Times New Roman"/>
            </a:endParaRPr>
          </a:p>
        </p:txBody>
      </p:sp>
    </p:spTree>
    <p:extLst>
      <p:ext uri="{BB962C8B-B14F-4D97-AF65-F5344CB8AC3E}">
        <p14:creationId xmlns:p14="http://schemas.microsoft.com/office/powerpoint/2010/main" val="4277939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C767EB-6D8C-D690-EA2F-8FB43FA9F042}"/>
            </a:ext>
          </a:extLst>
        </p:cNvPr>
        <p:cNvGrpSpPr/>
        <p:nvPr/>
      </p:nvGrpSpPr>
      <p:grpSpPr>
        <a:xfrm>
          <a:off x="0" y="0"/>
          <a:ext cx="0" cy="0"/>
          <a:chOff x="0" y="0"/>
          <a:chExt cx="0" cy="0"/>
        </a:xfrm>
      </p:grpSpPr>
      <p:pic>
        <p:nvPicPr>
          <p:cNvPr id="20" name="Picture 3" descr="Calendar on table">
            <a:extLst>
              <a:ext uri="{FF2B5EF4-FFF2-40B4-BE49-F238E27FC236}">
                <a16:creationId xmlns:a16="http://schemas.microsoft.com/office/drawing/2014/main" id="{E967FC84-3FE7-F39F-D675-9247C5C11FC3}"/>
              </a:ext>
            </a:extLst>
          </p:cNvPr>
          <p:cNvPicPr>
            <a:picLocks noChangeAspect="1"/>
          </p:cNvPicPr>
          <p:nvPr/>
        </p:nvPicPr>
        <p:blipFill rotWithShape="1">
          <a:blip r:embed="rId3">
            <a:alphaModFix/>
          </a:blip>
          <a:srcRect r="10999" b="-1"/>
          <a:stretch/>
        </p:blipFill>
        <p:spPr>
          <a:xfrm>
            <a:off x="0" y="10"/>
            <a:ext cx="9143999" cy="6857990"/>
          </a:xfrm>
          <a:prstGeom prst="rect">
            <a:avLst/>
          </a:prstGeom>
        </p:spPr>
      </p:pic>
      <p:sp>
        <p:nvSpPr>
          <p:cNvPr id="2" name="TextBox 1">
            <a:extLst>
              <a:ext uri="{FF2B5EF4-FFF2-40B4-BE49-F238E27FC236}">
                <a16:creationId xmlns:a16="http://schemas.microsoft.com/office/drawing/2014/main" id="{686525E7-3CAD-3C71-7DF7-BBBA929A41F1}"/>
              </a:ext>
            </a:extLst>
          </p:cNvPr>
          <p:cNvSpPr txBox="1"/>
          <p:nvPr/>
        </p:nvSpPr>
        <p:spPr>
          <a:xfrm>
            <a:off x="2263833" y="1079238"/>
            <a:ext cx="7543800" cy="3220389"/>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algn="ctr"/>
            <a:endParaRPr lang="cy-GB" sz="4400">
              <a:solidFill>
                <a:srgbClr val="CC0000"/>
              </a:solidFill>
            </a:endParaRPr>
          </a:p>
        </p:txBody>
      </p:sp>
      <p:sp>
        <p:nvSpPr>
          <p:cNvPr id="6" name="Content Placeholder 5">
            <a:extLst>
              <a:ext uri="{FF2B5EF4-FFF2-40B4-BE49-F238E27FC236}">
                <a16:creationId xmlns:a16="http://schemas.microsoft.com/office/drawing/2014/main" id="{55CC1D24-DA02-BB9E-3467-CE7883CDB40E}"/>
              </a:ext>
            </a:extLst>
          </p:cNvPr>
          <p:cNvSpPr>
            <a:spLocks noGrp="1"/>
          </p:cNvSpPr>
          <p:nvPr>
            <p:ph sz="half" idx="2"/>
          </p:nvPr>
        </p:nvSpPr>
        <p:spPr>
          <a:xfrm>
            <a:off x="5408520" y="0"/>
            <a:ext cx="6783480" cy="6857990"/>
          </a:xfrm>
          <a:solidFill>
            <a:schemeClr val="bg1"/>
          </a:solidFill>
        </p:spPr>
        <p:txBody>
          <a:bodyPr vert="horz" lIns="91440" tIns="45720" rIns="91440" bIns="45720" rtlCol="0" anchor="t">
            <a:normAutofit/>
          </a:bodyPr>
          <a:lstStyle/>
          <a:p>
            <a:pPr marL="0" indent="0">
              <a:lnSpc>
                <a:spcPct val="107000"/>
              </a:lnSpc>
              <a:spcAft>
                <a:spcPts val="800"/>
              </a:spcAft>
              <a:buNone/>
            </a:pPr>
            <a:r>
              <a:rPr lang="en-GB" sz="2300" b="1" i="1" dirty="0">
                <a:solidFill>
                  <a:srgbClr val="201F1E"/>
                </a:solidFill>
                <a:ea typeface="Times New Roman" panose="02020603050405020304" pitchFamily="18" charset="0"/>
                <a:cs typeface="Times New Roman"/>
              </a:rPr>
              <a:t>7/1/26   </a:t>
            </a:r>
          </a:p>
          <a:p>
            <a:pPr>
              <a:lnSpc>
                <a:spcPct val="107000"/>
              </a:lnSpc>
              <a:spcAft>
                <a:spcPts val="800"/>
              </a:spcAft>
            </a:pPr>
            <a:r>
              <a:rPr lang="en-GB" sz="2200" dirty="0"/>
              <a:t>Sociological Capital and Educational Values </a:t>
            </a:r>
          </a:p>
          <a:p>
            <a:pPr>
              <a:lnSpc>
                <a:spcPct val="107000"/>
              </a:lnSpc>
              <a:spcAft>
                <a:spcPts val="800"/>
              </a:spcAft>
            </a:pPr>
            <a:r>
              <a:rPr lang="en-GB" sz="2200" dirty="0"/>
              <a:t>Introduction to Social Justice &amp; Equity</a:t>
            </a:r>
          </a:p>
          <a:p>
            <a:pPr>
              <a:lnSpc>
                <a:spcPct val="107000"/>
              </a:lnSpc>
              <a:spcAft>
                <a:spcPts val="800"/>
              </a:spcAft>
            </a:pPr>
            <a:r>
              <a:rPr lang="en-GB" sz="2200" i="1" dirty="0">
                <a:solidFill>
                  <a:srgbClr val="201F1E"/>
                </a:solidFill>
                <a:ea typeface="Times New Roman" panose="02020603050405020304" pitchFamily="18" charset="0"/>
                <a:cs typeface="Times New Roman"/>
              </a:rPr>
              <a:t>Part A Walkthrough</a:t>
            </a:r>
          </a:p>
          <a:p>
            <a:pPr marL="0" indent="0">
              <a:lnSpc>
                <a:spcPct val="107000"/>
              </a:lnSpc>
              <a:spcAft>
                <a:spcPts val="800"/>
              </a:spcAft>
              <a:buNone/>
            </a:pPr>
            <a:r>
              <a:rPr lang="en-GB" sz="2300" b="1" i="1" dirty="0">
                <a:solidFill>
                  <a:srgbClr val="201F1E"/>
                </a:solidFill>
                <a:ea typeface="Times New Roman" panose="02020603050405020304" pitchFamily="18" charset="0"/>
                <a:cs typeface="Times New Roman"/>
              </a:rPr>
              <a:t>8/1/26 </a:t>
            </a:r>
          </a:p>
          <a:p>
            <a:pPr fontAlgn="base"/>
            <a:r>
              <a:rPr lang="en-GB" sz="2200" dirty="0"/>
              <a:t>Theoretical Frameworks - A Critical engagement with Bronfenbrenner, Epstein &amp; </a:t>
            </a:r>
            <a:r>
              <a:rPr lang="en-GB" sz="2200" dirty="0" err="1"/>
              <a:t>Yosso</a:t>
            </a:r>
            <a:r>
              <a:rPr lang="en-GB" sz="2200" dirty="0"/>
              <a:t> (</a:t>
            </a:r>
            <a:r>
              <a:rPr lang="en-GB" sz="2200" dirty="0" err="1"/>
              <a:t>inc</a:t>
            </a:r>
            <a:r>
              <a:rPr lang="en-GB" sz="2200" dirty="0"/>
              <a:t> Goodall’s alternative views).</a:t>
            </a:r>
          </a:p>
          <a:p>
            <a:pPr fontAlgn="base"/>
            <a:r>
              <a:rPr lang="en-GB" sz="2200" dirty="0"/>
              <a:t>Family Engagement – Norms, Barriers &amp; Possibilities (Case studies) </a:t>
            </a:r>
          </a:p>
          <a:p>
            <a:pPr fontAlgn="base"/>
            <a:r>
              <a:rPr lang="en-US" sz="2100" dirty="0"/>
              <a:t>Multilingual and Bilingual Nation- </a:t>
            </a:r>
          </a:p>
          <a:p>
            <a:pPr marL="0" indent="0" fontAlgn="base">
              <a:buNone/>
            </a:pPr>
            <a:r>
              <a:rPr lang="en-GB" sz="2300" b="1" i="1" dirty="0">
                <a:solidFill>
                  <a:srgbClr val="201F1E"/>
                </a:solidFill>
                <a:ea typeface="Times New Roman" panose="02020603050405020304" pitchFamily="18" charset="0"/>
                <a:cs typeface="Times New Roman"/>
              </a:rPr>
              <a:t>9/1/26    </a:t>
            </a:r>
          </a:p>
          <a:p>
            <a:pPr fontAlgn="base"/>
            <a:r>
              <a:rPr lang="en-GB" sz="2200" dirty="0"/>
              <a:t>Social Justice revisited – Access, Equity, Participation &amp; Human Rights </a:t>
            </a:r>
          </a:p>
          <a:p>
            <a:pPr fontAlgn="base"/>
            <a:r>
              <a:rPr lang="en-GB" sz="2200" dirty="0"/>
              <a:t>Video Part A Examples*</a:t>
            </a:r>
            <a:endParaRPr lang="en-GB" sz="2300" b="1" i="1" dirty="0">
              <a:solidFill>
                <a:srgbClr val="201F1E"/>
              </a:solidFill>
              <a:ea typeface="Times New Roman" panose="02020603050405020304" pitchFamily="18" charset="0"/>
              <a:cs typeface="Times New Roman"/>
            </a:endParaRPr>
          </a:p>
          <a:p>
            <a:pPr marL="0" indent="0">
              <a:lnSpc>
                <a:spcPct val="107000"/>
              </a:lnSpc>
              <a:spcAft>
                <a:spcPts val="800"/>
              </a:spcAft>
              <a:buNone/>
            </a:pPr>
            <a:endParaRPr lang="en-GB" sz="2300" b="1" i="1" dirty="0">
              <a:solidFill>
                <a:srgbClr val="201F1E"/>
              </a:solidFill>
              <a:ea typeface="Times New Roman" panose="02020603050405020304" pitchFamily="18" charset="0"/>
              <a:cs typeface="Times New Roman"/>
            </a:endParaRPr>
          </a:p>
        </p:txBody>
      </p:sp>
    </p:spTree>
    <p:extLst>
      <p:ext uri="{BB962C8B-B14F-4D97-AF65-F5344CB8AC3E}">
        <p14:creationId xmlns:p14="http://schemas.microsoft.com/office/powerpoint/2010/main" val="4112355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BCA20A-D600-5B29-F521-35D33428A81B}"/>
            </a:ext>
          </a:extLst>
        </p:cNvPr>
        <p:cNvGrpSpPr/>
        <p:nvPr/>
      </p:nvGrpSpPr>
      <p:grpSpPr>
        <a:xfrm>
          <a:off x="0" y="0"/>
          <a:ext cx="0" cy="0"/>
          <a:chOff x="0" y="0"/>
          <a:chExt cx="0" cy="0"/>
        </a:xfrm>
      </p:grpSpPr>
      <p:pic>
        <p:nvPicPr>
          <p:cNvPr id="20" name="Picture 3" descr="Calendar on table">
            <a:extLst>
              <a:ext uri="{FF2B5EF4-FFF2-40B4-BE49-F238E27FC236}">
                <a16:creationId xmlns:a16="http://schemas.microsoft.com/office/drawing/2014/main" id="{FAF70431-BBA2-20B6-5E99-98418906B1E4}"/>
              </a:ext>
            </a:extLst>
          </p:cNvPr>
          <p:cNvPicPr>
            <a:picLocks noChangeAspect="1"/>
          </p:cNvPicPr>
          <p:nvPr/>
        </p:nvPicPr>
        <p:blipFill rotWithShape="1">
          <a:blip r:embed="rId3">
            <a:alphaModFix/>
          </a:blip>
          <a:srcRect r="10999" b="-1"/>
          <a:stretch/>
        </p:blipFill>
        <p:spPr>
          <a:xfrm>
            <a:off x="0" y="10"/>
            <a:ext cx="9143999" cy="6857990"/>
          </a:xfrm>
          <a:prstGeom prst="rect">
            <a:avLst/>
          </a:prstGeom>
        </p:spPr>
      </p:pic>
      <p:sp>
        <p:nvSpPr>
          <p:cNvPr id="2" name="TextBox 1">
            <a:extLst>
              <a:ext uri="{FF2B5EF4-FFF2-40B4-BE49-F238E27FC236}">
                <a16:creationId xmlns:a16="http://schemas.microsoft.com/office/drawing/2014/main" id="{3AFC60E1-8E0F-29C9-68D0-B03B2230A431}"/>
              </a:ext>
            </a:extLst>
          </p:cNvPr>
          <p:cNvSpPr txBox="1"/>
          <p:nvPr/>
        </p:nvSpPr>
        <p:spPr>
          <a:xfrm>
            <a:off x="2263833" y="1079238"/>
            <a:ext cx="7543800" cy="3220389"/>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algn="ctr"/>
            <a:endParaRPr lang="cy-GB" sz="4400">
              <a:solidFill>
                <a:srgbClr val="CC0000"/>
              </a:solidFill>
            </a:endParaRPr>
          </a:p>
        </p:txBody>
      </p:sp>
      <p:sp>
        <p:nvSpPr>
          <p:cNvPr id="6" name="Content Placeholder 5">
            <a:extLst>
              <a:ext uri="{FF2B5EF4-FFF2-40B4-BE49-F238E27FC236}">
                <a16:creationId xmlns:a16="http://schemas.microsoft.com/office/drawing/2014/main" id="{0696C5CD-EB12-5BCA-7F17-763897FC98CB}"/>
              </a:ext>
            </a:extLst>
          </p:cNvPr>
          <p:cNvSpPr>
            <a:spLocks noGrp="1"/>
          </p:cNvSpPr>
          <p:nvPr>
            <p:ph sz="half" idx="2"/>
          </p:nvPr>
        </p:nvSpPr>
        <p:spPr>
          <a:xfrm>
            <a:off x="5495810" y="0"/>
            <a:ext cx="6696190" cy="6857990"/>
          </a:xfrm>
          <a:solidFill>
            <a:schemeClr val="bg1"/>
          </a:solidFill>
        </p:spPr>
        <p:txBody>
          <a:bodyPr vert="horz" lIns="91440" tIns="45720" rIns="91440" bIns="45720" rtlCol="0" anchor="t">
            <a:normAutofit/>
          </a:bodyPr>
          <a:lstStyle/>
          <a:p>
            <a:pPr marL="0" indent="0">
              <a:lnSpc>
                <a:spcPct val="107000"/>
              </a:lnSpc>
              <a:spcAft>
                <a:spcPts val="800"/>
              </a:spcAft>
              <a:buNone/>
            </a:pPr>
            <a:endParaRPr lang="en-GB" sz="1600" b="1" i="1" dirty="0">
              <a:solidFill>
                <a:srgbClr val="201F1E"/>
              </a:solidFill>
              <a:ea typeface="Times New Roman" panose="02020603050405020304" pitchFamily="18" charset="0"/>
              <a:cs typeface="Times New Roman"/>
            </a:endParaRPr>
          </a:p>
          <a:p>
            <a:pPr marL="0" indent="0">
              <a:lnSpc>
                <a:spcPct val="107000"/>
              </a:lnSpc>
              <a:spcAft>
                <a:spcPts val="800"/>
              </a:spcAft>
              <a:buNone/>
            </a:pPr>
            <a:r>
              <a:rPr lang="en-GB" b="1" i="1" dirty="0">
                <a:solidFill>
                  <a:srgbClr val="201F1E"/>
                </a:solidFill>
                <a:ea typeface="Times New Roman" panose="02020603050405020304" pitchFamily="18" charset="0"/>
                <a:cs typeface="Times New Roman"/>
              </a:rPr>
              <a:t>12/1/26</a:t>
            </a:r>
            <a:r>
              <a:rPr lang="en-GB" sz="2400" b="1" i="1" dirty="0">
                <a:solidFill>
                  <a:srgbClr val="201F1E"/>
                </a:solidFill>
                <a:ea typeface="Times New Roman" panose="02020603050405020304" pitchFamily="18" charset="0"/>
                <a:cs typeface="Times New Roman"/>
              </a:rPr>
              <a:t>  </a:t>
            </a:r>
          </a:p>
          <a:p>
            <a:pPr fontAlgn="base"/>
            <a:r>
              <a:rPr lang="en-GB" sz="2400" dirty="0"/>
              <a:t>Policies, PISA &amp; National Mission </a:t>
            </a:r>
          </a:p>
          <a:p>
            <a:pPr fontAlgn="base"/>
            <a:r>
              <a:rPr lang="en-GB" sz="2400" dirty="0"/>
              <a:t>School Improvement</a:t>
            </a:r>
          </a:p>
          <a:p>
            <a:pPr>
              <a:lnSpc>
                <a:spcPct val="107000"/>
              </a:lnSpc>
              <a:spcAft>
                <a:spcPts val="800"/>
              </a:spcAft>
            </a:pPr>
            <a:r>
              <a:rPr lang="en-GB" sz="2400" dirty="0"/>
              <a:t>Part B Walkthrough and signposting to academic writing support on Moodle</a:t>
            </a:r>
          </a:p>
          <a:p>
            <a:pPr>
              <a:lnSpc>
                <a:spcPct val="107000"/>
              </a:lnSpc>
              <a:spcAft>
                <a:spcPts val="800"/>
              </a:spcAft>
            </a:pPr>
            <a:endParaRPr lang="en-GB" sz="2400" b="1" i="1" dirty="0">
              <a:solidFill>
                <a:srgbClr val="201F1E"/>
              </a:solidFill>
              <a:ea typeface="Times New Roman" panose="02020603050405020304" pitchFamily="18" charset="0"/>
              <a:cs typeface="Times New Roman"/>
            </a:endParaRPr>
          </a:p>
          <a:p>
            <a:pPr marL="0" indent="0">
              <a:lnSpc>
                <a:spcPct val="107000"/>
              </a:lnSpc>
              <a:spcAft>
                <a:spcPts val="800"/>
              </a:spcAft>
              <a:buNone/>
            </a:pPr>
            <a:r>
              <a:rPr lang="en-GB" sz="2400" b="1" i="1" dirty="0">
                <a:solidFill>
                  <a:srgbClr val="201F1E"/>
                </a:solidFill>
                <a:ea typeface="Calibri"/>
                <a:cs typeface="Calibri"/>
              </a:rPr>
              <a:t>14/1/26*</a:t>
            </a:r>
          </a:p>
          <a:p>
            <a:pPr fontAlgn="base"/>
            <a:r>
              <a:rPr lang="en-GB" sz="2400" dirty="0"/>
              <a:t>Diverse nation </a:t>
            </a:r>
          </a:p>
          <a:p>
            <a:pPr fontAlgn="base"/>
            <a:r>
              <a:rPr lang="en-GB" sz="2400" dirty="0"/>
              <a:t>Sociological perspectives</a:t>
            </a:r>
            <a:endParaRPr lang="en-GB" sz="3200" b="1" i="1" dirty="0">
              <a:solidFill>
                <a:srgbClr val="201F1E"/>
              </a:solidFill>
              <a:ea typeface="Calibri"/>
              <a:cs typeface="Times New Roman" panose="02020603050405020304" pitchFamily="18" charset="0"/>
            </a:endParaRPr>
          </a:p>
        </p:txBody>
      </p:sp>
    </p:spTree>
    <p:extLst>
      <p:ext uri="{BB962C8B-B14F-4D97-AF65-F5344CB8AC3E}">
        <p14:creationId xmlns:p14="http://schemas.microsoft.com/office/powerpoint/2010/main" val="4244536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F5C808FC-2AC2-4788-97BD-4C21C7F7B04A}"/>
              </a:ext>
            </a:extLst>
          </p:cNvPr>
          <p:cNvPicPr>
            <a:picLocks noChangeAspect="1"/>
          </p:cNvPicPr>
          <p:nvPr/>
        </p:nvPicPr>
        <p:blipFill rotWithShape="1">
          <a:blip r:embed="rId3"/>
          <a:srcRect r="23781" b="3"/>
          <a:stretch/>
        </p:blipFill>
        <p:spPr>
          <a:xfrm>
            <a:off x="1524004" y="-1"/>
            <a:ext cx="4500562"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7" name="Picture 3" descr="Calendar on table">
            <a:extLst>
              <a:ext uri="{FF2B5EF4-FFF2-40B4-BE49-F238E27FC236}">
                <a16:creationId xmlns:a16="http://schemas.microsoft.com/office/drawing/2014/main" id="{CF7F6D11-7ED3-4D14-BF55-E20CE7E490FB}"/>
              </a:ext>
            </a:extLst>
          </p:cNvPr>
          <p:cNvPicPr>
            <a:picLocks noChangeAspect="1"/>
          </p:cNvPicPr>
          <p:nvPr/>
        </p:nvPicPr>
        <p:blipFill rotWithShape="1">
          <a:blip r:embed="rId4"/>
          <a:srcRect r="24669" b="-3"/>
          <a:stretch/>
        </p:blipFill>
        <p:spPr>
          <a:xfrm>
            <a:off x="6167434" y="-1"/>
            <a:ext cx="4500563"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20" name="Group 19">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000" y="3528992"/>
            <a:ext cx="9144000" cy="757168"/>
            <a:chOff x="0" y="2959818"/>
            <a:chExt cx="12192000" cy="757168"/>
          </a:xfrm>
        </p:grpSpPr>
        <p:sp>
          <p:nvSpPr>
            <p:cNvPr id="16" name="Freeform: Shape 20">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1">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 Placeholder 2">
            <a:extLst>
              <a:ext uri="{FF2B5EF4-FFF2-40B4-BE49-F238E27FC236}">
                <a16:creationId xmlns:a16="http://schemas.microsoft.com/office/drawing/2014/main" id="{9C84F253-2867-49F8-B68C-5BCE2ED6E928}"/>
              </a:ext>
            </a:extLst>
          </p:cNvPr>
          <p:cNvSpPr>
            <a:spLocks noGrp="1"/>
          </p:cNvSpPr>
          <p:nvPr>
            <p:ph type="body" sz="half" idx="2"/>
          </p:nvPr>
        </p:nvSpPr>
        <p:spPr>
          <a:xfrm>
            <a:off x="257908" y="4642338"/>
            <a:ext cx="11652737" cy="1848971"/>
          </a:xfrm>
        </p:spPr>
        <p:txBody>
          <a:bodyPr vert="horz" lIns="91440" tIns="45720" rIns="91440" bIns="45720" rtlCol="0" anchor="t">
            <a:normAutofit/>
          </a:bodyPr>
          <a:lstStyle/>
          <a:p>
            <a:pPr algn="ctr"/>
            <a:r>
              <a:rPr lang="en-US" sz="4400" dirty="0" err="1">
                <a:solidFill>
                  <a:schemeClr val="bg1">
                    <a:alpha val="80000"/>
                  </a:schemeClr>
                </a:solidFill>
              </a:rPr>
              <a:t>Dyddiad</a:t>
            </a:r>
            <a:r>
              <a:rPr lang="en-US" sz="4400" dirty="0">
                <a:solidFill>
                  <a:schemeClr val="bg1">
                    <a:alpha val="80000"/>
                  </a:schemeClr>
                </a:solidFill>
              </a:rPr>
              <a:t> </a:t>
            </a:r>
            <a:r>
              <a:rPr lang="en-US" sz="4400" dirty="0" err="1">
                <a:solidFill>
                  <a:schemeClr val="bg1">
                    <a:alpha val="80000"/>
                  </a:schemeClr>
                </a:solidFill>
              </a:rPr>
              <a:t>cyflwyno</a:t>
            </a:r>
            <a:r>
              <a:rPr lang="en-US" sz="4400" dirty="0">
                <a:solidFill>
                  <a:schemeClr val="bg1">
                    <a:alpha val="80000"/>
                  </a:schemeClr>
                </a:solidFill>
              </a:rPr>
              <a:t> </a:t>
            </a:r>
            <a:r>
              <a:rPr lang="en-US" sz="4400" dirty="0">
                <a:solidFill>
                  <a:srgbClr val="FFFF00">
                    <a:alpha val="80000"/>
                  </a:srgbClr>
                </a:solidFill>
              </a:rPr>
              <a:t>TAR</a:t>
            </a:r>
            <a:r>
              <a:rPr lang="en-US" sz="4400" dirty="0">
                <a:solidFill>
                  <a:schemeClr val="bg1">
                    <a:alpha val="80000"/>
                  </a:schemeClr>
                </a:solidFill>
              </a:rPr>
              <a:t> 25.1.26 (</a:t>
            </a:r>
            <a:r>
              <a:rPr lang="en-US" sz="4400" dirty="0" err="1">
                <a:solidFill>
                  <a:schemeClr val="bg1">
                    <a:alpha val="80000"/>
                  </a:schemeClr>
                </a:solidFill>
              </a:rPr>
              <a:t>Dydd</a:t>
            </a:r>
            <a:r>
              <a:rPr lang="en-US" sz="4400" dirty="0">
                <a:solidFill>
                  <a:schemeClr val="bg1">
                    <a:alpha val="80000"/>
                  </a:schemeClr>
                </a:solidFill>
              </a:rPr>
              <a:t> Sul)</a:t>
            </a:r>
          </a:p>
          <a:p>
            <a:pPr algn="ctr"/>
            <a:r>
              <a:rPr lang="en-US" sz="4400" dirty="0">
                <a:solidFill>
                  <a:schemeClr val="bg1">
                    <a:alpha val="80000"/>
                  </a:schemeClr>
                </a:solidFill>
              </a:rPr>
              <a:t>Submission deadline </a:t>
            </a:r>
            <a:r>
              <a:rPr lang="en-US" sz="4400" dirty="0">
                <a:solidFill>
                  <a:srgbClr val="FFFF00">
                    <a:alpha val="80000"/>
                  </a:srgbClr>
                </a:solidFill>
              </a:rPr>
              <a:t>PGCE</a:t>
            </a:r>
            <a:r>
              <a:rPr lang="en-US" sz="4400" dirty="0">
                <a:solidFill>
                  <a:schemeClr val="bg1">
                    <a:alpha val="80000"/>
                  </a:schemeClr>
                </a:solidFill>
              </a:rPr>
              <a:t> 25.1.26  (Sunday)</a:t>
            </a:r>
            <a:endParaRPr lang="en-US" sz="4400" dirty="0">
              <a:solidFill>
                <a:schemeClr val="bg1">
                  <a:alpha val="80000"/>
                </a:schemeClr>
              </a:solidFill>
              <a:ea typeface="Calibri"/>
              <a:cs typeface="Calibri"/>
            </a:endParaRPr>
          </a:p>
        </p:txBody>
      </p:sp>
      <p:sp>
        <p:nvSpPr>
          <p:cNvPr id="10" name="TextBox 9">
            <a:extLst>
              <a:ext uri="{FF2B5EF4-FFF2-40B4-BE49-F238E27FC236}">
                <a16:creationId xmlns:a16="http://schemas.microsoft.com/office/drawing/2014/main" id="{7C80F3EA-0F2A-4EFE-8587-14F8DA728C54}"/>
              </a:ext>
            </a:extLst>
          </p:cNvPr>
          <p:cNvSpPr txBox="1"/>
          <p:nvPr/>
        </p:nvSpPr>
        <p:spPr>
          <a:xfrm>
            <a:off x="1608524" y="3768218"/>
            <a:ext cx="8697522" cy="245268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450"/>
              </a:spcAft>
            </a:pPr>
            <a:endParaRPr lang="en-US" sz="1600"/>
          </a:p>
        </p:txBody>
      </p:sp>
    </p:spTree>
    <p:extLst>
      <p:ext uri="{BB962C8B-B14F-4D97-AF65-F5344CB8AC3E}">
        <p14:creationId xmlns:p14="http://schemas.microsoft.com/office/powerpoint/2010/main" val="407455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39E0807F-808F-AB35-37C2-964046067F99}"/>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BB38B0F-23CA-F019-4906-D2A289782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780D2FAD-61F0-B034-C653-CB5E4CCCD30B}"/>
              </a:ext>
            </a:extLst>
          </p:cNvPr>
          <p:cNvSpPr txBox="1">
            <a:spLocks noGrp="1"/>
          </p:cNvSpPr>
          <p:nvPr>
            <p:ph type="title"/>
          </p:nvPr>
        </p:nvSpPr>
        <p:spPr>
          <a:xfrm>
            <a:off x="2152650" y="4669978"/>
            <a:ext cx="3293268" cy="11737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br>
              <a:rPr lang="en-US" sz="2500">
                <a:solidFill>
                  <a:schemeClr val="bg1"/>
                </a:solidFill>
              </a:rPr>
            </a:br>
            <a:br>
              <a:rPr lang="en-US" sz="2500">
                <a:solidFill>
                  <a:schemeClr val="bg1"/>
                </a:solidFill>
              </a:rPr>
            </a:br>
            <a:endParaRPr lang="en-US" sz="2500">
              <a:solidFill>
                <a:schemeClr val="bg1"/>
              </a:solidFill>
            </a:endParaRPr>
          </a:p>
          <a:p>
            <a:pPr marL="342900" indent="-342900"/>
            <a:endParaRPr lang="en-US" sz="2500">
              <a:solidFill>
                <a:schemeClr val="bg1"/>
              </a:solidFill>
            </a:endParaRPr>
          </a:p>
        </p:txBody>
      </p:sp>
      <p:pic>
        <p:nvPicPr>
          <p:cNvPr id="5" name="Picture 4" descr="Glasses on top of a book">
            <a:extLst>
              <a:ext uri="{FF2B5EF4-FFF2-40B4-BE49-F238E27FC236}">
                <a16:creationId xmlns:a16="http://schemas.microsoft.com/office/drawing/2014/main" id="{B012D148-8059-32AC-68BE-A66CA9BBA377}"/>
              </a:ext>
            </a:extLst>
          </p:cNvPr>
          <p:cNvPicPr>
            <a:picLocks noChangeAspect="1"/>
          </p:cNvPicPr>
          <p:nvPr/>
        </p:nvPicPr>
        <p:blipFill rotWithShape="1">
          <a:blip r:embed="rId3"/>
          <a:srcRect r="23781" b="3"/>
          <a:stretch/>
        </p:blipFill>
        <p:spPr>
          <a:xfrm>
            <a:off x="1524004" y="-1"/>
            <a:ext cx="4500562"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7" name="Picture 3" descr="Calendar on table">
            <a:extLst>
              <a:ext uri="{FF2B5EF4-FFF2-40B4-BE49-F238E27FC236}">
                <a16:creationId xmlns:a16="http://schemas.microsoft.com/office/drawing/2014/main" id="{F25FF6BE-B023-2E30-9667-131CA5BDF89D}"/>
              </a:ext>
            </a:extLst>
          </p:cNvPr>
          <p:cNvPicPr>
            <a:picLocks noChangeAspect="1"/>
          </p:cNvPicPr>
          <p:nvPr/>
        </p:nvPicPr>
        <p:blipFill rotWithShape="1">
          <a:blip r:embed="rId4"/>
          <a:srcRect r="24669" b="-3"/>
          <a:stretch/>
        </p:blipFill>
        <p:spPr>
          <a:xfrm>
            <a:off x="6167434" y="-1"/>
            <a:ext cx="4500563"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20" name="Group 19">
            <a:extLst>
              <a:ext uri="{FF2B5EF4-FFF2-40B4-BE49-F238E27FC236}">
                <a16:creationId xmlns:a16="http://schemas.microsoft.com/office/drawing/2014/main" id="{0F57AC32-6864-D6ED-ACB9-9D152C851A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000" y="3528992"/>
            <a:ext cx="9144000" cy="757168"/>
            <a:chOff x="0" y="2959818"/>
            <a:chExt cx="12192000" cy="757168"/>
          </a:xfrm>
        </p:grpSpPr>
        <p:sp>
          <p:nvSpPr>
            <p:cNvPr id="16" name="Freeform: Shape 20">
              <a:extLst>
                <a:ext uri="{FF2B5EF4-FFF2-40B4-BE49-F238E27FC236}">
                  <a16:creationId xmlns:a16="http://schemas.microsoft.com/office/drawing/2014/main" id="{30E38222-6D1F-CAF3-E129-6BECADCDE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1">
              <a:extLst>
                <a:ext uri="{FF2B5EF4-FFF2-40B4-BE49-F238E27FC236}">
                  <a16:creationId xmlns:a16="http://schemas.microsoft.com/office/drawing/2014/main" id="{4663BE34-159B-4B43-5DDF-F62FCFA88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 Placeholder 2">
            <a:extLst>
              <a:ext uri="{FF2B5EF4-FFF2-40B4-BE49-F238E27FC236}">
                <a16:creationId xmlns:a16="http://schemas.microsoft.com/office/drawing/2014/main" id="{C57D2686-CCB3-FF5B-CA25-DFEAF93452FA}"/>
              </a:ext>
            </a:extLst>
          </p:cNvPr>
          <p:cNvSpPr>
            <a:spLocks noGrp="1"/>
          </p:cNvSpPr>
          <p:nvPr>
            <p:ph type="body" sz="half" idx="2"/>
          </p:nvPr>
        </p:nvSpPr>
        <p:spPr>
          <a:xfrm>
            <a:off x="808893" y="4666258"/>
            <a:ext cx="10808676" cy="1825051"/>
          </a:xfrm>
        </p:spPr>
        <p:txBody>
          <a:bodyPr vert="horz" lIns="91440" tIns="45720" rIns="91440" bIns="45720" rtlCol="0" anchor="t">
            <a:normAutofit/>
          </a:bodyPr>
          <a:lstStyle/>
          <a:p>
            <a:pPr algn="ctr"/>
            <a:r>
              <a:rPr lang="en-US" sz="4400" dirty="0" err="1">
                <a:solidFill>
                  <a:schemeClr val="bg1">
                    <a:alpha val="80000"/>
                  </a:schemeClr>
                </a:solidFill>
              </a:rPr>
              <a:t>Dyddiad</a:t>
            </a:r>
            <a:r>
              <a:rPr lang="en-US" sz="4400" dirty="0">
                <a:solidFill>
                  <a:schemeClr val="bg1">
                    <a:alpha val="80000"/>
                  </a:schemeClr>
                </a:solidFill>
              </a:rPr>
              <a:t> </a:t>
            </a:r>
            <a:r>
              <a:rPr lang="en-US" sz="4400" dirty="0" err="1">
                <a:solidFill>
                  <a:schemeClr val="bg1">
                    <a:alpha val="80000"/>
                  </a:schemeClr>
                </a:solidFill>
              </a:rPr>
              <a:t>cyflwyno</a:t>
            </a:r>
            <a:r>
              <a:rPr lang="en-US" sz="4400" dirty="0">
                <a:solidFill>
                  <a:schemeClr val="bg1">
                    <a:alpha val="80000"/>
                  </a:schemeClr>
                </a:solidFill>
              </a:rPr>
              <a:t> </a:t>
            </a:r>
            <a:r>
              <a:rPr lang="en-US" sz="4400" dirty="0">
                <a:solidFill>
                  <a:srgbClr val="002060">
                    <a:alpha val="80000"/>
                  </a:srgbClr>
                </a:solidFill>
                <a:highlight>
                  <a:srgbClr val="FFFF00"/>
                </a:highlight>
              </a:rPr>
              <a:t>BA</a:t>
            </a:r>
            <a:r>
              <a:rPr lang="en-US" sz="4400" dirty="0">
                <a:solidFill>
                  <a:srgbClr val="FFFF00">
                    <a:alpha val="80000"/>
                  </a:srgbClr>
                </a:solidFill>
              </a:rPr>
              <a:t> </a:t>
            </a:r>
            <a:r>
              <a:rPr lang="en-US" sz="4400" dirty="0">
                <a:solidFill>
                  <a:schemeClr val="bg1"/>
                </a:solidFill>
              </a:rPr>
              <a:t>01.02.26 (</a:t>
            </a:r>
            <a:r>
              <a:rPr lang="en-US" sz="4400" dirty="0" err="1">
                <a:solidFill>
                  <a:schemeClr val="bg1"/>
                </a:solidFill>
              </a:rPr>
              <a:t>Dydd</a:t>
            </a:r>
            <a:r>
              <a:rPr lang="en-US" sz="4400" dirty="0">
                <a:solidFill>
                  <a:schemeClr val="bg1"/>
                </a:solidFill>
              </a:rPr>
              <a:t> Sul) </a:t>
            </a:r>
          </a:p>
          <a:p>
            <a:pPr algn="ctr"/>
            <a:r>
              <a:rPr lang="en-US" sz="4400" dirty="0">
                <a:solidFill>
                  <a:schemeClr val="bg1">
                    <a:alpha val="80000"/>
                  </a:schemeClr>
                </a:solidFill>
              </a:rPr>
              <a:t>Submission deadline </a:t>
            </a:r>
            <a:r>
              <a:rPr lang="en-US" sz="4400" dirty="0">
                <a:solidFill>
                  <a:srgbClr val="002060">
                    <a:alpha val="80000"/>
                  </a:srgbClr>
                </a:solidFill>
                <a:highlight>
                  <a:srgbClr val="FFFF00"/>
                </a:highlight>
              </a:rPr>
              <a:t>BA</a:t>
            </a:r>
            <a:r>
              <a:rPr lang="en-US" sz="4400" dirty="0">
                <a:solidFill>
                  <a:srgbClr val="FFFF00">
                    <a:alpha val="80000"/>
                  </a:srgbClr>
                </a:solidFill>
              </a:rPr>
              <a:t> </a:t>
            </a:r>
            <a:r>
              <a:rPr lang="en-US" sz="4000" dirty="0">
                <a:solidFill>
                  <a:schemeClr val="bg1"/>
                </a:solidFill>
              </a:rPr>
              <a:t>01.0</a:t>
            </a:r>
            <a:r>
              <a:rPr lang="en-US" sz="4000" dirty="0">
                <a:solidFill>
                  <a:schemeClr val="bg1">
                    <a:alpha val="80000"/>
                  </a:schemeClr>
                </a:solidFill>
              </a:rPr>
              <a:t>2.26 (Sunday)</a:t>
            </a:r>
            <a:endParaRPr lang="en-US" sz="4400" dirty="0">
              <a:solidFill>
                <a:schemeClr val="bg1">
                  <a:alpha val="80000"/>
                </a:schemeClr>
              </a:solidFill>
              <a:ea typeface="Calibri"/>
              <a:cs typeface="Calibri"/>
            </a:endParaRPr>
          </a:p>
        </p:txBody>
      </p:sp>
      <p:sp>
        <p:nvSpPr>
          <p:cNvPr id="10" name="TextBox 9">
            <a:extLst>
              <a:ext uri="{FF2B5EF4-FFF2-40B4-BE49-F238E27FC236}">
                <a16:creationId xmlns:a16="http://schemas.microsoft.com/office/drawing/2014/main" id="{07F14837-F897-BA6C-6B80-7C46B10134C2}"/>
              </a:ext>
            </a:extLst>
          </p:cNvPr>
          <p:cNvSpPr txBox="1"/>
          <p:nvPr/>
        </p:nvSpPr>
        <p:spPr>
          <a:xfrm>
            <a:off x="1608524" y="3768218"/>
            <a:ext cx="8697522" cy="245268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450"/>
              </a:spcAft>
            </a:pPr>
            <a:endParaRPr lang="en-US" sz="1600"/>
          </a:p>
        </p:txBody>
      </p:sp>
    </p:spTree>
    <p:extLst>
      <p:ext uri="{BB962C8B-B14F-4D97-AF65-F5344CB8AC3E}">
        <p14:creationId xmlns:p14="http://schemas.microsoft.com/office/powerpoint/2010/main" val="3255828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2A72DF-3908-ACF4-67B7-DACA1155E73C}"/>
              </a:ext>
            </a:extLst>
          </p:cNvPr>
          <p:cNvSpPr>
            <a:spLocks noGrp="1"/>
          </p:cNvSpPr>
          <p:nvPr>
            <p:ph sz="half" idx="4294967295"/>
          </p:nvPr>
        </p:nvSpPr>
        <p:spPr>
          <a:xfrm>
            <a:off x="599892" y="2317994"/>
            <a:ext cx="5181600" cy="4244178"/>
          </a:xfrm>
        </p:spPr>
        <p:txBody>
          <a:bodyPr/>
          <a:lstStyle/>
          <a:p>
            <a:r>
              <a:rPr lang="en-GB" dirty="0"/>
              <a:t>ECAD7005-C</a:t>
            </a:r>
          </a:p>
          <a:p>
            <a:pPr marL="0" indent="0">
              <a:buNone/>
            </a:pPr>
            <a:r>
              <a:rPr lang="en-US" dirty="0">
                <a:hlinkClick r:id="rId3"/>
              </a:rPr>
              <a:t>Course: </a:t>
            </a:r>
            <a:r>
              <a:rPr lang="en-US" dirty="0" err="1">
                <a:hlinkClick r:id="rId3"/>
              </a:rPr>
              <a:t>Dysgwyr</a:t>
            </a:r>
            <a:r>
              <a:rPr lang="en-US" dirty="0">
                <a:hlinkClick r:id="rId3"/>
              </a:rPr>
              <a:t>, </a:t>
            </a:r>
            <a:r>
              <a:rPr lang="en-US" dirty="0" err="1">
                <a:hlinkClick r:id="rId3"/>
              </a:rPr>
              <a:t>Ysgolion</a:t>
            </a:r>
            <a:r>
              <a:rPr lang="en-US" dirty="0">
                <a:hlinkClick r:id="rId3"/>
              </a:rPr>
              <a:t> a </a:t>
            </a:r>
            <a:r>
              <a:rPr lang="en-US" dirty="0" err="1">
                <a:hlinkClick r:id="rId3"/>
              </a:rPr>
              <a:t>Chymunedau</a:t>
            </a:r>
            <a:r>
              <a:rPr lang="en-US" dirty="0">
                <a:hlinkClick r:id="rId3"/>
              </a:rPr>
              <a:t>: </a:t>
            </a:r>
            <a:r>
              <a:rPr lang="en-US" dirty="0" err="1">
                <a:hlinkClick r:id="rId3"/>
              </a:rPr>
              <a:t>ble</a:t>
            </a:r>
            <a:r>
              <a:rPr lang="en-US" dirty="0">
                <a:hlinkClick r:id="rId3"/>
              </a:rPr>
              <a:t> </a:t>
            </a:r>
            <a:r>
              <a:rPr lang="en-US" dirty="0" err="1">
                <a:hlinkClick r:id="rId3"/>
              </a:rPr>
              <a:t>ydw</a:t>
            </a:r>
            <a:r>
              <a:rPr lang="en-US" dirty="0">
                <a:hlinkClick r:id="rId3"/>
              </a:rPr>
              <a:t> </a:t>
            </a:r>
            <a:r>
              <a:rPr lang="en-US" dirty="0" err="1">
                <a:hlinkClick r:id="rId3"/>
              </a:rPr>
              <a:t>i'n</a:t>
            </a:r>
            <a:r>
              <a:rPr lang="en-US" dirty="0">
                <a:hlinkClick r:id="rId3"/>
              </a:rPr>
              <a:t> </a:t>
            </a:r>
            <a:r>
              <a:rPr lang="en-US" dirty="0" err="1">
                <a:hlinkClick r:id="rId3"/>
              </a:rPr>
              <a:t>addysgu</a:t>
            </a:r>
            <a:r>
              <a:rPr lang="en-US" dirty="0">
                <a:hlinkClick r:id="rId3"/>
              </a:rPr>
              <a:t>?/Learners, Schools and Communities: where am I teaching? (ECAD7005-C) | Home</a:t>
            </a:r>
            <a:endParaRPr lang="en-GB" dirty="0"/>
          </a:p>
        </p:txBody>
      </p:sp>
      <p:sp>
        <p:nvSpPr>
          <p:cNvPr id="4" name="Content Placeholder 3">
            <a:extLst>
              <a:ext uri="{FF2B5EF4-FFF2-40B4-BE49-F238E27FC236}">
                <a16:creationId xmlns:a16="http://schemas.microsoft.com/office/drawing/2014/main" id="{5A8DC026-3827-09B6-8E4B-79B13DED69EE}"/>
              </a:ext>
            </a:extLst>
          </p:cNvPr>
          <p:cNvSpPr>
            <a:spLocks noGrp="1"/>
          </p:cNvSpPr>
          <p:nvPr>
            <p:ph sz="half" idx="4294967295"/>
          </p:nvPr>
        </p:nvSpPr>
        <p:spPr>
          <a:xfrm>
            <a:off x="6388180" y="2317994"/>
            <a:ext cx="5181600" cy="4351338"/>
          </a:xfrm>
        </p:spPr>
        <p:txBody>
          <a:bodyPr/>
          <a:lstStyle/>
          <a:p>
            <a:pPr marL="0" indent="0">
              <a:buNone/>
            </a:pPr>
            <a:r>
              <a:rPr lang="en-GB" dirty="0"/>
              <a:t>ECAD6016-C</a:t>
            </a:r>
          </a:p>
          <a:p>
            <a:pPr marL="0" indent="0">
              <a:buNone/>
            </a:pPr>
            <a:r>
              <a:rPr lang="en-US" dirty="0">
                <a:hlinkClick r:id="rId4"/>
              </a:rPr>
              <a:t>Course: </a:t>
            </a:r>
            <a:r>
              <a:rPr lang="en-US" dirty="0" err="1">
                <a:hlinkClick r:id="rId4"/>
              </a:rPr>
              <a:t>Dysgwyr</a:t>
            </a:r>
            <a:r>
              <a:rPr lang="en-US" dirty="0">
                <a:hlinkClick r:id="rId4"/>
              </a:rPr>
              <a:t>, </a:t>
            </a:r>
            <a:r>
              <a:rPr lang="en-US" dirty="0" err="1">
                <a:hlinkClick r:id="rId4"/>
              </a:rPr>
              <a:t>Ysgolion</a:t>
            </a:r>
            <a:r>
              <a:rPr lang="en-US" dirty="0">
                <a:hlinkClick r:id="rId4"/>
              </a:rPr>
              <a:t> a </a:t>
            </a:r>
            <a:r>
              <a:rPr lang="en-US" dirty="0" err="1">
                <a:hlinkClick r:id="rId4"/>
              </a:rPr>
              <a:t>Chymunedau</a:t>
            </a:r>
            <a:r>
              <a:rPr lang="en-US" dirty="0">
                <a:hlinkClick r:id="rId4"/>
              </a:rPr>
              <a:t>: </a:t>
            </a:r>
            <a:r>
              <a:rPr lang="en-US" dirty="0" err="1">
                <a:hlinkClick r:id="rId4"/>
              </a:rPr>
              <a:t>ble</a:t>
            </a:r>
            <a:r>
              <a:rPr lang="en-US" dirty="0">
                <a:hlinkClick r:id="rId4"/>
              </a:rPr>
              <a:t> </a:t>
            </a:r>
            <a:r>
              <a:rPr lang="en-US" dirty="0" err="1">
                <a:hlinkClick r:id="rId4"/>
              </a:rPr>
              <a:t>ydw</a:t>
            </a:r>
            <a:r>
              <a:rPr lang="en-US" dirty="0">
                <a:hlinkClick r:id="rId4"/>
              </a:rPr>
              <a:t> </a:t>
            </a:r>
            <a:r>
              <a:rPr lang="en-US" dirty="0" err="1">
                <a:hlinkClick r:id="rId4"/>
              </a:rPr>
              <a:t>i'n</a:t>
            </a:r>
            <a:r>
              <a:rPr lang="en-US" dirty="0">
                <a:hlinkClick r:id="rId4"/>
              </a:rPr>
              <a:t> </a:t>
            </a:r>
            <a:r>
              <a:rPr lang="en-US" dirty="0" err="1">
                <a:hlinkClick r:id="rId4"/>
              </a:rPr>
              <a:t>addysgu</a:t>
            </a:r>
            <a:r>
              <a:rPr lang="en-US" dirty="0">
                <a:hlinkClick r:id="rId4"/>
              </a:rPr>
              <a:t>? 3/Learners, Schools and Communities: where am I teaching? 3 (ECAD6016-C) | Home</a:t>
            </a:r>
            <a:endParaRPr lang="en-GB" dirty="0"/>
          </a:p>
        </p:txBody>
      </p:sp>
      <p:pic>
        <p:nvPicPr>
          <p:cNvPr id="1026" name="Picture 2" descr="Online Learning With The World's Most Popular LMS - Moodle">
            <a:extLst>
              <a:ext uri="{FF2B5EF4-FFF2-40B4-BE49-F238E27FC236}">
                <a16:creationId xmlns:a16="http://schemas.microsoft.com/office/drawing/2014/main" id="{CB33FDD2-EEA9-BFF5-3BE8-6A9227FE486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84004" y="-708078"/>
            <a:ext cx="6394976" cy="3357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78452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3500" b="1" dirty="0" err="1"/>
              <a:t>Amcanion</a:t>
            </a:r>
            <a:r>
              <a:rPr lang="en-GB" sz="3500" b="1" dirty="0"/>
              <a:t> y </a:t>
            </a:r>
            <a:r>
              <a:rPr lang="en-GB" sz="3500" b="1" dirty="0" err="1"/>
              <a:t>modiwl</a:t>
            </a:r>
            <a:r>
              <a:rPr lang="en-GB" sz="3500" b="1" dirty="0"/>
              <a:t> | Module aims</a:t>
            </a:r>
          </a:p>
        </p:txBody>
      </p:sp>
      <p:sp>
        <p:nvSpPr>
          <p:cNvPr id="3" name="Content Placeholder 2"/>
          <p:cNvSpPr>
            <a:spLocks noGrp="1"/>
          </p:cNvSpPr>
          <p:nvPr>
            <p:ph sz="half" idx="1"/>
          </p:nvPr>
        </p:nvSpPr>
        <p:spPr>
          <a:xfrm>
            <a:off x="527538" y="1825625"/>
            <a:ext cx="5744308" cy="4351338"/>
          </a:xfrm>
        </p:spPr>
        <p:txBody>
          <a:bodyPr>
            <a:normAutofit fontScale="92500" lnSpcReduction="20000"/>
          </a:bodyPr>
          <a:lstStyle/>
          <a:p>
            <a:pPr>
              <a:lnSpc>
                <a:spcPct val="110000"/>
              </a:lnSpc>
              <a:spcBef>
                <a:spcPts val="600"/>
              </a:spcBef>
              <a:spcAft>
                <a:spcPts val="600"/>
              </a:spcAft>
            </a:pPr>
            <a:r>
              <a:rPr lang="cy-GB" sz="2600" dirty="0">
                <a:latin typeface="Aptos Light" panose="020B0004020202020204" pitchFamily="34" charset="0"/>
              </a:rPr>
              <a:t>I ddatblygu dealltwriaeth ddadansoddol a beirniadol myfyrwyr o sut mae ffactorau y tu hwnt i’r dosbarth yn dylanwadu ar ddysgu’r disgyblion e.e. polisïau cenedlaethol, cymunedau a theuluoedd, a sut mae’r ddealltwriaeth hon yn cysylltu â materion cyfiawnder cymdeithasol</a:t>
            </a:r>
            <a:endParaRPr lang="en-GB" sz="2600" dirty="0">
              <a:latin typeface="Aptos Light" panose="020B0004020202020204" pitchFamily="34" charset="0"/>
            </a:endParaRPr>
          </a:p>
          <a:p>
            <a:pPr>
              <a:lnSpc>
                <a:spcPct val="110000"/>
              </a:lnSpc>
              <a:spcBef>
                <a:spcPts val="600"/>
              </a:spcBef>
              <a:spcAft>
                <a:spcPts val="600"/>
              </a:spcAft>
            </a:pPr>
            <a:r>
              <a:rPr lang="cy-GB" sz="2600" dirty="0">
                <a:latin typeface="Aptos Light" panose="020B0004020202020204" pitchFamily="34" charset="0"/>
              </a:rPr>
              <a:t> I ymgysylltu myfyrwyr â dull tystiolaeth-seiliedig sy’n cysylltu’r gymuned y mae’r dysgwr yn byw ynddi â’r dewisiadau pedagogaidd a wneir yn y dosbarth er mwyn ysbrydoli dysgwyr a’u teuluoedd </a:t>
            </a:r>
            <a:endParaRPr lang="en-GB" sz="2600" dirty="0">
              <a:latin typeface="Aptos Light" panose="020B0004020202020204" pitchFamily="34" charset="0"/>
            </a:endParaRPr>
          </a:p>
          <a:p>
            <a:pPr lvl="0"/>
            <a:endParaRPr lang="en-GB" sz="1400" b="1" dirty="0"/>
          </a:p>
        </p:txBody>
      </p:sp>
      <p:sp>
        <p:nvSpPr>
          <p:cNvPr id="4" name="Content Placeholder 3"/>
          <p:cNvSpPr>
            <a:spLocks noGrp="1"/>
          </p:cNvSpPr>
          <p:nvPr>
            <p:ph sz="half" idx="2"/>
          </p:nvPr>
        </p:nvSpPr>
        <p:spPr>
          <a:xfrm>
            <a:off x="6588368" y="1825625"/>
            <a:ext cx="5181600" cy="4209147"/>
          </a:xfrm>
        </p:spPr>
        <p:txBody>
          <a:bodyPr>
            <a:noAutofit/>
          </a:bodyPr>
          <a:lstStyle/>
          <a:p>
            <a:pPr>
              <a:spcBef>
                <a:spcPts val="600"/>
              </a:spcBef>
              <a:spcAft>
                <a:spcPts val="600"/>
              </a:spcAft>
            </a:pPr>
            <a:r>
              <a:rPr lang="en-GB" sz="2400" dirty="0">
                <a:latin typeface="Aptos Light" panose="020B0004020202020204" pitchFamily="34" charset="0"/>
              </a:rPr>
              <a:t>To develop students’ analytical and critical understanding of how pupils’ learning is influenced by factors beyond the classroom e.g. national policies, communities and families, and how this understanding relates to matters of social justice </a:t>
            </a:r>
          </a:p>
          <a:p>
            <a:pPr>
              <a:spcBef>
                <a:spcPts val="600"/>
              </a:spcBef>
              <a:spcAft>
                <a:spcPts val="600"/>
              </a:spcAft>
            </a:pPr>
            <a:r>
              <a:rPr lang="en-GB" sz="2400" dirty="0">
                <a:latin typeface="Aptos Light" panose="020B0004020202020204" pitchFamily="34" charset="0"/>
              </a:rPr>
              <a:t>To engage students with an evidence-based approach which connects the community in which the learner lives, to the pedagogical choices made in the classroom in order to inspire learners and their families</a:t>
            </a:r>
          </a:p>
        </p:txBody>
      </p:sp>
      <p:sp>
        <p:nvSpPr>
          <p:cNvPr id="6" name="TextBox 5">
            <a:extLst>
              <a:ext uri="{FF2B5EF4-FFF2-40B4-BE49-F238E27FC236}">
                <a16:creationId xmlns:a16="http://schemas.microsoft.com/office/drawing/2014/main" id="{6861F1C4-3BD4-4C17-082C-B7187186B553}"/>
              </a:ext>
            </a:extLst>
          </p:cNvPr>
          <p:cNvSpPr txBox="1"/>
          <p:nvPr/>
        </p:nvSpPr>
        <p:spPr>
          <a:xfrm>
            <a:off x="0" y="6169707"/>
            <a:ext cx="8631453" cy="646331"/>
          </a:xfrm>
          <a:prstGeom prst="rect">
            <a:avLst/>
          </a:prstGeom>
          <a:noFill/>
        </p:spPr>
        <p:txBody>
          <a:bodyPr wrap="square">
            <a:spAutoFit/>
          </a:bodyPr>
          <a:lstStyle/>
          <a:p>
            <a:r>
              <a:rPr lang="en-US" b="1" dirty="0" err="1">
                <a:ln w="12700">
                  <a:solidFill>
                    <a:srgbClr val="5B9BD5"/>
                  </a:solidFill>
                  <a:prstDash val="solid"/>
                </a:ln>
                <a:solidFill>
                  <a:schemeClr val="bg1"/>
                </a:solidFill>
                <a:latin typeface="+mj-lt"/>
                <a:ea typeface="+mj-ea"/>
                <a:cs typeface="+mj-cs"/>
              </a:rPr>
              <a:t>Dysgwyr</a:t>
            </a:r>
            <a:r>
              <a:rPr lang="en-US" b="1" dirty="0">
                <a:ln w="12700">
                  <a:solidFill>
                    <a:srgbClr val="5B9BD5"/>
                  </a:solidFill>
                  <a:prstDash val="solid"/>
                </a:ln>
                <a:solidFill>
                  <a:schemeClr val="bg1"/>
                </a:solidFill>
                <a:latin typeface="+mj-lt"/>
                <a:ea typeface="+mj-ea"/>
                <a:cs typeface="+mj-cs"/>
              </a:rPr>
              <a:t>, </a:t>
            </a:r>
            <a:r>
              <a:rPr lang="en-US" b="1" dirty="0" err="1">
                <a:ln w="12700">
                  <a:solidFill>
                    <a:srgbClr val="5B9BD5"/>
                  </a:solidFill>
                  <a:prstDash val="solid"/>
                </a:ln>
                <a:solidFill>
                  <a:schemeClr val="bg1"/>
                </a:solidFill>
                <a:latin typeface="+mj-lt"/>
                <a:ea typeface="+mj-ea"/>
                <a:cs typeface="+mj-cs"/>
              </a:rPr>
              <a:t>Ysgolion</a:t>
            </a:r>
            <a:r>
              <a:rPr lang="en-US" b="1" dirty="0">
                <a:ln w="12700">
                  <a:solidFill>
                    <a:srgbClr val="5B9BD5"/>
                  </a:solidFill>
                  <a:prstDash val="solid"/>
                </a:ln>
                <a:solidFill>
                  <a:schemeClr val="bg1"/>
                </a:solidFill>
                <a:latin typeface="+mj-lt"/>
                <a:ea typeface="+mj-ea"/>
                <a:cs typeface="+mj-cs"/>
              </a:rPr>
              <a:t> a </a:t>
            </a:r>
            <a:r>
              <a:rPr lang="en-US" b="1" dirty="0" err="1">
                <a:ln w="12700">
                  <a:solidFill>
                    <a:srgbClr val="5B9BD5"/>
                  </a:solidFill>
                  <a:prstDash val="solid"/>
                </a:ln>
                <a:solidFill>
                  <a:schemeClr val="bg1"/>
                </a:solidFill>
                <a:latin typeface="+mj-lt"/>
                <a:ea typeface="+mj-ea"/>
                <a:cs typeface="+mj-cs"/>
              </a:rPr>
              <a:t>Chymunedau</a:t>
            </a:r>
            <a:r>
              <a:rPr lang="en-US" b="1" dirty="0">
                <a:ln w="12700">
                  <a:solidFill>
                    <a:srgbClr val="5B9BD5"/>
                  </a:solidFill>
                  <a:prstDash val="solid"/>
                </a:ln>
                <a:solidFill>
                  <a:schemeClr val="bg1"/>
                </a:solidFill>
                <a:latin typeface="+mj-lt"/>
                <a:ea typeface="+mj-ea"/>
                <a:cs typeface="+mj-cs"/>
              </a:rPr>
              <a:t>: </a:t>
            </a:r>
            <a:r>
              <a:rPr lang="en-US" b="1" dirty="0" err="1">
                <a:ln w="12700">
                  <a:solidFill>
                    <a:srgbClr val="5B9BD5"/>
                  </a:solidFill>
                  <a:prstDash val="solid"/>
                </a:ln>
                <a:solidFill>
                  <a:schemeClr val="bg1"/>
                </a:solidFill>
                <a:latin typeface="+mj-lt"/>
                <a:ea typeface="+mj-ea"/>
                <a:cs typeface="+mj-cs"/>
              </a:rPr>
              <a:t>ble</a:t>
            </a:r>
            <a:r>
              <a:rPr lang="en-US" b="1" dirty="0">
                <a:ln w="12700">
                  <a:solidFill>
                    <a:srgbClr val="5B9BD5"/>
                  </a:solidFill>
                  <a:prstDash val="solid"/>
                </a:ln>
                <a:solidFill>
                  <a:schemeClr val="bg1"/>
                </a:solidFill>
                <a:latin typeface="+mj-lt"/>
                <a:ea typeface="+mj-ea"/>
                <a:cs typeface="+mj-cs"/>
              </a:rPr>
              <a:t> </a:t>
            </a:r>
            <a:r>
              <a:rPr lang="en-US" b="1" dirty="0" err="1">
                <a:ln w="12700">
                  <a:solidFill>
                    <a:srgbClr val="5B9BD5"/>
                  </a:solidFill>
                  <a:prstDash val="solid"/>
                </a:ln>
                <a:solidFill>
                  <a:schemeClr val="bg1"/>
                </a:solidFill>
                <a:latin typeface="+mj-lt"/>
                <a:ea typeface="+mj-ea"/>
                <a:cs typeface="+mj-cs"/>
              </a:rPr>
              <a:t>ydw</a:t>
            </a:r>
            <a:r>
              <a:rPr lang="en-US" b="1" dirty="0">
                <a:ln w="12700">
                  <a:solidFill>
                    <a:srgbClr val="5B9BD5"/>
                  </a:solidFill>
                  <a:prstDash val="solid"/>
                </a:ln>
                <a:solidFill>
                  <a:schemeClr val="bg1"/>
                </a:solidFill>
                <a:latin typeface="+mj-lt"/>
                <a:ea typeface="+mj-ea"/>
                <a:cs typeface="+mj-cs"/>
              </a:rPr>
              <a:t> </a:t>
            </a:r>
            <a:r>
              <a:rPr lang="en-US" b="1" dirty="0" err="1">
                <a:ln w="12700">
                  <a:solidFill>
                    <a:srgbClr val="5B9BD5"/>
                  </a:solidFill>
                  <a:prstDash val="solid"/>
                </a:ln>
                <a:solidFill>
                  <a:schemeClr val="bg1"/>
                </a:solidFill>
                <a:latin typeface="+mj-lt"/>
                <a:ea typeface="+mj-ea"/>
                <a:cs typeface="+mj-cs"/>
              </a:rPr>
              <a:t>i’n</a:t>
            </a:r>
            <a:r>
              <a:rPr lang="en-US" b="1" dirty="0">
                <a:ln w="12700">
                  <a:solidFill>
                    <a:srgbClr val="5B9BD5"/>
                  </a:solidFill>
                  <a:prstDash val="solid"/>
                </a:ln>
                <a:solidFill>
                  <a:schemeClr val="bg1"/>
                </a:solidFill>
                <a:latin typeface="+mj-lt"/>
                <a:ea typeface="+mj-ea"/>
                <a:cs typeface="+mj-cs"/>
              </a:rPr>
              <a:t> </a:t>
            </a:r>
            <a:r>
              <a:rPr lang="en-US" b="1" dirty="0" err="1">
                <a:ln w="12700">
                  <a:solidFill>
                    <a:srgbClr val="5B9BD5"/>
                  </a:solidFill>
                  <a:prstDash val="solid"/>
                </a:ln>
                <a:solidFill>
                  <a:schemeClr val="bg1"/>
                </a:solidFill>
                <a:latin typeface="+mj-lt"/>
                <a:ea typeface="+mj-ea"/>
                <a:cs typeface="+mj-cs"/>
              </a:rPr>
              <a:t>addysgu</a:t>
            </a:r>
            <a:r>
              <a:rPr lang="en-US" b="1" dirty="0">
                <a:ln w="12700">
                  <a:solidFill>
                    <a:srgbClr val="5B9BD5"/>
                  </a:solidFill>
                  <a:prstDash val="solid"/>
                </a:ln>
                <a:solidFill>
                  <a:schemeClr val="bg1"/>
                </a:solidFill>
                <a:latin typeface="+mj-lt"/>
                <a:ea typeface="+mj-ea"/>
                <a:cs typeface="+mj-cs"/>
              </a:rPr>
              <a:t>?</a:t>
            </a:r>
            <a:br>
              <a:rPr lang="en-US" b="1" dirty="0">
                <a:ln w="12700">
                  <a:solidFill>
                    <a:srgbClr val="5B9BD5"/>
                  </a:solidFill>
                  <a:prstDash val="solid"/>
                </a:ln>
                <a:solidFill>
                  <a:schemeClr val="bg1"/>
                </a:solidFill>
                <a:latin typeface="+mj-lt"/>
                <a:ea typeface="+mj-ea"/>
                <a:cs typeface="+mj-cs"/>
              </a:rPr>
            </a:br>
            <a:r>
              <a:rPr lang="en-US" b="1" dirty="0">
                <a:ln w="12700">
                  <a:solidFill>
                    <a:srgbClr val="5B9BD5"/>
                  </a:solidFill>
                  <a:prstDash val="solid"/>
                </a:ln>
                <a:solidFill>
                  <a:schemeClr val="bg1"/>
                </a:solidFill>
                <a:latin typeface="+mj-lt"/>
                <a:ea typeface="+mj-ea"/>
                <a:cs typeface="+mj-cs"/>
              </a:rPr>
              <a:t>Learners, Schools and Communities: where am I teaching?</a:t>
            </a:r>
            <a:endParaRPr lang="en-GB" dirty="0"/>
          </a:p>
        </p:txBody>
      </p:sp>
    </p:spTree>
    <p:extLst>
      <p:ext uri="{BB962C8B-B14F-4D97-AF65-F5344CB8AC3E}">
        <p14:creationId xmlns:p14="http://schemas.microsoft.com/office/powerpoint/2010/main" val="5091569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3" descr="Web of wires connecting pins">
            <a:extLst>
              <a:ext uri="{FF2B5EF4-FFF2-40B4-BE49-F238E27FC236}">
                <a16:creationId xmlns:a16="http://schemas.microsoft.com/office/drawing/2014/main" id="{61E46939-D52A-560A-8588-BB46B0AA4372}"/>
              </a:ext>
            </a:extLst>
          </p:cNvPr>
          <p:cNvPicPr>
            <a:picLocks noChangeAspect="1"/>
          </p:cNvPicPr>
          <p:nvPr/>
        </p:nvPicPr>
        <p:blipFill rotWithShape="1">
          <a:blip r:embed="rId3"/>
          <a:srcRect l="1" r="10998" b="-1"/>
          <a:stretch/>
        </p:blipFill>
        <p:spPr>
          <a:xfrm>
            <a:off x="1524020" y="10"/>
            <a:ext cx="9143980" cy="6857990"/>
          </a:xfrm>
          <a:prstGeom prst="rect">
            <a:avLst/>
          </a:prstGeom>
        </p:spPr>
      </p:pic>
      <p:sp>
        <p:nvSpPr>
          <p:cNvPr id="20" name="Rectangle 1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5320143"/>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9E13564-2EDC-E1B8-CE0B-016D99EB6DA8}"/>
              </a:ext>
            </a:extLst>
          </p:cNvPr>
          <p:cNvSpPr txBox="1"/>
          <p:nvPr/>
        </p:nvSpPr>
        <p:spPr>
          <a:xfrm>
            <a:off x="1916906" y="5317240"/>
            <a:ext cx="8408194"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600" b="1" dirty="0" err="1">
                <a:solidFill>
                  <a:schemeClr val="tx1">
                    <a:lumMod val="85000"/>
                    <a:lumOff val="15000"/>
                  </a:schemeClr>
                </a:solidFill>
                <a:latin typeface="+mj-lt"/>
                <a:ea typeface="+mj-ea"/>
                <a:cs typeface="+mj-cs"/>
              </a:rPr>
              <a:t>Themâu</a:t>
            </a:r>
            <a:r>
              <a:rPr lang="en-US" sz="3600" b="1" dirty="0">
                <a:solidFill>
                  <a:schemeClr val="tx1">
                    <a:lumMod val="85000"/>
                    <a:lumOff val="15000"/>
                  </a:schemeClr>
                </a:solidFill>
                <a:latin typeface="+mj-lt"/>
                <a:ea typeface="+mj-ea"/>
                <a:cs typeface="+mj-cs"/>
              </a:rPr>
              <a:t>/Themes </a:t>
            </a:r>
            <a:endParaRPr lang="en-US" sz="2800" b="1" dirty="0">
              <a:solidFill>
                <a:schemeClr val="tx1">
                  <a:lumMod val="85000"/>
                  <a:lumOff val="15000"/>
                </a:schemeClr>
              </a:solidFill>
              <a:latin typeface="+mj-lt"/>
              <a:ea typeface="+mj-ea"/>
              <a:cs typeface="+mj-cs"/>
            </a:endParaRPr>
          </a:p>
        </p:txBody>
      </p:sp>
      <p:cxnSp>
        <p:nvCxnSpPr>
          <p:cNvPr id="22" name="Straight Connector 2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60867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69A984-DF64-7E4A-4CD9-935FD666B995}"/>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000" y="3296012"/>
            <a:ext cx="9144000" cy="3561989"/>
            <a:chOff x="0" y="3296011"/>
            <a:chExt cx="12192000" cy="3561989"/>
          </a:xfrm>
          <a:effectLst>
            <a:outerShdw blurRad="254000" dist="152400" dir="16200000" rotWithShape="0">
              <a:prstClr val="black">
                <a:alpha val="10000"/>
              </a:prstClr>
            </a:outerShdw>
          </a:effectLst>
        </p:grpSpPr>
        <p:grpSp>
          <p:nvGrpSpPr>
            <p:cNvPr id="38" name="Group 37">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36" name="Freeform: Shape 35">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3" name="Group 32">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34" name="Freeform: Shape 33">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3">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extBox 1">
            <a:extLst>
              <a:ext uri="{FF2B5EF4-FFF2-40B4-BE49-F238E27FC236}">
                <a16:creationId xmlns:a16="http://schemas.microsoft.com/office/drawing/2014/main" id="{E47A89E8-2722-4904-4F34-42607067138E}"/>
              </a:ext>
            </a:extLst>
          </p:cNvPr>
          <p:cNvSpPr txBox="1"/>
          <p:nvPr/>
        </p:nvSpPr>
        <p:spPr>
          <a:xfrm>
            <a:off x="2152650" y="1120676"/>
            <a:ext cx="7036793" cy="230832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err="1">
                <a:solidFill>
                  <a:schemeClr val="bg1"/>
                </a:solidFill>
                <a:latin typeface="Aptos"/>
                <a:ea typeface="+mj-ea"/>
                <a:cs typeface="+mj-cs"/>
              </a:rPr>
              <a:t>Cyfalaf</a:t>
            </a:r>
            <a:r>
              <a:rPr lang="en-US" sz="4800" dirty="0">
                <a:solidFill>
                  <a:schemeClr val="bg1"/>
                </a:solidFill>
                <a:latin typeface="Aptos"/>
                <a:ea typeface="+mj-ea"/>
                <a:cs typeface="+mj-cs"/>
              </a:rPr>
              <a:t> </a:t>
            </a:r>
            <a:r>
              <a:rPr lang="en-US" sz="4800" err="1">
                <a:solidFill>
                  <a:schemeClr val="bg1"/>
                </a:solidFill>
                <a:latin typeface="Aptos"/>
                <a:ea typeface="+mj-ea"/>
                <a:cs typeface="+mj-cs"/>
              </a:rPr>
              <a:t>Cymdeithasegol</a:t>
            </a:r>
            <a:endParaRPr lang="en-US" sz="4800">
              <a:solidFill>
                <a:schemeClr val="bg1"/>
              </a:solidFill>
              <a:latin typeface="Calibri" panose="020F0502020204030204"/>
              <a:ea typeface="Calibri" panose="020F0502020204030204"/>
              <a:cs typeface="Calibri" panose="020F0502020204030204"/>
            </a:endParaRPr>
          </a:p>
          <a:p>
            <a:pPr>
              <a:lnSpc>
                <a:spcPct val="90000"/>
              </a:lnSpc>
              <a:spcBef>
                <a:spcPct val="0"/>
              </a:spcBef>
              <a:spcAft>
                <a:spcPts val="600"/>
              </a:spcAft>
            </a:pPr>
            <a:r>
              <a:rPr lang="en-US" sz="6300" b="1" dirty="0">
                <a:solidFill>
                  <a:schemeClr val="bg1"/>
                </a:solidFill>
                <a:latin typeface="+mj-lt"/>
                <a:ea typeface="+mj-ea"/>
                <a:cs typeface="+mj-cs"/>
              </a:rPr>
              <a:t>Sociological Capital</a:t>
            </a:r>
            <a:endParaRPr lang="en-US">
              <a:solidFill>
                <a:schemeClr val="bg1"/>
              </a:solidFill>
              <a:ea typeface="Calibri"/>
              <a:cs typeface="Calibri"/>
            </a:endParaRPr>
          </a:p>
        </p:txBody>
      </p:sp>
    </p:spTree>
    <p:extLst>
      <p:ext uri="{BB962C8B-B14F-4D97-AF65-F5344CB8AC3E}">
        <p14:creationId xmlns:p14="http://schemas.microsoft.com/office/powerpoint/2010/main" val="1268251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7" name="Rectangle 309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Reporting in the Age of Social Justice (June 2021) - Poynter">
            <a:extLst>
              <a:ext uri="{FF2B5EF4-FFF2-40B4-BE49-F238E27FC236}">
                <a16:creationId xmlns:a16="http://schemas.microsoft.com/office/drawing/2014/main" id="{6B18ECA4-9F6E-1DA1-0B0F-CF78DDF34F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738" r="23546"/>
          <a:stretch/>
        </p:blipFill>
        <p:spPr bwMode="auto">
          <a:xfrm>
            <a:off x="4606596" y="10"/>
            <a:ext cx="6061405"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3099" name="Freeform: Shape 309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3719285"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defRPr/>
            </a:pPr>
            <a:endParaRPr lang="en-US">
              <a:solidFill>
                <a:prstClr val="white"/>
              </a:solidFill>
              <a:latin typeface="Calibri" panose="020F0502020204030204"/>
            </a:endParaRPr>
          </a:p>
        </p:txBody>
      </p:sp>
      <p:sp useBgFill="1">
        <p:nvSpPr>
          <p:cNvPr id="3101" name="Freeform: Shape 310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3711665"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defRPr/>
            </a:pP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899FA888-BBA2-D610-2F23-E69075445BF7}"/>
              </a:ext>
            </a:extLst>
          </p:cNvPr>
          <p:cNvSpPr txBox="1"/>
          <p:nvPr/>
        </p:nvSpPr>
        <p:spPr>
          <a:xfrm>
            <a:off x="1728949" y="1122363"/>
            <a:ext cx="3171057"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200" err="1">
                <a:latin typeface="+mj-lt"/>
                <a:ea typeface="+mj-ea"/>
                <a:cs typeface="+mj-cs"/>
              </a:rPr>
              <a:t>Cyfiawnder</a:t>
            </a:r>
            <a:r>
              <a:rPr lang="en-US" sz="4200">
                <a:latin typeface="+mj-lt"/>
                <a:ea typeface="+mj-ea"/>
                <a:cs typeface="+mj-cs"/>
              </a:rPr>
              <a:t> </a:t>
            </a:r>
            <a:r>
              <a:rPr lang="en-US" sz="4200" err="1">
                <a:latin typeface="+mj-lt"/>
                <a:ea typeface="+mj-ea"/>
                <a:cs typeface="+mj-cs"/>
              </a:rPr>
              <a:t>Cymdeithasol</a:t>
            </a:r>
          </a:p>
          <a:p>
            <a:pPr>
              <a:lnSpc>
                <a:spcPct val="90000"/>
              </a:lnSpc>
              <a:spcBef>
                <a:spcPct val="0"/>
              </a:spcBef>
              <a:spcAft>
                <a:spcPts val="600"/>
              </a:spcAft>
            </a:pPr>
            <a:endParaRPr lang="en-US" sz="4200">
              <a:latin typeface="+mj-lt"/>
              <a:ea typeface="+mj-ea"/>
              <a:cs typeface="+mj-cs"/>
            </a:endParaRPr>
          </a:p>
          <a:p>
            <a:pPr>
              <a:lnSpc>
                <a:spcPct val="90000"/>
              </a:lnSpc>
              <a:spcBef>
                <a:spcPct val="0"/>
              </a:spcBef>
              <a:spcAft>
                <a:spcPts val="600"/>
              </a:spcAft>
            </a:pPr>
            <a:r>
              <a:rPr lang="en-US" sz="4200">
                <a:latin typeface="+mj-lt"/>
                <a:ea typeface="+mj-ea"/>
                <a:cs typeface="+mj-cs"/>
              </a:rPr>
              <a:t>Social Justice</a:t>
            </a:r>
          </a:p>
        </p:txBody>
      </p:sp>
      <p:sp>
        <p:nvSpPr>
          <p:cNvPr id="3103" name="Rectangle 310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75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
        <p:nvSpPr>
          <p:cNvPr id="3105" name="Rectangle 310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4771" y="4546920"/>
            <a:ext cx="30175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Tree>
    <p:extLst>
      <p:ext uri="{BB962C8B-B14F-4D97-AF65-F5344CB8AC3E}">
        <p14:creationId xmlns:p14="http://schemas.microsoft.com/office/powerpoint/2010/main" val="755048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 name="Rectangle 3174">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sky, outdoor, grass, road">
            <a:extLst>
              <a:ext uri="{FF2B5EF4-FFF2-40B4-BE49-F238E27FC236}">
                <a16:creationId xmlns:a16="http://schemas.microsoft.com/office/drawing/2014/main" id="{BCBEB302-2574-9CB9-E6BF-66B1BD305C0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064" r="16136"/>
          <a:stretch>
            <a:fillRect/>
          </a:stretch>
        </p:blipFill>
        <p:spPr>
          <a:xfrm>
            <a:off x="-29763" y="16"/>
            <a:ext cx="565098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3" name="TextBox 2">
            <a:extLst>
              <a:ext uri="{FF2B5EF4-FFF2-40B4-BE49-F238E27FC236}">
                <a16:creationId xmlns:a16="http://schemas.microsoft.com/office/drawing/2014/main" id="{899FA888-BBA2-D610-2F23-E69075445BF7}"/>
              </a:ext>
            </a:extLst>
          </p:cNvPr>
          <p:cNvSpPr txBox="1"/>
          <p:nvPr/>
        </p:nvSpPr>
        <p:spPr>
          <a:xfrm>
            <a:off x="5200180" y="4549881"/>
            <a:ext cx="6576647" cy="2110154"/>
          </a:xfrm>
          <a:prstGeom prst="rect">
            <a:avLst/>
          </a:prstGeom>
        </p:spPr>
        <p:txBody>
          <a:bodyPr vert="horz" lIns="91440" tIns="45720" rIns="91440" bIns="45720" rtlCol="0" anchor="b">
            <a:noAutofit/>
          </a:bodyPr>
          <a:lstStyle/>
          <a:p>
            <a:pPr>
              <a:lnSpc>
                <a:spcPct val="90000"/>
              </a:lnSpc>
              <a:spcBef>
                <a:spcPct val="0"/>
              </a:spcBef>
              <a:spcAft>
                <a:spcPts val="600"/>
              </a:spcAft>
            </a:pPr>
            <a:r>
              <a:rPr lang="en-US" sz="3200" dirty="0">
                <a:solidFill>
                  <a:srgbClr val="000000"/>
                </a:solidFill>
                <a:latin typeface="Aptos"/>
                <a:ea typeface="Calibri Light"/>
                <a:cs typeface="Calibri Light"/>
              </a:rPr>
              <a:t>Family Engagement – Norms, Barriers &amp; Possibilities/ </a:t>
            </a:r>
            <a:br>
              <a:rPr lang="en-US" sz="3200" dirty="0">
                <a:solidFill>
                  <a:srgbClr val="000000"/>
                </a:solidFill>
                <a:latin typeface="Aptos"/>
                <a:ea typeface="Calibri Light"/>
                <a:cs typeface="Calibri Light"/>
              </a:rPr>
            </a:br>
            <a:br>
              <a:rPr lang="en-US" sz="3200" dirty="0">
                <a:latin typeface="Aptos"/>
                <a:ea typeface="Calibri Light"/>
                <a:cs typeface="Calibri Light"/>
              </a:rPr>
            </a:br>
            <a:r>
              <a:rPr lang="en-US" sz="3200" dirty="0" err="1">
                <a:solidFill>
                  <a:srgbClr val="000000"/>
                </a:solidFill>
                <a:latin typeface="Aptos"/>
                <a:ea typeface="Calibri Light"/>
                <a:cs typeface="Calibri Light"/>
              </a:rPr>
              <a:t>Ymgysylltu</a:t>
            </a:r>
            <a:r>
              <a:rPr lang="en-US" sz="3200" dirty="0">
                <a:solidFill>
                  <a:srgbClr val="000000"/>
                </a:solidFill>
                <a:latin typeface="Aptos"/>
                <a:ea typeface="Calibri Light"/>
                <a:cs typeface="Calibri Light"/>
              </a:rPr>
              <a:t> â </a:t>
            </a:r>
            <a:r>
              <a:rPr lang="en-US" sz="3200" dirty="0" err="1">
                <a:solidFill>
                  <a:srgbClr val="000000"/>
                </a:solidFill>
                <a:latin typeface="Aptos"/>
                <a:ea typeface="Calibri Light"/>
                <a:cs typeface="Calibri Light"/>
              </a:rPr>
              <a:t>Theuluoedd</a:t>
            </a:r>
            <a:r>
              <a:rPr lang="en-US" sz="3200" dirty="0">
                <a:solidFill>
                  <a:srgbClr val="000000"/>
                </a:solidFill>
                <a:latin typeface="Aptos"/>
                <a:ea typeface="Calibri Light"/>
                <a:cs typeface="Calibri Light"/>
              </a:rPr>
              <a:t>  - </a:t>
            </a:r>
            <a:r>
              <a:rPr lang="en-US" sz="3200" dirty="0" err="1">
                <a:solidFill>
                  <a:srgbClr val="000000"/>
                </a:solidFill>
                <a:latin typeface="Aptos"/>
                <a:ea typeface="Calibri Light"/>
                <a:cs typeface="Calibri Light"/>
              </a:rPr>
              <a:t>Normau</a:t>
            </a:r>
            <a:r>
              <a:rPr lang="en-US" sz="3200" dirty="0">
                <a:solidFill>
                  <a:srgbClr val="000000"/>
                </a:solidFill>
                <a:latin typeface="Aptos"/>
                <a:ea typeface="Calibri Light"/>
                <a:cs typeface="Calibri Light"/>
              </a:rPr>
              <a:t>, </a:t>
            </a:r>
            <a:r>
              <a:rPr lang="en-US" sz="3200" dirty="0" err="1">
                <a:solidFill>
                  <a:srgbClr val="000000"/>
                </a:solidFill>
                <a:latin typeface="Aptos"/>
                <a:ea typeface="Calibri Light"/>
                <a:cs typeface="Calibri Light"/>
              </a:rPr>
              <a:t>Rhwystrau</a:t>
            </a:r>
            <a:r>
              <a:rPr lang="en-US" sz="3200" dirty="0">
                <a:solidFill>
                  <a:srgbClr val="000000"/>
                </a:solidFill>
                <a:latin typeface="Aptos"/>
                <a:ea typeface="Calibri Light"/>
                <a:cs typeface="Calibri Light"/>
              </a:rPr>
              <a:t> a </a:t>
            </a:r>
            <a:r>
              <a:rPr lang="en-US" sz="3200" dirty="0" err="1">
                <a:solidFill>
                  <a:srgbClr val="000000"/>
                </a:solidFill>
                <a:latin typeface="Aptos"/>
                <a:ea typeface="Calibri Light"/>
                <a:cs typeface="Calibri Light"/>
              </a:rPr>
              <a:t>Phosibiliadau</a:t>
            </a:r>
            <a:r>
              <a:rPr lang="en-US" sz="3200" dirty="0">
                <a:solidFill>
                  <a:srgbClr val="000000"/>
                </a:solidFill>
                <a:latin typeface="Aptos"/>
                <a:ea typeface="Calibri Light"/>
                <a:cs typeface="Calibri Light"/>
              </a:rPr>
              <a:t> </a:t>
            </a:r>
            <a:endParaRPr lang="en-US" sz="3200" dirty="0">
              <a:latin typeface="Aptos"/>
              <a:ea typeface="Calibri Light"/>
              <a:cs typeface="Calibri Light"/>
            </a:endParaRPr>
          </a:p>
        </p:txBody>
      </p:sp>
      <p:sp>
        <p:nvSpPr>
          <p:cNvPr id="5" name="TextBox 4">
            <a:extLst>
              <a:ext uri="{FF2B5EF4-FFF2-40B4-BE49-F238E27FC236}">
                <a16:creationId xmlns:a16="http://schemas.microsoft.com/office/drawing/2014/main" id="{DF0763F3-5CFA-8ECA-0243-5BD065DA85E1}"/>
              </a:ext>
            </a:extLst>
          </p:cNvPr>
          <p:cNvSpPr txBox="1"/>
          <p:nvPr/>
        </p:nvSpPr>
        <p:spPr>
          <a:xfrm>
            <a:off x="8360958" y="6657946"/>
            <a:ext cx="2307042" cy="200055"/>
          </a:xfrm>
          <a:prstGeom prst="rect">
            <a:avLst/>
          </a:prstGeom>
          <a:solidFill>
            <a:srgbClr val="000000"/>
          </a:solidFill>
        </p:spPr>
        <p:txBody>
          <a:bodyPr wrap="none" rtlCol="0">
            <a:spAutoFit/>
          </a:bodyPr>
          <a:lstStyle/>
          <a:p>
            <a:pPr algn="r">
              <a:spcAft>
                <a:spcPts val="450"/>
              </a:spcAft>
            </a:pPr>
            <a:r>
              <a:rPr lang="en-GB" sz="700">
                <a:solidFill>
                  <a:srgbClr val="FFFFFF"/>
                </a:solidFill>
                <a:hlinkClick r:id="rId4" tooltip="https://www.geograph.org.uk/photo/51186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7" name="Picture 6" descr="Education Northwest to Lead New Washington Statewide Family Engagement ...">
            <a:extLst>
              <a:ext uri="{FF2B5EF4-FFF2-40B4-BE49-F238E27FC236}">
                <a16:creationId xmlns:a16="http://schemas.microsoft.com/office/drawing/2014/main" id="{AC9E3DEE-3F93-F4B2-0828-45A2FE56A1F6}"/>
              </a:ext>
            </a:extLst>
          </p:cNvPr>
          <p:cNvPicPr>
            <a:picLocks noChangeAspect="1"/>
          </p:cNvPicPr>
          <p:nvPr/>
        </p:nvPicPr>
        <p:blipFill>
          <a:blip r:embed="rId6"/>
          <a:stretch>
            <a:fillRect/>
          </a:stretch>
        </p:blipFill>
        <p:spPr>
          <a:xfrm>
            <a:off x="6570784" y="170571"/>
            <a:ext cx="3840481" cy="1916724"/>
          </a:xfrm>
          <a:prstGeom prst="rect">
            <a:avLst/>
          </a:prstGeom>
        </p:spPr>
      </p:pic>
    </p:spTree>
    <p:extLst>
      <p:ext uri="{BB962C8B-B14F-4D97-AF65-F5344CB8AC3E}">
        <p14:creationId xmlns:p14="http://schemas.microsoft.com/office/powerpoint/2010/main" val="25803284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multi coloured wooden stick figures">
            <a:extLst>
              <a:ext uri="{FF2B5EF4-FFF2-40B4-BE49-F238E27FC236}">
                <a16:creationId xmlns:a16="http://schemas.microsoft.com/office/drawing/2014/main" id="{E59EEAC0-87C9-1782-5587-944996A617EF}"/>
              </a:ext>
            </a:extLst>
          </p:cNvPr>
          <p:cNvPicPr>
            <a:picLocks noChangeAspect="1"/>
          </p:cNvPicPr>
          <p:nvPr/>
        </p:nvPicPr>
        <p:blipFill rotWithShape="1">
          <a:blip r:embed="rId3"/>
          <a:srcRect l="6296" t="6484" r="32312" b="1"/>
          <a:stretch/>
        </p:blipFill>
        <p:spPr>
          <a:xfrm>
            <a:off x="5713266" y="0"/>
            <a:ext cx="6501384" cy="6857990"/>
          </a:xfrm>
          <a:prstGeom prst="rect">
            <a:avLst/>
          </a:prstGeom>
        </p:spPr>
      </p:pic>
      <p:sp>
        <p:nvSpPr>
          <p:cNvPr id="32" name="Rectangle 3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7317450"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761D3A6-F47A-8010-139B-19744F2A14AC}"/>
              </a:ext>
            </a:extLst>
          </p:cNvPr>
          <p:cNvSpPr txBox="1"/>
          <p:nvPr/>
        </p:nvSpPr>
        <p:spPr>
          <a:xfrm>
            <a:off x="289728" y="625683"/>
            <a:ext cx="3596988" cy="3442845"/>
          </a:xfrm>
          <a:prstGeom prst="rect">
            <a:avLst/>
          </a:prstGeom>
        </p:spPr>
        <p:txBody>
          <a:bodyPr vert="horz" lIns="91440" tIns="45720" rIns="91440" bIns="45720" rtlCol="0" anchor="b">
            <a:normAutofit fontScale="77500" lnSpcReduction="20000"/>
          </a:bodyPr>
          <a:lstStyle/>
          <a:p>
            <a:pPr>
              <a:lnSpc>
                <a:spcPct val="90000"/>
              </a:lnSpc>
              <a:spcBef>
                <a:spcPct val="0"/>
              </a:spcBef>
              <a:spcAft>
                <a:spcPts val="600"/>
              </a:spcAft>
            </a:pPr>
            <a:endParaRPr lang="en-US" sz="3300" dirty="0">
              <a:latin typeface="+mj-lt"/>
              <a:ea typeface="+mj-ea"/>
              <a:cs typeface="+mj-cs"/>
            </a:endParaRPr>
          </a:p>
          <a:p>
            <a:pPr>
              <a:lnSpc>
                <a:spcPct val="90000"/>
              </a:lnSpc>
              <a:spcBef>
                <a:spcPct val="0"/>
              </a:spcBef>
              <a:spcAft>
                <a:spcPts val="600"/>
              </a:spcAft>
            </a:pPr>
            <a:r>
              <a:rPr lang="en-US" sz="5200" dirty="0" err="1">
                <a:latin typeface="+mj-lt"/>
                <a:ea typeface="+mj-ea"/>
                <a:cs typeface="+mj-cs"/>
              </a:rPr>
              <a:t>Ffactorau</a:t>
            </a:r>
            <a:endParaRPr lang="en-US" sz="5200" dirty="0">
              <a:latin typeface="+mj-lt"/>
              <a:ea typeface="+mj-ea"/>
              <a:cs typeface="+mj-cs"/>
            </a:endParaRPr>
          </a:p>
          <a:p>
            <a:pPr>
              <a:lnSpc>
                <a:spcPct val="90000"/>
              </a:lnSpc>
              <a:spcBef>
                <a:spcPct val="0"/>
              </a:spcBef>
              <a:spcAft>
                <a:spcPts val="600"/>
              </a:spcAft>
            </a:pPr>
            <a:r>
              <a:rPr lang="en-US" sz="5200" dirty="0" err="1">
                <a:latin typeface="+mj-lt"/>
                <a:ea typeface="+mj-ea"/>
                <a:cs typeface="+mj-cs"/>
              </a:rPr>
              <a:t>Cymdeithasegol</a:t>
            </a:r>
            <a:endParaRPr lang="en-US" sz="5200" dirty="0">
              <a:latin typeface="+mj-lt"/>
              <a:ea typeface="+mj-ea"/>
              <a:cs typeface="+mj-cs"/>
            </a:endParaRPr>
          </a:p>
          <a:p>
            <a:pPr>
              <a:lnSpc>
                <a:spcPct val="90000"/>
              </a:lnSpc>
              <a:spcBef>
                <a:spcPct val="0"/>
              </a:spcBef>
              <a:spcAft>
                <a:spcPts val="600"/>
              </a:spcAft>
            </a:pPr>
            <a:endParaRPr lang="en-US" sz="5200" dirty="0">
              <a:latin typeface="+mj-lt"/>
              <a:ea typeface="+mj-ea"/>
              <a:cs typeface="+mj-cs"/>
            </a:endParaRPr>
          </a:p>
          <a:p>
            <a:pPr>
              <a:lnSpc>
                <a:spcPct val="90000"/>
              </a:lnSpc>
              <a:spcBef>
                <a:spcPct val="0"/>
              </a:spcBef>
              <a:spcAft>
                <a:spcPts val="600"/>
              </a:spcAft>
            </a:pPr>
            <a:r>
              <a:rPr lang="en-US" sz="5200" dirty="0">
                <a:latin typeface="+mj-lt"/>
                <a:ea typeface="+mj-ea"/>
                <a:cs typeface="+mj-cs"/>
              </a:rPr>
              <a:t>Sociological</a:t>
            </a:r>
          </a:p>
          <a:p>
            <a:pPr>
              <a:lnSpc>
                <a:spcPct val="90000"/>
              </a:lnSpc>
              <a:spcBef>
                <a:spcPct val="0"/>
              </a:spcBef>
              <a:spcAft>
                <a:spcPts val="600"/>
              </a:spcAft>
            </a:pPr>
            <a:r>
              <a:rPr lang="en-US" sz="5200" dirty="0">
                <a:latin typeface="+mj-lt"/>
                <a:ea typeface="+mj-ea"/>
                <a:cs typeface="+mj-cs"/>
              </a:rPr>
              <a:t>Factors</a:t>
            </a:r>
          </a:p>
        </p:txBody>
      </p:sp>
      <p:sp>
        <p:nvSpPr>
          <p:cNvPr id="34" name="Rectangle 3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75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6" name="Rectangle 3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4771" y="4546920"/>
            <a:ext cx="29832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Tree>
    <p:extLst>
      <p:ext uri="{BB962C8B-B14F-4D97-AF65-F5344CB8AC3E}">
        <p14:creationId xmlns:p14="http://schemas.microsoft.com/office/powerpoint/2010/main" val="25864241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9FA888-BBA2-D610-2F23-E69075445BF7}"/>
              </a:ext>
            </a:extLst>
          </p:cNvPr>
          <p:cNvSpPr txBox="1"/>
          <p:nvPr/>
        </p:nvSpPr>
        <p:spPr>
          <a:xfrm>
            <a:off x="1821874" y="5576887"/>
            <a:ext cx="8366067" cy="104558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100" dirty="0" err="1">
                <a:latin typeface="+mj-lt"/>
                <a:ea typeface="+mj-ea"/>
                <a:cs typeface="+mj-cs"/>
              </a:rPr>
              <a:t>Cynhwysiant</a:t>
            </a:r>
            <a:endParaRPr lang="en-US" sz="3100" dirty="0">
              <a:latin typeface="+mj-lt"/>
              <a:ea typeface="+mj-ea"/>
              <a:cs typeface="+mj-cs"/>
            </a:endParaRPr>
          </a:p>
          <a:p>
            <a:pPr algn="ctr">
              <a:lnSpc>
                <a:spcPct val="90000"/>
              </a:lnSpc>
              <a:spcBef>
                <a:spcPct val="0"/>
              </a:spcBef>
              <a:spcAft>
                <a:spcPts val="600"/>
              </a:spcAft>
            </a:pPr>
            <a:r>
              <a:rPr lang="en-US" sz="3100" dirty="0">
                <a:latin typeface="+mj-lt"/>
                <a:ea typeface="+mj-ea"/>
                <a:cs typeface="+mj-cs"/>
              </a:rPr>
              <a:t>Diversity</a:t>
            </a:r>
            <a:endParaRPr lang="en-US" sz="2000" dirty="0">
              <a:latin typeface="+mj-lt"/>
              <a:ea typeface="+mj-ea"/>
              <a:cs typeface="+mj-cs"/>
            </a:endParaRPr>
          </a:p>
        </p:txBody>
      </p:sp>
      <p:pic>
        <p:nvPicPr>
          <p:cNvPr id="2" name="Picture 2" descr="Diversity is More Than Just the Kind You Can See – TLNT">
            <a:extLst>
              <a:ext uri="{FF2B5EF4-FFF2-40B4-BE49-F238E27FC236}">
                <a16:creationId xmlns:a16="http://schemas.microsoft.com/office/drawing/2014/main" id="{A7ED77BC-C419-60C5-6A21-904A060A55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423" r="1" b="1"/>
          <a:stretch/>
        </p:blipFill>
        <p:spPr bwMode="auto">
          <a:xfrm>
            <a:off x="2004060" y="640081"/>
            <a:ext cx="8183880" cy="4836795"/>
          </a:xfrm>
          <a:prstGeom prst="rect">
            <a:avLst/>
          </a:prstGeom>
          <a:noFill/>
          <a:ln w="19050">
            <a:solidFill>
              <a:schemeClr val="tx1"/>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241568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Wales Map Flag | Wales map, Welsh flag, Wales flag">
            <a:extLst>
              <a:ext uri="{FF2B5EF4-FFF2-40B4-BE49-F238E27FC236}">
                <a16:creationId xmlns:a16="http://schemas.microsoft.com/office/drawing/2014/main" id="{33C0172B-EEB5-9DCB-6242-3E40581758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144" r="9855" b="-1"/>
          <a:stretch/>
        </p:blipFill>
        <p:spPr bwMode="auto">
          <a:xfrm>
            <a:off x="15240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097" name="Rectangle 3096">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5320143"/>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99FA888-BBA2-D610-2F23-E69075445BF7}"/>
              </a:ext>
            </a:extLst>
          </p:cNvPr>
          <p:cNvSpPr txBox="1"/>
          <p:nvPr/>
        </p:nvSpPr>
        <p:spPr>
          <a:xfrm>
            <a:off x="1916906" y="5317240"/>
            <a:ext cx="8408194" cy="744836"/>
          </a:xfrm>
          <a:prstGeom prst="rect">
            <a:avLst/>
          </a:prstGeom>
        </p:spPr>
        <p:txBody>
          <a:bodyPr vert="horz" lIns="91440" tIns="45720" rIns="91440" bIns="45720" rtlCol="0" anchor="ctr">
            <a:normAutofit fontScale="92500" lnSpcReduction="10000"/>
          </a:bodyPr>
          <a:lstStyle/>
          <a:p>
            <a:pPr algn="ctr">
              <a:lnSpc>
                <a:spcPct val="90000"/>
              </a:lnSpc>
              <a:spcBef>
                <a:spcPct val="0"/>
              </a:spcBef>
              <a:spcAft>
                <a:spcPts val="600"/>
              </a:spcAft>
            </a:pPr>
            <a:r>
              <a:rPr lang="en-US" sz="2400" err="1">
                <a:solidFill>
                  <a:schemeClr val="tx1">
                    <a:lumMod val="85000"/>
                    <a:lumOff val="15000"/>
                  </a:schemeClr>
                </a:solidFill>
                <a:latin typeface="+mj-lt"/>
                <a:ea typeface="+mj-ea"/>
                <a:cs typeface="+mj-cs"/>
              </a:rPr>
              <a:t>Cenedl</a:t>
            </a:r>
            <a:r>
              <a:rPr lang="en-US" sz="2400">
                <a:solidFill>
                  <a:schemeClr val="tx1">
                    <a:lumMod val="85000"/>
                    <a:lumOff val="15000"/>
                  </a:schemeClr>
                </a:solidFill>
                <a:latin typeface="+mj-lt"/>
                <a:ea typeface="+mj-ea"/>
                <a:cs typeface="+mj-cs"/>
              </a:rPr>
              <a:t> </a:t>
            </a:r>
            <a:r>
              <a:rPr lang="en-US" sz="2400" err="1">
                <a:solidFill>
                  <a:schemeClr val="tx1">
                    <a:lumMod val="85000"/>
                    <a:lumOff val="15000"/>
                  </a:schemeClr>
                </a:solidFill>
                <a:latin typeface="+mj-lt"/>
                <a:ea typeface="+mj-ea"/>
                <a:cs typeface="+mj-cs"/>
              </a:rPr>
              <a:t>Ddwyieithog</a:t>
            </a:r>
          </a:p>
          <a:p>
            <a:pPr algn="ctr">
              <a:lnSpc>
                <a:spcPct val="90000"/>
              </a:lnSpc>
              <a:spcBef>
                <a:spcPct val="0"/>
              </a:spcBef>
              <a:spcAft>
                <a:spcPts val="600"/>
              </a:spcAft>
            </a:pPr>
            <a:r>
              <a:rPr lang="en-US" sz="2400">
                <a:solidFill>
                  <a:schemeClr val="tx1">
                    <a:lumMod val="85000"/>
                    <a:lumOff val="15000"/>
                  </a:schemeClr>
                </a:solidFill>
                <a:latin typeface="+mj-lt"/>
                <a:ea typeface="+mj-ea"/>
                <a:cs typeface="+mj-cs"/>
              </a:rPr>
              <a:t>Bilingual Nation</a:t>
            </a:r>
          </a:p>
        </p:txBody>
      </p:sp>
      <p:cxnSp>
        <p:nvCxnSpPr>
          <p:cNvPr id="3099" name="Straight Connector 3098">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101" name="Straight Connector 3100">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29438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7" name="Rectangle 309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99" name="Freeform: Shape 309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3719285"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defRPr/>
            </a:pPr>
            <a:endParaRPr lang="en-US">
              <a:solidFill>
                <a:prstClr val="white"/>
              </a:solidFill>
              <a:latin typeface="Calibri" panose="020F0502020204030204"/>
            </a:endParaRPr>
          </a:p>
        </p:txBody>
      </p:sp>
      <p:sp useBgFill="1">
        <p:nvSpPr>
          <p:cNvPr id="3101" name="Freeform: Shape 310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3711665"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defRPr/>
            </a:pP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899FA888-BBA2-D610-2F23-E69075445BF7}"/>
              </a:ext>
            </a:extLst>
          </p:cNvPr>
          <p:cNvSpPr txBox="1"/>
          <p:nvPr/>
        </p:nvSpPr>
        <p:spPr>
          <a:xfrm>
            <a:off x="1882485" y="1122363"/>
            <a:ext cx="3017520" cy="3204134"/>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4200">
              <a:latin typeface="+mj-lt"/>
              <a:ea typeface="+mj-ea"/>
              <a:cs typeface="+mj-cs"/>
            </a:endParaRPr>
          </a:p>
        </p:txBody>
      </p:sp>
      <p:sp>
        <p:nvSpPr>
          <p:cNvPr id="3103" name="Rectangle 310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75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
        <p:nvSpPr>
          <p:cNvPr id="3105" name="Rectangle 310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4771" y="4546920"/>
            <a:ext cx="30175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E3A67221-1FD0-DC38-24DE-37A88222C883}"/>
              </a:ext>
            </a:extLst>
          </p:cNvPr>
          <p:cNvSpPr txBox="1"/>
          <p:nvPr/>
        </p:nvSpPr>
        <p:spPr>
          <a:xfrm>
            <a:off x="1790575" y="4787085"/>
            <a:ext cx="6657850" cy="1070713"/>
          </a:xfrm>
          <a:prstGeom prst="rect">
            <a:avLst/>
          </a:prstGeom>
          <a:noFill/>
        </p:spPr>
        <p:txBody>
          <a:bodyPr wrap="square" lIns="91440" tIns="45720" rIns="91440" bIns="45720" anchor="t">
            <a:spAutoFit/>
          </a:bodyPr>
          <a:lstStyle/>
          <a:p>
            <a:pPr>
              <a:lnSpc>
                <a:spcPct val="90000"/>
              </a:lnSpc>
              <a:spcBef>
                <a:spcPct val="0"/>
              </a:spcBef>
              <a:spcAft>
                <a:spcPts val="600"/>
              </a:spcAft>
            </a:pPr>
            <a:r>
              <a:rPr lang="en-US" sz="3200" b="1" err="1"/>
              <a:t>Cynllunio</a:t>
            </a:r>
            <a:r>
              <a:rPr lang="en-US" sz="3200" b="1"/>
              <a:t> </a:t>
            </a:r>
            <a:r>
              <a:rPr lang="en-US" sz="3200" b="1" err="1"/>
              <a:t>Strategol</a:t>
            </a:r>
            <a:r>
              <a:rPr lang="en-US" sz="3200" b="1"/>
              <a:t>/Strategic Planning</a:t>
            </a:r>
            <a:endParaRPr lang="en-US" sz="3200" b="1">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3200"/>
          </a:p>
        </p:txBody>
      </p:sp>
      <p:sp>
        <p:nvSpPr>
          <p:cNvPr id="2" name="TextBox 1">
            <a:extLst>
              <a:ext uri="{FF2B5EF4-FFF2-40B4-BE49-F238E27FC236}">
                <a16:creationId xmlns:a16="http://schemas.microsoft.com/office/drawing/2014/main" id="{E6C8E88E-1796-6117-B40F-35A8E715C827}"/>
              </a:ext>
            </a:extLst>
          </p:cNvPr>
          <p:cNvSpPr txBox="1"/>
          <p:nvPr/>
        </p:nvSpPr>
        <p:spPr>
          <a:xfrm>
            <a:off x="1692886" y="1967111"/>
            <a:ext cx="8386453" cy="2095958"/>
          </a:xfrm>
          <a:prstGeom prst="rect">
            <a:avLst/>
          </a:prstGeom>
          <a:noFill/>
        </p:spPr>
        <p:txBody>
          <a:bodyPr wrap="square" lIns="91440" tIns="45720" rIns="91440" bIns="45720" anchor="t">
            <a:spAutoFit/>
          </a:bodyPr>
          <a:lstStyle/>
          <a:p>
            <a:pPr>
              <a:lnSpc>
                <a:spcPct val="90000"/>
              </a:lnSpc>
              <a:spcBef>
                <a:spcPct val="0"/>
              </a:spcBef>
              <a:spcAft>
                <a:spcPts val="600"/>
              </a:spcAft>
            </a:pPr>
            <a:endParaRPr lang="en-US" sz="3200">
              <a:ea typeface="Calibri"/>
              <a:cs typeface="Calibri"/>
            </a:endParaRPr>
          </a:p>
          <a:p>
            <a:pPr indent="-228600">
              <a:lnSpc>
                <a:spcPct val="90000"/>
              </a:lnSpc>
              <a:spcBef>
                <a:spcPct val="0"/>
              </a:spcBef>
              <a:spcAft>
                <a:spcPts val="600"/>
              </a:spcAft>
              <a:buFont typeface="Arial" panose="020B0604020202020204" pitchFamily="34" charset="0"/>
              <a:buChar char="•"/>
            </a:pPr>
            <a:r>
              <a:rPr lang="en-US" sz="3200" b="1" err="1"/>
              <a:t>Cynllun</a:t>
            </a:r>
            <a:r>
              <a:rPr lang="en-US" sz="3200" b="1"/>
              <a:t> </a:t>
            </a:r>
            <a:r>
              <a:rPr lang="en-US" sz="3200" b="1" err="1"/>
              <a:t>Datblygu’r</a:t>
            </a:r>
            <a:r>
              <a:rPr lang="en-US" sz="3200" b="1"/>
              <a:t> Ysgol (CDY)</a:t>
            </a:r>
            <a:endParaRPr lang="en-US" sz="3200" b="1">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3200" b="1">
              <a:ea typeface="Calibri"/>
              <a:cs typeface="Calibri"/>
            </a:endParaRPr>
          </a:p>
          <a:p>
            <a:pPr indent="-228600">
              <a:lnSpc>
                <a:spcPct val="90000"/>
              </a:lnSpc>
              <a:spcBef>
                <a:spcPct val="0"/>
              </a:spcBef>
              <a:spcAft>
                <a:spcPts val="600"/>
              </a:spcAft>
              <a:buFont typeface="Arial" panose="020B0604020202020204" pitchFamily="34" charset="0"/>
              <a:buChar char="•"/>
            </a:pPr>
            <a:r>
              <a:rPr lang="en-US" sz="3200" b="1"/>
              <a:t>The School Development Plan (SDP)</a:t>
            </a:r>
            <a:endParaRPr lang="en-US" sz="3200" b="1">
              <a:ea typeface="Calibri"/>
              <a:cs typeface="Calibri"/>
            </a:endParaRPr>
          </a:p>
        </p:txBody>
      </p:sp>
      <p:pic>
        <p:nvPicPr>
          <p:cNvPr id="6" name="Picture 5" descr="A group of colored pencils&#10;&#10;Description automatically generated">
            <a:extLst>
              <a:ext uri="{FF2B5EF4-FFF2-40B4-BE49-F238E27FC236}">
                <a16:creationId xmlns:a16="http://schemas.microsoft.com/office/drawing/2014/main" id="{C9E0D1EA-D64C-97D1-35F7-38160072C7BF}"/>
              </a:ext>
            </a:extLst>
          </p:cNvPr>
          <p:cNvPicPr>
            <a:picLocks noChangeAspect="1"/>
          </p:cNvPicPr>
          <p:nvPr/>
        </p:nvPicPr>
        <p:blipFill>
          <a:blip r:embed="rId3"/>
          <a:stretch>
            <a:fillRect/>
          </a:stretch>
        </p:blipFill>
        <p:spPr>
          <a:xfrm>
            <a:off x="1524000" y="-4433"/>
            <a:ext cx="9144000" cy="1959922"/>
          </a:xfrm>
          <a:prstGeom prst="rect">
            <a:avLst/>
          </a:prstGeom>
        </p:spPr>
      </p:pic>
      <p:sp>
        <p:nvSpPr>
          <p:cNvPr id="8" name="Rectangle 7">
            <a:extLst>
              <a:ext uri="{FF2B5EF4-FFF2-40B4-BE49-F238E27FC236}">
                <a16:creationId xmlns:a16="http://schemas.microsoft.com/office/drawing/2014/main" id="{D4C270E9-C751-4418-7AED-BE3F80274FA5}"/>
              </a:ext>
            </a:extLst>
          </p:cNvPr>
          <p:cNvSpPr/>
          <p:nvPr/>
        </p:nvSpPr>
        <p:spPr>
          <a:xfrm>
            <a:off x="1524000" y="301451"/>
            <a:ext cx="9127252" cy="93784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err="1">
                <a:ea typeface="Calibri"/>
                <a:cs typeface="Calibri"/>
              </a:rPr>
              <a:t>Gwella</a:t>
            </a:r>
            <a:r>
              <a:rPr lang="en-GB" sz="4400">
                <a:ea typeface="Calibri"/>
                <a:cs typeface="Calibri"/>
              </a:rPr>
              <a:t> </a:t>
            </a:r>
            <a:r>
              <a:rPr lang="en-GB" sz="4400" err="1">
                <a:ea typeface="Calibri"/>
                <a:cs typeface="Calibri"/>
              </a:rPr>
              <a:t>Ysgolion</a:t>
            </a:r>
            <a:r>
              <a:rPr lang="en-GB" sz="4400">
                <a:ea typeface="Calibri"/>
                <a:cs typeface="Calibri"/>
              </a:rPr>
              <a:t>/School Improvement</a:t>
            </a:r>
          </a:p>
        </p:txBody>
      </p:sp>
    </p:spTree>
    <p:extLst>
      <p:ext uri="{BB962C8B-B14F-4D97-AF65-F5344CB8AC3E}">
        <p14:creationId xmlns:p14="http://schemas.microsoft.com/office/powerpoint/2010/main" val="345941428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Updatedfor2526 xmlns="92c24619-d6d5-42cf-b618-23d930ad9f20">false</Updatedfor2526>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1" ma:contentTypeDescription="Create a new document." ma:contentTypeScope="" ma:versionID="bf806b92f60bd7e027de61aabf5b5a2d">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12a90f21a49cd90fbf34ade4de1c71f"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element ref="ns2:Updatedfor2526"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element name="Updatedfor2526" ma:index="46" nillable="true" ma:displayName="Updated for 2526" ma:default="0" ma:format="Dropdown" ma:internalName="Updatedfor2526">
      <xsd:simpleType>
        <xsd:restriction base="dms:Boolean"/>
      </xsd:simpleType>
    </xsd:element>
    <xsd:element name="MediaServiceBillingMetadata" ma:index="4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3D21DEB-5B87-4A8F-8E1F-8595ED52D22D}">
  <ds:schemaRefs>
    <ds:schemaRef ds:uri="http://schemas.microsoft.com/office/2006/documentManagement/types"/>
    <ds:schemaRef ds:uri="http://schemas.openxmlformats.org/package/2006/metadata/core-properties"/>
    <ds:schemaRef ds:uri="http://schemas.microsoft.com/office/infopath/2007/PartnerControls"/>
    <ds:schemaRef ds:uri="http://purl.org/dc/terms/"/>
    <ds:schemaRef ds:uri="8ee9550b-f5f4-4dde-bce5-39f4ba45c2f1"/>
    <ds:schemaRef ds:uri="http://schemas.microsoft.com/office/2006/metadata/properties"/>
    <ds:schemaRef ds:uri="http://purl.org/dc/dcmitype/"/>
    <ds:schemaRef ds:uri="92c24619-d6d5-42cf-b618-23d930ad9f20"/>
    <ds:schemaRef ds:uri="http://www.w3.org/XML/1998/namespace"/>
    <ds:schemaRef ds:uri="http://purl.org/dc/elements/1.1/"/>
  </ds:schemaRefs>
</ds:datastoreItem>
</file>

<file path=customXml/itemProps2.xml><?xml version="1.0" encoding="utf-8"?>
<ds:datastoreItem xmlns:ds="http://schemas.openxmlformats.org/officeDocument/2006/customXml" ds:itemID="{ED6597C4-96F2-41B8-AE31-F189B641B0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4A2C042-A9B4-4FF5-A78E-BB9C6AB5513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11</TotalTime>
  <Words>1869</Words>
  <Application>Microsoft Office PowerPoint</Application>
  <PresentationFormat>Widescreen</PresentationFormat>
  <Paragraphs>155</Paragraphs>
  <Slides>17</Slides>
  <Notes>16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17</vt:i4>
      </vt:variant>
    </vt:vector>
  </HeadingPairs>
  <TitlesOfParts>
    <vt:vector size="25" baseType="lpstr">
      <vt:lpstr>Aptos</vt:lpstr>
      <vt:lpstr>Aptos Light</vt:lpstr>
      <vt:lpstr>Arial</vt:lpstr>
      <vt:lpstr>Calibri</vt:lpstr>
      <vt:lpstr>Calibri Light</vt:lpstr>
      <vt:lpstr>Times New Roman</vt:lpstr>
      <vt:lpstr>Office Theme</vt:lpstr>
      <vt:lpstr>1_Office Theme</vt:lpstr>
      <vt:lpstr>ECAD7005- C/ECAD6016-C Dysgwyr, Ysgolion a Chymunedau: ble ydw i’n addysgu?  ECAD7005/ECAD6016 Learners, Schools and Communities: where am I teaching?</vt:lpstr>
      <vt:lpstr>PowerPoint Presentation</vt:lpstr>
      <vt:lpstr>PowerPoint Presentation</vt:lpstr>
      <vt:lpstr>PowerPoint Presentation</vt:lpstr>
      <vt:lpstr>PowerPoint Presentation</vt:lpstr>
      <vt:lpstr>PowerPoint Presentation</vt:lpstr>
      <vt:lpstr>   </vt:lpstr>
      <vt:lpstr>PowerPoint Presentation</vt:lpstr>
      <vt:lpstr>Amcanion y modiwl | Module 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i ECAD7003-C ! Welcome to ECAD7003-C !</dc:title>
  <dc:creator>Kelly Gipson</dc:creator>
  <cp:lastModifiedBy>Jessica Roberts</cp:lastModifiedBy>
  <cp:revision>120</cp:revision>
  <dcterms:created xsi:type="dcterms:W3CDTF">2021-01-19T11:50:50Z</dcterms:created>
  <dcterms:modified xsi:type="dcterms:W3CDTF">2026-01-06T16:02:21Z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