
<file path=[Content_Types].xml><?xml version="1.0" encoding="utf-8"?>
<Types xmlns="http://schemas.openxmlformats.org/package/2006/content-types">
  <Default Extension="png" ContentType="image/png"/>
  <Default Extension="jpeg" ContentType="image/jpeg"/>
  <Default Extension="emf" ContentType="image/x-emf"/>
  <Default Extension="wmf" ContentType="image/x-wmf"/>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2.xml" ContentType="application/vnd.openxmlformats-officedocument.presentationml.tags+xml"/>
  <Override PartName="/ppt/tags/tag3.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notesSlides/notesSlide3.xml" ContentType="application/vnd.openxmlformats-officedocument.presentationml.notesSlide+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notesSlides/notesSlide4.xml" ContentType="application/vnd.openxmlformats-officedocument.presentationml.notesSlide+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notesSlides/notesSlide5.xml" ContentType="application/vnd.openxmlformats-officedocument.presentationml.notesSlide+xml"/>
  <Override PartName="/ppt/tags/tag20.xml" ContentType="application/vnd.openxmlformats-officedocument.presentationml.tags+xml"/>
  <Override PartName="/ppt/tags/tag21.xml" ContentType="application/vnd.openxmlformats-officedocument.presentationml.tags+xml"/>
  <Override PartName="/ppt/notesSlides/notesSlide6.xml" ContentType="application/vnd.openxmlformats-officedocument.presentationml.notesSlide+xml"/>
  <Override PartName="/ppt/tags/tag22.xml" ContentType="application/vnd.openxmlformats-officedocument.presentationml.tags+xml"/>
  <Override PartName="/ppt/notesSlides/notesSlide7.xml" ContentType="application/vnd.openxmlformats-officedocument.presentationml.notesSlide+xml"/>
  <Override PartName="/ppt/tags/tag23.xml" ContentType="application/vnd.openxmlformats-officedocument.presentationml.tags+xml"/>
  <Override PartName="/ppt/tags/tag24.xml" ContentType="application/vnd.openxmlformats-officedocument.presentationml.tags+xml"/>
  <Override PartName="/ppt/notesSlides/notesSlide8.xml" ContentType="application/vnd.openxmlformats-officedocument.presentationml.notesSlide+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notesSlides/notesSlide9.xml" ContentType="application/vnd.openxmlformats-officedocument.presentationml.notesSlide+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notesSlides/notesSlide10.xml" ContentType="application/vnd.openxmlformats-officedocument.presentationml.notesSlide+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notesSlides/notesSlide11.xml" ContentType="application/vnd.openxmlformats-officedocument.presentationml.notesSlide+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notesSlides/notesSlide12.xml" ContentType="application/vnd.openxmlformats-officedocument.presentationml.notesSlide+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notesSlides/notesSlide13.xml" ContentType="application/vnd.openxmlformats-officedocument.presentationml.notesSlide+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notesSlides/notesSlide14.xml" ContentType="application/vnd.openxmlformats-officedocument.presentationml.notesSlide+xml"/>
  <Override PartName="/ppt/tags/tag43.xml" ContentType="application/vnd.openxmlformats-officedocument.presentationml.tags+xml"/>
  <Override PartName="/ppt/tags/tag44.xml" ContentType="application/vnd.openxmlformats-officedocument.presentationml.tags+xml"/>
  <Override PartName="/ppt/notesSlides/notesSlide15.xml" ContentType="application/vnd.openxmlformats-officedocument.presentationml.notesSlide+xml"/>
  <Override PartName="/ppt/tags/tag45.xml" ContentType="application/vnd.openxmlformats-officedocument.presentationml.tags+xml"/>
  <Override PartName="/ppt/tags/tag46.xml" ContentType="application/vnd.openxmlformats-officedocument.presentationml.tags+xml"/>
  <Override PartName="/ppt/notesSlides/notesSlide16.xml" ContentType="application/vnd.openxmlformats-officedocument.presentationml.notesSlide+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tags/tag50.xml" ContentType="application/vnd.openxmlformats-officedocument.presentationml.tags+xml"/>
  <Override PartName="/ppt/tags/tag51.xml" ContentType="application/vnd.openxmlformats-officedocument.presentationml.tags+xml"/>
  <Override PartName="/ppt/notesSlides/notesSlide19.xml" ContentType="application/vnd.openxmlformats-officedocument.presentationml.notesSlide+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notesSlides/notesSlide20.xml" ContentType="application/vnd.openxmlformats-officedocument.presentationml.notesSlide+xml"/>
  <Override PartName="/ppt/tags/tag55.xml" ContentType="application/vnd.openxmlformats-officedocument.presentationml.tags+xml"/>
  <Override PartName="/ppt/tags/tag56.xml" ContentType="application/vnd.openxmlformats-officedocument.presentationml.tags+xml"/>
  <Override PartName="/ppt/notesSlides/notesSlide21.xml" ContentType="application/vnd.openxmlformats-officedocument.presentationml.notesSlide+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notesSlides/notesSlide24.xml" ContentType="application/vnd.openxmlformats-officedocument.presentationml.notesSlide+xml"/>
  <Override PartName="/ppt/tags/tag63.xml" ContentType="application/vnd.openxmlformats-officedocument.presentationml.tags+xml"/>
  <Override PartName="/ppt/tags/tag64.xml" ContentType="application/vnd.openxmlformats-officedocument.presentationml.tags+xml"/>
  <Override PartName="/ppt/notesSlides/notesSlide25.xml" ContentType="application/vnd.openxmlformats-officedocument.presentationml.notesSlide+xml"/>
  <Override PartName="/ppt/tags/tag65.xml" ContentType="application/vnd.openxmlformats-officedocument.presentationml.tags+xml"/>
  <Override PartName="/ppt/tags/tag66.xml" ContentType="application/vnd.openxmlformats-officedocument.presentationml.tags+xml"/>
  <Override PartName="/ppt/notesSlides/notesSlide26.xml" ContentType="application/vnd.openxmlformats-officedocument.presentationml.notesSlide+xml"/>
  <Override PartName="/ppt/tags/tag67.xml" ContentType="application/vnd.openxmlformats-officedocument.presentationml.tags+xml"/>
  <Override PartName="/ppt/tags/tag68.xml" ContentType="application/vnd.openxmlformats-officedocument.presentationml.tags+xml"/>
  <Override PartName="/ppt/notesSlides/notesSlide27.xml" ContentType="application/vnd.openxmlformats-officedocument.presentationml.notesSlide+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notesSlides/notesSlide28.xml" ContentType="application/vnd.openxmlformats-officedocument.presentationml.notesSlide+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notesSlides/notesSlide29.xml" ContentType="application/vnd.openxmlformats-officedocument.presentationml.notesSlide+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notesSlides/notesSlide30.xml" ContentType="application/vnd.openxmlformats-officedocument.presentationml.notesSlide+xml"/>
  <Override PartName="/ppt/tags/tag78.xml" ContentType="application/vnd.openxmlformats-officedocument.presentationml.tags+xml"/>
  <Override PartName="/ppt/notesSlides/notesSlide31.xml" ContentType="application/vnd.openxmlformats-officedocument.presentationml.notesSlide+xml"/>
  <Override PartName="/ppt/tags/tag79.xml" ContentType="application/vnd.openxmlformats-officedocument.presentationml.tags+xml"/>
  <Override PartName="/ppt/tags/tag80.xml" ContentType="application/vnd.openxmlformats-officedocument.presentationml.tags+xml"/>
  <Override PartName="/ppt/notesSlides/notesSlide32.xml" ContentType="application/vnd.openxmlformats-officedocument.presentationml.notesSlide+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notesSlides/notesSlide33.xml" ContentType="application/vnd.openxmlformats-officedocument.presentationml.notesSlide+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notesSlides/notesSlide34.xml" ContentType="application/vnd.openxmlformats-officedocument.presentationml.notesSlide+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notesSlides/notesSlide35.xml" ContentType="application/vnd.openxmlformats-officedocument.presentationml.notesSlide+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notesSlides/notesSlide36.xml" ContentType="application/vnd.openxmlformats-officedocument.presentationml.notesSlide+xml"/>
  <Override PartName="/ppt/tags/tag94.xml" ContentType="application/vnd.openxmlformats-officedocument.presentationml.tags+xml"/>
  <Override PartName="/ppt/notesSlides/notesSlide37.xml" ContentType="application/vnd.openxmlformats-officedocument.presentationml.notesSlide+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notesSlides/notesSlide38.xml" ContentType="application/vnd.openxmlformats-officedocument.presentationml.notesSlide+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notesSlides/notesSlide39.xml" ContentType="application/vnd.openxmlformats-officedocument.presentationml.notesSlide+xml"/>
  <Override PartName="/ppt/tags/tag101.xml" ContentType="application/vnd.openxmlformats-officedocument.presentationml.tags+xml"/>
  <Override PartName="/ppt/tags/tag102.xml" ContentType="application/vnd.openxmlformats-officedocument.presentationml.tags+xml"/>
  <Override PartName="/ppt/notesSlides/notesSlide40.xml" ContentType="application/vnd.openxmlformats-officedocument.presentationml.notesSlide+xml"/>
  <Override PartName="/ppt/tags/tag103.xml" ContentType="application/vnd.openxmlformats-officedocument.presentationml.tags+xml"/>
  <Override PartName="/ppt/notesSlides/notesSlide41.xml" ContentType="application/vnd.openxmlformats-officedocument.presentationml.notesSlide+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notesSlides/notesSlide42.xml" ContentType="application/vnd.openxmlformats-officedocument.presentationml.notesSlide+xml"/>
  <Override PartName="/ppt/tags/tag107.xml" ContentType="application/vnd.openxmlformats-officedocument.presentationml.tags+xml"/>
  <Override PartName="/ppt/tags/tag108.xml" ContentType="application/vnd.openxmlformats-officedocument.presentationml.tags+xml"/>
  <Override PartName="/ppt/notesSlides/notesSlide43.xml" ContentType="application/vnd.openxmlformats-officedocument.presentationml.notesSlide+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notesSlides/notesSlide44.xml" ContentType="application/vnd.openxmlformats-officedocument.presentationml.notesSlide+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notesSlides/notesSlide45.xml" ContentType="application/vnd.openxmlformats-officedocument.presentationml.notesSlide+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notesSlides/notesSlide46.xml" ContentType="application/vnd.openxmlformats-officedocument.presentationml.notesSlide+xml"/>
  <Override PartName="/ppt/tags/tag119.xml" ContentType="application/vnd.openxmlformats-officedocument.presentationml.tags+xml"/>
  <Override PartName="/ppt/tags/tag120.xml" ContentType="application/vnd.openxmlformats-officedocument.presentationml.tags+xml"/>
  <Override PartName="/ppt/notesSlides/notesSlide47.xml" ContentType="application/vnd.openxmlformats-officedocument.presentationml.notesSlide+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notesSlides/notesSlide48.xml" ContentType="application/vnd.openxmlformats-officedocument.presentationml.notesSlide+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notesSlides/notesSlide49.xml" ContentType="application/vnd.openxmlformats-officedocument.presentationml.notesSlide+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notesSlides/notesSlide50.xml" ContentType="application/vnd.openxmlformats-officedocument.presentationml.notesSlide+xml"/>
  <Override PartName="/ppt/tags/tag130.xml" ContentType="application/vnd.openxmlformats-officedocument.presentationml.tags+xml"/>
  <Override PartName="/ppt/tags/tag131.xml" ContentType="application/vnd.openxmlformats-officedocument.presentationml.tags+xml"/>
  <Override PartName="/ppt/notesSlides/notesSlide51.xml" ContentType="application/vnd.openxmlformats-officedocument.presentationml.notesSlide+xml"/>
  <Override PartName="/ppt/tags/tag132.xml" ContentType="application/vnd.openxmlformats-officedocument.presentationml.tags+xml"/>
  <Override PartName="/ppt/tags/tag133.xml" ContentType="application/vnd.openxmlformats-officedocument.presentationml.tags+xml"/>
  <Override PartName="/ppt/notesSlides/notesSlide52.xml" ContentType="application/vnd.openxmlformats-officedocument.presentationml.notesSlide+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notesSlides/notesSlide55.xml" ContentType="application/vnd.openxmlformats-officedocument.presentationml.notesSlide+xml"/>
  <Override PartName="/ppt/tags/tag141.xml" ContentType="application/vnd.openxmlformats-officedocument.presentationml.tags+xml"/>
  <Override PartName="/ppt/notesSlides/notesSlide56.xml" ContentType="application/vnd.openxmlformats-officedocument.presentationml.notesSlide+xml"/>
  <Override PartName="/ppt/tags/tag142.xml" ContentType="application/vnd.openxmlformats-officedocument.presentationml.tags+xml"/>
  <Override PartName="/ppt/tags/tag143.xml" ContentType="application/vnd.openxmlformats-officedocument.presentationml.tags+xml"/>
  <Override PartName="/ppt/notesSlides/notesSlide57.xml" ContentType="application/vnd.openxmlformats-officedocument.presentationml.notesSlide+xml"/>
  <Override PartName="/ppt/tags/tag144.xml" ContentType="application/vnd.openxmlformats-officedocument.presentationml.tags+xml"/>
  <Override PartName="/ppt/notesSlides/notesSlide58.xml" ContentType="application/vnd.openxmlformats-officedocument.presentationml.notesSlide+xml"/>
  <Override PartName="/ppt/tags/tag145.xml" ContentType="application/vnd.openxmlformats-officedocument.presentationml.tags+xml"/>
  <Override PartName="/ppt/notesSlides/notesSlide59.xml" ContentType="application/vnd.openxmlformats-officedocument.presentationml.notesSlide+xml"/>
  <Override PartName="/ppt/tags/tag146.xml" ContentType="application/vnd.openxmlformats-officedocument.presentationml.tags+xml"/>
  <Override PartName="/ppt/notesSlides/notesSlide60.xml" ContentType="application/vnd.openxmlformats-officedocument.presentationml.notesSlide+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notesSlides/notesSlide61.xml" ContentType="application/vnd.openxmlformats-officedocument.presentationml.notesSlide+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tags/tag159.xml" ContentType="application/vnd.openxmlformats-officedocument.presentationml.tags+xml"/>
  <Override PartName="/ppt/notesSlides/notesSlide65.xml" ContentType="application/vnd.openxmlformats-officedocument.presentationml.notesSlide+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notesSlides/notesSlide66.xml" ContentType="application/vnd.openxmlformats-officedocument.presentationml.notesSlide+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notesSlides/notesSlide67.xml" ContentType="application/vnd.openxmlformats-officedocument.presentationml.notesSlide+xml"/>
  <Override PartName="/ppt/tags/tag178.xml" ContentType="application/vnd.openxmlformats-officedocument.presentationml.tags+xml"/>
  <Override PartName="/ppt/tags/tag179.xml" ContentType="application/vnd.openxmlformats-officedocument.presentationml.tags+xml"/>
  <Override PartName="/ppt/notesSlides/notesSlide68.xml" ContentType="application/vnd.openxmlformats-officedocument.presentationml.notesSlide+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tags/tag185.xml" ContentType="application/vnd.openxmlformats-officedocument.presentationml.tags+xml"/>
  <Override PartName="/ppt/tags/tag186.xml" ContentType="application/vnd.openxmlformats-officedocument.presentationml.tags+xml"/>
  <Override PartName="/ppt/notesSlides/notesSlide72.xml" ContentType="application/vnd.openxmlformats-officedocument.presentationml.notesSlide+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notesSlides/notesSlide73.xml" ContentType="application/vnd.openxmlformats-officedocument.presentationml.notesSlide+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notesSlides/notesSlide7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1"/>
  </p:sldMasterIdLst>
  <p:notesMasterIdLst>
    <p:notesMasterId r:id="rId96"/>
  </p:notesMasterIdLst>
  <p:handoutMasterIdLst>
    <p:handoutMasterId r:id="rId97"/>
  </p:handoutMasterIdLst>
  <p:sldIdLst>
    <p:sldId id="261" r:id="rId2"/>
    <p:sldId id="443" r:id="rId3"/>
    <p:sldId id="437" r:id="rId4"/>
    <p:sldId id="438" r:id="rId5"/>
    <p:sldId id="440" r:id="rId6"/>
    <p:sldId id="441" r:id="rId7"/>
    <p:sldId id="442" r:id="rId8"/>
    <p:sldId id="444" r:id="rId9"/>
    <p:sldId id="436" r:id="rId10"/>
    <p:sldId id="398" r:id="rId11"/>
    <p:sldId id="332" r:id="rId12"/>
    <p:sldId id="356" r:id="rId13"/>
    <p:sldId id="384" r:id="rId14"/>
    <p:sldId id="429" r:id="rId15"/>
    <p:sldId id="474" r:id="rId16"/>
    <p:sldId id="385" r:id="rId17"/>
    <p:sldId id="475" r:id="rId18"/>
    <p:sldId id="386" r:id="rId19"/>
    <p:sldId id="432" r:id="rId20"/>
    <p:sldId id="423" r:id="rId21"/>
    <p:sldId id="434" r:id="rId22"/>
    <p:sldId id="476" r:id="rId23"/>
    <p:sldId id="425" r:id="rId24"/>
    <p:sldId id="435" r:id="rId25"/>
    <p:sldId id="426" r:id="rId26"/>
    <p:sldId id="427" r:id="rId27"/>
    <p:sldId id="326" r:id="rId28"/>
    <p:sldId id="327" r:id="rId29"/>
    <p:sldId id="359" r:id="rId30"/>
    <p:sldId id="400" r:id="rId31"/>
    <p:sldId id="445" r:id="rId32"/>
    <p:sldId id="379" r:id="rId33"/>
    <p:sldId id="334" r:id="rId34"/>
    <p:sldId id="381" r:id="rId35"/>
    <p:sldId id="391" r:id="rId36"/>
    <p:sldId id="477" r:id="rId37"/>
    <p:sldId id="446" r:id="rId38"/>
    <p:sldId id="447" r:id="rId39"/>
    <p:sldId id="336" r:id="rId40"/>
    <p:sldId id="433" r:id="rId41"/>
    <p:sldId id="431" r:id="rId42"/>
    <p:sldId id="382" r:id="rId43"/>
    <p:sldId id="402" r:id="rId44"/>
    <p:sldId id="392" r:id="rId45"/>
    <p:sldId id="420" r:id="rId46"/>
    <p:sldId id="408" r:id="rId47"/>
    <p:sldId id="478" r:id="rId48"/>
    <p:sldId id="413" r:id="rId49"/>
    <p:sldId id="414" r:id="rId50"/>
    <p:sldId id="416" r:id="rId51"/>
    <p:sldId id="417" r:id="rId52"/>
    <p:sldId id="409" r:id="rId53"/>
    <p:sldId id="375" r:id="rId54"/>
    <p:sldId id="376" r:id="rId55"/>
    <p:sldId id="377" r:id="rId56"/>
    <p:sldId id="479" r:id="rId57"/>
    <p:sldId id="347" r:id="rId58"/>
    <p:sldId id="396" r:id="rId59"/>
    <p:sldId id="397" r:id="rId60"/>
    <p:sldId id="349" r:id="rId61"/>
    <p:sldId id="351" r:id="rId62"/>
    <p:sldId id="353" r:id="rId63"/>
    <p:sldId id="404" r:id="rId64"/>
    <p:sldId id="405" r:id="rId65"/>
    <p:sldId id="406" r:id="rId66"/>
    <p:sldId id="421" r:id="rId67"/>
    <p:sldId id="480" r:id="rId68"/>
    <p:sldId id="449" r:id="rId69"/>
    <p:sldId id="473" r:id="rId70"/>
    <p:sldId id="450" r:id="rId71"/>
    <p:sldId id="451" r:id="rId72"/>
    <p:sldId id="452" r:id="rId73"/>
    <p:sldId id="453" r:id="rId74"/>
    <p:sldId id="481" r:id="rId75"/>
    <p:sldId id="454" r:id="rId76"/>
    <p:sldId id="455" r:id="rId77"/>
    <p:sldId id="456" r:id="rId78"/>
    <p:sldId id="457" r:id="rId79"/>
    <p:sldId id="467" r:id="rId80"/>
    <p:sldId id="468" r:id="rId81"/>
    <p:sldId id="469" r:id="rId82"/>
    <p:sldId id="470" r:id="rId83"/>
    <p:sldId id="471" r:id="rId84"/>
    <p:sldId id="482" r:id="rId85"/>
    <p:sldId id="458" r:id="rId86"/>
    <p:sldId id="459" r:id="rId87"/>
    <p:sldId id="460" r:id="rId88"/>
    <p:sldId id="461" r:id="rId89"/>
    <p:sldId id="462" r:id="rId90"/>
    <p:sldId id="463" r:id="rId91"/>
    <p:sldId id="464" r:id="rId92"/>
    <p:sldId id="465" r:id="rId93"/>
    <p:sldId id="466" r:id="rId94"/>
    <p:sldId id="472" r:id="rId95"/>
  </p:sldIdLst>
  <p:sldSz cx="9144000" cy="6858000" type="screen4x3"/>
  <p:notesSz cx="6797675" cy="9926638"/>
  <p:custDataLst>
    <p:tags r:id="rId98"/>
  </p:custDataLst>
  <p:defaultTextStyle>
    <a:defPPr>
      <a:defRPr lang="en-GB"/>
    </a:defPPr>
    <a:lvl1pPr algn="ctr" rtl="0" fontAlgn="base">
      <a:spcBef>
        <a:spcPct val="0"/>
      </a:spcBef>
      <a:spcAft>
        <a:spcPct val="0"/>
      </a:spcAft>
      <a:defRPr sz="3200" b="1" kern="1200">
        <a:solidFill>
          <a:schemeClr val="bg1"/>
        </a:solidFill>
        <a:latin typeface="Verdana" pitchFamily="34" charset="0"/>
        <a:ea typeface="ＭＳ Ｐゴシック" pitchFamily="-112" charset="-128"/>
        <a:cs typeface="+mn-cs"/>
      </a:defRPr>
    </a:lvl1pPr>
    <a:lvl2pPr marL="457200" algn="ctr" rtl="0" fontAlgn="base">
      <a:spcBef>
        <a:spcPct val="0"/>
      </a:spcBef>
      <a:spcAft>
        <a:spcPct val="0"/>
      </a:spcAft>
      <a:defRPr sz="3200" b="1" kern="1200">
        <a:solidFill>
          <a:schemeClr val="bg1"/>
        </a:solidFill>
        <a:latin typeface="Verdana" pitchFamily="34" charset="0"/>
        <a:ea typeface="ＭＳ Ｐゴシック" pitchFamily="-112" charset="-128"/>
        <a:cs typeface="+mn-cs"/>
      </a:defRPr>
    </a:lvl2pPr>
    <a:lvl3pPr marL="914400" algn="ctr" rtl="0" fontAlgn="base">
      <a:spcBef>
        <a:spcPct val="0"/>
      </a:spcBef>
      <a:spcAft>
        <a:spcPct val="0"/>
      </a:spcAft>
      <a:defRPr sz="3200" b="1" kern="1200">
        <a:solidFill>
          <a:schemeClr val="bg1"/>
        </a:solidFill>
        <a:latin typeface="Verdana" pitchFamily="34" charset="0"/>
        <a:ea typeface="ＭＳ Ｐゴシック" pitchFamily="-112" charset="-128"/>
        <a:cs typeface="+mn-cs"/>
      </a:defRPr>
    </a:lvl3pPr>
    <a:lvl4pPr marL="1371600" algn="ctr" rtl="0" fontAlgn="base">
      <a:spcBef>
        <a:spcPct val="0"/>
      </a:spcBef>
      <a:spcAft>
        <a:spcPct val="0"/>
      </a:spcAft>
      <a:defRPr sz="3200" b="1" kern="1200">
        <a:solidFill>
          <a:schemeClr val="bg1"/>
        </a:solidFill>
        <a:latin typeface="Verdana" pitchFamily="34" charset="0"/>
        <a:ea typeface="ＭＳ Ｐゴシック" pitchFamily="-112" charset="-128"/>
        <a:cs typeface="+mn-cs"/>
      </a:defRPr>
    </a:lvl4pPr>
    <a:lvl5pPr marL="1828800" algn="ctr" rtl="0" fontAlgn="base">
      <a:spcBef>
        <a:spcPct val="0"/>
      </a:spcBef>
      <a:spcAft>
        <a:spcPct val="0"/>
      </a:spcAft>
      <a:defRPr sz="3200" b="1" kern="1200">
        <a:solidFill>
          <a:schemeClr val="bg1"/>
        </a:solidFill>
        <a:latin typeface="Verdana" pitchFamily="34" charset="0"/>
        <a:ea typeface="ＭＳ Ｐゴシック" pitchFamily="-112" charset="-128"/>
        <a:cs typeface="+mn-cs"/>
      </a:defRPr>
    </a:lvl5pPr>
    <a:lvl6pPr marL="2286000" algn="l" defTabSz="914400" rtl="0" eaLnBrk="1" latinLnBrk="0" hangingPunct="1">
      <a:defRPr sz="3200" b="1" kern="1200">
        <a:solidFill>
          <a:schemeClr val="bg1"/>
        </a:solidFill>
        <a:latin typeface="Verdana" pitchFamily="34" charset="0"/>
        <a:ea typeface="ＭＳ Ｐゴシック" pitchFamily="-112" charset="-128"/>
        <a:cs typeface="+mn-cs"/>
      </a:defRPr>
    </a:lvl6pPr>
    <a:lvl7pPr marL="2743200" algn="l" defTabSz="914400" rtl="0" eaLnBrk="1" latinLnBrk="0" hangingPunct="1">
      <a:defRPr sz="3200" b="1" kern="1200">
        <a:solidFill>
          <a:schemeClr val="bg1"/>
        </a:solidFill>
        <a:latin typeface="Verdana" pitchFamily="34" charset="0"/>
        <a:ea typeface="ＭＳ Ｐゴシック" pitchFamily="-112" charset="-128"/>
        <a:cs typeface="+mn-cs"/>
      </a:defRPr>
    </a:lvl7pPr>
    <a:lvl8pPr marL="3200400" algn="l" defTabSz="914400" rtl="0" eaLnBrk="1" latinLnBrk="0" hangingPunct="1">
      <a:defRPr sz="3200" b="1" kern="1200">
        <a:solidFill>
          <a:schemeClr val="bg1"/>
        </a:solidFill>
        <a:latin typeface="Verdana" pitchFamily="34" charset="0"/>
        <a:ea typeface="ＭＳ Ｐゴシック" pitchFamily="-112" charset="-128"/>
        <a:cs typeface="+mn-cs"/>
      </a:defRPr>
    </a:lvl8pPr>
    <a:lvl9pPr marL="3657600" algn="l" defTabSz="914400" rtl="0" eaLnBrk="1" latinLnBrk="0" hangingPunct="1">
      <a:defRPr sz="3200" b="1" kern="1200">
        <a:solidFill>
          <a:schemeClr val="bg1"/>
        </a:solidFill>
        <a:latin typeface="Verdana" pitchFamily="34" charset="0"/>
        <a:ea typeface="ＭＳ Ｐゴシック" pitchFamily="-112"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showPr showNarration="1" useTimings="0">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3333FF"/>
    <a:srgbClr val="FF3300"/>
    <a:srgbClr val="0033CC"/>
    <a:srgbClr val="FFE18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159" autoAdjust="0"/>
    <p:restoredTop sz="74074" autoAdjust="0"/>
  </p:normalViewPr>
  <p:slideViewPr>
    <p:cSldViewPr>
      <p:cViewPr varScale="1">
        <p:scale>
          <a:sx n="55" d="100"/>
          <a:sy n="55" d="100"/>
        </p:scale>
        <p:origin x="1584" y="2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2160"/>
    </p:cViewPr>
  </p:sorterViewPr>
  <p:notesViewPr>
    <p:cSldViewPr>
      <p:cViewPr>
        <p:scale>
          <a:sx n="75" d="100"/>
          <a:sy n="75" d="100"/>
        </p:scale>
        <p:origin x="-2190" y="-126"/>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slide" Target="slides/slide88.xml"/><Relationship Id="rId97" Type="http://schemas.openxmlformats.org/officeDocument/2006/relationships/handoutMaster" Target="handoutMasters/handoutMaster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102"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tags" Target="tags/tag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presProps" Target="presProps.xml"/><Relationship Id="rId10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0098" name="Rectangle 2"/>
          <p:cNvSpPr>
            <a:spLocks noGrp="1" noChangeArrowheads="1"/>
          </p:cNvSpPr>
          <p:nvPr>
            <p:ph type="hdr" sz="quarter"/>
          </p:nvPr>
        </p:nvSpPr>
        <p:spPr bwMode="auto">
          <a:xfrm>
            <a:off x="1" y="1"/>
            <a:ext cx="2946247" cy="4965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5" tIns="46042" rIns="92085" bIns="46042" numCol="1" anchor="t" anchorCtr="0" compatLnSpc="1">
            <a:prstTxWarp prst="textNoShape">
              <a:avLst/>
            </a:prstTxWarp>
          </a:bodyPr>
          <a:lstStyle>
            <a:lvl1pPr algn="l">
              <a:defRPr sz="1200" b="0">
                <a:solidFill>
                  <a:schemeClr val="tx1"/>
                </a:solidFill>
                <a:latin typeface="Arial" charset="0"/>
              </a:defRPr>
            </a:lvl1pPr>
          </a:lstStyle>
          <a:p>
            <a:endParaRPr lang="en-US" altLang="en-US"/>
          </a:p>
        </p:txBody>
      </p:sp>
      <p:sp>
        <p:nvSpPr>
          <p:cNvPr id="260099" name="Rectangle 3"/>
          <p:cNvSpPr>
            <a:spLocks noGrp="1" noChangeArrowheads="1"/>
          </p:cNvSpPr>
          <p:nvPr>
            <p:ph type="dt" sz="quarter" idx="1"/>
          </p:nvPr>
        </p:nvSpPr>
        <p:spPr bwMode="auto">
          <a:xfrm>
            <a:off x="3849827" y="1"/>
            <a:ext cx="2946246" cy="4965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5" tIns="46042" rIns="92085" bIns="46042" numCol="1" anchor="t" anchorCtr="0" compatLnSpc="1">
            <a:prstTxWarp prst="textNoShape">
              <a:avLst/>
            </a:prstTxWarp>
          </a:bodyPr>
          <a:lstStyle>
            <a:lvl1pPr algn="r">
              <a:defRPr sz="1200" b="0">
                <a:solidFill>
                  <a:schemeClr val="tx1"/>
                </a:solidFill>
                <a:latin typeface="Arial" charset="0"/>
              </a:defRPr>
            </a:lvl1pPr>
          </a:lstStyle>
          <a:p>
            <a:endParaRPr lang="en-US" altLang="en-US"/>
          </a:p>
        </p:txBody>
      </p:sp>
      <p:sp>
        <p:nvSpPr>
          <p:cNvPr id="260100" name="Rectangle 4"/>
          <p:cNvSpPr>
            <a:spLocks noGrp="1" noChangeArrowheads="1"/>
          </p:cNvSpPr>
          <p:nvPr>
            <p:ph type="ftr" sz="quarter" idx="2"/>
          </p:nvPr>
        </p:nvSpPr>
        <p:spPr bwMode="auto">
          <a:xfrm>
            <a:off x="1" y="9428469"/>
            <a:ext cx="2946247" cy="4965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5" tIns="46042" rIns="92085" bIns="46042" numCol="1" anchor="b" anchorCtr="0" compatLnSpc="1">
            <a:prstTxWarp prst="textNoShape">
              <a:avLst/>
            </a:prstTxWarp>
          </a:bodyPr>
          <a:lstStyle>
            <a:lvl1pPr algn="l">
              <a:defRPr sz="1200" b="0">
                <a:solidFill>
                  <a:schemeClr val="tx1"/>
                </a:solidFill>
                <a:latin typeface="Arial" charset="0"/>
              </a:defRPr>
            </a:lvl1pPr>
          </a:lstStyle>
          <a:p>
            <a:endParaRPr lang="en-US" altLang="en-US"/>
          </a:p>
        </p:txBody>
      </p:sp>
      <p:sp>
        <p:nvSpPr>
          <p:cNvPr id="260101" name="Rectangle 5"/>
          <p:cNvSpPr>
            <a:spLocks noGrp="1" noChangeArrowheads="1"/>
          </p:cNvSpPr>
          <p:nvPr>
            <p:ph type="sldNum" sz="quarter" idx="3"/>
          </p:nvPr>
        </p:nvSpPr>
        <p:spPr bwMode="auto">
          <a:xfrm>
            <a:off x="3849827" y="9428469"/>
            <a:ext cx="2946246" cy="4965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5" tIns="46042" rIns="92085" bIns="46042" numCol="1" anchor="b" anchorCtr="0" compatLnSpc="1">
            <a:prstTxWarp prst="textNoShape">
              <a:avLst/>
            </a:prstTxWarp>
          </a:bodyPr>
          <a:lstStyle>
            <a:lvl1pPr algn="r">
              <a:defRPr sz="1200" b="0">
                <a:solidFill>
                  <a:schemeClr val="tx1"/>
                </a:solidFill>
                <a:latin typeface="Arial" charset="0"/>
              </a:defRPr>
            </a:lvl1pPr>
          </a:lstStyle>
          <a:p>
            <a:fld id="{CB74DCB8-6CD1-4E35-A203-FFE01255AEBB}" type="slidenum">
              <a:rPr lang="en-GB" altLang="en-US"/>
              <a:pPr/>
              <a:t>‹#›</a:t>
            </a:fld>
            <a:endParaRPr lang="en-GB" altLang="en-US"/>
          </a:p>
        </p:txBody>
      </p:sp>
      <p:sp>
        <p:nvSpPr>
          <p:cNvPr id="14342" name="hc"/>
          <p:cNvSpPr txBox="1">
            <a:spLocks noChangeArrowheads="1"/>
          </p:cNvSpPr>
          <p:nvPr/>
        </p:nvSpPr>
        <p:spPr bwMode="auto">
          <a:xfrm>
            <a:off x="1" y="1"/>
            <a:ext cx="6797675" cy="2775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85" tIns="46042" rIns="92085" bIns="46042">
            <a:spAutoFit/>
          </a:bodyPr>
          <a:lstStyle/>
          <a:p>
            <a:endParaRPr lang="en-US" altLang="en-US" sz="1200">
              <a:solidFill>
                <a:srgbClr val="FF0000"/>
              </a:solidFill>
              <a:latin typeface="Calibri" pitchFamily="34" charset="0"/>
            </a:endParaRPr>
          </a:p>
        </p:txBody>
      </p:sp>
      <p:sp>
        <p:nvSpPr>
          <p:cNvPr id="14343" name="fc"/>
          <p:cNvSpPr txBox="1">
            <a:spLocks noChangeArrowheads="1"/>
          </p:cNvSpPr>
          <p:nvPr/>
        </p:nvSpPr>
        <p:spPr bwMode="auto">
          <a:xfrm>
            <a:off x="1" y="9679150"/>
            <a:ext cx="6797675" cy="2762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85" tIns="46042" rIns="92085" bIns="46042">
            <a:spAutoFit/>
          </a:bodyPr>
          <a:lstStyle/>
          <a:p>
            <a:endParaRPr lang="en-US" altLang="en-US" sz="1200">
              <a:solidFill>
                <a:srgbClr val="FF0000"/>
              </a:solidFill>
              <a:latin typeface="Calibri" pitchFamily="34" charset="0"/>
            </a:endParaRPr>
          </a:p>
        </p:txBody>
      </p:sp>
    </p:spTree>
    <p:extLst>
      <p:ext uri="{BB962C8B-B14F-4D97-AF65-F5344CB8AC3E}">
        <p14:creationId xmlns:p14="http://schemas.microsoft.com/office/powerpoint/2010/main" val="32492125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bwMode="auto">
          <a:xfrm>
            <a:off x="1" y="1"/>
            <a:ext cx="2946247" cy="4965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5" tIns="46042" rIns="92085" bIns="46042" numCol="1" anchor="t" anchorCtr="0" compatLnSpc="1">
            <a:prstTxWarp prst="textNoShape">
              <a:avLst/>
            </a:prstTxWarp>
          </a:bodyPr>
          <a:lstStyle>
            <a:lvl1pPr algn="l">
              <a:defRPr sz="1200" b="0">
                <a:solidFill>
                  <a:schemeClr val="tx1"/>
                </a:solidFill>
                <a:latin typeface="Arial" charset="0"/>
              </a:defRPr>
            </a:lvl1pPr>
          </a:lstStyle>
          <a:p>
            <a:endParaRPr lang="en-US" altLang="en-US"/>
          </a:p>
        </p:txBody>
      </p:sp>
      <p:sp>
        <p:nvSpPr>
          <p:cNvPr id="9219" name="Rectangle 3"/>
          <p:cNvSpPr>
            <a:spLocks noGrp="1" noChangeArrowheads="1"/>
          </p:cNvSpPr>
          <p:nvPr>
            <p:ph type="dt" idx="1"/>
          </p:nvPr>
        </p:nvSpPr>
        <p:spPr bwMode="auto">
          <a:xfrm>
            <a:off x="3849827" y="1"/>
            <a:ext cx="2946246" cy="4965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5" tIns="46042" rIns="92085" bIns="46042" numCol="1" anchor="t" anchorCtr="0" compatLnSpc="1">
            <a:prstTxWarp prst="textNoShape">
              <a:avLst/>
            </a:prstTxWarp>
          </a:bodyPr>
          <a:lstStyle>
            <a:lvl1pPr algn="r">
              <a:defRPr sz="1200" b="0">
                <a:solidFill>
                  <a:schemeClr val="tx1"/>
                </a:solidFill>
                <a:latin typeface="Arial" charset="0"/>
              </a:defRPr>
            </a:lvl1pPr>
          </a:lstStyle>
          <a:p>
            <a:endParaRPr lang="en-US" altLang="en-US"/>
          </a:p>
        </p:txBody>
      </p:sp>
      <p:sp>
        <p:nvSpPr>
          <p:cNvPr id="15364" name="Rectangle 4"/>
          <p:cNvSpPr>
            <a:spLocks noGrp="1" noRot="1" noChangeAspect="1" noChangeArrowheads="1" noTextEdit="1"/>
          </p:cNvSpPr>
          <p:nvPr>
            <p:ph type="sldImg" idx="2"/>
          </p:nvPr>
        </p:nvSpPr>
        <p:spPr bwMode="auto">
          <a:xfrm>
            <a:off x="2268538" y="311150"/>
            <a:ext cx="2128837" cy="159861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21" name="Rectangle 5"/>
          <p:cNvSpPr>
            <a:spLocks noGrp="1" noChangeArrowheads="1"/>
          </p:cNvSpPr>
          <p:nvPr>
            <p:ph type="body" sz="quarter" idx="3"/>
          </p:nvPr>
        </p:nvSpPr>
        <p:spPr bwMode="auto">
          <a:xfrm>
            <a:off x="679287" y="2273691"/>
            <a:ext cx="5439101" cy="69088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5" tIns="46042" rIns="92085" bIns="46042" numCol="1" anchor="t" anchorCtr="0" compatLnSpc="1">
            <a:prstTxWarp prst="textNoShape">
              <a:avLst/>
            </a:prstTxWarp>
          </a:bodyPr>
          <a:lstStyle/>
          <a:p>
            <a:pPr lvl="0"/>
            <a:r>
              <a:rPr lang="en-GB" altLang="en-US" dirty="0" smtClean="0"/>
              <a:t>Click to edit Master text styles</a:t>
            </a:r>
          </a:p>
          <a:p>
            <a:pPr lvl="1"/>
            <a:r>
              <a:rPr lang="en-GB" altLang="en-US" dirty="0" smtClean="0"/>
              <a:t>Second level</a:t>
            </a:r>
          </a:p>
          <a:p>
            <a:pPr lvl="2"/>
            <a:r>
              <a:rPr lang="en-GB" altLang="en-US" dirty="0" smtClean="0"/>
              <a:t>Third level</a:t>
            </a:r>
          </a:p>
          <a:p>
            <a:pPr lvl="3"/>
            <a:r>
              <a:rPr lang="en-GB" altLang="en-US" dirty="0" smtClean="0"/>
              <a:t>Fourth level</a:t>
            </a:r>
          </a:p>
          <a:p>
            <a:pPr lvl="4"/>
            <a:r>
              <a:rPr lang="en-GB" altLang="en-US" dirty="0" smtClean="0"/>
              <a:t>Fifth level</a:t>
            </a:r>
          </a:p>
        </p:txBody>
      </p:sp>
      <p:sp>
        <p:nvSpPr>
          <p:cNvPr id="9222" name="Rectangle 6"/>
          <p:cNvSpPr>
            <a:spLocks noGrp="1" noChangeArrowheads="1"/>
          </p:cNvSpPr>
          <p:nvPr>
            <p:ph type="ftr" sz="quarter" idx="4"/>
          </p:nvPr>
        </p:nvSpPr>
        <p:spPr bwMode="auto">
          <a:xfrm>
            <a:off x="1" y="9428469"/>
            <a:ext cx="2946247" cy="4965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5" tIns="46042" rIns="92085" bIns="46042" numCol="1" anchor="b" anchorCtr="0" compatLnSpc="1">
            <a:prstTxWarp prst="textNoShape">
              <a:avLst/>
            </a:prstTxWarp>
          </a:bodyPr>
          <a:lstStyle>
            <a:lvl1pPr algn="l">
              <a:defRPr sz="1200" b="0">
                <a:solidFill>
                  <a:schemeClr val="tx1"/>
                </a:solidFill>
                <a:latin typeface="Arial" charset="0"/>
              </a:defRPr>
            </a:lvl1pPr>
          </a:lstStyle>
          <a:p>
            <a:endParaRPr lang="en-US" altLang="en-US"/>
          </a:p>
        </p:txBody>
      </p:sp>
      <p:sp>
        <p:nvSpPr>
          <p:cNvPr id="9223" name="Rectangle 7"/>
          <p:cNvSpPr>
            <a:spLocks noGrp="1" noChangeArrowheads="1"/>
          </p:cNvSpPr>
          <p:nvPr>
            <p:ph type="sldNum" sz="quarter" idx="5"/>
          </p:nvPr>
        </p:nvSpPr>
        <p:spPr bwMode="auto">
          <a:xfrm>
            <a:off x="3849827" y="9428469"/>
            <a:ext cx="2946246" cy="4965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5" tIns="46042" rIns="92085" bIns="46042" numCol="1" anchor="b" anchorCtr="0" compatLnSpc="1">
            <a:prstTxWarp prst="textNoShape">
              <a:avLst/>
            </a:prstTxWarp>
          </a:bodyPr>
          <a:lstStyle>
            <a:lvl1pPr algn="r">
              <a:defRPr sz="1200" b="0">
                <a:solidFill>
                  <a:schemeClr val="tx1"/>
                </a:solidFill>
                <a:latin typeface="Arial" charset="0"/>
              </a:defRPr>
            </a:lvl1pPr>
          </a:lstStyle>
          <a:p>
            <a:fld id="{C1140ABF-7310-4D0C-AF45-0716FEDB2621}" type="slidenum">
              <a:rPr lang="en-GB" altLang="en-US"/>
              <a:pPr/>
              <a:t>‹#›</a:t>
            </a:fld>
            <a:endParaRPr lang="en-GB" altLang="en-US"/>
          </a:p>
        </p:txBody>
      </p:sp>
      <p:sp>
        <p:nvSpPr>
          <p:cNvPr id="15368" name="hc"/>
          <p:cNvSpPr txBox="1">
            <a:spLocks noChangeArrowheads="1"/>
          </p:cNvSpPr>
          <p:nvPr/>
        </p:nvSpPr>
        <p:spPr bwMode="auto">
          <a:xfrm>
            <a:off x="1" y="0"/>
            <a:ext cx="6797675" cy="2762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85" tIns="46042" rIns="92085" bIns="46042">
            <a:spAutoFit/>
          </a:bodyPr>
          <a:lstStyle/>
          <a:p>
            <a:endParaRPr lang="en-US" altLang="en-US" sz="1200">
              <a:solidFill>
                <a:srgbClr val="FF0000"/>
              </a:solidFill>
              <a:latin typeface="Calibri" pitchFamily="34" charset="0"/>
            </a:endParaRPr>
          </a:p>
        </p:txBody>
      </p:sp>
      <p:sp>
        <p:nvSpPr>
          <p:cNvPr id="15369" name="fc"/>
          <p:cNvSpPr txBox="1">
            <a:spLocks noChangeArrowheads="1"/>
          </p:cNvSpPr>
          <p:nvPr/>
        </p:nvSpPr>
        <p:spPr bwMode="auto">
          <a:xfrm>
            <a:off x="1" y="9679150"/>
            <a:ext cx="6797675" cy="2762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85" tIns="46042" rIns="92085" bIns="46042">
            <a:spAutoFit/>
          </a:bodyPr>
          <a:lstStyle/>
          <a:p>
            <a:endParaRPr lang="en-US" altLang="en-US" sz="1200">
              <a:solidFill>
                <a:srgbClr val="FF0000"/>
              </a:solidFill>
              <a:latin typeface="Calibri" pitchFamily="34" charset="0"/>
            </a:endParaRPr>
          </a:p>
        </p:txBody>
      </p:sp>
    </p:spTree>
    <p:extLst>
      <p:ext uri="{BB962C8B-B14F-4D97-AF65-F5344CB8AC3E}">
        <p14:creationId xmlns:p14="http://schemas.microsoft.com/office/powerpoint/2010/main" val="2476918476"/>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600" kern="1200">
        <a:solidFill>
          <a:schemeClr val="tx1"/>
        </a:solidFill>
        <a:latin typeface="Arial" pitchFamily="34" charset="0"/>
        <a:ea typeface="ＭＳ Ｐゴシック" pitchFamily="-112" charset="-128"/>
        <a:cs typeface="ＭＳ Ｐゴシック" pitchFamily="-112" charset="-128"/>
      </a:defRPr>
    </a:lvl1pPr>
    <a:lvl2pPr marL="457200" algn="l" rtl="0" fontAlgn="base">
      <a:spcBef>
        <a:spcPct val="30000"/>
      </a:spcBef>
      <a:spcAft>
        <a:spcPct val="0"/>
      </a:spcAft>
      <a:defRPr sz="1600" kern="1200">
        <a:solidFill>
          <a:schemeClr val="tx1"/>
        </a:solidFill>
        <a:latin typeface="Arial" pitchFamily="34" charset="0"/>
        <a:ea typeface="ＭＳ Ｐゴシック" pitchFamily="-112" charset="-128"/>
        <a:cs typeface="+mn-cs"/>
      </a:defRPr>
    </a:lvl2pPr>
    <a:lvl3pPr marL="914400" algn="l" rtl="0" fontAlgn="base">
      <a:spcBef>
        <a:spcPct val="30000"/>
      </a:spcBef>
      <a:spcAft>
        <a:spcPct val="0"/>
      </a:spcAft>
      <a:defRPr sz="1600" kern="1200">
        <a:solidFill>
          <a:schemeClr val="tx1"/>
        </a:solidFill>
        <a:latin typeface="Arial" pitchFamily="34" charset="0"/>
        <a:ea typeface="ＭＳ Ｐゴシック" pitchFamily="-112" charset="-128"/>
        <a:cs typeface="+mn-cs"/>
      </a:defRPr>
    </a:lvl3pPr>
    <a:lvl4pPr marL="1371600" algn="l" rtl="0" fontAlgn="base">
      <a:spcBef>
        <a:spcPct val="30000"/>
      </a:spcBef>
      <a:spcAft>
        <a:spcPct val="0"/>
      </a:spcAft>
      <a:defRPr sz="1600" kern="1200">
        <a:solidFill>
          <a:schemeClr val="tx1"/>
        </a:solidFill>
        <a:latin typeface="Arial" pitchFamily="34" charset="0"/>
        <a:ea typeface="ＭＳ Ｐゴシック" pitchFamily="-112" charset="-128"/>
        <a:cs typeface="+mn-cs"/>
      </a:defRPr>
    </a:lvl4pPr>
    <a:lvl5pPr marL="1828800" algn="l" rtl="0" fontAlgn="base">
      <a:spcBef>
        <a:spcPct val="30000"/>
      </a:spcBef>
      <a:spcAft>
        <a:spcPct val="0"/>
      </a:spcAft>
      <a:defRPr sz="1600" kern="1200">
        <a:solidFill>
          <a:schemeClr val="tx1"/>
        </a:solidFill>
        <a:latin typeface="Arial" pitchFamily="34" charset="0"/>
        <a:ea typeface="ＭＳ Ｐゴシック" pitchFamily="-112"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p:txBody>
          <a:bodyPr/>
          <a:lstStyle>
            <a:lvl1pPr algn="l" eaLnBrk="0" hangingPunct="0">
              <a:defRPr sz="3200" b="1">
                <a:solidFill>
                  <a:schemeClr val="bg1"/>
                </a:solidFill>
                <a:latin typeface="Verdana" pitchFamily="34" charset="0"/>
                <a:ea typeface="ＭＳ Ｐゴシック" pitchFamily="-112" charset="-128"/>
              </a:defRPr>
            </a:lvl1pPr>
            <a:lvl2pPr marL="38199358" indent="-37738913" algn="l" eaLnBrk="0" hangingPunct="0">
              <a:defRPr sz="3200" b="1">
                <a:solidFill>
                  <a:schemeClr val="bg1"/>
                </a:solidFill>
                <a:latin typeface="Verdana" pitchFamily="34" charset="0"/>
                <a:ea typeface="ＭＳ Ｐゴシック" pitchFamily="-112" charset="-128"/>
              </a:defRPr>
            </a:lvl2pPr>
            <a:lvl3pPr eaLnBrk="0" hangingPunct="0">
              <a:defRPr sz="3200" b="1">
                <a:solidFill>
                  <a:schemeClr val="bg1"/>
                </a:solidFill>
                <a:latin typeface="Verdana" pitchFamily="34" charset="0"/>
                <a:ea typeface="ＭＳ Ｐゴシック" pitchFamily="-112" charset="-128"/>
              </a:defRPr>
            </a:lvl3pPr>
            <a:lvl4pPr eaLnBrk="0" hangingPunct="0">
              <a:defRPr sz="3200" b="1">
                <a:solidFill>
                  <a:schemeClr val="bg1"/>
                </a:solidFill>
                <a:latin typeface="Verdana" pitchFamily="34" charset="0"/>
                <a:ea typeface="ＭＳ Ｐゴシック" pitchFamily="-112" charset="-128"/>
              </a:defRPr>
            </a:lvl4pPr>
            <a:lvl5pPr eaLnBrk="0" hangingPunct="0">
              <a:defRPr sz="3200" b="1">
                <a:solidFill>
                  <a:schemeClr val="bg1"/>
                </a:solidFill>
                <a:latin typeface="Verdana" pitchFamily="34" charset="0"/>
                <a:ea typeface="ＭＳ Ｐゴシック" pitchFamily="-112" charset="-128"/>
              </a:defRPr>
            </a:lvl5pPr>
            <a:lvl6pPr marL="460445"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920891"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1381335"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184178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r" eaLnBrk="1" hangingPunct="1"/>
            <a:fld id="{AFF7AF18-6141-4387-8140-18E1CA29246D}" type="slidenum">
              <a:rPr lang="en-GB" altLang="en-US" sz="1200" b="0">
                <a:solidFill>
                  <a:schemeClr val="tx1"/>
                </a:solidFill>
                <a:latin typeface="Arial" charset="0"/>
              </a:rPr>
              <a:pPr algn="r" eaLnBrk="1" hangingPunct="1"/>
              <a:t>1</a:t>
            </a:fld>
            <a:endParaRPr lang="en-GB" altLang="en-US" sz="1200" b="0">
              <a:solidFill>
                <a:schemeClr val="tx1"/>
              </a:solidFill>
              <a:latin typeface="Arial" charset="0"/>
            </a:endParaRPr>
          </a:p>
        </p:txBody>
      </p:sp>
      <p:sp>
        <p:nvSpPr>
          <p:cNvPr id="17411" name="Rectangle 7"/>
          <p:cNvSpPr txBox="1">
            <a:spLocks noGrp="1" noChangeArrowheads="1"/>
          </p:cNvSpPr>
          <p:nvPr/>
        </p:nvSpPr>
        <p:spPr bwMode="auto">
          <a:xfrm>
            <a:off x="3851429" y="9430067"/>
            <a:ext cx="2946247" cy="4965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85" tIns="46042" rIns="92085" bIns="46042" anchor="b"/>
          <a:lstStyle>
            <a:lvl1pPr algn="l" eaLnBrk="0" hangingPunct="0">
              <a:defRPr sz="3200" b="1">
                <a:solidFill>
                  <a:schemeClr val="bg1"/>
                </a:solidFill>
                <a:latin typeface="Verdana" pitchFamily="34" charset="0"/>
                <a:ea typeface="ＭＳ Ｐゴシック" pitchFamily="-112" charset="-128"/>
              </a:defRPr>
            </a:lvl1pPr>
            <a:lvl2pPr marL="37930138" indent="-37472938" algn="l" eaLnBrk="0" hangingPunct="0">
              <a:defRPr sz="3200" b="1">
                <a:solidFill>
                  <a:schemeClr val="bg1"/>
                </a:solidFill>
                <a:latin typeface="Verdana" pitchFamily="34" charset="0"/>
                <a:ea typeface="ＭＳ Ｐゴシック" pitchFamily="-112" charset="-128"/>
              </a:defRPr>
            </a:lvl2pPr>
            <a:lvl3pPr eaLnBrk="0" hangingPunct="0">
              <a:defRPr sz="3200" b="1">
                <a:solidFill>
                  <a:schemeClr val="bg1"/>
                </a:solidFill>
                <a:latin typeface="Verdana" pitchFamily="34" charset="0"/>
                <a:ea typeface="ＭＳ Ｐゴシック" pitchFamily="-112" charset="-128"/>
              </a:defRPr>
            </a:lvl3pPr>
            <a:lvl4pPr eaLnBrk="0" hangingPunct="0">
              <a:defRPr sz="3200" b="1">
                <a:solidFill>
                  <a:schemeClr val="bg1"/>
                </a:solidFill>
                <a:latin typeface="Verdana" pitchFamily="34" charset="0"/>
                <a:ea typeface="ＭＳ Ｐゴシック" pitchFamily="-112" charset="-128"/>
              </a:defRPr>
            </a:lvl4pPr>
            <a:lvl5pPr eaLnBrk="0" hangingPunct="0">
              <a:defRPr sz="3200" b="1">
                <a:solidFill>
                  <a:schemeClr val="bg1"/>
                </a:solidFill>
                <a:latin typeface="Verdana" pitchFamily="34" charset="0"/>
                <a:ea typeface="ＭＳ Ｐゴシック" pitchFamily="-112" charset="-128"/>
              </a:defRPr>
            </a:lvl5pPr>
            <a:lvl6pPr marL="4572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9144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1371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18288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r"/>
            <a:fld id="{BC7B05AE-94C8-410E-B0C9-F8575D62B80F}" type="slidenum">
              <a:rPr lang="en-GB" altLang="en-US" sz="1200" b="0">
                <a:solidFill>
                  <a:schemeClr val="tx1"/>
                </a:solidFill>
                <a:latin typeface="Arial" charset="0"/>
              </a:rPr>
              <a:pPr algn="r"/>
              <a:t>1</a:t>
            </a:fld>
            <a:endParaRPr lang="en-GB" altLang="en-US" sz="1200" b="0">
              <a:solidFill>
                <a:schemeClr val="tx1"/>
              </a:solidFill>
              <a:latin typeface="Arial" charset="0"/>
            </a:endParaRPr>
          </a:p>
        </p:txBody>
      </p:sp>
      <p:sp>
        <p:nvSpPr>
          <p:cNvPr id="17412" name="Rectangle 2"/>
          <p:cNvSpPr>
            <a:spLocks noGrp="1" noRot="1" noChangeAspect="1" noChangeArrowheads="1" noTextEdit="1"/>
          </p:cNvSpPr>
          <p:nvPr>
            <p:ph type="sldImg"/>
          </p:nvPr>
        </p:nvSpPr>
        <p:spPr>
          <a:xfrm>
            <a:off x="2266950" y="311150"/>
            <a:ext cx="2128838" cy="1598613"/>
          </a:xfrm>
          <a:ln/>
        </p:spPr>
      </p:sp>
      <p:sp>
        <p:nvSpPr>
          <p:cNvPr id="17413" name="Rectangle 3"/>
          <p:cNvSpPr>
            <a:spLocks noGrp="1" noChangeArrowheads="1"/>
          </p:cNvSpPr>
          <p:nvPr>
            <p:ph type="body" idx="1"/>
          </p:nvPr>
        </p:nvSpPr>
        <p:spPr>
          <a:xfrm>
            <a:off x="906784" y="2273691"/>
            <a:ext cx="4984108" cy="6908889"/>
          </a:xfrm>
          <a:noFill/>
        </p:spPr>
        <p:txBody>
          <a:bodyPr/>
          <a:lstStyle/>
          <a:p>
            <a:r>
              <a:rPr lang="en-US" altLang="en-US" b="1" dirty="0" smtClean="0">
                <a:latin typeface="Arial" charset="0"/>
              </a:rPr>
              <a:t>State:</a:t>
            </a:r>
          </a:p>
          <a:p>
            <a:r>
              <a:rPr lang="en-US" altLang="en-US" b="1" dirty="0" smtClean="0">
                <a:latin typeface="Arial" charset="0"/>
              </a:rPr>
              <a:t>Unit </a:t>
            </a:r>
            <a:r>
              <a:rPr lang="en-US" altLang="en-US" b="1" dirty="0" smtClean="0">
                <a:solidFill>
                  <a:srgbClr val="FF0000"/>
                </a:solidFill>
                <a:latin typeface="Arial" charset="0"/>
              </a:rPr>
              <a:t>303</a:t>
            </a:r>
            <a:r>
              <a:rPr lang="en-US" altLang="en-US" b="1" dirty="0" smtClean="0">
                <a:latin typeface="Arial" charset="0"/>
              </a:rPr>
              <a:t> – </a:t>
            </a:r>
            <a:r>
              <a:rPr lang="en-US" altLang="en-US" b="1" dirty="0" smtClean="0">
                <a:solidFill>
                  <a:srgbClr val="0033CC"/>
                </a:solidFill>
                <a:latin typeface="Arial" charset="0"/>
              </a:rPr>
              <a:t>Initial Response to Incidents</a:t>
            </a:r>
          </a:p>
          <a:p>
            <a:r>
              <a:rPr lang="en-US" altLang="en-US" dirty="0" smtClean="0">
                <a:latin typeface="Arial" charset="0"/>
              </a:rPr>
              <a:t>Additional reading can be found in Blackstone’s Handbook – </a:t>
            </a:r>
            <a:r>
              <a:rPr lang="en-US" altLang="en-US" b="1" dirty="0" smtClean="0">
                <a:solidFill>
                  <a:srgbClr val="FF0000"/>
                </a:solidFill>
                <a:latin typeface="Arial" charset="0"/>
              </a:rPr>
              <a:t>Chapters 6,9,10,11 &amp; 18</a:t>
            </a:r>
          </a:p>
          <a:p>
            <a:endParaRPr lang="en-US" altLang="en-US" dirty="0" smtClean="0">
              <a:latin typeface="Arial" charset="0"/>
            </a:endParaRPr>
          </a:p>
          <a:p>
            <a:r>
              <a:rPr lang="en-US" altLang="en-US" dirty="0" smtClean="0">
                <a:latin typeface="Arial" charset="0"/>
              </a:rPr>
              <a:t>This session is primarily concerned with the general procedures to be followed when attending incidents including: crime, non-crime and road traffic incidents. </a:t>
            </a:r>
          </a:p>
          <a:p>
            <a:r>
              <a:rPr lang="en-US" altLang="en-US" dirty="0" smtClean="0">
                <a:latin typeface="Arial" charset="0"/>
              </a:rPr>
              <a:t>We will examine how to gather information on the incident, and plan actions accordingly. </a:t>
            </a:r>
          </a:p>
          <a:p>
            <a:endParaRPr lang="en-US" altLang="en-US" dirty="0" smtClean="0">
              <a:latin typeface="Arial" charset="0"/>
            </a:endParaRPr>
          </a:p>
          <a:p>
            <a:r>
              <a:rPr lang="en-US" altLang="en-US" dirty="0" smtClean="0">
                <a:latin typeface="Arial" charset="0"/>
              </a:rPr>
              <a:t>In the case of a major or critical incident, they may become crime scenes and be of significant geographical size and complexity and the events may require multi-agency responses adding to the demands of crime-scene management </a:t>
            </a:r>
          </a:p>
          <a:p>
            <a:endParaRPr lang="en-US" altLang="en-US" dirty="0">
              <a:latin typeface="Arial" charset="0"/>
            </a:endParaRPr>
          </a:p>
          <a:p>
            <a:r>
              <a:rPr lang="en-US" altLang="en-US" dirty="0" smtClean="0">
                <a:latin typeface="Arial" charset="0"/>
              </a:rPr>
              <a:t>When first on the scene, you need to be able to take control of the incident until relieved by the appropriate person. 	</a:t>
            </a:r>
          </a:p>
          <a:p>
            <a:r>
              <a:rPr lang="en-US" altLang="en-US" dirty="0" smtClean="0">
                <a:latin typeface="Arial" charset="0"/>
              </a:rPr>
              <a:t> </a:t>
            </a:r>
          </a:p>
        </p:txBody>
      </p:sp>
    </p:spTree>
    <p:extLst>
      <p:ext uri="{BB962C8B-B14F-4D97-AF65-F5344CB8AC3E}">
        <p14:creationId xmlns:p14="http://schemas.microsoft.com/office/powerpoint/2010/main" val="12629425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1140ABF-7310-4D0C-AF45-0716FEDB2621}" type="slidenum">
              <a:rPr lang="en-GB" altLang="en-US" smtClean="0"/>
              <a:pPr/>
              <a:t>4</a:t>
            </a:fld>
            <a:endParaRPr lang="en-GB" altLang="en-US"/>
          </a:p>
        </p:txBody>
      </p:sp>
    </p:spTree>
    <p:extLst>
      <p:ext uri="{BB962C8B-B14F-4D97-AF65-F5344CB8AC3E}">
        <p14:creationId xmlns:p14="http://schemas.microsoft.com/office/powerpoint/2010/main" val="32524727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601913" y="0"/>
            <a:ext cx="1593850" cy="1196975"/>
          </a:xfrm>
        </p:spPr>
      </p:sp>
      <p:sp>
        <p:nvSpPr>
          <p:cNvPr id="3" name="Notes Placeholder 2"/>
          <p:cNvSpPr>
            <a:spLocks noGrp="1"/>
          </p:cNvSpPr>
          <p:nvPr>
            <p:ph type="body" idx="1"/>
          </p:nvPr>
        </p:nvSpPr>
        <p:spPr>
          <a:xfrm>
            <a:off x="663172" y="1292085"/>
            <a:ext cx="5439101" cy="8278272"/>
          </a:xfrm>
        </p:spPr>
        <p:txBody>
          <a:bodyPr/>
          <a:lstStyle/>
          <a:p>
            <a:r>
              <a:rPr lang="en-GB" altLang="en-US" sz="1400" b="1" dirty="0">
                <a:latin typeface="Arial" charset="0"/>
              </a:rPr>
              <a:t>State:</a:t>
            </a:r>
          </a:p>
          <a:p>
            <a:r>
              <a:rPr lang="en-GB" sz="1400" dirty="0"/>
              <a:t>As a police officer you will respond to a wide range of incidents all of which will require varying levels of investigation dependent on the type of incident and the circumstances involved. </a:t>
            </a:r>
          </a:p>
          <a:p>
            <a:r>
              <a:rPr lang="en-GB" sz="1400" dirty="0"/>
              <a:t>You will have to respond to incidents that are reported directly to the police e.g. 999 calls to the force control centre, as well as incidents that you may encounter or be informed of by a member of the public when on patrol. </a:t>
            </a:r>
          </a:p>
          <a:p>
            <a:r>
              <a:rPr lang="en-GB" sz="1400" dirty="0"/>
              <a:t>There is no legal definition of a “police incident” but the term covers the whole range of events which police have to deal with. For example; shoplifting and burglaries, assaults, traffic collisions as well as accidents involving serious injury or fatalities. Each incident does not always result in a crime, for example in cases such as traffic collisions or missing persons. </a:t>
            </a:r>
          </a:p>
          <a:p>
            <a:r>
              <a:rPr lang="en-GB" altLang="en-US" sz="1400" dirty="0">
                <a:latin typeface="Arial" charset="0"/>
              </a:rPr>
              <a:t>A patrol officer could be called to any incident whether a crime or non-crime incident and that as the first officer on the scene we have certain duties to perform depending on the type of incident.</a:t>
            </a:r>
          </a:p>
          <a:p>
            <a:endParaRPr lang="en-GB" altLang="en-US" sz="1400" b="1" dirty="0">
              <a:latin typeface="Arial" charset="0"/>
            </a:endParaRPr>
          </a:p>
          <a:p>
            <a:endParaRPr lang="en-GB" altLang="en-US" sz="1400" dirty="0">
              <a:latin typeface="Arial" charset="0"/>
            </a:endParaRPr>
          </a:p>
          <a:p>
            <a:r>
              <a:rPr lang="en-GB" altLang="en-US" sz="1400" dirty="0">
                <a:latin typeface="Arial" charset="0"/>
              </a:rPr>
              <a:t>We need to start by finding out what the police definition of an incident is.</a:t>
            </a:r>
          </a:p>
          <a:p>
            <a:endParaRPr lang="en-GB" altLang="en-US" sz="1400" dirty="0">
              <a:latin typeface="Arial" charset="0"/>
            </a:endParaRPr>
          </a:p>
          <a:p>
            <a:r>
              <a:rPr lang="en-GB" altLang="en-US" sz="1400" dirty="0">
                <a:solidFill>
                  <a:srgbClr val="3333FF"/>
                </a:solidFill>
                <a:latin typeface="Arial" charset="0"/>
              </a:rPr>
              <a:t>‘</a:t>
            </a:r>
            <a:r>
              <a:rPr lang="en-GB" altLang="en-US" sz="1400" i="1" dirty="0">
                <a:solidFill>
                  <a:srgbClr val="3333FF"/>
                </a:solidFill>
                <a:latin typeface="Arial" charset="0"/>
              </a:rPr>
              <a:t>An Incident is an unforeseen or sudden event that requires appropriate action’</a:t>
            </a:r>
          </a:p>
          <a:p>
            <a:endParaRPr lang="en-GB" altLang="en-US" sz="1400" b="1" dirty="0">
              <a:latin typeface="Arial" charset="0"/>
            </a:endParaRPr>
          </a:p>
          <a:p>
            <a:r>
              <a:rPr lang="en-GB" altLang="en-US" sz="1400" b="1" dirty="0">
                <a:latin typeface="Arial" charset="0"/>
              </a:rPr>
              <a:t>(Click)</a:t>
            </a:r>
          </a:p>
          <a:p>
            <a:r>
              <a:rPr lang="en-GB" sz="1400" dirty="0"/>
              <a:t>The picture is of the Chrysler Building showing a 40ft wide, 30ft deep sinkhole that appeared at 5.40am on 14</a:t>
            </a:r>
            <a:r>
              <a:rPr lang="en-GB" sz="1400" baseline="30000" dirty="0"/>
              <a:t>th</a:t>
            </a:r>
            <a:r>
              <a:rPr lang="en-GB" sz="1400" dirty="0"/>
              <a:t> February 2014 in which 30 of the 50 classic cars on display there were swallowed by the hole.</a:t>
            </a:r>
          </a:p>
          <a:p>
            <a:r>
              <a:rPr lang="en-GB" sz="1400" dirty="0"/>
              <a:t>This form of subsidence is on the rise in the UK due mainly to the change in weather conditions.</a:t>
            </a:r>
          </a:p>
        </p:txBody>
      </p:sp>
      <p:sp>
        <p:nvSpPr>
          <p:cNvPr id="4" name="Slide Number Placeholder 3"/>
          <p:cNvSpPr>
            <a:spLocks noGrp="1"/>
          </p:cNvSpPr>
          <p:nvPr>
            <p:ph type="sldNum" sz="quarter" idx="10"/>
          </p:nvPr>
        </p:nvSpPr>
        <p:spPr/>
        <p:txBody>
          <a:bodyPr/>
          <a:lstStyle/>
          <a:p>
            <a:fld id="{C1140ABF-7310-4D0C-AF45-0716FEDB2621}" type="slidenum">
              <a:rPr lang="en-GB" altLang="en-US" smtClean="0"/>
              <a:pPr/>
              <a:t>10</a:t>
            </a:fld>
            <a:endParaRPr lang="en-GB" altLang="en-US"/>
          </a:p>
        </p:txBody>
      </p:sp>
    </p:spTree>
    <p:extLst>
      <p:ext uri="{BB962C8B-B14F-4D97-AF65-F5344CB8AC3E}">
        <p14:creationId xmlns:p14="http://schemas.microsoft.com/office/powerpoint/2010/main" val="5429495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5394" name="Rectangle 2"/>
          <p:cNvSpPr>
            <a:spLocks noGrp="1" noRot="1" noChangeAspect="1" noChangeArrowheads="1" noTextEdit="1"/>
          </p:cNvSpPr>
          <p:nvPr>
            <p:ph type="sldImg"/>
          </p:nvPr>
        </p:nvSpPr>
        <p:spPr>
          <a:xfrm>
            <a:off x="2266950" y="311150"/>
            <a:ext cx="2128838" cy="1598613"/>
          </a:xfrm>
          <a:ln/>
        </p:spPr>
      </p:sp>
      <p:sp>
        <p:nvSpPr>
          <p:cNvPr id="315395" name="Rectangle 3"/>
          <p:cNvSpPr>
            <a:spLocks noGrp="1" noChangeArrowheads="1"/>
          </p:cNvSpPr>
          <p:nvPr>
            <p:ph type="body" idx="1"/>
          </p:nvPr>
        </p:nvSpPr>
        <p:spPr/>
        <p:txBody>
          <a:bodyPr/>
          <a:lstStyle/>
          <a:p>
            <a:pPr>
              <a:lnSpc>
                <a:spcPct val="90000"/>
              </a:lnSpc>
            </a:pPr>
            <a:r>
              <a:rPr lang="en-GB" altLang="en-US" b="1" dirty="0" smtClean="0">
                <a:latin typeface="Arial" charset="0"/>
              </a:rPr>
              <a:t>State:</a:t>
            </a:r>
            <a:r>
              <a:rPr lang="en-GB" altLang="en-US" dirty="0" smtClean="0">
                <a:latin typeface="Arial" charset="0"/>
              </a:rPr>
              <a:t> </a:t>
            </a:r>
          </a:p>
          <a:p>
            <a:pPr>
              <a:lnSpc>
                <a:spcPct val="90000"/>
              </a:lnSpc>
            </a:pPr>
            <a:r>
              <a:rPr lang="en-GB" altLang="en-US" dirty="0" smtClean="0">
                <a:latin typeface="Arial" charset="0"/>
              </a:rPr>
              <a:t>One type of incident is obviously, crime.</a:t>
            </a:r>
          </a:p>
          <a:p>
            <a:pPr>
              <a:lnSpc>
                <a:spcPct val="90000"/>
              </a:lnSpc>
            </a:pPr>
            <a:endParaRPr lang="en-GB" altLang="en-US" dirty="0" smtClean="0">
              <a:latin typeface="Arial" charset="0"/>
            </a:endParaRPr>
          </a:p>
        </p:txBody>
      </p:sp>
    </p:spTree>
    <p:extLst>
      <p:ext uri="{BB962C8B-B14F-4D97-AF65-F5344CB8AC3E}">
        <p14:creationId xmlns:p14="http://schemas.microsoft.com/office/powerpoint/2010/main" val="5674724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8034" name="Rectangle 2"/>
          <p:cNvSpPr>
            <a:spLocks noGrp="1" noRot="1" noChangeAspect="1" noChangeArrowheads="1" noTextEdit="1"/>
          </p:cNvSpPr>
          <p:nvPr>
            <p:ph type="sldImg"/>
          </p:nvPr>
        </p:nvSpPr>
        <p:spPr>
          <a:xfrm>
            <a:off x="2174875" y="68263"/>
            <a:ext cx="2498725" cy="1874837"/>
          </a:xfrm>
          <a:ln/>
        </p:spPr>
      </p:sp>
      <p:sp>
        <p:nvSpPr>
          <p:cNvPr id="428035" name="Rectangle 3"/>
          <p:cNvSpPr>
            <a:spLocks noGrp="1" noChangeArrowheads="1"/>
          </p:cNvSpPr>
          <p:nvPr>
            <p:ph type="body" idx="1"/>
          </p:nvPr>
        </p:nvSpPr>
        <p:spPr>
          <a:xfrm>
            <a:off x="663172" y="2083920"/>
            <a:ext cx="5439101" cy="6407528"/>
          </a:xfrm>
        </p:spPr>
        <p:txBody>
          <a:bodyPr/>
          <a:lstStyle/>
          <a:p>
            <a:r>
              <a:rPr lang="en-GB" altLang="en-US" b="1" dirty="0" smtClean="0">
                <a:latin typeface="Arial" charset="0"/>
              </a:rPr>
              <a:t>State:</a:t>
            </a:r>
          </a:p>
          <a:p>
            <a:endParaRPr lang="en-GB" altLang="en-US" dirty="0" smtClean="0">
              <a:latin typeface="Arial" charset="0"/>
            </a:endParaRPr>
          </a:p>
          <a:p>
            <a:r>
              <a:rPr lang="en-GB" altLang="en-US" dirty="0" smtClean="0">
                <a:latin typeface="Arial" charset="0"/>
              </a:rPr>
              <a:t>Generally, patrol officers will deal with Volume </a:t>
            </a:r>
            <a:r>
              <a:rPr lang="en-GB" altLang="en-US" dirty="0">
                <a:latin typeface="Arial" charset="0"/>
              </a:rPr>
              <a:t>C</a:t>
            </a:r>
            <a:r>
              <a:rPr lang="en-GB" altLang="en-US" dirty="0" smtClean="0">
                <a:latin typeface="Arial" charset="0"/>
              </a:rPr>
              <a:t>rimes or Priority Crimes.  </a:t>
            </a:r>
          </a:p>
          <a:p>
            <a:endParaRPr lang="en-GB" altLang="en-US" dirty="0" smtClean="0">
              <a:latin typeface="Arial" charset="0"/>
            </a:endParaRPr>
          </a:p>
          <a:p>
            <a:r>
              <a:rPr lang="en-GB" altLang="en-US" dirty="0" smtClean="0">
                <a:latin typeface="Arial" charset="0"/>
              </a:rPr>
              <a:t>Volume Crime is any crime which, through its sheer volume, has a significant impact on the community and the ability of local police to tackle it.  </a:t>
            </a:r>
          </a:p>
          <a:p>
            <a:endParaRPr lang="en-GB" altLang="en-US" dirty="0" smtClean="0">
              <a:latin typeface="Arial" charset="0"/>
            </a:endParaRPr>
          </a:p>
          <a:p>
            <a:r>
              <a:rPr lang="en-GB" altLang="en-US" dirty="0" smtClean="0">
                <a:latin typeface="Arial" charset="0"/>
              </a:rPr>
              <a:t>Volume Crime often includes priority crimes such as street robbery, burglary and vehicle-related criminality, but can also apply to criminal damage or assaults, or even anti-social behaviour.</a:t>
            </a:r>
          </a:p>
          <a:p>
            <a:endParaRPr lang="en-GB" altLang="en-US" dirty="0">
              <a:latin typeface="Arial" charset="0"/>
            </a:endParaRPr>
          </a:p>
          <a:p>
            <a:r>
              <a:rPr lang="en-GB" altLang="en-US" dirty="0" smtClean="0">
                <a:latin typeface="Arial" charset="0"/>
              </a:rPr>
              <a:t>However, you may be first on the scene of a sudden death or murder.  You need to know how to deal with theses situations in the first instance.</a:t>
            </a:r>
          </a:p>
          <a:p>
            <a:r>
              <a:rPr lang="en-GB" altLang="en-US" b="1" dirty="0" smtClean="0">
                <a:latin typeface="Arial" charset="0"/>
              </a:rPr>
              <a:t>(Click)</a:t>
            </a:r>
          </a:p>
        </p:txBody>
      </p:sp>
    </p:spTree>
    <p:extLst>
      <p:ext uri="{BB962C8B-B14F-4D97-AF65-F5344CB8AC3E}">
        <p14:creationId xmlns:p14="http://schemas.microsoft.com/office/powerpoint/2010/main" val="14063039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8146" name="Rectangle 2"/>
          <p:cNvSpPr>
            <a:spLocks noGrp="1" noRot="1" noChangeAspect="1" noChangeArrowheads="1" noTextEdit="1"/>
          </p:cNvSpPr>
          <p:nvPr>
            <p:ph type="sldImg"/>
          </p:nvPr>
        </p:nvSpPr>
        <p:spPr>
          <a:xfrm>
            <a:off x="2266950" y="311150"/>
            <a:ext cx="2128838" cy="1598613"/>
          </a:xfrm>
          <a:ln/>
        </p:spPr>
      </p:sp>
      <p:sp>
        <p:nvSpPr>
          <p:cNvPr id="518147" name="Rectangle 3"/>
          <p:cNvSpPr>
            <a:spLocks noGrp="1" noChangeArrowheads="1"/>
          </p:cNvSpPr>
          <p:nvPr>
            <p:ph type="body" idx="1"/>
          </p:nvPr>
        </p:nvSpPr>
        <p:spPr/>
        <p:txBody>
          <a:bodyPr/>
          <a:lstStyle/>
          <a:p>
            <a:r>
              <a:rPr lang="en-GB" altLang="en-US" b="1" dirty="0" smtClean="0">
                <a:latin typeface="Arial" charset="0"/>
              </a:rPr>
              <a:t>QTS:</a:t>
            </a:r>
            <a:r>
              <a:rPr lang="en-GB" altLang="en-US" dirty="0" smtClean="0">
                <a:latin typeface="Arial" charset="0"/>
              </a:rPr>
              <a:t>  What types of non-crime students might you deal with.</a:t>
            </a:r>
          </a:p>
          <a:p>
            <a:r>
              <a:rPr lang="en-GB" altLang="en-US" dirty="0" smtClean="0">
                <a:latin typeface="Arial" charset="0"/>
              </a:rPr>
              <a:t>Examples: Stray horses, missing persons, fires, </a:t>
            </a:r>
            <a:r>
              <a:rPr lang="en-GB" altLang="en-US" dirty="0" err="1" smtClean="0">
                <a:latin typeface="Arial" charset="0"/>
              </a:rPr>
              <a:t>etc</a:t>
            </a:r>
            <a:endParaRPr lang="en-GB" altLang="en-US" dirty="0" smtClean="0">
              <a:latin typeface="Arial" charset="0"/>
            </a:endParaRPr>
          </a:p>
          <a:p>
            <a:endParaRPr lang="en-GB" altLang="en-US" dirty="0" smtClean="0">
              <a:latin typeface="Arial" charset="0"/>
            </a:endParaRPr>
          </a:p>
          <a:p>
            <a:r>
              <a:rPr lang="en-GB" altLang="en-US" dirty="0" smtClean="0">
                <a:latin typeface="Arial" charset="0"/>
              </a:rPr>
              <a:t>This was a public demonstration about university fees that SWP had to control and manage</a:t>
            </a:r>
          </a:p>
        </p:txBody>
      </p:sp>
    </p:spTree>
    <p:extLst>
      <p:ext uri="{BB962C8B-B14F-4D97-AF65-F5344CB8AC3E}">
        <p14:creationId xmlns:p14="http://schemas.microsoft.com/office/powerpoint/2010/main" val="36369204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8146" name="Rectangle 2"/>
          <p:cNvSpPr>
            <a:spLocks noGrp="1" noRot="1" noChangeAspect="1" noChangeArrowheads="1" noTextEdit="1"/>
          </p:cNvSpPr>
          <p:nvPr>
            <p:ph type="sldImg"/>
          </p:nvPr>
        </p:nvSpPr>
        <p:spPr>
          <a:xfrm>
            <a:off x="2266950" y="311150"/>
            <a:ext cx="2128838" cy="1598613"/>
          </a:xfrm>
          <a:ln/>
        </p:spPr>
      </p:sp>
      <p:sp>
        <p:nvSpPr>
          <p:cNvPr id="518147" name="Rectangle 3"/>
          <p:cNvSpPr>
            <a:spLocks noGrp="1" noChangeArrowheads="1"/>
          </p:cNvSpPr>
          <p:nvPr>
            <p:ph type="body" idx="1"/>
          </p:nvPr>
        </p:nvSpPr>
        <p:spPr/>
        <p:txBody>
          <a:bodyPr/>
          <a:lstStyle/>
          <a:p>
            <a:r>
              <a:rPr lang="en-GB" altLang="en-US" b="1" dirty="0" smtClean="0">
                <a:latin typeface="Arial" charset="0"/>
              </a:rPr>
              <a:t>QTS:</a:t>
            </a:r>
            <a:r>
              <a:rPr lang="en-GB" altLang="en-US" dirty="0" smtClean="0">
                <a:latin typeface="Arial" charset="0"/>
              </a:rPr>
              <a:t>  What types of roads policing incidents might you deal with?</a:t>
            </a:r>
          </a:p>
          <a:p>
            <a:r>
              <a:rPr lang="en-GB" altLang="en-US" dirty="0" smtClean="0">
                <a:latin typeface="Arial" charset="0"/>
              </a:rPr>
              <a:t>Examples: Road Traffic Collisions (RTCs), Drink Drive. </a:t>
            </a:r>
            <a:r>
              <a:rPr lang="en-GB" altLang="en-US" dirty="0" err="1" smtClean="0">
                <a:latin typeface="Arial" charset="0"/>
              </a:rPr>
              <a:t>etc</a:t>
            </a:r>
            <a:endParaRPr lang="en-GB" altLang="en-US" dirty="0" smtClean="0">
              <a:latin typeface="Arial" charset="0"/>
            </a:endParaRPr>
          </a:p>
          <a:p>
            <a:endParaRPr lang="en-GB" altLang="en-US" dirty="0" smtClean="0">
              <a:latin typeface="Arial" charset="0"/>
            </a:endParaRPr>
          </a:p>
        </p:txBody>
      </p:sp>
    </p:spTree>
    <p:extLst>
      <p:ext uri="{BB962C8B-B14F-4D97-AF65-F5344CB8AC3E}">
        <p14:creationId xmlns:p14="http://schemas.microsoft.com/office/powerpoint/2010/main" val="42174673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0194" name="Rectangle 2"/>
          <p:cNvSpPr>
            <a:spLocks noGrp="1" noRot="1" noChangeAspect="1" noChangeArrowheads="1" noTextEdit="1"/>
          </p:cNvSpPr>
          <p:nvPr>
            <p:ph type="sldImg"/>
          </p:nvPr>
        </p:nvSpPr>
        <p:spPr>
          <a:xfrm>
            <a:off x="2266950" y="311150"/>
            <a:ext cx="2128838" cy="1598613"/>
          </a:xfrm>
          <a:ln/>
        </p:spPr>
      </p:sp>
      <p:sp>
        <p:nvSpPr>
          <p:cNvPr id="520195" name="Rectangle 3"/>
          <p:cNvSpPr>
            <a:spLocks noGrp="1" noChangeArrowheads="1"/>
          </p:cNvSpPr>
          <p:nvPr>
            <p:ph type="body" idx="1"/>
          </p:nvPr>
        </p:nvSpPr>
        <p:spPr/>
        <p:txBody>
          <a:bodyPr/>
          <a:lstStyle/>
          <a:p>
            <a:r>
              <a:rPr lang="en-GB" altLang="en-US" b="1" dirty="0" smtClean="0">
                <a:latin typeface="Arial" charset="0"/>
              </a:rPr>
              <a:t>State:</a:t>
            </a:r>
          </a:p>
          <a:p>
            <a:r>
              <a:rPr lang="en-GB" altLang="en-US" dirty="0" smtClean="0">
                <a:latin typeface="Arial" charset="0"/>
              </a:rPr>
              <a:t>A </a:t>
            </a:r>
            <a:r>
              <a:rPr lang="en-GB" altLang="en-US" b="1" dirty="0" smtClean="0">
                <a:solidFill>
                  <a:srgbClr val="3333FF"/>
                </a:solidFill>
                <a:latin typeface="Arial" charset="0"/>
              </a:rPr>
              <a:t>Critical Incident </a:t>
            </a:r>
            <a:r>
              <a:rPr lang="en-GB" altLang="en-US" dirty="0" smtClean="0">
                <a:latin typeface="Arial" charset="0"/>
              </a:rPr>
              <a:t>is any incident or event which has the potential to escalate and become a major incident or where the effectiveness of the police response is likely to have a significant impact on the long-term confidence in policing of the victim, their family and/or the community, or </a:t>
            </a:r>
          </a:p>
          <a:p>
            <a:r>
              <a:rPr lang="en-GB" altLang="en-US" dirty="0" smtClean="0">
                <a:latin typeface="Arial" charset="0"/>
              </a:rPr>
              <a:t>which has the potential to generate grave public concern at a local, regional, national or international level. </a:t>
            </a:r>
          </a:p>
          <a:p>
            <a:endParaRPr lang="en-GB" altLang="en-US" dirty="0" smtClean="0">
              <a:latin typeface="Arial" charset="0"/>
            </a:endParaRPr>
          </a:p>
          <a:p>
            <a:r>
              <a:rPr lang="en-GB" altLang="en-US" dirty="0" smtClean="0">
                <a:latin typeface="Arial" charset="0"/>
              </a:rPr>
              <a:t>A </a:t>
            </a:r>
            <a:r>
              <a:rPr lang="en-GB" altLang="en-US" b="1" dirty="0" smtClean="0">
                <a:solidFill>
                  <a:srgbClr val="3333FF"/>
                </a:solidFill>
                <a:latin typeface="Arial" charset="0"/>
              </a:rPr>
              <a:t>Critical Incident </a:t>
            </a:r>
            <a:r>
              <a:rPr lang="en-GB" altLang="en-US" dirty="0" smtClean="0">
                <a:latin typeface="Arial" charset="0"/>
              </a:rPr>
              <a:t>is not necessarily a major incident, the definition of which is much more specific.</a:t>
            </a:r>
          </a:p>
          <a:p>
            <a:endParaRPr lang="en-GB" altLang="en-US" dirty="0" smtClean="0">
              <a:latin typeface="Arial" charset="0"/>
            </a:endParaRPr>
          </a:p>
          <a:p>
            <a:r>
              <a:rPr lang="en-GB" altLang="en-US" dirty="0" smtClean="0">
                <a:latin typeface="Arial" charset="0"/>
              </a:rPr>
              <a:t>The picture shows the sight of the Cardiff hit-and-run incident where Matthew </a:t>
            </a:r>
            <a:r>
              <a:rPr lang="en-GB" altLang="en-US" dirty="0" err="1" smtClean="0">
                <a:latin typeface="Arial" charset="0"/>
              </a:rPr>
              <a:t>Tvrdon</a:t>
            </a:r>
            <a:r>
              <a:rPr lang="en-GB" altLang="en-US" dirty="0" smtClean="0">
                <a:latin typeface="Arial" charset="0"/>
              </a:rPr>
              <a:t> caused carnage back in October 2012. and was convicted of 34 charges including 7 of attempted murder.</a:t>
            </a:r>
          </a:p>
          <a:p>
            <a:endParaRPr lang="en-GB" altLang="en-US" dirty="0" smtClean="0">
              <a:latin typeface="Arial" charset="0"/>
            </a:endParaRPr>
          </a:p>
          <a:p>
            <a:r>
              <a:rPr lang="en-GB" altLang="en-US" dirty="0" smtClean="0">
                <a:latin typeface="Arial" charset="0"/>
              </a:rPr>
              <a:t>The incident was critical because of the effect it could have on confidence in the police.  It was also a major incident</a:t>
            </a:r>
          </a:p>
          <a:p>
            <a:endParaRPr lang="en-GB" altLang="en-US" dirty="0">
              <a:latin typeface="Arial" charset="0"/>
            </a:endParaRPr>
          </a:p>
          <a:p>
            <a:endParaRPr lang="en-GB" altLang="en-US" dirty="0" smtClean="0">
              <a:latin typeface="Arial" charset="0"/>
            </a:endParaRPr>
          </a:p>
        </p:txBody>
      </p:sp>
    </p:spTree>
    <p:extLst>
      <p:ext uri="{BB962C8B-B14F-4D97-AF65-F5344CB8AC3E}">
        <p14:creationId xmlns:p14="http://schemas.microsoft.com/office/powerpoint/2010/main" val="13030279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4290" name="Rectangle 2"/>
          <p:cNvSpPr>
            <a:spLocks noGrp="1" noRot="1" noChangeAspect="1" noChangeArrowheads="1" noTextEdit="1"/>
          </p:cNvSpPr>
          <p:nvPr>
            <p:ph type="sldImg"/>
          </p:nvPr>
        </p:nvSpPr>
        <p:spPr>
          <a:xfrm>
            <a:off x="2582863" y="139700"/>
            <a:ext cx="1631950" cy="1225550"/>
          </a:xfrm>
          <a:ln/>
        </p:spPr>
      </p:sp>
      <p:sp>
        <p:nvSpPr>
          <p:cNvPr id="524291" name="Rectangle 3"/>
          <p:cNvSpPr>
            <a:spLocks noGrp="1" noChangeArrowheads="1"/>
          </p:cNvSpPr>
          <p:nvPr>
            <p:ph type="body" idx="1"/>
          </p:nvPr>
        </p:nvSpPr>
        <p:spPr>
          <a:xfrm>
            <a:off x="519190" y="1508040"/>
            <a:ext cx="5813589" cy="8062317"/>
          </a:xfrm>
        </p:spPr>
        <p:txBody>
          <a:bodyPr/>
          <a:lstStyle/>
          <a:p>
            <a:r>
              <a:rPr lang="en-GB" altLang="en-US" b="1" dirty="0">
                <a:latin typeface="Arial" charset="0"/>
              </a:rPr>
              <a:t>State:</a:t>
            </a:r>
          </a:p>
          <a:p>
            <a:r>
              <a:rPr lang="en-GB" altLang="en-US" dirty="0">
                <a:latin typeface="Arial" charset="0"/>
              </a:rPr>
              <a:t>A </a:t>
            </a:r>
            <a:r>
              <a:rPr lang="en-GB" altLang="en-US" b="1" dirty="0" smtClean="0">
                <a:solidFill>
                  <a:srgbClr val="3333FF"/>
                </a:solidFill>
                <a:latin typeface="Arial" charset="0"/>
              </a:rPr>
              <a:t>Major Incident </a:t>
            </a:r>
            <a:r>
              <a:rPr lang="en-GB" altLang="en-US" dirty="0" smtClean="0">
                <a:latin typeface="Arial" charset="0"/>
              </a:rPr>
              <a:t>or emergency is </a:t>
            </a:r>
            <a:r>
              <a:rPr lang="en-GB" altLang="en-US" dirty="0">
                <a:latin typeface="Arial" charset="0"/>
              </a:rPr>
              <a:t>described </a:t>
            </a:r>
            <a:r>
              <a:rPr lang="en-GB" altLang="en-US" dirty="0" smtClean="0">
                <a:latin typeface="Arial" charset="0"/>
              </a:rPr>
              <a:t>as </a:t>
            </a:r>
          </a:p>
          <a:p>
            <a:r>
              <a:rPr lang="en-GB" altLang="en-US" dirty="0" smtClean="0">
                <a:latin typeface="Arial" charset="0"/>
              </a:rPr>
              <a:t> </a:t>
            </a:r>
            <a:r>
              <a:rPr lang="en-GB" altLang="en-US" i="1" dirty="0">
                <a:latin typeface="Arial" charset="0"/>
              </a:rPr>
              <a:t>‘an event or situation which threatens serious damage to human welfare and is one which requires the implementation of special arrangements by one or all of the emergency services, the NHS or a local </a:t>
            </a:r>
            <a:r>
              <a:rPr lang="en-GB" altLang="en-US" i="1" dirty="0" smtClean="0">
                <a:latin typeface="Arial" charset="0"/>
              </a:rPr>
              <a:t>authority’. </a:t>
            </a:r>
            <a:endParaRPr lang="en-GB" altLang="en-US" i="1" dirty="0">
              <a:latin typeface="Arial" charset="0"/>
            </a:endParaRPr>
          </a:p>
          <a:p>
            <a:r>
              <a:rPr lang="en-GB" altLang="en-US" dirty="0">
                <a:latin typeface="Arial" charset="0"/>
              </a:rPr>
              <a:t>Such incidents will typically:</a:t>
            </a:r>
          </a:p>
          <a:p>
            <a:pPr marL="285664" indent="-285664">
              <a:buFont typeface="Arial" panose="020B0604020202020204" pitchFamily="34" charset="0"/>
              <a:buChar char="•"/>
            </a:pPr>
            <a:r>
              <a:rPr lang="en-GB" altLang="en-US" dirty="0">
                <a:latin typeface="Arial" charset="0"/>
              </a:rPr>
              <a:t>involve large numbers of people, directly or indirectly, </a:t>
            </a:r>
          </a:p>
          <a:p>
            <a:pPr marL="285664" indent="-285664">
              <a:buFont typeface="Arial" panose="020B0604020202020204" pitchFamily="34" charset="0"/>
              <a:buChar char="•"/>
            </a:pPr>
            <a:r>
              <a:rPr lang="en-GB" altLang="en-US" dirty="0" smtClean="0">
                <a:latin typeface="Arial" charset="0"/>
              </a:rPr>
              <a:t>require the </a:t>
            </a:r>
            <a:r>
              <a:rPr lang="en-GB" altLang="en-US" dirty="0">
                <a:latin typeface="Arial" charset="0"/>
              </a:rPr>
              <a:t>large scale combined resources of the emergency services; </a:t>
            </a:r>
          </a:p>
          <a:p>
            <a:pPr marL="285664" indent="-285664">
              <a:buFont typeface="Arial" panose="020B0604020202020204" pitchFamily="34" charset="0"/>
              <a:buChar char="•"/>
            </a:pPr>
            <a:r>
              <a:rPr lang="en-GB" altLang="en-US" dirty="0">
                <a:latin typeface="Arial" charset="0"/>
              </a:rPr>
              <a:t>the rescue and transport of a large number of casualties; </a:t>
            </a:r>
          </a:p>
          <a:p>
            <a:pPr marL="285664" indent="-285664">
              <a:buFont typeface="Arial" panose="020B0604020202020204" pitchFamily="34" charset="0"/>
              <a:buChar char="•"/>
            </a:pPr>
            <a:r>
              <a:rPr lang="en-GB" altLang="en-US" dirty="0">
                <a:latin typeface="Arial" charset="0"/>
              </a:rPr>
              <a:t>the setting up of a </a:t>
            </a:r>
            <a:r>
              <a:rPr lang="en-GB" altLang="en-US" dirty="0" smtClean="0">
                <a:latin typeface="Arial" charset="0"/>
              </a:rPr>
              <a:t>Casualty </a:t>
            </a:r>
            <a:r>
              <a:rPr lang="en-GB" altLang="en-US" dirty="0">
                <a:latin typeface="Arial" charset="0"/>
              </a:rPr>
              <a:t>B</a:t>
            </a:r>
            <a:r>
              <a:rPr lang="en-GB" altLang="en-US" dirty="0" smtClean="0">
                <a:latin typeface="Arial" charset="0"/>
              </a:rPr>
              <a:t>ureau</a:t>
            </a:r>
            <a:r>
              <a:rPr lang="en-GB" altLang="en-US" dirty="0">
                <a:latin typeface="Arial" charset="0"/>
              </a:rPr>
              <a:t>, usually by the Police, in order to handle a large number of enquiries likely to come from both the public and the media; </a:t>
            </a:r>
            <a:endParaRPr lang="en-GB" altLang="en-US" dirty="0" smtClean="0">
              <a:latin typeface="Arial" charset="0"/>
            </a:endParaRPr>
          </a:p>
          <a:p>
            <a:pPr algn="ctr"/>
            <a:r>
              <a:rPr lang="en-GB" altLang="en-US" dirty="0" smtClean="0">
                <a:latin typeface="Arial" charset="0"/>
              </a:rPr>
              <a:t>and/or </a:t>
            </a:r>
            <a:endParaRPr lang="en-GB" altLang="en-US" dirty="0">
              <a:latin typeface="Arial" charset="0"/>
            </a:endParaRPr>
          </a:p>
          <a:p>
            <a:pPr marL="285664" indent="-285664">
              <a:buFont typeface="Arial" panose="020B0604020202020204" pitchFamily="34" charset="0"/>
              <a:buChar char="•"/>
            </a:pPr>
            <a:r>
              <a:rPr lang="en-GB" altLang="en-US" dirty="0">
                <a:latin typeface="Arial" charset="0"/>
              </a:rPr>
              <a:t>the mobilisation and organisation of the emergency services and supporting organisations, usually by a local authority, to cater for the threat of death, serious injury, or homelessness to a large number of people. </a:t>
            </a:r>
          </a:p>
          <a:p>
            <a:endParaRPr lang="en-GB" altLang="en-US" dirty="0">
              <a:latin typeface="Arial" charset="0"/>
            </a:endParaRPr>
          </a:p>
          <a:p>
            <a:r>
              <a:rPr lang="en-GB" altLang="en-US" dirty="0" smtClean="0">
                <a:latin typeface="Arial" charset="0"/>
              </a:rPr>
              <a:t>Ask </a:t>
            </a:r>
            <a:r>
              <a:rPr lang="en-GB" altLang="en-US" dirty="0">
                <a:latin typeface="Arial" charset="0"/>
              </a:rPr>
              <a:t>for types of major </a:t>
            </a:r>
            <a:r>
              <a:rPr lang="en-GB" altLang="en-US" dirty="0" smtClean="0">
                <a:latin typeface="Arial" charset="0"/>
              </a:rPr>
              <a:t>incidents students think they might </a:t>
            </a:r>
            <a:r>
              <a:rPr lang="en-GB" altLang="en-US" dirty="0">
                <a:latin typeface="Arial" charset="0"/>
              </a:rPr>
              <a:t>deal with.</a:t>
            </a:r>
          </a:p>
          <a:p>
            <a:r>
              <a:rPr lang="en-GB" altLang="en-US" dirty="0">
                <a:latin typeface="Arial" charset="0"/>
              </a:rPr>
              <a:t>Examples: Floods, serious RTC, chemical spill, train derailment, aircraft, terrorism.</a:t>
            </a:r>
          </a:p>
          <a:p>
            <a:endParaRPr lang="en-GB" altLang="en-US" dirty="0">
              <a:latin typeface="Arial" charset="0"/>
            </a:endParaRPr>
          </a:p>
          <a:p>
            <a:r>
              <a:rPr lang="en-GB" altLang="en-US" dirty="0" smtClean="0">
                <a:latin typeface="Arial" charset="0"/>
              </a:rPr>
              <a:t>(</a:t>
            </a:r>
            <a:r>
              <a:rPr lang="en-GB" altLang="en-US" i="1" dirty="0" smtClean="0">
                <a:latin typeface="Arial" charset="0"/>
              </a:rPr>
              <a:t>The </a:t>
            </a:r>
            <a:r>
              <a:rPr lang="en-GB" altLang="en-US" i="1" dirty="0">
                <a:latin typeface="Arial" charset="0"/>
              </a:rPr>
              <a:t>picture shows the </a:t>
            </a:r>
            <a:r>
              <a:rPr lang="en-GB" altLang="en-US" i="1" dirty="0" err="1">
                <a:latin typeface="Arial" charset="0"/>
              </a:rPr>
              <a:t>Gleison</a:t>
            </a:r>
            <a:r>
              <a:rPr lang="en-GB" altLang="en-US" i="1" dirty="0">
                <a:latin typeface="Arial" charset="0"/>
              </a:rPr>
              <a:t> Colliery </a:t>
            </a:r>
            <a:r>
              <a:rPr lang="en-GB" altLang="en-US" i="1" dirty="0" smtClean="0">
                <a:latin typeface="Arial" charset="0"/>
              </a:rPr>
              <a:t>disaster)</a:t>
            </a:r>
            <a:endParaRPr lang="en-GB" altLang="en-US" i="1" dirty="0">
              <a:latin typeface="Arial" charset="0"/>
            </a:endParaRPr>
          </a:p>
          <a:p>
            <a:endParaRPr lang="en-GB" altLang="en-US" i="1" dirty="0">
              <a:latin typeface="Arial" charset="0"/>
            </a:endParaRPr>
          </a:p>
        </p:txBody>
      </p:sp>
    </p:spTree>
    <p:extLst>
      <p:ext uri="{BB962C8B-B14F-4D97-AF65-F5344CB8AC3E}">
        <p14:creationId xmlns:p14="http://schemas.microsoft.com/office/powerpoint/2010/main" val="16499405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4290" name="Rectangle 2"/>
          <p:cNvSpPr>
            <a:spLocks noGrp="1" noRot="1" noChangeAspect="1" noChangeArrowheads="1" noTextEdit="1"/>
          </p:cNvSpPr>
          <p:nvPr>
            <p:ph type="sldImg"/>
          </p:nvPr>
        </p:nvSpPr>
        <p:spPr>
          <a:xfrm>
            <a:off x="2582863" y="139700"/>
            <a:ext cx="1631950" cy="1225550"/>
          </a:xfrm>
          <a:ln/>
        </p:spPr>
      </p:sp>
      <p:sp>
        <p:nvSpPr>
          <p:cNvPr id="524291" name="Rectangle 3"/>
          <p:cNvSpPr>
            <a:spLocks noGrp="1" noChangeArrowheads="1"/>
          </p:cNvSpPr>
          <p:nvPr>
            <p:ph type="body" idx="1"/>
          </p:nvPr>
        </p:nvSpPr>
        <p:spPr>
          <a:xfrm>
            <a:off x="519190" y="1508040"/>
            <a:ext cx="5813589" cy="8062317"/>
          </a:xfrm>
        </p:spPr>
        <p:txBody>
          <a:bodyPr/>
          <a:lstStyle/>
          <a:p>
            <a:r>
              <a:rPr lang="en-GB" altLang="en-US" b="1" dirty="0">
                <a:latin typeface="Arial" charset="0"/>
              </a:rPr>
              <a:t>State:</a:t>
            </a:r>
          </a:p>
          <a:p>
            <a:r>
              <a:rPr lang="en-GB" altLang="en-US" dirty="0">
                <a:latin typeface="Arial" charset="0"/>
              </a:rPr>
              <a:t>A </a:t>
            </a:r>
            <a:r>
              <a:rPr lang="en-GB" altLang="en-US" b="1" dirty="0" smtClean="0">
                <a:solidFill>
                  <a:srgbClr val="3333FF"/>
                </a:solidFill>
                <a:latin typeface="Arial" charset="0"/>
              </a:rPr>
              <a:t>Major Incident </a:t>
            </a:r>
            <a:r>
              <a:rPr lang="en-GB" altLang="en-US" dirty="0" smtClean="0">
                <a:latin typeface="Arial" charset="0"/>
              </a:rPr>
              <a:t>or emergency is </a:t>
            </a:r>
            <a:r>
              <a:rPr lang="en-GB" altLang="en-US" dirty="0">
                <a:latin typeface="Arial" charset="0"/>
              </a:rPr>
              <a:t>described </a:t>
            </a:r>
            <a:r>
              <a:rPr lang="en-GB" altLang="en-US" dirty="0" smtClean="0">
                <a:latin typeface="Arial" charset="0"/>
              </a:rPr>
              <a:t>as </a:t>
            </a:r>
          </a:p>
          <a:p>
            <a:r>
              <a:rPr lang="en-GB" altLang="en-US" dirty="0" smtClean="0">
                <a:latin typeface="Arial" charset="0"/>
              </a:rPr>
              <a:t> </a:t>
            </a:r>
            <a:r>
              <a:rPr lang="en-GB" altLang="en-US" i="1" dirty="0">
                <a:latin typeface="Arial" charset="0"/>
              </a:rPr>
              <a:t>‘an event or situation which threatens serious damage to human welfare and is one which requires the implementation of special arrangements by one or all of the emergency services, the NHS or a local </a:t>
            </a:r>
            <a:r>
              <a:rPr lang="en-GB" altLang="en-US" i="1" dirty="0" smtClean="0">
                <a:latin typeface="Arial" charset="0"/>
              </a:rPr>
              <a:t>authority’. </a:t>
            </a:r>
            <a:endParaRPr lang="en-GB" altLang="en-US" i="1" dirty="0">
              <a:latin typeface="Arial" charset="0"/>
            </a:endParaRPr>
          </a:p>
          <a:p>
            <a:r>
              <a:rPr lang="en-GB" altLang="en-US" dirty="0">
                <a:latin typeface="Arial" charset="0"/>
              </a:rPr>
              <a:t>Such incidents will typically:</a:t>
            </a:r>
          </a:p>
          <a:p>
            <a:pPr marL="285664" indent="-285664">
              <a:buFont typeface="Arial" panose="020B0604020202020204" pitchFamily="34" charset="0"/>
              <a:buChar char="•"/>
            </a:pPr>
            <a:r>
              <a:rPr lang="en-GB" altLang="en-US" dirty="0">
                <a:latin typeface="Arial" charset="0"/>
              </a:rPr>
              <a:t>involve large numbers of people, directly or indirectly, </a:t>
            </a:r>
          </a:p>
          <a:p>
            <a:pPr marL="285664" indent="-285664">
              <a:buFont typeface="Arial" panose="020B0604020202020204" pitchFamily="34" charset="0"/>
              <a:buChar char="•"/>
            </a:pPr>
            <a:r>
              <a:rPr lang="en-GB" altLang="en-US" dirty="0" smtClean="0">
                <a:latin typeface="Arial" charset="0"/>
              </a:rPr>
              <a:t>require the </a:t>
            </a:r>
            <a:r>
              <a:rPr lang="en-GB" altLang="en-US" dirty="0">
                <a:latin typeface="Arial" charset="0"/>
              </a:rPr>
              <a:t>large scale combined resources of the emergency services; </a:t>
            </a:r>
          </a:p>
          <a:p>
            <a:pPr marL="285664" indent="-285664">
              <a:buFont typeface="Arial" panose="020B0604020202020204" pitchFamily="34" charset="0"/>
              <a:buChar char="•"/>
            </a:pPr>
            <a:r>
              <a:rPr lang="en-GB" altLang="en-US" dirty="0">
                <a:latin typeface="Arial" charset="0"/>
              </a:rPr>
              <a:t>the rescue and transport of a large number of casualties; </a:t>
            </a:r>
          </a:p>
          <a:p>
            <a:pPr marL="285664" indent="-285664">
              <a:buFont typeface="Arial" panose="020B0604020202020204" pitchFamily="34" charset="0"/>
              <a:buChar char="•"/>
            </a:pPr>
            <a:r>
              <a:rPr lang="en-GB" altLang="en-US" dirty="0">
                <a:latin typeface="Arial" charset="0"/>
              </a:rPr>
              <a:t>the setting up of a </a:t>
            </a:r>
            <a:r>
              <a:rPr lang="en-GB" altLang="en-US" dirty="0" smtClean="0">
                <a:latin typeface="Arial" charset="0"/>
              </a:rPr>
              <a:t>Casualty </a:t>
            </a:r>
            <a:r>
              <a:rPr lang="en-GB" altLang="en-US" dirty="0">
                <a:latin typeface="Arial" charset="0"/>
              </a:rPr>
              <a:t>B</a:t>
            </a:r>
            <a:r>
              <a:rPr lang="en-GB" altLang="en-US" dirty="0" smtClean="0">
                <a:latin typeface="Arial" charset="0"/>
              </a:rPr>
              <a:t>ureau</a:t>
            </a:r>
            <a:r>
              <a:rPr lang="en-GB" altLang="en-US" dirty="0">
                <a:latin typeface="Arial" charset="0"/>
              </a:rPr>
              <a:t>, usually by the Police, in order to handle a large number of enquiries likely to come from both the public and the media; </a:t>
            </a:r>
            <a:endParaRPr lang="en-GB" altLang="en-US" dirty="0" smtClean="0">
              <a:latin typeface="Arial" charset="0"/>
            </a:endParaRPr>
          </a:p>
          <a:p>
            <a:pPr algn="ctr"/>
            <a:r>
              <a:rPr lang="en-GB" altLang="en-US" dirty="0" smtClean="0">
                <a:latin typeface="Arial" charset="0"/>
              </a:rPr>
              <a:t>and/or </a:t>
            </a:r>
            <a:endParaRPr lang="en-GB" altLang="en-US" dirty="0">
              <a:latin typeface="Arial" charset="0"/>
            </a:endParaRPr>
          </a:p>
          <a:p>
            <a:pPr marL="285664" indent="-285664">
              <a:buFont typeface="Arial" panose="020B0604020202020204" pitchFamily="34" charset="0"/>
              <a:buChar char="•"/>
            </a:pPr>
            <a:r>
              <a:rPr lang="en-GB" altLang="en-US" dirty="0">
                <a:latin typeface="Arial" charset="0"/>
              </a:rPr>
              <a:t>the mobilisation and organisation of the emergency services and supporting organisations, usually by a local authority, to cater for the threat of death, serious injury, or homelessness to a large number of people. </a:t>
            </a:r>
          </a:p>
          <a:p>
            <a:endParaRPr lang="en-GB" altLang="en-US" dirty="0">
              <a:latin typeface="Arial" charset="0"/>
            </a:endParaRPr>
          </a:p>
          <a:p>
            <a:r>
              <a:rPr lang="en-GB" altLang="en-US" dirty="0" smtClean="0">
                <a:latin typeface="Arial" charset="0"/>
              </a:rPr>
              <a:t>Ask </a:t>
            </a:r>
            <a:r>
              <a:rPr lang="en-GB" altLang="en-US" dirty="0">
                <a:latin typeface="Arial" charset="0"/>
              </a:rPr>
              <a:t>for types of major </a:t>
            </a:r>
            <a:r>
              <a:rPr lang="en-GB" altLang="en-US" dirty="0" smtClean="0">
                <a:latin typeface="Arial" charset="0"/>
              </a:rPr>
              <a:t>incidents students think they might </a:t>
            </a:r>
            <a:r>
              <a:rPr lang="en-GB" altLang="en-US" dirty="0">
                <a:latin typeface="Arial" charset="0"/>
              </a:rPr>
              <a:t>deal with.</a:t>
            </a:r>
          </a:p>
          <a:p>
            <a:r>
              <a:rPr lang="en-GB" altLang="en-US" dirty="0">
                <a:latin typeface="Arial" charset="0"/>
              </a:rPr>
              <a:t>Examples: Floods, serious RTC, chemical spill, train derailment, aircraft, terrorism.</a:t>
            </a:r>
          </a:p>
          <a:p>
            <a:endParaRPr lang="en-GB" altLang="en-US" dirty="0">
              <a:latin typeface="Arial" charset="0"/>
            </a:endParaRPr>
          </a:p>
          <a:p>
            <a:r>
              <a:rPr lang="en-GB" altLang="en-US" dirty="0" smtClean="0">
                <a:latin typeface="Arial" charset="0"/>
              </a:rPr>
              <a:t>(</a:t>
            </a:r>
            <a:r>
              <a:rPr lang="en-GB" altLang="en-US" i="1" dirty="0" smtClean="0">
                <a:latin typeface="Arial" charset="0"/>
              </a:rPr>
              <a:t>The </a:t>
            </a:r>
            <a:r>
              <a:rPr lang="en-GB" altLang="en-US" i="1" dirty="0">
                <a:latin typeface="Arial" charset="0"/>
              </a:rPr>
              <a:t>picture shows the </a:t>
            </a:r>
            <a:r>
              <a:rPr lang="en-GB" altLang="en-US" i="1" dirty="0" err="1">
                <a:latin typeface="Arial" charset="0"/>
              </a:rPr>
              <a:t>Gleison</a:t>
            </a:r>
            <a:r>
              <a:rPr lang="en-GB" altLang="en-US" i="1" dirty="0">
                <a:latin typeface="Arial" charset="0"/>
              </a:rPr>
              <a:t> Colliery </a:t>
            </a:r>
            <a:r>
              <a:rPr lang="en-GB" altLang="en-US" i="1" dirty="0" smtClean="0">
                <a:latin typeface="Arial" charset="0"/>
              </a:rPr>
              <a:t>disaster)</a:t>
            </a:r>
            <a:endParaRPr lang="en-GB" altLang="en-US" i="1" dirty="0">
              <a:latin typeface="Arial" charset="0"/>
            </a:endParaRPr>
          </a:p>
          <a:p>
            <a:endParaRPr lang="en-GB" altLang="en-US" i="1" dirty="0">
              <a:latin typeface="Arial" charset="0"/>
            </a:endParaRPr>
          </a:p>
        </p:txBody>
      </p:sp>
    </p:spTree>
    <p:extLst>
      <p:ext uri="{BB962C8B-B14F-4D97-AF65-F5344CB8AC3E}">
        <p14:creationId xmlns:p14="http://schemas.microsoft.com/office/powerpoint/2010/main" val="34375503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42" name="Rectangle 2"/>
          <p:cNvSpPr>
            <a:spLocks noGrp="1" noRot="1" noChangeAspect="1" noChangeArrowheads="1" noTextEdit="1"/>
          </p:cNvSpPr>
          <p:nvPr>
            <p:ph type="sldImg"/>
          </p:nvPr>
        </p:nvSpPr>
        <p:spPr>
          <a:xfrm>
            <a:off x="2533650" y="212725"/>
            <a:ext cx="1117600" cy="838200"/>
          </a:xfrm>
          <a:ln/>
        </p:spPr>
      </p:sp>
      <p:sp>
        <p:nvSpPr>
          <p:cNvPr id="317443" name="Rectangle 3"/>
          <p:cNvSpPr>
            <a:spLocks noGrp="1" noChangeArrowheads="1"/>
          </p:cNvSpPr>
          <p:nvPr>
            <p:ph type="body" idx="1"/>
          </p:nvPr>
        </p:nvSpPr>
        <p:spPr>
          <a:xfrm>
            <a:off x="419373" y="1220100"/>
            <a:ext cx="5886258" cy="7962480"/>
          </a:xfrm>
        </p:spPr>
        <p:txBody>
          <a:bodyPr/>
          <a:lstStyle/>
          <a:p>
            <a:r>
              <a:rPr lang="en-GB" altLang="en-US" b="1" dirty="0" smtClean="0">
                <a:latin typeface="Arial" charset="0"/>
              </a:rPr>
              <a:t>All calls received by the police are graded in line with National Standards</a:t>
            </a:r>
          </a:p>
          <a:p>
            <a:endParaRPr lang="en-GB" altLang="en-US" b="1" dirty="0">
              <a:latin typeface="Arial" charset="0"/>
            </a:endParaRPr>
          </a:p>
          <a:p>
            <a:r>
              <a:rPr lang="en-GB" altLang="en-US" b="1" dirty="0" smtClean="0">
                <a:latin typeface="Arial" charset="0"/>
              </a:rPr>
              <a:t>Immediate/Emergency Response Calls – </a:t>
            </a:r>
            <a:r>
              <a:rPr lang="en-GB" altLang="en-US" b="1" dirty="0" smtClean="0">
                <a:solidFill>
                  <a:srgbClr val="FF3300"/>
                </a:solidFill>
                <a:latin typeface="Arial" charset="0"/>
              </a:rPr>
              <a:t>Grade 1</a:t>
            </a:r>
            <a:r>
              <a:rPr lang="en-GB" altLang="en-US" dirty="0" smtClean="0">
                <a:latin typeface="Arial" charset="0"/>
              </a:rPr>
              <a:t>(in some forces called ‘Flash’ or ‘Urgent’). </a:t>
            </a:r>
          </a:p>
          <a:p>
            <a:r>
              <a:rPr lang="en-GB" altLang="en-US" dirty="0" smtClean="0">
                <a:latin typeface="Arial" charset="0"/>
              </a:rPr>
              <a:t>Require a response as soon as possible whilst maintaining Police and Public safety.</a:t>
            </a:r>
          </a:p>
          <a:p>
            <a:r>
              <a:rPr lang="en-GB" altLang="en-US" dirty="0" smtClean="0">
                <a:latin typeface="Arial" charset="0"/>
              </a:rPr>
              <a:t>This is usually within 10-20 minutes of receipt of the call, depending on whether the call comes from a rural or urban area.</a:t>
            </a:r>
          </a:p>
          <a:p>
            <a:endParaRPr lang="en-GB" altLang="en-US" dirty="0" smtClean="0">
              <a:latin typeface="Arial" charset="0"/>
            </a:endParaRPr>
          </a:p>
          <a:p>
            <a:r>
              <a:rPr lang="en-GB" dirty="0"/>
              <a:t>An </a:t>
            </a:r>
            <a:r>
              <a:rPr lang="en-GB" dirty="0" smtClean="0"/>
              <a:t>Immediate/Emergency Response call </a:t>
            </a:r>
            <a:r>
              <a:rPr lang="en-GB" dirty="0"/>
              <a:t>encompasses circumstances where an incident is reported to the police which is taking place and in which there is, or is likely to be a risk of:</a:t>
            </a:r>
          </a:p>
          <a:p>
            <a:pPr marL="285664" indent="-285664">
              <a:buFont typeface="Arial" panose="020B0604020202020204" pitchFamily="34" charset="0"/>
              <a:buChar char="•"/>
            </a:pPr>
            <a:r>
              <a:rPr lang="en-GB" dirty="0"/>
              <a:t>Danger to life</a:t>
            </a:r>
          </a:p>
          <a:p>
            <a:pPr marL="285664" indent="-285664">
              <a:buFont typeface="Arial" panose="020B0604020202020204" pitchFamily="34" charset="0"/>
              <a:buChar char="•"/>
            </a:pPr>
            <a:r>
              <a:rPr lang="en-GB" dirty="0"/>
              <a:t>Use of or immediate threat of use of violence</a:t>
            </a:r>
          </a:p>
          <a:p>
            <a:pPr marL="285664" indent="-285664">
              <a:buFont typeface="Arial" panose="020B0604020202020204" pitchFamily="34" charset="0"/>
              <a:buChar char="•"/>
            </a:pPr>
            <a:r>
              <a:rPr lang="en-GB" dirty="0"/>
              <a:t>Serious injury to a person </a:t>
            </a:r>
          </a:p>
          <a:p>
            <a:pPr marL="285664" indent="-285664">
              <a:buFont typeface="Arial" panose="020B0604020202020204" pitchFamily="34" charset="0"/>
              <a:buChar char="•"/>
            </a:pPr>
            <a:r>
              <a:rPr lang="en-GB" dirty="0"/>
              <a:t>Serious damage to property</a:t>
            </a:r>
          </a:p>
          <a:p>
            <a:endParaRPr lang="en-GB" dirty="0" smtClean="0"/>
          </a:p>
          <a:p>
            <a:r>
              <a:rPr lang="en-GB" dirty="0" smtClean="0"/>
              <a:t>Where </a:t>
            </a:r>
            <a:r>
              <a:rPr lang="en-GB" dirty="0"/>
              <a:t>the contact relates to an allegation of criminal conduct, it will be dealt with as an emergency if:</a:t>
            </a:r>
          </a:p>
          <a:p>
            <a:pPr marL="285664" indent="-285664">
              <a:buFont typeface="Arial" panose="020B0604020202020204" pitchFamily="34" charset="0"/>
              <a:buChar char="•"/>
            </a:pPr>
            <a:r>
              <a:rPr lang="en-GB" dirty="0"/>
              <a:t>The crime is, or is likely to be serious, and in progress</a:t>
            </a:r>
          </a:p>
          <a:p>
            <a:pPr marL="285664" indent="-285664">
              <a:buFont typeface="Arial" panose="020B0604020202020204" pitchFamily="34" charset="0"/>
              <a:buChar char="•"/>
            </a:pPr>
            <a:r>
              <a:rPr lang="en-GB" dirty="0"/>
              <a:t>An offender has just been disturbed at the scene</a:t>
            </a:r>
          </a:p>
          <a:p>
            <a:pPr marL="285664" indent="-285664">
              <a:buFont typeface="Arial" panose="020B0604020202020204" pitchFamily="34" charset="0"/>
              <a:buChar char="•"/>
            </a:pPr>
            <a:r>
              <a:rPr lang="en-GB" dirty="0"/>
              <a:t>An offender has been detained and poses, or is likely to pose, a risk to other people</a:t>
            </a:r>
          </a:p>
          <a:p>
            <a:r>
              <a:rPr lang="en-GB" dirty="0"/>
              <a:t> </a:t>
            </a:r>
          </a:p>
        </p:txBody>
      </p:sp>
    </p:spTree>
    <p:extLst>
      <p:ext uri="{BB962C8B-B14F-4D97-AF65-F5344CB8AC3E}">
        <p14:creationId xmlns:p14="http://schemas.microsoft.com/office/powerpoint/2010/main" val="17492211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42" name="Rectangle 2"/>
          <p:cNvSpPr>
            <a:spLocks noGrp="1" noRot="1" noChangeAspect="1" noChangeArrowheads="1" noTextEdit="1"/>
          </p:cNvSpPr>
          <p:nvPr>
            <p:ph type="sldImg"/>
          </p:nvPr>
        </p:nvSpPr>
        <p:spPr>
          <a:xfrm>
            <a:off x="2266950" y="311150"/>
            <a:ext cx="2128838" cy="1598613"/>
          </a:xfrm>
          <a:ln/>
        </p:spPr>
      </p:sp>
      <p:sp>
        <p:nvSpPr>
          <p:cNvPr id="317443" name="Rectangle 3"/>
          <p:cNvSpPr>
            <a:spLocks noGrp="1" noChangeArrowheads="1"/>
          </p:cNvSpPr>
          <p:nvPr>
            <p:ph type="body" idx="1"/>
          </p:nvPr>
        </p:nvSpPr>
        <p:spPr>
          <a:xfrm>
            <a:off x="375208" y="2227890"/>
            <a:ext cx="6119250" cy="6954691"/>
          </a:xfrm>
        </p:spPr>
        <p:txBody>
          <a:bodyPr/>
          <a:lstStyle/>
          <a:p>
            <a:r>
              <a:rPr lang="en-GB" altLang="en-US" b="1" dirty="0" smtClean="0">
                <a:latin typeface="Arial" charset="0"/>
              </a:rPr>
              <a:t>Priority Response calls – </a:t>
            </a:r>
            <a:r>
              <a:rPr lang="en-GB" altLang="en-US" b="1" dirty="0" smtClean="0">
                <a:solidFill>
                  <a:srgbClr val="FF3300"/>
                </a:solidFill>
                <a:latin typeface="Arial" charset="0"/>
              </a:rPr>
              <a:t>Grade 2</a:t>
            </a:r>
            <a:r>
              <a:rPr lang="en-GB" altLang="en-US" b="1" dirty="0" smtClean="0">
                <a:latin typeface="Arial" charset="0"/>
              </a:rPr>
              <a:t> </a:t>
            </a:r>
            <a:r>
              <a:rPr lang="en-GB" altLang="en-US" dirty="0" smtClean="0">
                <a:latin typeface="Arial" charset="0"/>
              </a:rPr>
              <a:t>(in some forces called </a:t>
            </a:r>
            <a:r>
              <a:rPr lang="en-GB" altLang="en-US" b="1" dirty="0" smtClean="0">
                <a:solidFill>
                  <a:srgbClr val="FF3300"/>
                </a:solidFill>
                <a:latin typeface="Arial" charset="0"/>
              </a:rPr>
              <a:t>‘High’ </a:t>
            </a:r>
            <a:r>
              <a:rPr lang="en-GB" altLang="en-US" dirty="0" smtClean="0">
                <a:latin typeface="Arial" charset="0"/>
              </a:rPr>
              <a:t>or </a:t>
            </a:r>
            <a:r>
              <a:rPr lang="en-GB" altLang="en-US" b="1" dirty="0" smtClean="0">
                <a:solidFill>
                  <a:srgbClr val="FF3300"/>
                </a:solidFill>
                <a:latin typeface="Arial" charset="0"/>
              </a:rPr>
              <a:t>‘Standard</a:t>
            </a:r>
            <a:r>
              <a:rPr lang="en-GB" altLang="en-US" dirty="0" smtClean="0">
                <a:latin typeface="Arial" charset="0"/>
              </a:rPr>
              <a:t>’). </a:t>
            </a:r>
          </a:p>
          <a:p>
            <a:r>
              <a:rPr lang="en-GB" altLang="en-US" dirty="0" smtClean="0">
                <a:latin typeface="Arial" charset="0"/>
              </a:rPr>
              <a:t>These calls require a response as soon as possible, and usually </a:t>
            </a:r>
            <a:r>
              <a:rPr lang="en-GB" altLang="en-US" b="1" dirty="0" smtClean="0">
                <a:solidFill>
                  <a:srgbClr val="3333FF"/>
                </a:solidFill>
                <a:latin typeface="Arial" charset="0"/>
              </a:rPr>
              <a:t>within an hour</a:t>
            </a:r>
            <a:r>
              <a:rPr lang="en-GB" altLang="en-US" dirty="0" smtClean="0">
                <a:latin typeface="Arial" charset="0"/>
              </a:rPr>
              <a:t>, of the call being received.</a:t>
            </a:r>
          </a:p>
          <a:p>
            <a:r>
              <a:rPr lang="en-GB" altLang="en-US" dirty="0" smtClean="0">
                <a:latin typeface="Arial" charset="0"/>
              </a:rPr>
              <a:t> In most forces this category represents the majority of calls. </a:t>
            </a:r>
          </a:p>
          <a:p>
            <a:r>
              <a:rPr lang="en-GB" dirty="0" smtClean="0"/>
              <a:t>These </a:t>
            </a:r>
            <a:r>
              <a:rPr lang="en-GB" dirty="0"/>
              <a:t>typically arise in the circumstances where:</a:t>
            </a:r>
          </a:p>
          <a:p>
            <a:pPr marL="285664" indent="-285664">
              <a:buFont typeface="Arial" panose="020B0604020202020204" pitchFamily="34" charset="0"/>
              <a:buChar char="•"/>
            </a:pPr>
            <a:r>
              <a:rPr lang="en-GB" dirty="0" smtClean="0"/>
              <a:t>A witness or evidence is available</a:t>
            </a:r>
            <a:endParaRPr lang="en-GB" dirty="0"/>
          </a:p>
          <a:p>
            <a:pPr marL="285664" indent="-285664">
              <a:buFont typeface="Arial" panose="020B0604020202020204" pitchFamily="34" charset="0"/>
              <a:buChar char="•"/>
            </a:pPr>
            <a:r>
              <a:rPr lang="en-GB" dirty="0" smtClean="0"/>
              <a:t>Domestic burglary</a:t>
            </a:r>
            <a:endParaRPr lang="en-GB" dirty="0"/>
          </a:p>
          <a:p>
            <a:pPr marL="285664" indent="-285664">
              <a:buFont typeface="Arial" panose="020B0604020202020204" pitchFamily="34" charset="0"/>
              <a:buChar char="•"/>
            </a:pPr>
            <a:r>
              <a:rPr lang="en-GB" dirty="0" smtClean="0"/>
              <a:t>Non-vulnerable missing person</a:t>
            </a:r>
            <a:endParaRPr lang="en-GB" dirty="0"/>
          </a:p>
          <a:p>
            <a:pPr marL="285664" indent="-285664">
              <a:buFont typeface="Arial" panose="020B0604020202020204" pitchFamily="34" charset="0"/>
              <a:buChar char="•"/>
            </a:pPr>
            <a:r>
              <a:rPr lang="en-GB" dirty="0" smtClean="0"/>
              <a:t>Hate Crime</a:t>
            </a:r>
            <a:endParaRPr lang="en-GB" dirty="0"/>
          </a:p>
          <a:p>
            <a:pPr marL="285664" indent="-285664">
              <a:buFont typeface="Arial" panose="020B0604020202020204" pitchFamily="34" charset="0"/>
              <a:buChar char="•"/>
            </a:pPr>
            <a:r>
              <a:rPr lang="en-GB" dirty="0" smtClean="0"/>
              <a:t>Domestic Abuse where the offender is not at the scene</a:t>
            </a:r>
            <a:endParaRPr lang="en-GB" dirty="0"/>
          </a:p>
          <a:p>
            <a:pPr marL="285664" indent="-285664">
              <a:buFont typeface="Arial" panose="020B0604020202020204" pitchFamily="34" charset="0"/>
              <a:buChar char="•"/>
            </a:pPr>
            <a:r>
              <a:rPr lang="en-GB" dirty="0" smtClean="0"/>
              <a:t>Anti-Social Behaviour where a crime has been committed, or there is potential for a crime to be committed.</a:t>
            </a:r>
            <a:endParaRPr lang="en-GB" dirty="0"/>
          </a:p>
          <a:p>
            <a:endParaRPr lang="en-GB" altLang="en-US" dirty="0" smtClean="0">
              <a:latin typeface="Arial" charset="0"/>
            </a:endParaRPr>
          </a:p>
          <a:p>
            <a:pPr>
              <a:buFontTx/>
              <a:buChar char="•"/>
            </a:pPr>
            <a:endParaRPr lang="en-GB" altLang="en-US" dirty="0" smtClean="0">
              <a:latin typeface="Arial" charset="0"/>
            </a:endParaRPr>
          </a:p>
        </p:txBody>
      </p:sp>
    </p:spTree>
    <p:extLst>
      <p:ext uri="{BB962C8B-B14F-4D97-AF65-F5344CB8AC3E}">
        <p14:creationId xmlns:p14="http://schemas.microsoft.com/office/powerpoint/2010/main" val="33019881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42" name="Rectangle 2"/>
          <p:cNvSpPr>
            <a:spLocks noGrp="1" noRot="1" noChangeAspect="1" noChangeArrowheads="1" noTextEdit="1"/>
          </p:cNvSpPr>
          <p:nvPr>
            <p:ph type="sldImg"/>
          </p:nvPr>
        </p:nvSpPr>
        <p:spPr>
          <a:xfrm>
            <a:off x="2266950" y="311150"/>
            <a:ext cx="2128838" cy="1598613"/>
          </a:xfrm>
          <a:ln/>
        </p:spPr>
      </p:sp>
      <p:sp>
        <p:nvSpPr>
          <p:cNvPr id="317443" name="Rectangle 3"/>
          <p:cNvSpPr>
            <a:spLocks noGrp="1" noChangeArrowheads="1"/>
          </p:cNvSpPr>
          <p:nvPr>
            <p:ph type="body" idx="1"/>
          </p:nvPr>
        </p:nvSpPr>
        <p:spPr>
          <a:xfrm>
            <a:off x="375208" y="2083920"/>
            <a:ext cx="6119250" cy="7098661"/>
          </a:xfrm>
        </p:spPr>
        <p:txBody>
          <a:bodyPr/>
          <a:lstStyle/>
          <a:p>
            <a:r>
              <a:rPr lang="en-GB" altLang="en-US" b="1" dirty="0" smtClean="0">
                <a:latin typeface="Arial" charset="0"/>
              </a:rPr>
              <a:t>Scheduled Response calls – </a:t>
            </a:r>
            <a:r>
              <a:rPr lang="en-GB" altLang="en-US" b="1" dirty="0" smtClean="0">
                <a:solidFill>
                  <a:srgbClr val="FF3300"/>
                </a:solidFill>
                <a:latin typeface="Arial" charset="0"/>
              </a:rPr>
              <a:t>Grade 3</a:t>
            </a:r>
            <a:r>
              <a:rPr lang="en-GB" altLang="en-US" b="1" dirty="0" smtClean="0">
                <a:latin typeface="Arial" charset="0"/>
              </a:rPr>
              <a:t> </a:t>
            </a:r>
            <a:r>
              <a:rPr lang="en-GB" altLang="en-US" dirty="0" smtClean="0">
                <a:latin typeface="Arial" charset="0"/>
              </a:rPr>
              <a:t>(in some forces called Deferred). These calls require contact to be made </a:t>
            </a:r>
            <a:r>
              <a:rPr lang="en-GB" altLang="en-US" b="1" dirty="0" smtClean="0">
                <a:solidFill>
                  <a:srgbClr val="3333FF"/>
                </a:solidFill>
                <a:latin typeface="Arial" charset="0"/>
              </a:rPr>
              <a:t>within 24 hours</a:t>
            </a:r>
            <a:r>
              <a:rPr lang="en-GB" altLang="en-US" dirty="0" smtClean="0">
                <a:latin typeface="Arial" charset="0"/>
              </a:rPr>
              <a:t>, an appointment is usually arranged at the callers convenience.  </a:t>
            </a:r>
            <a:endParaRPr lang="en-GB" altLang="en-US" b="1" dirty="0">
              <a:latin typeface="Arial" charset="0"/>
            </a:endParaRPr>
          </a:p>
          <a:p>
            <a:r>
              <a:rPr lang="en-GB" dirty="0" smtClean="0"/>
              <a:t>In </a:t>
            </a:r>
            <a:r>
              <a:rPr lang="en-GB" dirty="0"/>
              <a:t>these circumstances, it is accepted </a:t>
            </a:r>
            <a:r>
              <a:rPr lang="en-GB" dirty="0" smtClean="0"/>
              <a:t>that</a:t>
            </a:r>
          </a:p>
          <a:p>
            <a:pPr marL="285664" indent="-285664">
              <a:buFont typeface="Arial" panose="020B0604020202020204" pitchFamily="34" charset="0"/>
              <a:buChar char="•"/>
            </a:pPr>
            <a:r>
              <a:rPr lang="en-GB" dirty="0" smtClean="0"/>
              <a:t>the </a:t>
            </a:r>
            <a:r>
              <a:rPr lang="en-GB" dirty="0"/>
              <a:t>needs of the caller can be met through scheduling </a:t>
            </a:r>
            <a:r>
              <a:rPr lang="en-GB" dirty="0" smtClean="0"/>
              <a:t>because the </a:t>
            </a:r>
            <a:r>
              <a:rPr lang="en-GB" dirty="0"/>
              <a:t>response time is not critical in apprehending </a:t>
            </a:r>
            <a:r>
              <a:rPr lang="en-GB" dirty="0" smtClean="0"/>
              <a:t>offenders </a:t>
            </a:r>
          </a:p>
          <a:p>
            <a:pPr marL="285664" indent="-285664">
              <a:buFont typeface="Arial" panose="020B0604020202020204" pitchFamily="34" charset="0"/>
              <a:buChar char="•"/>
            </a:pPr>
            <a:r>
              <a:rPr lang="en-GB" dirty="0" smtClean="0"/>
              <a:t>the </a:t>
            </a:r>
            <a:r>
              <a:rPr lang="en-GB" dirty="0"/>
              <a:t>matter is service-oriented and a better quality of initial police action can be taken if it is dealt with by:</a:t>
            </a:r>
          </a:p>
          <a:p>
            <a:pPr marL="285664" indent="-285664">
              <a:buFont typeface="Arial" panose="020B0604020202020204" pitchFamily="34" charset="0"/>
              <a:buChar char="•"/>
            </a:pPr>
            <a:r>
              <a:rPr lang="en-GB" dirty="0" smtClean="0"/>
              <a:t>A </a:t>
            </a:r>
            <a:r>
              <a:rPr lang="en-GB" dirty="0"/>
              <a:t>pre-arranged police response by a Police Officer or by other appropriate </a:t>
            </a:r>
            <a:r>
              <a:rPr lang="en-GB" dirty="0" smtClean="0"/>
              <a:t>resource e.g. a PCSO</a:t>
            </a:r>
            <a:endParaRPr lang="en-GB" dirty="0"/>
          </a:p>
          <a:p>
            <a:pPr marL="285664" indent="-285664">
              <a:buFont typeface="Arial" panose="020B0604020202020204" pitchFamily="34" charset="0"/>
              <a:buChar char="•"/>
            </a:pPr>
            <a:r>
              <a:rPr lang="en-GB" dirty="0" smtClean="0"/>
              <a:t>Attendance </a:t>
            </a:r>
            <a:r>
              <a:rPr lang="en-GB" dirty="0"/>
              <a:t>at a police clinic or surgery</a:t>
            </a:r>
          </a:p>
          <a:p>
            <a:pPr marL="285664" indent="-285664">
              <a:buFont typeface="Arial" panose="020B0604020202020204" pitchFamily="34" charset="0"/>
              <a:buChar char="•"/>
            </a:pPr>
            <a:r>
              <a:rPr lang="en-GB" altLang="en-US" dirty="0" smtClean="0">
                <a:latin typeface="Arial" charset="0"/>
              </a:rPr>
              <a:t>The issue is a non-emergency PACT priority</a:t>
            </a:r>
          </a:p>
        </p:txBody>
      </p:sp>
    </p:spTree>
    <p:extLst>
      <p:ext uri="{BB962C8B-B14F-4D97-AF65-F5344CB8AC3E}">
        <p14:creationId xmlns:p14="http://schemas.microsoft.com/office/powerpoint/2010/main" val="8326507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42" name="Rectangle 2"/>
          <p:cNvSpPr>
            <a:spLocks noGrp="1" noRot="1" noChangeAspect="1" noChangeArrowheads="1" noTextEdit="1"/>
          </p:cNvSpPr>
          <p:nvPr>
            <p:ph type="sldImg"/>
          </p:nvPr>
        </p:nvSpPr>
        <p:spPr>
          <a:xfrm>
            <a:off x="1958975" y="139700"/>
            <a:ext cx="1692275" cy="1268413"/>
          </a:xfrm>
          <a:ln/>
        </p:spPr>
      </p:sp>
      <p:sp>
        <p:nvSpPr>
          <p:cNvPr id="317443" name="Rectangle 3"/>
          <p:cNvSpPr>
            <a:spLocks noGrp="1" noChangeArrowheads="1"/>
          </p:cNvSpPr>
          <p:nvPr>
            <p:ph type="body" idx="1"/>
          </p:nvPr>
        </p:nvSpPr>
        <p:spPr>
          <a:xfrm>
            <a:off x="375208" y="1795980"/>
            <a:ext cx="6119250" cy="7386600"/>
          </a:xfrm>
        </p:spPr>
        <p:txBody>
          <a:bodyPr/>
          <a:lstStyle/>
          <a:p>
            <a:r>
              <a:rPr lang="en-GB" altLang="en-US" b="1" dirty="0" smtClean="0">
                <a:latin typeface="Arial" charset="0"/>
              </a:rPr>
              <a:t>Resolution Without Deployment  - </a:t>
            </a:r>
            <a:r>
              <a:rPr lang="en-GB" altLang="en-US" b="1" dirty="0" smtClean="0">
                <a:solidFill>
                  <a:srgbClr val="FF3300"/>
                </a:solidFill>
                <a:latin typeface="Arial" charset="0"/>
              </a:rPr>
              <a:t>Grade 4</a:t>
            </a:r>
            <a:r>
              <a:rPr lang="en-GB" altLang="en-US" b="1" dirty="0" smtClean="0">
                <a:latin typeface="Arial" charset="0"/>
              </a:rPr>
              <a:t> (Non-response calls)</a:t>
            </a:r>
          </a:p>
          <a:p>
            <a:r>
              <a:rPr lang="en-GB" altLang="en-US" b="1" dirty="0" smtClean="0">
                <a:latin typeface="Arial" charset="0"/>
              </a:rPr>
              <a:t> </a:t>
            </a:r>
            <a:r>
              <a:rPr lang="en-GB" altLang="en-US" dirty="0" smtClean="0">
                <a:latin typeface="Arial" charset="0"/>
              </a:rPr>
              <a:t>This category varies between forces. </a:t>
            </a:r>
          </a:p>
          <a:p>
            <a:r>
              <a:rPr lang="en-GB" altLang="en-US" dirty="0" smtClean="0">
                <a:latin typeface="Arial" charset="0"/>
              </a:rPr>
              <a:t>In some, it refers to information calls from the public; in others it relates to calls that are handled by help or crime desks, such as thefts from cars or minor criminal damage, that do not require police attendance. </a:t>
            </a:r>
          </a:p>
          <a:p>
            <a:r>
              <a:rPr lang="en-GB" altLang="en-US" dirty="0" smtClean="0">
                <a:latin typeface="Arial" charset="0"/>
              </a:rPr>
              <a:t>In most forces this category tends to represent a small minority of recorded calls.</a:t>
            </a:r>
          </a:p>
          <a:p>
            <a:r>
              <a:rPr lang="en-GB" dirty="0" smtClean="0"/>
              <a:t>These </a:t>
            </a:r>
            <a:r>
              <a:rPr lang="en-GB" dirty="0"/>
              <a:t>incidents are such that the needs of the caller can be adequately met through telephone advice, access to a database of frequently asked questions, the involvement of another and more appropriate agency/service or, through some other method.</a:t>
            </a:r>
          </a:p>
          <a:p>
            <a:endParaRPr lang="en-GB" altLang="en-US" dirty="0" smtClean="0">
              <a:latin typeface="Arial" charset="0"/>
            </a:endParaRPr>
          </a:p>
        </p:txBody>
      </p:sp>
    </p:spTree>
    <p:extLst>
      <p:ext uri="{BB962C8B-B14F-4D97-AF65-F5344CB8AC3E}">
        <p14:creationId xmlns:p14="http://schemas.microsoft.com/office/powerpoint/2010/main" val="2951363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5154" name="Rectangle 2"/>
          <p:cNvSpPr>
            <a:spLocks noGrp="1" noRot="1" noChangeAspect="1" noChangeArrowheads="1" noTextEdit="1"/>
          </p:cNvSpPr>
          <p:nvPr>
            <p:ph type="sldImg"/>
          </p:nvPr>
        </p:nvSpPr>
        <p:spPr>
          <a:xfrm>
            <a:off x="2266950" y="311150"/>
            <a:ext cx="2128838" cy="1598613"/>
          </a:xfrm>
          <a:ln/>
        </p:spPr>
      </p:sp>
      <p:sp>
        <p:nvSpPr>
          <p:cNvPr id="305155" name="Rectangle 3"/>
          <p:cNvSpPr>
            <a:spLocks noGrp="1" noChangeArrowheads="1"/>
          </p:cNvSpPr>
          <p:nvPr>
            <p:ph type="body" idx="1"/>
          </p:nvPr>
        </p:nvSpPr>
        <p:spPr>
          <a:xfrm>
            <a:off x="709728" y="2283271"/>
            <a:ext cx="5439100" cy="6908889"/>
          </a:xfrm>
        </p:spPr>
        <p:txBody>
          <a:bodyPr/>
          <a:lstStyle/>
          <a:p>
            <a:r>
              <a:rPr lang="en-GB" altLang="en-US" b="1" dirty="0" smtClean="0">
                <a:latin typeface="Arial" charset="0"/>
              </a:rPr>
              <a:t>State:</a:t>
            </a:r>
          </a:p>
          <a:p>
            <a:r>
              <a:rPr lang="en-GB" altLang="en-US" dirty="0" smtClean="0">
                <a:latin typeface="Arial" charset="0"/>
              </a:rPr>
              <a:t>During the NDM session you looked at where information could come from.  What examples can you remember?</a:t>
            </a:r>
          </a:p>
          <a:p>
            <a:r>
              <a:rPr lang="en-GB" altLang="en-US" dirty="0" smtClean="0">
                <a:latin typeface="Arial" charset="0"/>
              </a:rPr>
              <a:t>Trainer to draw information from students and ensure that the following is included:</a:t>
            </a:r>
          </a:p>
          <a:p>
            <a:pPr>
              <a:buFontTx/>
              <a:buChar char="•"/>
            </a:pPr>
            <a:r>
              <a:rPr lang="en-GB" altLang="en-US" dirty="0" smtClean="0">
                <a:latin typeface="Arial" charset="0"/>
              </a:rPr>
              <a:t>Call handlers at your force control rooms via your airwave terminal. </a:t>
            </a:r>
          </a:p>
          <a:p>
            <a:pPr>
              <a:buFontTx/>
              <a:buChar char="•"/>
            </a:pPr>
            <a:r>
              <a:rPr lang="en-GB" altLang="en-US" dirty="0" smtClean="0">
                <a:latin typeface="Arial" charset="0"/>
              </a:rPr>
              <a:t>Other colleagues as well as yourself by word of mouth or again via airwave terminal. </a:t>
            </a:r>
          </a:p>
          <a:p>
            <a:pPr>
              <a:buFontTx/>
              <a:buChar char="•"/>
            </a:pPr>
            <a:r>
              <a:rPr lang="en-GB" altLang="en-US" dirty="0" smtClean="0">
                <a:latin typeface="Arial" charset="0"/>
              </a:rPr>
              <a:t>Witnesses at the scene of an incident that you have attended. </a:t>
            </a:r>
          </a:p>
          <a:p>
            <a:pPr>
              <a:buFontTx/>
              <a:buChar char="•"/>
            </a:pPr>
            <a:r>
              <a:rPr lang="en-GB" altLang="en-US" dirty="0" smtClean="0">
                <a:latin typeface="Arial" charset="0"/>
              </a:rPr>
              <a:t>Residents in a neighbourhood, either personally to yourself or to other colleagues. </a:t>
            </a:r>
          </a:p>
          <a:p>
            <a:pPr>
              <a:buFontTx/>
              <a:buChar char="•"/>
            </a:pPr>
            <a:r>
              <a:rPr lang="en-GB" altLang="en-US" dirty="0" smtClean="0">
                <a:latin typeface="Arial" charset="0"/>
              </a:rPr>
              <a:t>Information you listen to from a telephone conversation. </a:t>
            </a:r>
          </a:p>
          <a:p>
            <a:pPr>
              <a:buFontTx/>
              <a:buChar char="•"/>
            </a:pPr>
            <a:endParaRPr lang="en-GB" altLang="en-US" dirty="0" smtClean="0">
              <a:latin typeface="Arial" charset="0"/>
            </a:endParaRPr>
          </a:p>
          <a:p>
            <a:r>
              <a:rPr lang="en-GB" altLang="en-US" b="1" dirty="0" smtClean="0">
                <a:latin typeface="Arial" charset="0"/>
              </a:rPr>
              <a:t>State:</a:t>
            </a:r>
          </a:p>
          <a:p>
            <a:r>
              <a:rPr lang="en-GB" altLang="en-US" dirty="0" smtClean="0">
                <a:latin typeface="Arial" charset="0"/>
              </a:rPr>
              <a:t>The </a:t>
            </a:r>
            <a:r>
              <a:rPr lang="en-GB" altLang="en-US" dirty="0">
                <a:latin typeface="Arial" charset="0"/>
              </a:rPr>
              <a:t>more you know, the better you will be able to deal with a situation.  </a:t>
            </a:r>
          </a:p>
          <a:p>
            <a:endParaRPr lang="en-GB" altLang="en-US" b="1" dirty="0" smtClean="0">
              <a:latin typeface="Arial" charset="0"/>
            </a:endParaRPr>
          </a:p>
          <a:p>
            <a:r>
              <a:rPr lang="en-GB" altLang="en-US" dirty="0" smtClean="0">
                <a:latin typeface="Arial" charset="0"/>
              </a:rPr>
              <a:t>Unit 303 2.1 &amp; 2.2</a:t>
            </a:r>
          </a:p>
        </p:txBody>
      </p:sp>
    </p:spTree>
    <p:extLst>
      <p:ext uri="{BB962C8B-B14F-4D97-AF65-F5344CB8AC3E}">
        <p14:creationId xmlns:p14="http://schemas.microsoft.com/office/powerpoint/2010/main" val="17757552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02" name="Rectangle 2"/>
          <p:cNvSpPr>
            <a:spLocks noGrp="1" noRot="1" noChangeAspect="1" noChangeArrowheads="1" noTextEdit="1"/>
          </p:cNvSpPr>
          <p:nvPr>
            <p:ph type="sldImg"/>
          </p:nvPr>
        </p:nvSpPr>
        <p:spPr>
          <a:xfrm>
            <a:off x="2266950" y="311150"/>
            <a:ext cx="2128838" cy="1598613"/>
          </a:xfrm>
          <a:ln/>
        </p:spPr>
      </p:sp>
      <p:sp>
        <p:nvSpPr>
          <p:cNvPr id="307203" name="Rectangle 3"/>
          <p:cNvSpPr>
            <a:spLocks noGrp="1" noChangeArrowheads="1"/>
          </p:cNvSpPr>
          <p:nvPr>
            <p:ph type="body" idx="1"/>
          </p:nvPr>
        </p:nvSpPr>
        <p:spPr/>
        <p:txBody>
          <a:bodyPr/>
          <a:lstStyle/>
          <a:p>
            <a:pPr>
              <a:lnSpc>
                <a:spcPct val="90000"/>
              </a:lnSpc>
            </a:pPr>
            <a:r>
              <a:rPr lang="en-GB" altLang="en-US" b="1" dirty="0" smtClean="0">
                <a:latin typeface="Arial" charset="0"/>
              </a:rPr>
              <a:t>State:</a:t>
            </a:r>
          </a:p>
          <a:p>
            <a:pPr>
              <a:lnSpc>
                <a:spcPct val="90000"/>
              </a:lnSpc>
            </a:pPr>
            <a:r>
              <a:rPr lang="en-GB" altLang="en-US" dirty="0" smtClean="0">
                <a:latin typeface="Arial" charset="0"/>
              </a:rPr>
              <a:t>The information you would like to know in relation to any incident you might be asked to attend</a:t>
            </a:r>
            <a:r>
              <a:rPr lang="en-GB" altLang="en-US" dirty="0">
                <a:latin typeface="Arial" charset="0"/>
              </a:rPr>
              <a:t> </a:t>
            </a:r>
            <a:r>
              <a:rPr lang="en-GB" altLang="en-US" dirty="0" smtClean="0">
                <a:latin typeface="Arial" charset="0"/>
              </a:rPr>
              <a:t>could be:</a:t>
            </a:r>
          </a:p>
          <a:p>
            <a:pPr>
              <a:lnSpc>
                <a:spcPct val="90000"/>
              </a:lnSpc>
            </a:pPr>
            <a:r>
              <a:rPr lang="en-GB" altLang="en-US" b="1" dirty="0" smtClean="0">
                <a:latin typeface="Arial" charset="0"/>
              </a:rPr>
              <a:t>Details of informant</a:t>
            </a:r>
            <a:endParaRPr lang="en-GB" altLang="en-US" dirty="0" smtClean="0">
              <a:latin typeface="Arial" charset="0"/>
            </a:endParaRPr>
          </a:p>
          <a:p>
            <a:pPr>
              <a:lnSpc>
                <a:spcPct val="90000"/>
              </a:lnSpc>
            </a:pPr>
            <a:r>
              <a:rPr lang="en-GB" altLang="en-US" dirty="0" smtClean="0">
                <a:latin typeface="Arial" charset="0"/>
              </a:rPr>
              <a:t>This should be the first question asked by the call taker and will be at the very top of every message log.  </a:t>
            </a:r>
          </a:p>
          <a:p>
            <a:pPr>
              <a:lnSpc>
                <a:spcPct val="90000"/>
              </a:lnSpc>
            </a:pPr>
            <a:r>
              <a:rPr lang="en-GB" altLang="en-US" dirty="0" smtClean="0">
                <a:latin typeface="Arial" charset="0"/>
              </a:rPr>
              <a:t>It helps if you are aware who the complainant is – you may wish to see them first to obtain more information about the incident, and they may not be at the place where the incident took place, which may be the address of the offender!</a:t>
            </a:r>
            <a:endParaRPr lang="en-GB" altLang="en-US" b="1" dirty="0" smtClean="0">
              <a:latin typeface="Arial" charset="0"/>
            </a:endParaRPr>
          </a:p>
          <a:p>
            <a:pPr>
              <a:lnSpc>
                <a:spcPct val="90000"/>
              </a:lnSpc>
            </a:pPr>
            <a:r>
              <a:rPr lang="en-GB" altLang="en-US" b="1" dirty="0" smtClean="0">
                <a:latin typeface="Arial" charset="0"/>
              </a:rPr>
              <a:t>Details of parties involved</a:t>
            </a:r>
            <a:endParaRPr lang="en-GB" altLang="en-US" dirty="0" smtClean="0">
              <a:latin typeface="Arial" charset="0"/>
            </a:endParaRPr>
          </a:p>
          <a:p>
            <a:pPr>
              <a:lnSpc>
                <a:spcPct val="90000"/>
              </a:lnSpc>
            </a:pPr>
            <a:r>
              <a:rPr lang="en-GB" altLang="en-US" dirty="0" smtClean="0">
                <a:latin typeface="Arial" charset="0"/>
              </a:rPr>
              <a:t>Who has done what to whom, and why?  </a:t>
            </a:r>
          </a:p>
          <a:p>
            <a:pPr>
              <a:lnSpc>
                <a:spcPct val="90000"/>
              </a:lnSpc>
            </a:pPr>
            <a:r>
              <a:rPr lang="en-GB" altLang="en-US" dirty="0" smtClean="0">
                <a:latin typeface="Arial" charset="0"/>
              </a:rPr>
              <a:t>This will give you some idea of the scale of the incident and add to your knowledge for your risk assessment if any of the names given are known.</a:t>
            </a:r>
            <a:endParaRPr lang="en-GB" altLang="en-US" b="1" dirty="0" smtClean="0">
              <a:latin typeface="Arial" charset="0"/>
            </a:endParaRPr>
          </a:p>
          <a:p>
            <a:pPr>
              <a:lnSpc>
                <a:spcPct val="90000"/>
              </a:lnSpc>
            </a:pPr>
            <a:r>
              <a:rPr lang="en-GB" altLang="en-US" b="1" dirty="0" smtClean="0">
                <a:latin typeface="Arial" charset="0"/>
              </a:rPr>
              <a:t>Details of any injuries to any parties</a:t>
            </a:r>
            <a:endParaRPr lang="en-GB" altLang="en-US" dirty="0" smtClean="0">
              <a:latin typeface="Arial" charset="0"/>
            </a:endParaRPr>
          </a:p>
          <a:p>
            <a:pPr>
              <a:lnSpc>
                <a:spcPct val="90000"/>
              </a:lnSpc>
            </a:pPr>
            <a:r>
              <a:rPr lang="en-GB" altLang="en-US" dirty="0" smtClean="0">
                <a:latin typeface="Arial" charset="0"/>
              </a:rPr>
              <a:t>This will give you further information as to the nature and severity of the incident, as well as give you an idea of what your immediate actions will have to be.</a:t>
            </a:r>
            <a:endParaRPr lang="en-GB" altLang="en-US" b="1" dirty="0" smtClean="0">
              <a:latin typeface="Arial" charset="0"/>
            </a:endParaRPr>
          </a:p>
        </p:txBody>
      </p:sp>
    </p:spTree>
    <p:extLst>
      <p:ext uri="{BB962C8B-B14F-4D97-AF65-F5344CB8AC3E}">
        <p14:creationId xmlns:p14="http://schemas.microsoft.com/office/powerpoint/2010/main" val="25363605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2370" name="Rectangle 2"/>
          <p:cNvSpPr>
            <a:spLocks noGrp="1" noRot="1" noChangeAspect="1" noChangeArrowheads="1" noTextEdit="1"/>
          </p:cNvSpPr>
          <p:nvPr>
            <p:ph type="sldImg"/>
          </p:nvPr>
        </p:nvSpPr>
        <p:spPr>
          <a:ln/>
        </p:spPr>
      </p:sp>
      <p:sp>
        <p:nvSpPr>
          <p:cNvPr id="442371" name="Rectangle 3"/>
          <p:cNvSpPr>
            <a:spLocks noGrp="1" noChangeArrowheads="1"/>
          </p:cNvSpPr>
          <p:nvPr>
            <p:ph type="body" idx="1"/>
          </p:nvPr>
        </p:nvSpPr>
        <p:spPr/>
        <p:txBody>
          <a:bodyPr/>
          <a:lstStyle/>
          <a:p>
            <a:r>
              <a:rPr lang="en-GB" altLang="en-US" b="1" dirty="0" smtClean="0">
                <a:latin typeface="Arial" charset="0"/>
              </a:rPr>
              <a:t>State:</a:t>
            </a:r>
          </a:p>
          <a:p>
            <a:r>
              <a:rPr lang="en-GB" altLang="en-US" dirty="0" smtClean="0">
                <a:latin typeface="Arial" charset="0"/>
              </a:rPr>
              <a:t>There are many pieces of   legislation, policies and guidelines that generally cover any incident that you might attend</a:t>
            </a:r>
          </a:p>
          <a:p>
            <a:endParaRPr lang="en-GB" altLang="en-US" dirty="0">
              <a:latin typeface="Arial" charset="0"/>
            </a:endParaRPr>
          </a:p>
          <a:p>
            <a:r>
              <a:rPr lang="en-GB" altLang="en-US" dirty="0" smtClean="0">
                <a:latin typeface="Arial" charset="0"/>
              </a:rPr>
              <a:t>These include:</a:t>
            </a:r>
          </a:p>
          <a:p>
            <a:r>
              <a:rPr lang="en-GB" altLang="en-US" dirty="0" smtClean="0">
                <a:latin typeface="Arial" charset="0"/>
              </a:rPr>
              <a:t>A:  As per PPT slide</a:t>
            </a:r>
          </a:p>
          <a:p>
            <a:endParaRPr lang="en-GB" altLang="en-US" dirty="0" smtClean="0">
              <a:latin typeface="Arial" charset="0"/>
            </a:endParaRPr>
          </a:p>
          <a:p>
            <a:endParaRPr lang="en-GB" altLang="en-US" dirty="0" smtClean="0">
              <a:latin typeface="Arial" charset="0"/>
            </a:endParaRPr>
          </a:p>
          <a:p>
            <a:endParaRPr lang="en-GB" altLang="en-US" dirty="0" smtClean="0">
              <a:latin typeface="Arial" charset="0"/>
            </a:endParaRPr>
          </a:p>
          <a:p>
            <a:endParaRPr lang="en-GB" altLang="en-US" dirty="0" smtClean="0">
              <a:latin typeface="Arial" charset="0"/>
            </a:endParaRPr>
          </a:p>
        </p:txBody>
      </p:sp>
    </p:spTree>
    <p:extLst>
      <p:ext uri="{BB962C8B-B14F-4D97-AF65-F5344CB8AC3E}">
        <p14:creationId xmlns:p14="http://schemas.microsoft.com/office/powerpoint/2010/main" val="42231951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2370" name="Rectangle 2"/>
          <p:cNvSpPr>
            <a:spLocks noGrp="1" noRot="1" noChangeAspect="1" noChangeArrowheads="1" noTextEdit="1"/>
          </p:cNvSpPr>
          <p:nvPr>
            <p:ph type="sldImg"/>
          </p:nvPr>
        </p:nvSpPr>
        <p:spPr>
          <a:ln/>
        </p:spPr>
      </p:sp>
      <p:sp>
        <p:nvSpPr>
          <p:cNvPr id="442371" name="Rectangle 3"/>
          <p:cNvSpPr>
            <a:spLocks noGrp="1" noChangeArrowheads="1"/>
          </p:cNvSpPr>
          <p:nvPr>
            <p:ph type="body" idx="1"/>
          </p:nvPr>
        </p:nvSpPr>
        <p:spPr/>
        <p:txBody>
          <a:bodyPr/>
          <a:lstStyle/>
          <a:p>
            <a:r>
              <a:rPr lang="en-GB" altLang="en-US" b="1" dirty="0">
                <a:latin typeface="Arial" charset="0"/>
              </a:rPr>
              <a:t>QTS:</a:t>
            </a:r>
            <a:r>
              <a:rPr lang="en-GB" altLang="en-US" dirty="0">
                <a:latin typeface="Arial" charset="0"/>
              </a:rPr>
              <a:t>  What is the purpose and benefit of such legislation, policies and guidelines being in place?</a:t>
            </a:r>
          </a:p>
          <a:p>
            <a:endParaRPr lang="en-GB" altLang="en-US" dirty="0">
              <a:latin typeface="Arial" charset="0"/>
            </a:endParaRPr>
          </a:p>
          <a:p>
            <a:r>
              <a:rPr lang="en-GB" altLang="en-US" b="1" dirty="0">
                <a:latin typeface="Arial" charset="0"/>
              </a:rPr>
              <a:t>A:</a:t>
            </a:r>
            <a:r>
              <a:rPr lang="en-GB" altLang="en-US" dirty="0">
                <a:latin typeface="Arial" charset="0"/>
              </a:rPr>
              <a:t>  By following the legislation, policies and guidelines it ensures that both the police officer and the public are protected.  It also ensures that the investigative processes are timely, accurate and lawful</a:t>
            </a:r>
          </a:p>
          <a:p>
            <a:endParaRPr lang="en-GB" altLang="en-US" dirty="0">
              <a:latin typeface="Arial" charset="0"/>
            </a:endParaRPr>
          </a:p>
          <a:p>
            <a:r>
              <a:rPr lang="en-GB" altLang="en-US" dirty="0" smtClean="0">
                <a:latin typeface="Arial" charset="0"/>
              </a:rPr>
              <a:t>Unit 303 1.1, 1.3</a:t>
            </a:r>
          </a:p>
          <a:p>
            <a:endParaRPr lang="en-GB" altLang="en-US" dirty="0" smtClean="0">
              <a:latin typeface="Arial" charset="0"/>
            </a:endParaRPr>
          </a:p>
          <a:p>
            <a:endParaRPr lang="en-GB" altLang="en-US" dirty="0" smtClean="0">
              <a:latin typeface="Arial" charset="0"/>
            </a:endParaRPr>
          </a:p>
        </p:txBody>
      </p:sp>
    </p:spTree>
    <p:extLst>
      <p:ext uri="{BB962C8B-B14F-4D97-AF65-F5344CB8AC3E}">
        <p14:creationId xmlns:p14="http://schemas.microsoft.com/office/powerpoint/2010/main" val="14280891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3330" name="Rectangle 7"/>
          <p:cNvSpPr txBox="1">
            <a:spLocks noGrp="1" noChangeArrowheads="1"/>
          </p:cNvSpPr>
          <p:nvPr/>
        </p:nvSpPr>
        <p:spPr bwMode="auto">
          <a:xfrm>
            <a:off x="3849827" y="9428469"/>
            <a:ext cx="2946246" cy="4965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89" tIns="46044" rIns="92089" bIns="46044" anchor="b"/>
          <a:lstStyle>
            <a:lvl1pPr algn="l" eaLnBrk="0" hangingPunct="0">
              <a:defRPr sz="3200" b="1">
                <a:solidFill>
                  <a:schemeClr val="bg1"/>
                </a:solidFill>
                <a:latin typeface="Verdana" pitchFamily="34" charset="0"/>
                <a:ea typeface="ＭＳ Ｐゴシック" pitchFamily="-112" charset="-128"/>
              </a:defRPr>
            </a:lvl1pPr>
            <a:lvl2pPr marL="742950" indent="-285750" algn="l" eaLnBrk="0" hangingPunct="0">
              <a:defRPr sz="3200" b="1">
                <a:solidFill>
                  <a:schemeClr val="bg1"/>
                </a:solidFill>
                <a:latin typeface="Verdana" pitchFamily="34" charset="0"/>
                <a:ea typeface="ＭＳ Ｐゴシック" pitchFamily="-112" charset="-128"/>
              </a:defRPr>
            </a:lvl2pPr>
            <a:lvl3pPr marL="1143000" indent="-228600" algn="l" eaLnBrk="0" hangingPunct="0">
              <a:defRPr sz="3200" b="1">
                <a:solidFill>
                  <a:schemeClr val="bg1"/>
                </a:solidFill>
                <a:latin typeface="Verdana" pitchFamily="34" charset="0"/>
                <a:ea typeface="ＭＳ Ｐゴシック" pitchFamily="-112" charset="-128"/>
              </a:defRPr>
            </a:lvl3pPr>
            <a:lvl4pPr marL="1600200" indent="-228600" algn="l" eaLnBrk="0" hangingPunct="0">
              <a:defRPr sz="3200" b="1">
                <a:solidFill>
                  <a:schemeClr val="bg1"/>
                </a:solidFill>
                <a:latin typeface="Verdana" pitchFamily="34" charset="0"/>
                <a:ea typeface="ＭＳ Ｐゴシック" pitchFamily="-112" charset="-128"/>
              </a:defRPr>
            </a:lvl4pPr>
            <a:lvl5pPr marL="2057400" indent="-228600" algn="l"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r" eaLnBrk="1" hangingPunct="1"/>
            <a:fld id="{78CF4AF3-CE39-41C7-928A-53D3A03C2573}" type="slidenum">
              <a:rPr lang="en-GB" altLang="en-US" sz="1200" b="0">
                <a:solidFill>
                  <a:schemeClr val="tx1"/>
                </a:solidFill>
                <a:latin typeface="Arial" charset="0"/>
              </a:rPr>
              <a:pPr algn="r" eaLnBrk="1" hangingPunct="1"/>
              <a:t>32</a:t>
            </a:fld>
            <a:endParaRPr lang="en-GB" altLang="en-US" sz="1200" b="0">
              <a:solidFill>
                <a:schemeClr val="tx1"/>
              </a:solidFill>
              <a:latin typeface="Arial" charset="0"/>
            </a:endParaRPr>
          </a:p>
        </p:txBody>
      </p:sp>
      <p:sp>
        <p:nvSpPr>
          <p:cNvPr id="483331" name="Rectangle 2"/>
          <p:cNvSpPr>
            <a:spLocks noGrp="1" noRot="1" noChangeAspect="1" noChangeArrowheads="1" noTextEdit="1"/>
          </p:cNvSpPr>
          <p:nvPr>
            <p:ph type="sldImg"/>
          </p:nvPr>
        </p:nvSpPr>
        <p:spPr>
          <a:xfrm>
            <a:off x="2455863" y="182563"/>
            <a:ext cx="1449387" cy="1087437"/>
          </a:xfrm>
          <a:ln/>
        </p:spPr>
      </p:sp>
      <p:sp>
        <p:nvSpPr>
          <p:cNvPr id="483332" name="Rectangle 3"/>
          <p:cNvSpPr>
            <a:spLocks noGrp="1" noChangeArrowheads="1"/>
          </p:cNvSpPr>
          <p:nvPr>
            <p:ph type="body" idx="1"/>
          </p:nvPr>
        </p:nvSpPr>
        <p:spPr>
          <a:xfrm>
            <a:off x="679287" y="1486921"/>
            <a:ext cx="5439101" cy="8189834"/>
          </a:xfrm>
          <a:noFill/>
        </p:spPr>
        <p:txBody>
          <a:bodyPr lIns="92089" tIns="46044" rIns="92089" bIns="46044"/>
          <a:lstStyle/>
          <a:p>
            <a:pPr>
              <a:spcBef>
                <a:spcPct val="0"/>
              </a:spcBef>
              <a:spcAft>
                <a:spcPts val="0"/>
              </a:spcAft>
            </a:pPr>
            <a:r>
              <a:rPr lang="en-GB" altLang="en-US" b="1" dirty="0" smtClean="0">
                <a:latin typeface="Arial" charset="0"/>
              </a:rPr>
              <a:t>State:</a:t>
            </a:r>
          </a:p>
          <a:p>
            <a:r>
              <a:rPr lang="en-GB" altLang="en-US" dirty="0" smtClean="0">
                <a:latin typeface="Arial" charset="0"/>
              </a:rPr>
              <a:t>You have a duty under the Health and Safety Act and a Common </a:t>
            </a:r>
            <a:r>
              <a:rPr lang="en-GB" altLang="en-US" dirty="0">
                <a:latin typeface="Arial" charset="0"/>
              </a:rPr>
              <a:t>Law duty of care, which means that you must consider the health and safety of your team and members of the public</a:t>
            </a:r>
          </a:p>
          <a:p>
            <a:r>
              <a:rPr lang="en-GB" altLang="en-US" dirty="0">
                <a:latin typeface="Arial" charset="0"/>
              </a:rPr>
              <a:t>Officers need to consider their own safety and that of the public at all times. </a:t>
            </a:r>
            <a:endParaRPr lang="en-GB" altLang="en-US" dirty="0" smtClean="0">
              <a:latin typeface="Arial" charset="0"/>
            </a:endParaRPr>
          </a:p>
          <a:p>
            <a:r>
              <a:rPr lang="en-GB" altLang="en-US" dirty="0" smtClean="0">
                <a:latin typeface="Arial" charset="0"/>
              </a:rPr>
              <a:t>For example, at a large fight in a club, bringing the scene under control is not best effected by an officer wading into the middle of the disturbance and grabbing someone at random, but how often do you think that happens?  All it tends to do is provoke more violence.</a:t>
            </a:r>
            <a:endParaRPr lang="en-GB" altLang="en-US" dirty="0">
              <a:latin typeface="Arial" charset="0"/>
            </a:endParaRPr>
          </a:p>
          <a:p>
            <a:endParaRPr lang="en-GB" altLang="en-US" dirty="0" smtClean="0">
              <a:latin typeface="Arial" charset="0"/>
            </a:endParaRPr>
          </a:p>
          <a:p>
            <a:r>
              <a:rPr lang="en-GB" altLang="en-US" dirty="0" smtClean="0">
                <a:latin typeface="Arial" charset="0"/>
              </a:rPr>
              <a:t>Whilst we </a:t>
            </a:r>
            <a:r>
              <a:rPr lang="en-GB" altLang="en-US" dirty="0">
                <a:latin typeface="Arial" charset="0"/>
              </a:rPr>
              <a:t>have a positive duty to uphold every person’s right to life and when responding to calls for assistance must not unduly place any person’s life at </a:t>
            </a:r>
            <a:r>
              <a:rPr lang="en-GB" altLang="en-US" dirty="0" smtClean="0">
                <a:latin typeface="Arial" charset="0"/>
              </a:rPr>
              <a:t>risk, there </a:t>
            </a:r>
            <a:r>
              <a:rPr lang="en-GB" altLang="en-US" dirty="0">
                <a:latin typeface="Arial" charset="0"/>
              </a:rPr>
              <a:t>remains a requirement for all officers to conduct a dynamic risk assessment concerning the activity they are undertaking to ensure that they do not endanger the lives of </a:t>
            </a:r>
            <a:r>
              <a:rPr lang="en-GB" altLang="en-US" dirty="0" smtClean="0">
                <a:latin typeface="Arial" charset="0"/>
              </a:rPr>
              <a:t>themselves first. </a:t>
            </a:r>
          </a:p>
          <a:p>
            <a:r>
              <a:rPr lang="en-US" altLang="en-US" dirty="0" smtClean="0">
                <a:latin typeface="Arial" charset="0"/>
              </a:rPr>
              <a:t>Remember </a:t>
            </a:r>
            <a:r>
              <a:rPr lang="en-US" altLang="en-US" dirty="0">
                <a:latin typeface="Arial" charset="0"/>
              </a:rPr>
              <a:t>you should not go into an unsafe situation,  there is no point in becoming a casualty yourself</a:t>
            </a:r>
            <a:r>
              <a:rPr lang="en-US" altLang="en-US" dirty="0" smtClean="0">
                <a:latin typeface="Arial" charset="0"/>
              </a:rPr>
              <a:t>.</a:t>
            </a:r>
          </a:p>
          <a:p>
            <a:r>
              <a:rPr lang="en-US" altLang="en-US" b="1" dirty="0" smtClean="0">
                <a:solidFill>
                  <a:srgbClr val="FF3300"/>
                </a:solidFill>
                <a:latin typeface="Arial" charset="0"/>
              </a:rPr>
              <a:t>Conduct a  ‘Dynamic Risk Assessment’</a:t>
            </a:r>
            <a:endParaRPr lang="en-US" altLang="en-US" b="1" dirty="0">
              <a:solidFill>
                <a:srgbClr val="FF3300"/>
              </a:solidFill>
              <a:latin typeface="Arial" charset="0"/>
            </a:endParaRPr>
          </a:p>
          <a:p>
            <a:pPr>
              <a:lnSpc>
                <a:spcPct val="90000"/>
              </a:lnSpc>
              <a:spcBef>
                <a:spcPct val="0"/>
              </a:spcBef>
              <a:spcAft>
                <a:spcPts val="1812"/>
              </a:spcAft>
            </a:pPr>
            <a:endParaRPr lang="en-GB" altLang="en-US" dirty="0" smtClean="0">
              <a:latin typeface="Arial" charset="0"/>
            </a:endParaRPr>
          </a:p>
          <a:p>
            <a:pPr>
              <a:lnSpc>
                <a:spcPct val="90000"/>
              </a:lnSpc>
              <a:spcBef>
                <a:spcPct val="0"/>
              </a:spcBef>
              <a:spcAft>
                <a:spcPts val="1812"/>
              </a:spcAft>
            </a:pPr>
            <a:r>
              <a:rPr lang="en-GB" altLang="en-US" dirty="0" smtClean="0">
                <a:latin typeface="Arial" charset="0"/>
              </a:rPr>
              <a:t>Take </a:t>
            </a:r>
            <a:r>
              <a:rPr lang="en-GB" altLang="en-US" dirty="0">
                <a:latin typeface="Arial" charset="0"/>
              </a:rPr>
              <a:t>careful note of the situation while taking any immediate necessary action</a:t>
            </a:r>
            <a:r>
              <a:rPr lang="en-GB" altLang="en-US" dirty="0" smtClean="0">
                <a:latin typeface="Arial" charset="0"/>
              </a:rPr>
              <a:t>.</a:t>
            </a:r>
          </a:p>
          <a:p>
            <a:pPr>
              <a:lnSpc>
                <a:spcPct val="90000"/>
              </a:lnSpc>
              <a:spcBef>
                <a:spcPct val="0"/>
              </a:spcBef>
              <a:spcAft>
                <a:spcPts val="1812"/>
              </a:spcAft>
            </a:pPr>
            <a:r>
              <a:rPr lang="en-GB" altLang="en-US" b="1" dirty="0" smtClean="0">
                <a:latin typeface="Arial" charset="0"/>
              </a:rPr>
              <a:t>But in reality, how easy is it to do this?</a:t>
            </a:r>
          </a:p>
          <a:p>
            <a:pPr>
              <a:lnSpc>
                <a:spcPct val="90000"/>
              </a:lnSpc>
              <a:spcBef>
                <a:spcPct val="0"/>
              </a:spcBef>
              <a:spcAft>
                <a:spcPts val="1812"/>
              </a:spcAft>
            </a:pPr>
            <a:r>
              <a:rPr lang="en-GB" altLang="en-US" b="1" dirty="0" smtClean="0">
                <a:latin typeface="Arial" charset="0"/>
              </a:rPr>
              <a:t>How easy is it not to get caught up in the events that are ongoing?</a:t>
            </a:r>
          </a:p>
          <a:p>
            <a:pPr>
              <a:lnSpc>
                <a:spcPct val="90000"/>
              </a:lnSpc>
              <a:spcBef>
                <a:spcPct val="0"/>
              </a:spcBef>
              <a:spcAft>
                <a:spcPts val="1812"/>
              </a:spcAft>
            </a:pPr>
            <a:endParaRPr lang="en-GB" altLang="en-US" dirty="0">
              <a:latin typeface="Arial" charset="0"/>
            </a:endParaRPr>
          </a:p>
        </p:txBody>
      </p:sp>
    </p:spTree>
    <p:extLst>
      <p:ext uri="{BB962C8B-B14F-4D97-AF65-F5344CB8AC3E}">
        <p14:creationId xmlns:p14="http://schemas.microsoft.com/office/powerpoint/2010/main" val="26785395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4066" name="Rectangle 2"/>
          <p:cNvSpPr>
            <a:spLocks noGrp="1" noRot="1" noChangeAspect="1" noChangeArrowheads="1" noTextEdit="1"/>
          </p:cNvSpPr>
          <p:nvPr>
            <p:ph type="sldImg"/>
          </p:nvPr>
        </p:nvSpPr>
        <p:spPr>
          <a:xfrm>
            <a:off x="2601913" y="255588"/>
            <a:ext cx="1422400" cy="1066800"/>
          </a:xfrm>
          <a:ln/>
        </p:spPr>
      </p:sp>
      <p:sp>
        <p:nvSpPr>
          <p:cNvPr id="344067" name="Rectangle 3"/>
          <p:cNvSpPr>
            <a:spLocks noGrp="1" noChangeArrowheads="1"/>
          </p:cNvSpPr>
          <p:nvPr>
            <p:ph type="body" idx="1"/>
          </p:nvPr>
        </p:nvSpPr>
        <p:spPr>
          <a:xfrm>
            <a:off x="679287" y="1486921"/>
            <a:ext cx="5439101" cy="7695659"/>
          </a:xfrm>
        </p:spPr>
        <p:txBody>
          <a:bodyPr/>
          <a:lstStyle/>
          <a:p>
            <a:pPr>
              <a:lnSpc>
                <a:spcPct val="90000"/>
              </a:lnSpc>
            </a:pPr>
            <a:endParaRPr lang="en-GB" altLang="en-US" sz="1200" dirty="0">
              <a:latin typeface="Arial" charset="0"/>
            </a:endParaRPr>
          </a:p>
          <a:p>
            <a:pPr>
              <a:lnSpc>
                <a:spcPct val="90000"/>
              </a:lnSpc>
            </a:pPr>
            <a:r>
              <a:rPr lang="en-GB" altLang="en-US" b="1" dirty="0" smtClean="0">
                <a:latin typeface="Arial" charset="0"/>
              </a:rPr>
              <a:t>QTS</a:t>
            </a:r>
            <a:r>
              <a:rPr lang="en-GB" altLang="en-US" dirty="0" smtClean="0">
                <a:latin typeface="Arial" charset="0"/>
              </a:rPr>
              <a:t>:  What have you taken from the DVD?</a:t>
            </a:r>
          </a:p>
          <a:p>
            <a:pPr>
              <a:lnSpc>
                <a:spcPct val="90000"/>
              </a:lnSpc>
            </a:pPr>
            <a:r>
              <a:rPr lang="en-GB" altLang="en-US" b="1" dirty="0" smtClean="0">
                <a:latin typeface="Arial" charset="0"/>
              </a:rPr>
              <a:t>A: </a:t>
            </a:r>
            <a:r>
              <a:rPr lang="en-GB" altLang="en-US" b="1" dirty="0" smtClean="0">
                <a:solidFill>
                  <a:srgbClr val="3333FF"/>
                </a:solidFill>
                <a:latin typeface="Arial" charset="0"/>
              </a:rPr>
              <a:t>Think before you act rather than act before you think</a:t>
            </a:r>
          </a:p>
          <a:p>
            <a:pPr>
              <a:lnSpc>
                <a:spcPct val="90000"/>
              </a:lnSpc>
            </a:pPr>
            <a:endParaRPr lang="en-GB" altLang="en-US" b="1" dirty="0" smtClean="0">
              <a:solidFill>
                <a:srgbClr val="3333FF"/>
              </a:solidFill>
              <a:latin typeface="Arial" charset="0"/>
            </a:endParaRPr>
          </a:p>
          <a:p>
            <a:pPr>
              <a:lnSpc>
                <a:spcPct val="90000"/>
              </a:lnSpc>
            </a:pPr>
            <a:r>
              <a:rPr lang="en-GB" altLang="en-US" dirty="0" smtClean="0">
                <a:latin typeface="Arial" charset="0"/>
              </a:rPr>
              <a:t>What sets DRA apart from systematic risk assessment is that it is applied in situations that are:</a:t>
            </a:r>
          </a:p>
          <a:p>
            <a:pPr>
              <a:lnSpc>
                <a:spcPct val="90000"/>
              </a:lnSpc>
            </a:pPr>
            <a:r>
              <a:rPr lang="en-GB" altLang="en-US" dirty="0" smtClean="0">
                <a:latin typeface="Arial" charset="0"/>
              </a:rPr>
              <a:t>- unpredictable/unforeseen risks</a:t>
            </a:r>
          </a:p>
          <a:p>
            <a:pPr>
              <a:lnSpc>
                <a:spcPct val="90000"/>
              </a:lnSpc>
            </a:pPr>
            <a:r>
              <a:rPr lang="en-GB" altLang="en-US" dirty="0" smtClean="0">
                <a:latin typeface="Arial" charset="0"/>
              </a:rPr>
              <a:t>- the risk environment rapidly changes</a:t>
            </a:r>
          </a:p>
          <a:p>
            <a:pPr>
              <a:lnSpc>
                <a:spcPct val="90000"/>
              </a:lnSpc>
            </a:pPr>
            <a:r>
              <a:rPr lang="en-GB" altLang="en-US" dirty="0" smtClean="0">
                <a:latin typeface="Arial" charset="0"/>
              </a:rPr>
              <a:t>- allows individual to make a risk judgement</a:t>
            </a:r>
          </a:p>
          <a:p>
            <a:pPr>
              <a:lnSpc>
                <a:spcPct val="90000"/>
              </a:lnSpc>
            </a:pPr>
            <a:r>
              <a:rPr lang="en-GB" altLang="en-US" dirty="0" smtClean="0">
                <a:latin typeface="Arial" charset="0"/>
              </a:rPr>
              <a:t> - provides personnel with a consistent approach to assessing  risk</a:t>
            </a:r>
          </a:p>
          <a:p>
            <a:pPr>
              <a:lnSpc>
                <a:spcPct val="90000"/>
              </a:lnSpc>
            </a:pPr>
            <a:endParaRPr lang="en-GB" altLang="en-US" dirty="0" smtClean="0">
              <a:latin typeface="Arial" charset="0"/>
            </a:endParaRPr>
          </a:p>
          <a:p>
            <a:pPr>
              <a:lnSpc>
                <a:spcPct val="90000"/>
              </a:lnSpc>
            </a:pPr>
            <a:r>
              <a:rPr lang="en-GB" altLang="en-US" dirty="0" smtClean="0">
                <a:latin typeface="Arial" charset="0"/>
              </a:rPr>
              <a:t>Police are:</a:t>
            </a:r>
          </a:p>
          <a:p>
            <a:pPr>
              <a:lnSpc>
                <a:spcPct val="90000"/>
              </a:lnSpc>
              <a:buFontTx/>
              <a:buChar char="-"/>
            </a:pPr>
            <a:r>
              <a:rPr lang="en-GB" altLang="en-US" dirty="0" smtClean="0">
                <a:latin typeface="Arial" charset="0"/>
              </a:rPr>
              <a:t>required to work in extremely hazardous and dynamic situations </a:t>
            </a:r>
          </a:p>
          <a:p>
            <a:pPr>
              <a:lnSpc>
                <a:spcPct val="90000"/>
              </a:lnSpc>
              <a:buFontTx/>
              <a:buChar char="-"/>
            </a:pPr>
            <a:r>
              <a:rPr lang="en-GB" altLang="en-US" dirty="0" smtClean="0">
                <a:latin typeface="Arial" charset="0"/>
              </a:rPr>
              <a:t> clearly defined command and control rank structure</a:t>
            </a:r>
          </a:p>
          <a:p>
            <a:pPr>
              <a:lnSpc>
                <a:spcPct val="90000"/>
              </a:lnSpc>
              <a:buFontTx/>
              <a:buChar char="-"/>
            </a:pPr>
            <a:r>
              <a:rPr lang="en-GB" altLang="en-US" dirty="0" smtClean="0">
                <a:latin typeface="Arial" charset="0"/>
              </a:rPr>
              <a:t>police officers often operate as ‘single’ units and may be the first to arrive at the scene with little or no experience </a:t>
            </a:r>
          </a:p>
          <a:p>
            <a:pPr>
              <a:lnSpc>
                <a:spcPct val="90000"/>
              </a:lnSpc>
              <a:buFontTx/>
              <a:buChar char="-"/>
            </a:pPr>
            <a:r>
              <a:rPr lang="en-GB" altLang="en-US" dirty="0" smtClean="0">
                <a:latin typeface="Arial" charset="0"/>
              </a:rPr>
              <a:t>initially, they often do not have back-up or specialist resources to deal with the emergency</a:t>
            </a:r>
          </a:p>
          <a:p>
            <a:pPr>
              <a:lnSpc>
                <a:spcPct val="90000"/>
              </a:lnSpc>
            </a:pPr>
            <a:r>
              <a:rPr lang="en-GB" altLang="en-US" dirty="0" smtClean="0">
                <a:latin typeface="Arial" charset="0"/>
              </a:rPr>
              <a:t>- Awards for bravery: core values not defined mixed messages will be received about risk judgements</a:t>
            </a:r>
          </a:p>
          <a:p>
            <a:pPr>
              <a:lnSpc>
                <a:spcPct val="90000"/>
              </a:lnSpc>
              <a:buFontTx/>
              <a:buChar char="-"/>
            </a:pPr>
            <a:endParaRPr lang="en-GB" altLang="en-US" dirty="0" smtClean="0">
              <a:latin typeface="Arial" charset="0"/>
            </a:endParaRPr>
          </a:p>
          <a:p>
            <a:pPr>
              <a:lnSpc>
                <a:spcPct val="90000"/>
              </a:lnSpc>
            </a:pPr>
            <a:r>
              <a:rPr lang="en-GB" altLang="en-US" dirty="0" smtClean="0">
                <a:latin typeface="Arial" charset="0"/>
              </a:rPr>
              <a:t>Whilst it is the responsibility of the organisation to provide a safe environment it cannot foresee all risks and therefore it is up to the individual to make those decisions.  </a:t>
            </a:r>
          </a:p>
          <a:p>
            <a:pPr>
              <a:lnSpc>
                <a:spcPct val="90000"/>
              </a:lnSpc>
            </a:pPr>
            <a:r>
              <a:rPr lang="en-GB" altLang="en-US" dirty="0" smtClean="0">
                <a:latin typeface="Arial" charset="0"/>
              </a:rPr>
              <a:t>(IND05; Unit 303 1.3)</a:t>
            </a:r>
          </a:p>
        </p:txBody>
      </p:sp>
    </p:spTree>
    <p:extLst>
      <p:ext uri="{BB962C8B-B14F-4D97-AF65-F5344CB8AC3E}">
        <p14:creationId xmlns:p14="http://schemas.microsoft.com/office/powerpoint/2010/main" val="9018340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7426" name="Rectangle 7"/>
          <p:cNvSpPr txBox="1">
            <a:spLocks noGrp="1" noChangeArrowheads="1"/>
          </p:cNvSpPr>
          <p:nvPr/>
        </p:nvSpPr>
        <p:spPr bwMode="auto">
          <a:xfrm>
            <a:off x="3849827" y="9428469"/>
            <a:ext cx="2946246" cy="4965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89" tIns="46044" rIns="92089" bIns="46044" anchor="b"/>
          <a:lstStyle>
            <a:lvl1pPr algn="l" eaLnBrk="0" hangingPunct="0">
              <a:defRPr sz="3200" b="1">
                <a:solidFill>
                  <a:schemeClr val="bg1"/>
                </a:solidFill>
                <a:latin typeface="Verdana" pitchFamily="34" charset="0"/>
                <a:ea typeface="ＭＳ Ｐゴシック" pitchFamily="-112" charset="-128"/>
              </a:defRPr>
            </a:lvl1pPr>
            <a:lvl2pPr marL="742950" indent="-285750" algn="l" eaLnBrk="0" hangingPunct="0">
              <a:defRPr sz="3200" b="1">
                <a:solidFill>
                  <a:schemeClr val="bg1"/>
                </a:solidFill>
                <a:latin typeface="Verdana" pitchFamily="34" charset="0"/>
                <a:ea typeface="ＭＳ Ｐゴシック" pitchFamily="-112" charset="-128"/>
              </a:defRPr>
            </a:lvl2pPr>
            <a:lvl3pPr marL="1143000" indent="-228600" algn="l" eaLnBrk="0" hangingPunct="0">
              <a:defRPr sz="3200" b="1">
                <a:solidFill>
                  <a:schemeClr val="bg1"/>
                </a:solidFill>
                <a:latin typeface="Verdana" pitchFamily="34" charset="0"/>
                <a:ea typeface="ＭＳ Ｐゴシック" pitchFamily="-112" charset="-128"/>
              </a:defRPr>
            </a:lvl3pPr>
            <a:lvl4pPr marL="1600200" indent="-228600" algn="l" eaLnBrk="0" hangingPunct="0">
              <a:defRPr sz="3200" b="1">
                <a:solidFill>
                  <a:schemeClr val="bg1"/>
                </a:solidFill>
                <a:latin typeface="Verdana" pitchFamily="34" charset="0"/>
                <a:ea typeface="ＭＳ Ｐゴシック" pitchFamily="-112" charset="-128"/>
              </a:defRPr>
            </a:lvl4pPr>
            <a:lvl5pPr marL="2057400" indent="-228600" algn="l"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r" eaLnBrk="1" hangingPunct="1"/>
            <a:fld id="{DD570408-CB63-4421-BFC4-CD89BC2A37FE}" type="slidenum">
              <a:rPr lang="en-GB" altLang="en-US" sz="1200" b="0">
                <a:solidFill>
                  <a:schemeClr val="tx1"/>
                </a:solidFill>
                <a:latin typeface="Arial" charset="0"/>
              </a:rPr>
              <a:pPr algn="r" eaLnBrk="1" hangingPunct="1"/>
              <a:t>34</a:t>
            </a:fld>
            <a:endParaRPr lang="en-GB" altLang="en-US" sz="1200" b="0">
              <a:solidFill>
                <a:schemeClr val="tx1"/>
              </a:solidFill>
              <a:latin typeface="Arial" charset="0"/>
            </a:endParaRPr>
          </a:p>
        </p:txBody>
      </p:sp>
      <p:sp>
        <p:nvSpPr>
          <p:cNvPr id="487427" name="Rectangle 2"/>
          <p:cNvSpPr>
            <a:spLocks noGrp="1" noRot="1" noChangeAspect="1" noChangeArrowheads="1" noTextEdit="1"/>
          </p:cNvSpPr>
          <p:nvPr>
            <p:ph type="sldImg"/>
          </p:nvPr>
        </p:nvSpPr>
        <p:spPr>
          <a:xfrm>
            <a:off x="2166938" y="255588"/>
            <a:ext cx="2482850" cy="1862137"/>
          </a:xfrm>
          <a:ln/>
        </p:spPr>
      </p:sp>
      <p:sp>
        <p:nvSpPr>
          <p:cNvPr id="487428" name="Rectangle 3"/>
          <p:cNvSpPr>
            <a:spLocks noGrp="1" noChangeArrowheads="1"/>
          </p:cNvSpPr>
          <p:nvPr>
            <p:ph type="body" idx="1"/>
          </p:nvPr>
        </p:nvSpPr>
        <p:spPr>
          <a:xfrm>
            <a:off x="679287" y="2283596"/>
            <a:ext cx="5439101" cy="6898984"/>
          </a:xfrm>
        </p:spPr>
        <p:txBody>
          <a:bodyPr lIns="92089" tIns="46044" rIns="92089" bIns="46044"/>
          <a:lstStyle/>
          <a:p>
            <a:r>
              <a:rPr lang="en-GB" altLang="en-US" b="1" dirty="0" smtClean="0">
                <a:latin typeface="Arial" charset="0"/>
              </a:rPr>
              <a:t>QTS: </a:t>
            </a:r>
            <a:r>
              <a:rPr lang="en-GB" altLang="en-US" b="1" i="1" dirty="0" smtClean="0">
                <a:latin typeface="Arial" charset="0"/>
              </a:rPr>
              <a:t>‘</a:t>
            </a:r>
            <a:r>
              <a:rPr lang="en-GB" altLang="en-US" dirty="0" smtClean="0">
                <a:latin typeface="Arial" charset="0"/>
              </a:rPr>
              <a:t>Who might be at risk at the scene of an incident?’ </a:t>
            </a:r>
          </a:p>
          <a:p>
            <a:r>
              <a:rPr lang="en-GB" altLang="en-US" b="1" dirty="0" smtClean="0">
                <a:latin typeface="Arial" charset="0"/>
              </a:rPr>
              <a:t>A:</a:t>
            </a:r>
            <a:r>
              <a:rPr lang="en-GB" altLang="en-US" dirty="0" smtClean="0">
                <a:latin typeface="Arial" charset="0"/>
              </a:rPr>
              <a:t>You / other officers / victim / witnesses / members of the public / other agencies.</a:t>
            </a:r>
          </a:p>
          <a:p>
            <a:r>
              <a:rPr lang="en-GB" altLang="en-US" b="1" dirty="0" smtClean="0">
                <a:latin typeface="Arial" charset="0"/>
              </a:rPr>
              <a:t>Show slide</a:t>
            </a:r>
          </a:p>
          <a:p>
            <a:r>
              <a:rPr lang="en-GB" altLang="en-US" dirty="0" smtClean="0">
                <a:latin typeface="Arial" charset="0"/>
              </a:rPr>
              <a:t>Potential risks can come from:-</a:t>
            </a:r>
          </a:p>
          <a:p>
            <a:r>
              <a:rPr lang="en-GB" altLang="en-US" b="1" dirty="0" smtClean="0">
                <a:solidFill>
                  <a:srgbClr val="3333FF"/>
                </a:solidFill>
                <a:latin typeface="Arial" charset="0"/>
              </a:rPr>
              <a:t>Agitated victim / witness / suspect</a:t>
            </a:r>
          </a:p>
          <a:p>
            <a:r>
              <a:rPr lang="en-GB" altLang="en-US" b="1" dirty="0" smtClean="0">
                <a:solidFill>
                  <a:srgbClr val="3333FF"/>
                </a:solidFill>
                <a:latin typeface="Arial" charset="0"/>
              </a:rPr>
              <a:t>Weapons</a:t>
            </a:r>
          </a:p>
          <a:p>
            <a:r>
              <a:rPr lang="en-GB" altLang="en-US" dirty="0" smtClean="0">
                <a:latin typeface="Arial" charset="0"/>
              </a:rPr>
              <a:t>Chemicals - drugs</a:t>
            </a:r>
          </a:p>
          <a:p>
            <a:r>
              <a:rPr lang="en-GB" altLang="en-US" dirty="0" smtClean="0">
                <a:latin typeface="Arial" charset="0"/>
              </a:rPr>
              <a:t>Body fluids – carry disease (hepatitis, HIV)</a:t>
            </a:r>
          </a:p>
          <a:p>
            <a:r>
              <a:rPr lang="en-GB" altLang="en-US" dirty="0" smtClean="0">
                <a:latin typeface="Arial" charset="0"/>
              </a:rPr>
              <a:t>Sharp objects – needles / glass / metal</a:t>
            </a:r>
          </a:p>
          <a:p>
            <a:r>
              <a:rPr lang="en-GB" altLang="en-US" dirty="0" smtClean="0">
                <a:latin typeface="Arial" charset="0"/>
              </a:rPr>
              <a:t>Structural damage – buildings or vehicles especially, as you have seen, if they are alight. </a:t>
            </a:r>
          </a:p>
          <a:p>
            <a:r>
              <a:rPr lang="en-GB" altLang="en-US" dirty="0" smtClean="0">
                <a:latin typeface="Arial" charset="0"/>
              </a:rPr>
              <a:t> It might seem heroic to enter a burning building to save someone inside but without correct apparatus and training you are actually being foolish.</a:t>
            </a:r>
          </a:p>
          <a:p>
            <a:endParaRPr lang="en-GB" altLang="en-US" dirty="0" smtClean="0">
              <a:latin typeface="Arial" charset="0"/>
            </a:endParaRPr>
          </a:p>
          <a:p>
            <a:r>
              <a:rPr lang="en-GB" altLang="en-US" dirty="0" smtClean="0">
                <a:latin typeface="Arial" charset="0"/>
              </a:rPr>
              <a:t>Poor lighting – it is dark for roughly half of the day and the police work 24 hours a day. Be seen wear fluorescent jackets.</a:t>
            </a:r>
          </a:p>
        </p:txBody>
      </p:sp>
    </p:spTree>
    <p:extLst>
      <p:ext uri="{BB962C8B-B14F-4D97-AF65-F5344CB8AC3E}">
        <p14:creationId xmlns:p14="http://schemas.microsoft.com/office/powerpoint/2010/main" val="42086864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3330" name="Rectangle 7"/>
          <p:cNvSpPr txBox="1">
            <a:spLocks noGrp="1" noChangeArrowheads="1"/>
          </p:cNvSpPr>
          <p:nvPr/>
        </p:nvSpPr>
        <p:spPr bwMode="auto">
          <a:xfrm>
            <a:off x="3849827" y="9428469"/>
            <a:ext cx="2946246" cy="4965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89" tIns="46044" rIns="92089" bIns="46044" anchor="b"/>
          <a:lstStyle>
            <a:lvl1pPr algn="l" eaLnBrk="0" hangingPunct="0">
              <a:defRPr sz="3200" b="1">
                <a:solidFill>
                  <a:schemeClr val="bg1"/>
                </a:solidFill>
                <a:latin typeface="Verdana" pitchFamily="34" charset="0"/>
                <a:ea typeface="ＭＳ Ｐゴシック" pitchFamily="-112" charset="-128"/>
              </a:defRPr>
            </a:lvl1pPr>
            <a:lvl2pPr marL="742950" indent="-285750" algn="l" eaLnBrk="0" hangingPunct="0">
              <a:defRPr sz="3200" b="1">
                <a:solidFill>
                  <a:schemeClr val="bg1"/>
                </a:solidFill>
                <a:latin typeface="Verdana" pitchFamily="34" charset="0"/>
                <a:ea typeface="ＭＳ Ｐゴシック" pitchFamily="-112" charset="-128"/>
              </a:defRPr>
            </a:lvl2pPr>
            <a:lvl3pPr marL="1143000" indent="-228600" algn="l" eaLnBrk="0" hangingPunct="0">
              <a:defRPr sz="3200" b="1">
                <a:solidFill>
                  <a:schemeClr val="bg1"/>
                </a:solidFill>
                <a:latin typeface="Verdana" pitchFamily="34" charset="0"/>
                <a:ea typeface="ＭＳ Ｐゴシック" pitchFamily="-112" charset="-128"/>
              </a:defRPr>
            </a:lvl3pPr>
            <a:lvl4pPr marL="1600200" indent="-228600" algn="l" eaLnBrk="0" hangingPunct="0">
              <a:defRPr sz="3200" b="1">
                <a:solidFill>
                  <a:schemeClr val="bg1"/>
                </a:solidFill>
                <a:latin typeface="Verdana" pitchFamily="34" charset="0"/>
                <a:ea typeface="ＭＳ Ｐゴシック" pitchFamily="-112" charset="-128"/>
              </a:defRPr>
            </a:lvl4pPr>
            <a:lvl5pPr marL="2057400" indent="-228600" algn="l"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r" eaLnBrk="1" hangingPunct="1"/>
            <a:fld id="{78CF4AF3-CE39-41C7-928A-53D3A03C2573}" type="slidenum">
              <a:rPr lang="en-GB" altLang="en-US" sz="1200" b="0">
                <a:solidFill>
                  <a:schemeClr val="tx1"/>
                </a:solidFill>
                <a:latin typeface="Arial" charset="0"/>
              </a:rPr>
              <a:pPr algn="r" eaLnBrk="1" hangingPunct="1"/>
              <a:t>35</a:t>
            </a:fld>
            <a:endParaRPr lang="en-GB" altLang="en-US" sz="1200" b="0">
              <a:solidFill>
                <a:schemeClr val="tx1"/>
              </a:solidFill>
              <a:latin typeface="Arial" charset="0"/>
            </a:endParaRPr>
          </a:p>
        </p:txBody>
      </p:sp>
      <p:sp>
        <p:nvSpPr>
          <p:cNvPr id="483331" name="Rectangle 2"/>
          <p:cNvSpPr>
            <a:spLocks noGrp="1" noRot="1" noChangeAspect="1" noChangeArrowheads="1" noTextEdit="1"/>
          </p:cNvSpPr>
          <p:nvPr>
            <p:ph type="sldImg"/>
          </p:nvPr>
        </p:nvSpPr>
        <p:spPr>
          <a:xfrm>
            <a:off x="2095500" y="255588"/>
            <a:ext cx="2535238" cy="1901825"/>
          </a:xfrm>
          <a:ln/>
        </p:spPr>
      </p:sp>
      <p:sp>
        <p:nvSpPr>
          <p:cNvPr id="483332" name="Rectangle 3"/>
          <p:cNvSpPr>
            <a:spLocks noGrp="1" noChangeArrowheads="1"/>
          </p:cNvSpPr>
          <p:nvPr>
            <p:ph type="body" idx="1"/>
          </p:nvPr>
        </p:nvSpPr>
        <p:spPr>
          <a:xfrm>
            <a:off x="679287" y="2283596"/>
            <a:ext cx="5439101" cy="6898984"/>
          </a:xfrm>
          <a:noFill/>
        </p:spPr>
        <p:txBody>
          <a:bodyPr lIns="92089" tIns="46044" rIns="92089" bIns="46044"/>
          <a:lstStyle/>
          <a:p>
            <a:pPr>
              <a:spcBef>
                <a:spcPct val="0"/>
              </a:spcBef>
              <a:spcAft>
                <a:spcPts val="0"/>
              </a:spcAft>
            </a:pPr>
            <a:r>
              <a:rPr lang="en-GB" altLang="en-US" b="1" dirty="0" smtClean="0">
                <a:latin typeface="Arial" charset="0"/>
              </a:rPr>
              <a:t>State:</a:t>
            </a:r>
          </a:p>
          <a:p>
            <a:pPr>
              <a:spcBef>
                <a:spcPct val="0"/>
              </a:spcBef>
              <a:spcAft>
                <a:spcPts val="1812"/>
              </a:spcAft>
            </a:pPr>
            <a:r>
              <a:rPr lang="en-GB" altLang="en-US" dirty="0" smtClean="0">
                <a:latin typeface="Arial" charset="0"/>
              </a:rPr>
              <a:t>When entering the scene you </a:t>
            </a:r>
            <a:r>
              <a:rPr lang="en-GB" altLang="en-US" dirty="0">
                <a:latin typeface="Arial" charset="0"/>
              </a:rPr>
              <a:t>will need to </a:t>
            </a:r>
            <a:r>
              <a:rPr lang="en-US" altLang="en-US" dirty="0"/>
              <a:t>consider health and safety </a:t>
            </a:r>
            <a:r>
              <a:rPr lang="en-US" altLang="en-US" dirty="0" smtClean="0"/>
              <a:t>again – </a:t>
            </a:r>
            <a:r>
              <a:rPr lang="en-US" altLang="en-US" dirty="0"/>
              <a:t>yourself and anyone else at the scene.  Remember our first priority is to protect life, including any suspects</a:t>
            </a:r>
            <a:r>
              <a:rPr lang="en-US" altLang="en-US" dirty="0" smtClean="0"/>
              <a:t>.</a:t>
            </a:r>
          </a:p>
          <a:p>
            <a:pPr>
              <a:spcBef>
                <a:spcPct val="0"/>
              </a:spcBef>
              <a:spcAft>
                <a:spcPts val="1812"/>
              </a:spcAft>
            </a:pPr>
            <a:r>
              <a:rPr lang="en-US" altLang="en-US" dirty="0" smtClean="0"/>
              <a:t>At many scenes of crime or emergency you will get onlookers.  They can be a help or a hindrance.  Control of peoples’ movements is essential. Some may be able to provide help and assistance. But passers-by who are curious to see what is going on can impede the </a:t>
            </a:r>
            <a:r>
              <a:rPr lang="en-US" altLang="en-US" dirty="0"/>
              <a:t>arrival </a:t>
            </a:r>
            <a:r>
              <a:rPr lang="en-US" altLang="en-US" dirty="0" smtClean="0"/>
              <a:t>of backup and other emergency services.  Be prepared to move them on.</a:t>
            </a:r>
          </a:p>
          <a:p>
            <a:pPr>
              <a:spcBef>
                <a:spcPct val="0"/>
              </a:spcBef>
              <a:spcAft>
                <a:spcPts val="1812"/>
              </a:spcAft>
            </a:pPr>
            <a:r>
              <a:rPr lang="en-US" altLang="en-US" dirty="0" smtClean="0"/>
              <a:t>It could also be a crime scene that needs protecting.</a:t>
            </a:r>
            <a:endParaRPr lang="en-GB" altLang="en-US" dirty="0"/>
          </a:p>
          <a:p>
            <a:pPr>
              <a:spcBef>
                <a:spcPct val="0"/>
              </a:spcBef>
              <a:spcAft>
                <a:spcPts val="1812"/>
              </a:spcAft>
            </a:pPr>
            <a:r>
              <a:rPr lang="en-GB" altLang="en-US" dirty="0" smtClean="0">
                <a:latin typeface="Arial" charset="0"/>
              </a:rPr>
              <a:t>If there is an offender at the scene you must try to prevent their escape</a:t>
            </a:r>
            <a:endParaRPr lang="en-US" altLang="en-US" dirty="0" smtClean="0">
              <a:latin typeface="Arial" charset="0"/>
            </a:endParaRPr>
          </a:p>
          <a:p>
            <a:pPr>
              <a:spcBef>
                <a:spcPct val="0"/>
              </a:spcBef>
              <a:spcAft>
                <a:spcPts val="1812"/>
              </a:spcAft>
            </a:pPr>
            <a:r>
              <a:rPr lang="en-GB" altLang="en-US" dirty="0" smtClean="0">
                <a:latin typeface="Arial" charset="0"/>
              </a:rPr>
              <a:t>Get medical aid for injured persons. This could mean calling an  ambulance if the injury is serious or just giving advice to see a doctor.</a:t>
            </a:r>
            <a:endParaRPr lang="en-US" altLang="en-US" dirty="0" smtClean="0">
              <a:latin typeface="Arial" charset="0"/>
            </a:endParaRPr>
          </a:p>
          <a:p>
            <a:pPr>
              <a:spcBef>
                <a:spcPct val="0"/>
              </a:spcBef>
              <a:spcAft>
                <a:spcPts val="1812"/>
              </a:spcAft>
            </a:pPr>
            <a:r>
              <a:rPr lang="en-GB" altLang="en-US" dirty="0" smtClean="0">
                <a:latin typeface="Arial" charset="0"/>
              </a:rPr>
              <a:t>Get assistance if necessary.  For example a senior officer, CID, emergency services, </a:t>
            </a:r>
            <a:r>
              <a:rPr lang="en-GB" altLang="en-US" dirty="0" err="1" smtClean="0">
                <a:latin typeface="Arial" charset="0"/>
              </a:rPr>
              <a:t>etc</a:t>
            </a:r>
            <a:endParaRPr lang="en-US" altLang="en-US" dirty="0" smtClean="0">
              <a:latin typeface="Arial" charset="0"/>
            </a:endParaRPr>
          </a:p>
          <a:p>
            <a:pPr>
              <a:spcBef>
                <a:spcPct val="0"/>
              </a:spcBef>
              <a:spcAft>
                <a:spcPts val="1812"/>
              </a:spcAft>
            </a:pPr>
            <a:r>
              <a:rPr lang="en-GB" altLang="en-US" dirty="0" smtClean="0">
                <a:latin typeface="Arial" charset="0"/>
              </a:rPr>
              <a:t>Get the names of witnesses.  You may not be able to interview them at the time of the incident</a:t>
            </a:r>
            <a:endParaRPr lang="en-US" altLang="en-US" dirty="0" smtClean="0">
              <a:latin typeface="Arial" charset="0"/>
            </a:endParaRPr>
          </a:p>
          <a:p>
            <a:pPr>
              <a:spcBef>
                <a:spcPct val="0"/>
              </a:spcBef>
              <a:spcAft>
                <a:spcPts val="1812"/>
              </a:spcAft>
            </a:pPr>
            <a:endParaRPr lang="en-GB" altLang="en-US" dirty="0" smtClean="0">
              <a:latin typeface="Arial" charset="0"/>
            </a:endParaRPr>
          </a:p>
          <a:p>
            <a:endParaRPr lang="en-US" altLang="en-US" dirty="0" smtClean="0">
              <a:latin typeface="Arial" charset="0"/>
            </a:endParaRPr>
          </a:p>
        </p:txBody>
      </p:sp>
    </p:spTree>
    <p:extLst>
      <p:ext uri="{BB962C8B-B14F-4D97-AF65-F5344CB8AC3E}">
        <p14:creationId xmlns:p14="http://schemas.microsoft.com/office/powerpoint/2010/main" val="21873081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1140ABF-7310-4D0C-AF45-0716FEDB2621}" type="slidenum">
              <a:rPr lang="en-GB" altLang="en-US" smtClean="0"/>
              <a:pPr/>
              <a:t>37</a:t>
            </a:fld>
            <a:endParaRPr lang="en-GB" altLang="en-US"/>
          </a:p>
        </p:txBody>
      </p:sp>
    </p:spTree>
    <p:extLst>
      <p:ext uri="{BB962C8B-B14F-4D97-AF65-F5344CB8AC3E}">
        <p14:creationId xmlns:p14="http://schemas.microsoft.com/office/powerpoint/2010/main" val="116216352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7618" name="Rectangle 2"/>
          <p:cNvSpPr>
            <a:spLocks noGrp="1" noRot="1" noChangeAspect="1" noChangeArrowheads="1" noTextEdit="1"/>
          </p:cNvSpPr>
          <p:nvPr>
            <p:ph type="sldImg"/>
          </p:nvPr>
        </p:nvSpPr>
        <p:spPr>
          <a:xfrm>
            <a:off x="2882900" y="139700"/>
            <a:ext cx="1247775" cy="936625"/>
          </a:xfrm>
          <a:ln/>
        </p:spPr>
      </p:sp>
      <p:sp>
        <p:nvSpPr>
          <p:cNvPr id="367619" name="Rectangle 3"/>
          <p:cNvSpPr>
            <a:spLocks noGrp="1" noChangeArrowheads="1"/>
          </p:cNvSpPr>
          <p:nvPr>
            <p:ph type="body" idx="1"/>
          </p:nvPr>
        </p:nvSpPr>
        <p:spPr>
          <a:xfrm>
            <a:off x="663172" y="1148115"/>
            <a:ext cx="5439101" cy="6908889"/>
          </a:xfrm>
        </p:spPr>
        <p:txBody>
          <a:bodyPr/>
          <a:lstStyle/>
          <a:p>
            <a:pPr>
              <a:spcBef>
                <a:spcPts val="0"/>
              </a:spcBef>
              <a:spcAft>
                <a:spcPts val="1812"/>
              </a:spcAft>
            </a:pPr>
            <a:r>
              <a:rPr lang="en-GB" altLang="en-US" dirty="0" smtClean="0">
                <a:latin typeface="Arial" charset="0"/>
              </a:rPr>
              <a:t>The ‘Golden Hour’ is a term for the period immediately following the commission of an offence when material is abundant and readily available to the police. </a:t>
            </a:r>
          </a:p>
          <a:p>
            <a:pPr>
              <a:spcBef>
                <a:spcPts val="0"/>
              </a:spcBef>
              <a:spcAft>
                <a:spcPts val="1812"/>
              </a:spcAft>
            </a:pPr>
            <a:r>
              <a:rPr lang="en-GB" altLang="en-US" dirty="0" smtClean="0">
                <a:latin typeface="Arial" charset="0"/>
              </a:rPr>
              <a:t>Positive action in the period immediately following the report of a crime minimises the attrition of material and maximises the chance of securing evidence that will be admissible in court.</a:t>
            </a:r>
          </a:p>
          <a:p>
            <a:pPr>
              <a:spcBef>
                <a:spcPts val="0"/>
              </a:spcBef>
              <a:spcAft>
                <a:spcPts val="1812"/>
              </a:spcAft>
            </a:pPr>
            <a:r>
              <a:rPr lang="en-GB" altLang="en-US" dirty="0" smtClean="0">
                <a:latin typeface="Arial" charset="0"/>
              </a:rPr>
              <a:t>This is a short hand term that describes many actions.</a:t>
            </a:r>
          </a:p>
          <a:p>
            <a:pPr>
              <a:spcBef>
                <a:spcPts val="0"/>
              </a:spcBef>
              <a:spcAft>
                <a:spcPts val="1812"/>
              </a:spcAft>
            </a:pPr>
            <a:r>
              <a:rPr lang="en-GB" altLang="en-US" dirty="0" smtClean="0">
                <a:latin typeface="Arial" charset="0"/>
              </a:rPr>
              <a:t>Some key ‘Golden Hour’ considerations are:</a:t>
            </a:r>
          </a:p>
          <a:p>
            <a:pPr>
              <a:spcBef>
                <a:spcPts val="0"/>
              </a:spcBef>
              <a:spcAft>
                <a:spcPts val="1812"/>
              </a:spcAft>
            </a:pPr>
            <a:r>
              <a:rPr lang="en-GB" altLang="en-US" b="1" dirty="0" smtClean="0">
                <a:solidFill>
                  <a:srgbClr val="3333FF"/>
                </a:solidFill>
                <a:latin typeface="Arial" charset="0"/>
              </a:rPr>
              <a:t>Victims </a:t>
            </a:r>
            <a:r>
              <a:rPr lang="en-GB" altLang="en-US" dirty="0" smtClean="0">
                <a:latin typeface="Arial" charset="0"/>
              </a:rPr>
              <a:t>- You will need to identify victims and preserve the scene quickly so that evidence is still fresh and undisturbed.</a:t>
            </a:r>
          </a:p>
          <a:p>
            <a:pPr>
              <a:spcBef>
                <a:spcPts val="0"/>
              </a:spcBef>
              <a:spcAft>
                <a:spcPts val="1812"/>
              </a:spcAft>
            </a:pPr>
            <a:r>
              <a:rPr lang="en-GB" altLang="en-US" b="1" dirty="0" smtClean="0">
                <a:solidFill>
                  <a:srgbClr val="3333FF"/>
                </a:solidFill>
                <a:latin typeface="Arial" charset="0"/>
              </a:rPr>
              <a:t>Scenes</a:t>
            </a:r>
            <a:r>
              <a:rPr lang="en-GB" altLang="en-US" dirty="0" smtClean="0">
                <a:latin typeface="Arial" charset="0"/>
              </a:rPr>
              <a:t> – Identify, preserve, assess and commence log. For example, blood stains, foot prints etc. may need to be covered in poor weather conditions.</a:t>
            </a:r>
          </a:p>
          <a:p>
            <a:pPr>
              <a:spcBef>
                <a:spcPts val="0"/>
              </a:spcBef>
              <a:spcAft>
                <a:spcPts val="1812"/>
              </a:spcAft>
            </a:pPr>
            <a:r>
              <a:rPr lang="en-GB" altLang="en-US" b="1" dirty="0" smtClean="0">
                <a:solidFill>
                  <a:srgbClr val="3333FF"/>
                </a:solidFill>
                <a:latin typeface="Arial" charset="0"/>
              </a:rPr>
              <a:t>Suspects</a:t>
            </a:r>
            <a:r>
              <a:rPr lang="en-GB" altLang="en-US" dirty="0" smtClean="0">
                <a:latin typeface="Arial" charset="0"/>
              </a:rPr>
              <a:t> – Identify, arrest and preserve any evidence. For example, weapons they have used, blood stained clothing.</a:t>
            </a:r>
            <a:endParaRPr lang="en-GB" altLang="en-US" dirty="0">
              <a:latin typeface="Arial" charset="0"/>
            </a:endParaRPr>
          </a:p>
          <a:p>
            <a:pPr>
              <a:spcBef>
                <a:spcPts val="0"/>
              </a:spcBef>
              <a:spcAft>
                <a:spcPts val="1812"/>
              </a:spcAft>
            </a:pPr>
            <a:r>
              <a:rPr lang="en-GB" altLang="en-US" b="1" dirty="0" smtClean="0">
                <a:solidFill>
                  <a:srgbClr val="3333FF"/>
                </a:solidFill>
                <a:latin typeface="Arial" charset="0"/>
              </a:rPr>
              <a:t>Witnesses </a:t>
            </a:r>
            <a:r>
              <a:rPr lang="en-GB" altLang="en-US" dirty="0" smtClean="0">
                <a:latin typeface="Arial" charset="0"/>
              </a:rPr>
              <a:t>– Identify, support and prioritise. They will need to be interviewed while their recollections are still clear in their mind. Record first account and any descriptions of suspect(s) provided.</a:t>
            </a:r>
          </a:p>
          <a:p>
            <a:endParaRPr lang="en-GB" altLang="en-US" dirty="0" smtClean="0">
              <a:latin typeface="Arial" charset="0"/>
            </a:endParaRPr>
          </a:p>
          <a:p>
            <a:endParaRPr lang="en-GB" altLang="en-US" dirty="0" smtClean="0">
              <a:latin typeface="Arial" charset="0"/>
            </a:endParaRPr>
          </a:p>
          <a:p>
            <a:endParaRPr lang="en-GB" altLang="en-US" dirty="0" smtClean="0">
              <a:latin typeface="Arial" charset="0"/>
            </a:endParaRPr>
          </a:p>
        </p:txBody>
      </p:sp>
    </p:spTree>
    <p:extLst>
      <p:ext uri="{BB962C8B-B14F-4D97-AF65-F5344CB8AC3E}">
        <p14:creationId xmlns:p14="http://schemas.microsoft.com/office/powerpoint/2010/main" val="59257445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7618" name="Rectangle 2"/>
          <p:cNvSpPr>
            <a:spLocks noGrp="1" noRot="1" noChangeAspect="1" noChangeArrowheads="1" noTextEdit="1"/>
          </p:cNvSpPr>
          <p:nvPr>
            <p:ph type="sldImg"/>
          </p:nvPr>
        </p:nvSpPr>
        <p:spPr>
          <a:xfrm>
            <a:off x="2882900" y="139700"/>
            <a:ext cx="1247775" cy="936625"/>
          </a:xfrm>
          <a:ln/>
        </p:spPr>
      </p:sp>
      <p:sp>
        <p:nvSpPr>
          <p:cNvPr id="367619" name="Rectangle 3"/>
          <p:cNvSpPr>
            <a:spLocks noGrp="1" noChangeArrowheads="1"/>
          </p:cNvSpPr>
          <p:nvPr>
            <p:ph type="body" idx="1"/>
          </p:nvPr>
        </p:nvSpPr>
        <p:spPr>
          <a:xfrm>
            <a:off x="663172" y="1148115"/>
            <a:ext cx="5439101" cy="6908889"/>
          </a:xfrm>
        </p:spPr>
        <p:txBody>
          <a:bodyPr/>
          <a:lstStyle/>
          <a:p>
            <a:pPr>
              <a:spcBef>
                <a:spcPts val="0"/>
              </a:spcBef>
              <a:spcAft>
                <a:spcPts val="1812"/>
              </a:spcAft>
            </a:pPr>
            <a:r>
              <a:rPr lang="en-GB" altLang="en-US" dirty="0" smtClean="0">
                <a:latin typeface="Arial" charset="0"/>
              </a:rPr>
              <a:t>The ‘Golden Hour’ is a term for the period immediately following the commission of an offence when material is abundant and readily available to the police. </a:t>
            </a:r>
          </a:p>
          <a:p>
            <a:pPr>
              <a:spcBef>
                <a:spcPts val="0"/>
              </a:spcBef>
              <a:spcAft>
                <a:spcPts val="1812"/>
              </a:spcAft>
            </a:pPr>
            <a:r>
              <a:rPr lang="en-GB" altLang="en-US" dirty="0" smtClean="0">
                <a:latin typeface="Arial" charset="0"/>
              </a:rPr>
              <a:t>Positive action in the period immediately following the report of a crime minimises the attrition of material and maximises the chance of securing evidence that will be admissible in court.</a:t>
            </a:r>
          </a:p>
          <a:p>
            <a:pPr>
              <a:spcBef>
                <a:spcPts val="0"/>
              </a:spcBef>
              <a:spcAft>
                <a:spcPts val="1812"/>
              </a:spcAft>
            </a:pPr>
            <a:r>
              <a:rPr lang="en-GB" altLang="en-US" dirty="0" smtClean="0">
                <a:latin typeface="Arial" charset="0"/>
              </a:rPr>
              <a:t>This is a short hand term that describes many actions.</a:t>
            </a:r>
          </a:p>
          <a:p>
            <a:pPr>
              <a:spcBef>
                <a:spcPts val="0"/>
              </a:spcBef>
              <a:spcAft>
                <a:spcPts val="1812"/>
              </a:spcAft>
            </a:pPr>
            <a:r>
              <a:rPr lang="en-GB" altLang="en-US" dirty="0" smtClean="0">
                <a:latin typeface="Arial" charset="0"/>
              </a:rPr>
              <a:t>Some key ‘Golden Hour’ considerations are:</a:t>
            </a:r>
          </a:p>
          <a:p>
            <a:pPr>
              <a:spcBef>
                <a:spcPts val="0"/>
              </a:spcBef>
              <a:spcAft>
                <a:spcPts val="1812"/>
              </a:spcAft>
            </a:pPr>
            <a:r>
              <a:rPr lang="en-GB" altLang="en-US" b="1" dirty="0" smtClean="0">
                <a:solidFill>
                  <a:srgbClr val="3333FF"/>
                </a:solidFill>
                <a:latin typeface="Arial" charset="0"/>
              </a:rPr>
              <a:t>Victims </a:t>
            </a:r>
            <a:r>
              <a:rPr lang="en-GB" altLang="en-US" dirty="0" smtClean="0">
                <a:latin typeface="Arial" charset="0"/>
              </a:rPr>
              <a:t>- You will need to identify victims and preserve the scene quickly so that evidence is still fresh and undisturbed.</a:t>
            </a:r>
          </a:p>
          <a:p>
            <a:pPr>
              <a:spcBef>
                <a:spcPts val="0"/>
              </a:spcBef>
              <a:spcAft>
                <a:spcPts val="1812"/>
              </a:spcAft>
            </a:pPr>
            <a:r>
              <a:rPr lang="en-GB" altLang="en-US" b="1" dirty="0" smtClean="0">
                <a:solidFill>
                  <a:srgbClr val="3333FF"/>
                </a:solidFill>
                <a:latin typeface="Arial" charset="0"/>
              </a:rPr>
              <a:t>Scenes</a:t>
            </a:r>
            <a:r>
              <a:rPr lang="en-GB" altLang="en-US" dirty="0" smtClean="0">
                <a:latin typeface="Arial" charset="0"/>
              </a:rPr>
              <a:t> – Identify, preserve, assess and commence log. For example, blood stains, foot prints etc. may need to be covered in poor weather conditions.</a:t>
            </a:r>
          </a:p>
          <a:p>
            <a:pPr>
              <a:spcBef>
                <a:spcPts val="0"/>
              </a:spcBef>
              <a:spcAft>
                <a:spcPts val="1812"/>
              </a:spcAft>
            </a:pPr>
            <a:r>
              <a:rPr lang="en-GB" altLang="en-US" b="1" dirty="0" smtClean="0">
                <a:solidFill>
                  <a:srgbClr val="3333FF"/>
                </a:solidFill>
                <a:latin typeface="Arial" charset="0"/>
              </a:rPr>
              <a:t>Suspects</a:t>
            </a:r>
            <a:r>
              <a:rPr lang="en-GB" altLang="en-US" dirty="0" smtClean="0">
                <a:latin typeface="Arial" charset="0"/>
              </a:rPr>
              <a:t> – Identify, arrest and preserve any evidence. For example, weapons they have used, blood stained clothing.</a:t>
            </a:r>
            <a:endParaRPr lang="en-GB" altLang="en-US" dirty="0">
              <a:latin typeface="Arial" charset="0"/>
            </a:endParaRPr>
          </a:p>
          <a:p>
            <a:pPr>
              <a:spcBef>
                <a:spcPts val="0"/>
              </a:spcBef>
              <a:spcAft>
                <a:spcPts val="1812"/>
              </a:spcAft>
            </a:pPr>
            <a:r>
              <a:rPr lang="en-GB" altLang="en-US" b="1" dirty="0" smtClean="0">
                <a:solidFill>
                  <a:srgbClr val="3333FF"/>
                </a:solidFill>
                <a:latin typeface="Arial" charset="0"/>
              </a:rPr>
              <a:t>Witnesses </a:t>
            </a:r>
            <a:r>
              <a:rPr lang="en-GB" altLang="en-US" dirty="0" smtClean="0">
                <a:latin typeface="Arial" charset="0"/>
              </a:rPr>
              <a:t>– Identify, support and prioritise. They will need to be interviewed while their recollections are still clear in their mind. Record first account and any descriptions of suspect(s) provided.</a:t>
            </a:r>
          </a:p>
          <a:p>
            <a:endParaRPr lang="en-GB" altLang="en-US" dirty="0" smtClean="0">
              <a:latin typeface="Arial" charset="0"/>
            </a:endParaRPr>
          </a:p>
          <a:p>
            <a:endParaRPr lang="en-GB" altLang="en-US" dirty="0" smtClean="0">
              <a:latin typeface="Arial" charset="0"/>
            </a:endParaRPr>
          </a:p>
          <a:p>
            <a:endParaRPr lang="en-GB" altLang="en-US" dirty="0" smtClean="0">
              <a:latin typeface="Arial" charset="0"/>
            </a:endParaRPr>
          </a:p>
        </p:txBody>
      </p:sp>
    </p:spTree>
    <p:extLst>
      <p:ext uri="{BB962C8B-B14F-4D97-AF65-F5344CB8AC3E}">
        <p14:creationId xmlns:p14="http://schemas.microsoft.com/office/powerpoint/2010/main" val="385819189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7618" name="Rectangle 2"/>
          <p:cNvSpPr>
            <a:spLocks noGrp="1" noRot="1" noChangeAspect="1" noChangeArrowheads="1" noTextEdit="1"/>
          </p:cNvSpPr>
          <p:nvPr>
            <p:ph type="sldImg"/>
          </p:nvPr>
        </p:nvSpPr>
        <p:spPr>
          <a:xfrm>
            <a:off x="2463800" y="9525"/>
            <a:ext cx="1438275" cy="1079500"/>
          </a:xfrm>
          <a:ln/>
        </p:spPr>
      </p:sp>
      <p:sp>
        <p:nvSpPr>
          <p:cNvPr id="367619" name="Rectangle 3"/>
          <p:cNvSpPr>
            <a:spLocks noGrp="1" noChangeArrowheads="1"/>
          </p:cNvSpPr>
          <p:nvPr>
            <p:ph type="body" idx="1"/>
          </p:nvPr>
        </p:nvSpPr>
        <p:spPr>
          <a:xfrm>
            <a:off x="663172" y="1220100"/>
            <a:ext cx="5439101" cy="8422242"/>
          </a:xfrm>
        </p:spPr>
        <p:txBody>
          <a:bodyPr/>
          <a:lstStyle/>
          <a:p>
            <a:r>
              <a:rPr lang="en-GB" dirty="0" smtClean="0"/>
              <a:t>The </a:t>
            </a:r>
            <a:r>
              <a:rPr lang="en-GB" dirty="0"/>
              <a:t>quality of the initial investigation which you carry out as first responder is a significant factor in gathering material that leads to the detection of a crime. </a:t>
            </a:r>
            <a:endParaRPr lang="en-GB" dirty="0" smtClean="0"/>
          </a:p>
          <a:p>
            <a:r>
              <a:rPr lang="en-GB" dirty="0" smtClean="0"/>
              <a:t>The </a:t>
            </a:r>
            <a:r>
              <a:rPr lang="en-GB" dirty="0"/>
              <a:t>first opportunity to locate and gather material may be the only opportunity. </a:t>
            </a:r>
            <a:endParaRPr lang="en-GB" dirty="0" smtClean="0"/>
          </a:p>
          <a:p>
            <a:r>
              <a:rPr lang="en-GB" dirty="0" smtClean="0"/>
              <a:t>Scenes </a:t>
            </a:r>
            <a:r>
              <a:rPr lang="en-GB" dirty="0"/>
              <a:t>that are not identified and secured will deteriorate quickly; witnesses who are not identified and interviewed straight away may discuss events with others and thus contaminate their recollection of the event or may leave the area and be difficult to trace later. </a:t>
            </a:r>
            <a:endParaRPr lang="en-GB" dirty="0" smtClean="0"/>
          </a:p>
          <a:p>
            <a:r>
              <a:rPr lang="en-GB" dirty="0" smtClean="0"/>
              <a:t>The </a:t>
            </a:r>
            <a:r>
              <a:rPr lang="en-GB" dirty="0"/>
              <a:t>acronym CCSC refers to the actions you should take to ensure </a:t>
            </a:r>
            <a:r>
              <a:rPr lang="en-GB" dirty="0" smtClean="0"/>
              <a:t>that the opportunity to obtain relevant and important material during the ‘Golden Hour’ is not lost.</a:t>
            </a:r>
          </a:p>
          <a:p>
            <a:endParaRPr lang="en-GB" altLang="en-US" dirty="0">
              <a:latin typeface="Arial" charset="0"/>
            </a:endParaRPr>
          </a:p>
          <a:p>
            <a:r>
              <a:rPr lang="en-GB" altLang="en-US" b="1" dirty="0" smtClean="0">
                <a:solidFill>
                  <a:srgbClr val="3333FF"/>
                </a:solidFill>
                <a:latin typeface="Arial" charset="0"/>
              </a:rPr>
              <a:t>Confirm</a:t>
            </a:r>
            <a:r>
              <a:rPr lang="en-GB" altLang="en-US" dirty="0" smtClean="0">
                <a:latin typeface="Arial" charset="0"/>
              </a:rPr>
              <a:t> exactly what has taken place</a:t>
            </a:r>
          </a:p>
          <a:p>
            <a:r>
              <a:rPr lang="en-GB" altLang="en-US" b="1" dirty="0" smtClean="0">
                <a:solidFill>
                  <a:srgbClr val="3333FF"/>
                </a:solidFill>
                <a:latin typeface="Arial" charset="0"/>
              </a:rPr>
              <a:t>Cordon </a:t>
            </a:r>
            <a:r>
              <a:rPr lang="en-GB" altLang="en-US" dirty="0" smtClean="0">
                <a:latin typeface="Arial" charset="0"/>
              </a:rPr>
              <a:t>off the scene</a:t>
            </a:r>
          </a:p>
          <a:p>
            <a:r>
              <a:rPr lang="en-GB" altLang="en-US" b="1" dirty="0" smtClean="0">
                <a:solidFill>
                  <a:srgbClr val="3333FF"/>
                </a:solidFill>
                <a:latin typeface="Arial" charset="0"/>
              </a:rPr>
              <a:t>Secure</a:t>
            </a:r>
            <a:r>
              <a:rPr lang="en-GB" altLang="en-US" dirty="0" smtClean="0">
                <a:latin typeface="Arial" charset="0"/>
              </a:rPr>
              <a:t> the crime scene</a:t>
            </a:r>
          </a:p>
          <a:p>
            <a:r>
              <a:rPr lang="en-GB" altLang="en-US" b="1" dirty="0" smtClean="0">
                <a:solidFill>
                  <a:srgbClr val="3333FF"/>
                </a:solidFill>
                <a:latin typeface="Arial" charset="0"/>
              </a:rPr>
              <a:t>Control</a:t>
            </a:r>
            <a:r>
              <a:rPr lang="en-GB" altLang="en-US" dirty="0" smtClean="0">
                <a:latin typeface="Arial" charset="0"/>
              </a:rPr>
              <a:t> the crime scene</a:t>
            </a:r>
          </a:p>
          <a:p>
            <a:endParaRPr lang="en-GB" altLang="en-US" dirty="0" smtClean="0">
              <a:latin typeface="Arial" charset="0"/>
            </a:endParaRPr>
          </a:p>
          <a:p>
            <a:endParaRPr lang="en-GB" altLang="en-US" dirty="0" smtClean="0">
              <a:latin typeface="Arial" charset="0"/>
            </a:endParaRPr>
          </a:p>
        </p:txBody>
      </p:sp>
    </p:spTree>
    <p:extLst>
      <p:ext uri="{BB962C8B-B14F-4D97-AF65-F5344CB8AC3E}">
        <p14:creationId xmlns:p14="http://schemas.microsoft.com/office/powerpoint/2010/main" val="38686428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9474" name="Rectangle 7"/>
          <p:cNvSpPr txBox="1">
            <a:spLocks noGrp="1" noChangeArrowheads="1"/>
          </p:cNvSpPr>
          <p:nvPr/>
        </p:nvSpPr>
        <p:spPr bwMode="auto">
          <a:xfrm>
            <a:off x="3849827" y="9428469"/>
            <a:ext cx="2946246" cy="4965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89" tIns="46044" rIns="92089" bIns="46044" anchor="b"/>
          <a:lstStyle>
            <a:lvl1pPr algn="l" eaLnBrk="0" hangingPunct="0">
              <a:defRPr sz="3200" b="1">
                <a:solidFill>
                  <a:schemeClr val="bg1"/>
                </a:solidFill>
                <a:latin typeface="Verdana" pitchFamily="34" charset="0"/>
                <a:ea typeface="ＭＳ Ｐゴシック" pitchFamily="-112" charset="-128"/>
              </a:defRPr>
            </a:lvl1pPr>
            <a:lvl2pPr marL="742950" indent="-285750" algn="l" eaLnBrk="0" hangingPunct="0">
              <a:defRPr sz="3200" b="1">
                <a:solidFill>
                  <a:schemeClr val="bg1"/>
                </a:solidFill>
                <a:latin typeface="Verdana" pitchFamily="34" charset="0"/>
                <a:ea typeface="ＭＳ Ｐゴシック" pitchFamily="-112" charset="-128"/>
              </a:defRPr>
            </a:lvl2pPr>
            <a:lvl3pPr marL="1143000" indent="-228600" algn="l" eaLnBrk="0" hangingPunct="0">
              <a:defRPr sz="3200" b="1">
                <a:solidFill>
                  <a:schemeClr val="bg1"/>
                </a:solidFill>
                <a:latin typeface="Verdana" pitchFamily="34" charset="0"/>
                <a:ea typeface="ＭＳ Ｐゴシック" pitchFamily="-112" charset="-128"/>
              </a:defRPr>
            </a:lvl3pPr>
            <a:lvl4pPr marL="1600200" indent="-228600" algn="l" eaLnBrk="0" hangingPunct="0">
              <a:defRPr sz="3200" b="1">
                <a:solidFill>
                  <a:schemeClr val="bg1"/>
                </a:solidFill>
                <a:latin typeface="Verdana" pitchFamily="34" charset="0"/>
                <a:ea typeface="ＭＳ Ｐゴシック" pitchFamily="-112" charset="-128"/>
              </a:defRPr>
            </a:lvl4pPr>
            <a:lvl5pPr marL="2057400" indent="-228600" algn="l"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r" eaLnBrk="1" hangingPunct="1"/>
            <a:fld id="{E77AA3D4-C8A8-4712-8433-5E8363A2F443}" type="slidenum">
              <a:rPr lang="en-GB" altLang="en-US" sz="1200" b="0">
                <a:solidFill>
                  <a:schemeClr val="tx1"/>
                </a:solidFill>
                <a:latin typeface="Arial" charset="0"/>
              </a:rPr>
              <a:pPr algn="r" eaLnBrk="1" hangingPunct="1"/>
              <a:t>42</a:t>
            </a:fld>
            <a:endParaRPr lang="en-GB" altLang="en-US" sz="1200" b="0">
              <a:solidFill>
                <a:schemeClr val="tx1"/>
              </a:solidFill>
              <a:latin typeface="Arial" charset="0"/>
            </a:endParaRPr>
          </a:p>
        </p:txBody>
      </p:sp>
      <p:sp>
        <p:nvSpPr>
          <p:cNvPr id="489475" name="Rectangle 2"/>
          <p:cNvSpPr>
            <a:spLocks noGrp="1" noRot="1" noChangeAspect="1" noChangeArrowheads="1" noTextEdit="1"/>
          </p:cNvSpPr>
          <p:nvPr>
            <p:ph type="sldImg"/>
          </p:nvPr>
        </p:nvSpPr>
        <p:spPr>
          <a:xfrm>
            <a:off x="2916238" y="139700"/>
            <a:ext cx="1154112" cy="865188"/>
          </a:xfrm>
          <a:ln/>
        </p:spPr>
      </p:sp>
      <p:sp>
        <p:nvSpPr>
          <p:cNvPr id="489476" name="Rectangle 3"/>
          <p:cNvSpPr>
            <a:spLocks noGrp="1" noChangeArrowheads="1"/>
          </p:cNvSpPr>
          <p:nvPr>
            <p:ph type="body" idx="1"/>
          </p:nvPr>
        </p:nvSpPr>
        <p:spPr>
          <a:xfrm>
            <a:off x="735163" y="1076130"/>
            <a:ext cx="5439101" cy="8600625"/>
          </a:xfrm>
        </p:spPr>
        <p:txBody>
          <a:bodyPr lIns="92089" tIns="46044" rIns="92089" bIns="46044"/>
          <a:lstStyle/>
          <a:p>
            <a:r>
              <a:rPr lang="en-US" altLang="en-US" sz="1400" b="1" dirty="0">
                <a:latin typeface="Arial" charset="0"/>
              </a:rPr>
              <a:t>State:</a:t>
            </a:r>
          </a:p>
          <a:p>
            <a:r>
              <a:rPr lang="en-US" altLang="en-US" sz="1400" dirty="0">
                <a:latin typeface="Arial" charset="0"/>
              </a:rPr>
              <a:t>Here are a number of considerations when protecting the scene.</a:t>
            </a:r>
          </a:p>
          <a:p>
            <a:r>
              <a:rPr lang="en-US" altLang="en-US" sz="1400" b="1" dirty="0">
                <a:latin typeface="Arial" charset="0"/>
              </a:rPr>
              <a:t>Show slide</a:t>
            </a:r>
          </a:p>
          <a:p>
            <a:r>
              <a:rPr lang="en-US" altLang="en-US" sz="1400" b="1" dirty="0">
                <a:latin typeface="Arial" charset="0"/>
              </a:rPr>
              <a:t>Do not allow the victim/witnesses to clean up -  </a:t>
            </a:r>
            <a:r>
              <a:rPr lang="en-US" altLang="en-US" sz="1400" dirty="0">
                <a:latin typeface="Arial" charset="0"/>
              </a:rPr>
              <a:t>by doing so they may disturb or contaminate evidence.  Whilst many victims of offences such as burglary will want to clean up as soon as possible they should be discouraged from doing so if at all possible.</a:t>
            </a:r>
          </a:p>
          <a:p>
            <a:r>
              <a:rPr lang="en-US" altLang="en-US" sz="1400" b="1" dirty="0">
                <a:latin typeface="Arial" charset="0"/>
              </a:rPr>
              <a:t>Do not walk around and move things yourself</a:t>
            </a:r>
            <a:r>
              <a:rPr lang="en-US" altLang="en-US" sz="1400" dirty="0">
                <a:latin typeface="Arial" charset="0"/>
              </a:rPr>
              <a:t> -  again, similar to the above, by doing so you may contaminate or disturb evidence relating to the offence.</a:t>
            </a:r>
            <a:endParaRPr lang="en-US" altLang="en-US" sz="1400" b="1" dirty="0">
              <a:latin typeface="Arial" charset="0"/>
            </a:endParaRPr>
          </a:p>
          <a:p>
            <a:r>
              <a:rPr lang="en-US" altLang="en-US" sz="1400" b="1" dirty="0">
                <a:latin typeface="Arial" charset="0"/>
              </a:rPr>
              <a:t>Common Approach Path</a:t>
            </a:r>
            <a:r>
              <a:rPr lang="en-US" altLang="en-US" sz="1400" dirty="0">
                <a:latin typeface="Arial" charset="0"/>
              </a:rPr>
              <a:t> – If you do need to move around the scene, you might want to consider a Common Approach Path – Protecting the scene by establishing a route in and out of the scene and ensure everyone is aware and follows it.</a:t>
            </a:r>
          </a:p>
          <a:p>
            <a:r>
              <a:rPr lang="en-US" altLang="en-US" sz="1400" dirty="0">
                <a:latin typeface="Arial" charset="0"/>
              </a:rPr>
              <a:t>Think about the path the offender is most likely to have taken and try to avoid it so that you don’t contaminate or damage any evidence.</a:t>
            </a:r>
          </a:p>
          <a:p>
            <a:r>
              <a:rPr lang="en-US" altLang="en-US" sz="1400" b="1" dirty="0">
                <a:latin typeface="Arial" charset="0"/>
              </a:rPr>
              <a:t>Protect other evidence </a:t>
            </a:r>
            <a:r>
              <a:rPr lang="en-US" altLang="en-US" sz="1400" dirty="0">
                <a:latin typeface="Arial" charset="0"/>
              </a:rPr>
              <a:t>– give consideration to protecting any evidence that may have been left at the scene by the offender.  For example, if you notice a footprint in a flowerbed directly below the window where entry was gained, you may want to consider covering it in order to protect it from the weather.  This can be done using items such as panes of glass, dustbin lids etc.</a:t>
            </a:r>
          </a:p>
          <a:p>
            <a:pPr>
              <a:spcBef>
                <a:spcPct val="50000"/>
              </a:spcBef>
            </a:pPr>
            <a:r>
              <a:rPr lang="en-GB" altLang="en-US" sz="1400" b="1" dirty="0">
                <a:latin typeface="Arial" charset="0"/>
              </a:rPr>
              <a:t>Firearms</a:t>
            </a:r>
            <a:r>
              <a:rPr lang="en-GB" altLang="en-US" sz="1400" dirty="0">
                <a:latin typeface="Arial" charset="0"/>
              </a:rPr>
              <a:t> – If possible leave alone and call the specialist;  If you have to move it glove up;  grasp rough surface of the handle be careful not to discharge the weapon;  If you  move the weapon inform CSI and the Investigating officer of its original location (Consider marking/Draw plan).</a:t>
            </a:r>
          </a:p>
          <a:p>
            <a:pPr>
              <a:spcBef>
                <a:spcPct val="50000"/>
              </a:spcBef>
            </a:pPr>
            <a:r>
              <a:rPr lang="en-GB" altLang="en-US" sz="1400" dirty="0">
                <a:latin typeface="Arial" charset="0"/>
              </a:rPr>
              <a:t>There was an incident where an officer moved a shotgun which started a murder inquiry when in fact the owner had accidently killed himself cleaning it.</a:t>
            </a:r>
          </a:p>
          <a:p>
            <a:pPr>
              <a:spcBef>
                <a:spcPct val="50000"/>
              </a:spcBef>
            </a:pPr>
            <a:r>
              <a:rPr lang="en-GB" altLang="en-US" sz="1400" b="1" dirty="0">
                <a:latin typeface="Arial" charset="0"/>
              </a:rPr>
              <a:t>Bodies </a:t>
            </a:r>
            <a:r>
              <a:rPr lang="en-GB" altLang="en-US" sz="1400" dirty="0">
                <a:latin typeface="Arial" charset="0"/>
              </a:rPr>
              <a:t>- </a:t>
            </a:r>
            <a:r>
              <a:rPr lang="en-US" altLang="en-US" sz="1400" dirty="0">
                <a:latin typeface="Arial" charset="0"/>
              </a:rPr>
              <a:t>If not obviously dead check for signs of life then leave alone for experts making sure you g</a:t>
            </a:r>
            <a:r>
              <a:rPr lang="en-GB" altLang="en-US" sz="1400" dirty="0">
                <a:latin typeface="Arial" charset="0"/>
              </a:rPr>
              <a:t>love up first.  If the death looks suspicious – leave it alone and seek help;  If it is obvious that it is not suspicious – leave until life pronounced extinct by doctor or FMO.</a:t>
            </a:r>
          </a:p>
          <a:p>
            <a:pPr>
              <a:spcBef>
                <a:spcPct val="0"/>
              </a:spcBef>
              <a:spcAft>
                <a:spcPts val="1812"/>
              </a:spcAft>
            </a:pPr>
            <a:endParaRPr lang="en-GB" altLang="en-US" sz="1400" dirty="0">
              <a:latin typeface="Comic Sans MS" pitchFamily="66" charset="0"/>
            </a:endParaRPr>
          </a:p>
          <a:p>
            <a:endParaRPr lang="en-GB" altLang="en-US" dirty="0" smtClean="0">
              <a:latin typeface="Arial" charset="0"/>
            </a:endParaRPr>
          </a:p>
          <a:p>
            <a:endParaRPr lang="en-GB" altLang="en-US" dirty="0" smtClean="0">
              <a:latin typeface="Arial" charset="0"/>
            </a:endParaRPr>
          </a:p>
        </p:txBody>
      </p:sp>
    </p:spTree>
    <p:extLst>
      <p:ext uri="{BB962C8B-B14F-4D97-AF65-F5344CB8AC3E}">
        <p14:creationId xmlns:p14="http://schemas.microsoft.com/office/powerpoint/2010/main" val="99502659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Hand out labels to students</a:t>
            </a:r>
          </a:p>
          <a:p>
            <a:r>
              <a:rPr lang="en-GB" b="1" dirty="0" smtClean="0"/>
              <a:t>State:</a:t>
            </a:r>
          </a:p>
          <a:p>
            <a:r>
              <a:rPr lang="en-GB" dirty="0" smtClean="0"/>
              <a:t>Any evidence located at the scene of an incident/crime may need to be retained for evidential purposes and in some cases produced at Court.</a:t>
            </a:r>
          </a:p>
          <a:p>
            <a:r>
              <a:rPr lang="en-GB" dirty="0" smtClean="0"/>
              <a:t>Exhibits </a:t>
            </a:r>
            <a:r>
              <a:rPr lang="en-GB" dirty="0"/>
              <a:t>numbers are </a:t>
            </a:r>
            <a:r>
              <a:rPr lang="en-GB" dirty="0" smtClean="0"/>
              <a:t>normally the initials of the person who found the evidence and a sequential number.  This may be a police officer or the victim, witness of SCI.  It is the person who will present the evidence of finding it.</a:t>
            </a:r>
            <a:endParaRPr lang="en-GB" dirty="0"/>
          </a:p>
          <a:p>
            <a:r>
              <a:rPr lang="en-GB" dirty="0" smtClean="0"/>
              <a:t>A brief and to the point description of the item should be included along with any serial numbers and the time, date and place it was found.</a:t>
            </a:r>
          </a:p>
          <a:p>
            <a:r>
              <a:rPr lang="en-GB" dirty="0" smtClean="0"/>
              <a:t>The exhibit label records the continuity (or chain of custody) of the exhibit.  Ideally, the chain should be unbroken from its seizure until it arrives at court, so every person who takes control of it should sign the label.</a:t>
            </a:r>
          </a:p>
          <a:p>
            <a:endParaRPr lang="en-GB" dirty="0" smtClean="0"/>
          </a:p>
          <a:p>
            <a:r>
              <a:rPr lang="en-GB" dirty="0" smtClean="0"/>
              <a:t>All exhibits will be included in any statement made in relation to the incident by the finder and anyone who, at any time has control of it.</a:t>
            </a:r>
            <a:endParaRPr lang="en-GB" dirty="0"/>
          </a:p>
        </p:txBody>
      </p:sp>
      <p:sp>
        <p:nvSpPr>
          <p:cNvPr id="4" name="Slide Number Placeholder 3"/>
          <p:cNvSpPr>
            <a:spLocks noGrp="1"/>
          </p:cNvSpPr>
          <p:nvPr>
            <p:ph type="sldNum" sz="quarter" idx="10"/>
          </p:nvPr>
        </p:nvSpPr>
        <p:spPr/>
        <p:txBody>
          <a:bodyPr/>
          <a:lstStyle/>
          <a:p>
            <a:fld id="{C1140ABF-7310-4D0C-AF45-0716FEDB2621}" type="slidenum">
              <a:rPr lang="en-GB" altLang="en-US" smtClean="0"/>
              <a:pPr/>
              <a:t>43</a:t>
            </a:fld>
            <a:endParaRPr lang="en-GB" altLang="en-US"/>
          </a:p>
        </p:txBody>
      </p:sp>
    </p:spTree>
    <p:extLst>
      <p:ext uri="{BB962C8B-B14F-4D97-AF65-F5344CB8AC3E}">
        <p14:creationId xmlns:p14="http://schemas.microsoft.com/office/powerpoint/2010/main" val="147220523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3331" name="Rectangle 2"/>
          <p:cNvSpPr>
            <a:spLocks noGrp="1" noRot="1" noChangeAspect="1" noChangeArrowheads="1" noTextEdit="1"/>
          </p:cNvSpPr>
          <p:nvPr>
            <p:ph type="sldImg"/>
          </p:nvPr>
        </p:nvSpPr>
        <p:spPr>
          <a:xfrm>
            <a:off x="2166938" y="255588"/>
            <a:ext cx="2482850" cy="1862137"/>
          </a:xfrm>
          <a:ln/>
        </p:spPr>
      </p:sp>
      <p:sp>
        <p:nvSpPr>
          <p:cNvPr id="483332" name="Rectangle 3"/>
          <p:cNvSpPr>
            <a:spLocks noGrp="1" noChangeArrowheads="1"/>
          </p:cNvSpPr>
          <p:nvPr>
            <p:ph type="body" idx="1"/>
          </p:nvPr>
        </p:nvSpPr>
        <p:spPr>
          <a:xfrm>
            <a:off x="679287" y="2428446"/>
            <a:ext cx="5439101" cy="6754134"/>
          </a:xfrm>
          <a:noFill/>
        </p:spPr>
        <p:txBody>
          <a:bodyPr lIns="92089" tIns="46044" rIns="92089" bIns="46044"/>
          <a:lstStyle/>
          <a:p>
            <a:r>
              <a:rPr lang="en-US" altLang="en-US" b="1" dirty="0" smtClean="0">
                <a:latin typeface="Arial" charset="0"/>
              </a:rPr>
              <a:t>State:</a:t>
            </a:r>
          </a:p>
          <a:p>
            <a:r>
              <a:rPr lang="en-US" altLang="en-US" b="1" dirty="0" smtClean="0">
                <a:latin typeface="Arial" charset="0"/>
              </a:rPr>
              <a:t>Communicate</a:t>
            </a:r>
          </a:p>
          <a:p>
            <a:r>
              <a:rPr lang="en-GB" dirty="0"/>
              <a:t>Efficient communication is essential to the successful conduct of all aspects of operational policing, and to the health and safety of officers. </a:t>
            </a:r>
            <a:endParaRPr lang="en-GB" dirty="0" smtClean="0"/>
          </a:p>
          <a:p>
            <a:r>
              <a:rPr lang="en-GB" dirty="0" smtClean="0"/>
              <a:t>Communication </a:t>
            </a:r>
            <a:r>
              <a:rPr lang="en-GB" dirty="0"/>
              <a:t>skills are thus part of the professional equipment of every officer.</a:t>
            </a:r>
            <a:endParaRPr lang="en-US" altLang="en-US" b="1" dirty="0" smtClean="0">
              <a:latin typeface="Arial" charset="0"/>
            </a:endParaRPr>
          </a:p>
          <a:p>
            <a:r>
              <a:rPr lang="en-US" altLang="en-US" dirty="0" smtClean="0">
                <a:latin typeface="Arial" charset="0"/>
              </a:rPr>
              <a:t>One of the most annoying things when trying to communicate is someone taking ages delivering a message. </a:t>
            </a:r>
          </a:p>
          <a:p>
            <a:r>
              <a:rPr lang="en-US" altLang="en-US" dirty="0" smtClean="0">
                <a:latin typeface="Arial" charset="0"/>
              </a:rPr>
              <a:t>This can be when the officer hasn’t got all the information before making the call, for example when asking for a person check not having all the relevant information means they have to keep going back to the person the want to check to ask for further details.</a:t>
            </a:r>
          </a:p>
          <a:p>
            <a:r>
              <a:rPr lang="en-US" altLang="en-US" dirty="0" smtClean="0">
                <a:latin typeface="Arial" charset="0"/>
              </a:rPr>
              <a:t>Then there are those that use long wordy phrases like ‘ I wonder if you wouldn’t mind….’ </a:t>
            </a:r>
          </a:p>
          <a:p>
            <a:r>
              <a:rPr lang="en-US" altLang="en-US" dirty="0" smtClean="0">
                <a:latin typeface="Arial" charset="0"/>
              </a:rPr>
              <a:t>The language that might be used in normal conversation, however, it will just take too long especially when it is an emergency situation.</a:t>
            </a:r>
          </a:p>
          <a:p>
            <a:endParaRPr lang="en-US" altLang="en-US" dirty="0">
              <a:latin typeface="Arial" charset="0"/>
            </a:endParaRPr>
          </a:p>
          <a:p>
            <a:r>
              <a:rPr lang="en-US" altLang="en-US" dirty="0" smtClean="0">
                <a:latin typeface="Arial" charset="0"/>
              </a:rPr>
              <a:t>The main thing to remember about using the police radio system is to be </a:t>
            </a:r>
            <a:r>
              <a:rPr lang="en-US" altLang="en-US" b="1" dirty="0" smtClean="0">
                <a:latin typeface="Arial" charset="0"/>
              </a:rPr>
              <a:t>(show slide) </a:t>
            </a:r>
            <a:r>
              <a:rPr lang="en-US" altLang="en-US" dirty="0" smtClean="0">
                <a:latin typeface="Arial" charset="0"/>
              </a:rPr>
              <a:t>accurate, brief and clear.</a:t>
            </a:r>
            <a:endParaRPr lang="en-US" altLang="en-US" dirty="0">
              <a:latin typeface="Arial" charset="0"/>
            </a:endParaRPr>
          </a:p>
        </p:txBody>
      </p:sp>
    </p:spTree>
    <p:extLst>
      <p:ext uri="{BB962C8B-B14F-4D97-AF65-F5344CB8AC3E}">
        <p14:creationId xmlns:p14="http://schemas.microsoft.com/office/powerpoint/2010/main" val="216212777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3331" name="Rectangle 2"/>
          <p:cNvSpPr>
            <a:spLocks noGrp="1" noRot="1" noChangeAspect="1" noChangeArrowheads="1" noTextEdit="1"/>
          </p:cNvSpPr>
          <p:nvPr>
            <p:ph type="sldImg"/>
          </p:nvPr>
        </p:nvSpPr>
        <p:spPr>
          <a:xfrm>
            <a:off x="2166938" y="255588"/>
            <a:ext cx="2482850" cy="1862137"/>
          </a:xfrm>
          <a:ln/>
        </p:spPr>
      </p:sp>
      <p:sp>
        <p:nvSpPr>
          <p:cNvPr id="483332" name="Rectangle 3"/>
          <p:cNvSpPr>
            <a:spLocks noGrp="1" noChangeArrowheads="1"/>
          </p:cNvSpPr>
          <p:nvPr>
            <p:ph type="body" idx="1"/>
          </p:nvPr>
        </p:nvSpPr>
        <p:spPr>
          <a:xfrm>
            <a:off x="679287" y="2428446"/>
            <a:ext cx="5439101" cy="6754134"/>
          </a:xfrm>
          <a:noFill/>
        </p:spPr>
        <p:txBody>
          <a:bodyPr lIns="92089" tIns="46044" rIns="92089" bIns="46044"/>
          <a:lstStyle/>
          <a:p>
            <a:endParaRPr lang="en-US" altLang="en-US" dirty="0">
              <a:latin typeface="Arial" charset="0"/>
            </a:endParaRPr>
          </a:p>
          <a:p>
            <a:r>
              <a:rPr lang="en-US" altLang="en-US" dirty="0" smtClean="0">
                <a:latin typeface="Arial" charset="0"/>
              </a:rPr>
              <a:t>The main thing to remember when using the police radio system is to be </a:t>
            </a:r>
            <a:r>
              <a:rPr lang="en-US" altLang="en-US" b="1" dirty="0" smtClean="0">
                <a:latin typeface="Arial" charset="0"/>
              </a:rPr>
              <a:t>(show slide) </a:t>
            </a:r>
            <a:r>
              <a:rPr lang="en-US" altLang="en-US" dirty="0" smtClean="0">
                <a:latin typeface="Arial" charset="0"/>
              </a:rPr>
              <a:t>accurate, brief and clear with any message sent.</a:t>
            </a:r>
            <a:endParaRPr lang="en-US" altLang="en-US" dirty="0">
              <a:latin typeface="Arial" charset="0"/>
            </a:endParaRPr>
          </a:p>
        </p:txBody>
      </p:sp>
    </p:spTree>
    <p:extLst>
      <p:ext uri="{BB962C8B-B14F-4D97-AF65-F5344CB8AC3E}">
        <p14:creationId xmlns:p14="http://schemas.microsoft.com/office/powerpoint/2010/main" val="57123332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State:</a:t>
            </a:r>
          </a:p>
          <a:p>
            <a:pPr>
              <a:spcBef>
                <a:spcPts val="0"/>
              </a:spcBef>
              <a:spcAft>
                <a:spcPts val="1812"/>
              </a:spcAft>
            </a:pPr>
            <a:r>
              <a:rPr lang="en-GB" dirty="0" smtClean="0"/>
              <a:t>The </a:t>
            </a:r>
            <a:r>
              <a:rPr lang="en-GB" dirty="0"/>
              <a:t>NATO phonetic alphabet is used by the police and all other emergency services to avoid problems in the transmission of messages. </a:t>
            </a:r>
          </a:p>
          <a:p>
            <a:pPr>
              <a:spcBef>
                <a:spcPts val="0"/>
              </a:spcBef>
              <a:spcAft>
                <a:spcPts val="1812"/>
              </a:spcAft>
            </a:pPr>
            <a:r>
              <a:rPr lang="en-GB" dirty="0"/>
              <a:t>The 26 code words in the phonetic alphabet are assigned to the 26 letters of the </a:t>
            </a:r>
            <a:r>
              <a:rPr lang="en-GB" dirty="0" smtClean="0"/>
              <a:t>alphabet and </a:t>
            </a:r>
            <a:r>
              <a:rPr lang="en-GB" dirty="0"/>
              <a:t>is used to spell parts of a message containing letters and numbers to avoid confusion, because many letters sound similar, for instance "n" and "m" or "b" and "d"; the potential for confusion increases if static or other interference is present. </a:t>
            </a:r>
          </a:p>
          <a:p>
            <a:pPr>
              <a:spcBef>
                <a:spcPts val="0"/>
              </a:spcBef>
              <a:spcAft>
                <a:spcPts val="1812"/>
              </a:spcAft>
            </a:pPr>
            <a:r>
              <a:rPr lang="en-GB" dirty="0" smtClean="0"/>
              <a:t>All </a:t>
            </a:r>
            <a:r>
              <a:rPr lang="en-GB" dirty="0"/>
              <a:t>police officers are given a call sign when reporting for duty which corresponds to a particular duty, not to the person and whenever the officer contacts the communications they would generally use their call sign as their identifier.  </a:t>
            </a:r>
            <a:endParaRPr lang="en-GB" dirty="0" smtClean="0"/>
          </a:p>
          <a:p>
            <a:pPr>
              <a:spcBef>
                <a:spcPts val="0"/>
              </a:spcBef>
              <a:spcAft>
                <a:spcPts val="1812"/>
              </a:spcAft>
            </a:pPr>
            <a:r>
              <a:rPr lang="en-GB" dirty="0" smtClean="0"/>
              <a:t>The </a:t>
            </a:r>
            <a:r>
              <a:rPr lang="en-GB" dirty="0"/>
              <a:t>only time that this is different is when carrying out person or vehicle checks as these requests to the Police National Computer are monitored and can be checked on.  In this situation the officer would use their </a:t>
            </a:r>
            <a:r>
              <a:rPr lang="en-GB" dirty="0" smtClean="0"/>
              <a:t>force </a:t>
            </a:r>
            <a:r>
              <a:rPr lang="en-GB" dirty="0"/>
              <a:t>number</a:t>
            </a:r>
            <a:r>
              <a:rPr lang="en-GB" dirty="0" smtClean="0"/>
              <a:t>.</a:t>
            </a:r>
          </a:p>
          <a:p>
            <a:r>
              <a:rPr lang="en-GB" dirty="0" smtClean="0"/>
              <a:t>When asking for a person check the surname is always given phonetically.</a:t>
            </a:r>
            <a:endParaRPr lang="en-GB" dirty="0"/>
          </a:p>
          <a:p>
            <a:endParaRPr lang="en-GB" dirty="0"/>
          </a:p>
        </p:txBody>
      </p:sp>
      <p:sp>
        <p:nvSpPr>
          <p:cNvPr id="4" name="Slide Number Placeholder 3"/>
          <p:cNvSpPr>
            <a:spLocks noGrp="1"/>
          </p:cNvSpPr>
          <p:nvPr>
            <p:ph type="sldNum" sz="quarter" idx="10"/>
          </p:nvPr>
        </p:nvSpPr>
        <p:spPr/>
        <p:txBody>
          <a:bodyPr/>
          <a:lstStyle/>
          <a:p>
            <a:fld id="{C1140ABF-7310-4D0C-AF45-0716FEDB2621}" type="slidenum">
              <a:rPr lang="en-GB" altLang="en-US" smtClean="0"/>
              <a:pPr/>
              <a:t>46</a:t>
            </a:fld>
            <a:endParaRPr lang="en-GB" altLang="en-US"/>
          </a:p>
        </p:txBody>
      </p:sp>
    </p:spTree>
    <p:extLst>
      <p:ext uri="{BB962C8B-B14F-4D97-AF65-F5344CB8AC3E}">
        <p14:creationId xmlns:p14="http://schemas.microsoft.com/office/powerpoint/2010/main" val="96151727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State:</a:t>
            </a:r>
          </a:p>
          <a:p>
            <a:pPr>
              <a:spcBef>
                <a:spcPts val="0"/>
              </a:spcBef>
              <a:spcAft>
                <a:spcPts val="1812"/>
              </a:spcAft>
            </a:pPr>
            <a:r>
              <a:rPr lang="en-GB" dirty="0" smtClean="0"/>
              <a:t>The </a:t>
            </a:r>
            <a:r>
              <a:rPr lang="en-GB" dirty="0"/>
              <a:t>NATO phonetic alphabet is used by the police and all other emergency services to avoid problems in the transmission of messages. </a:t>
            </a:r>
          </a:p>
          <a:p>
            <a:pPr>
              <a:spcBef>
                <a:spcPts val="0"/>
              </a:spcBef>
              <a:spcAft>
                <a:spcPts val="1812"/>
              </a:spcAft>
            </a:pPr>
            <a:r>
              <a:rPr lang="en-GB" dirty="0"/>
              <a:t>The 26 code words in the phonetic alphabet are assigned to the 26 letters of the </a:t>
            </a:r>
            <a:r>
              <a:rPr lang="en-GB" dirty="0" smtClean="0"/>
              <a:t>alphabet and </a:t>
            </a:r>
            <a:r>
              <a:rPr lang="en-GB" dirty="0"/>
              <a:t>is used to spell parts of a message containing letters and numbers to avoid confusion, because many letters sound similar, for instance "n" and "m" or "b" and "d"; the potential for confusion increases if static or other interference is present. </a:t>
            </a:r>
          </a:p>
          <a:p>
            <a:pPr>
              <a:spcBef>
                <a:spcPts val="0"/>
              </a:spcBef>
              <a:spcAft>
                <a:spcPts val="1812"/>
              </a:spcAft>
            </a:pPr>
            <a:r>
              <a:rPr lang="en-GB" dirty="0" smtClean="0"/>
              <a:t>All </a:t>
            </a:r>
            <a:r>
              <a:rPr lang="en-GB" dirty="0"/>
              <a:t>police officers are given a call sign when reporting for duty which corresponds to a particular duty, not to the person and whenever the officer contacts the communications they would generally use their call sign as their identifier.  </a:t>
            </a:r>
            <a:endParaRPr lang="en-GB" dirty="0" smtClean="0"/>
          </a:p>
          <a:p>
            <a:pPr>
              <a:spcBef>
                <a:spcPts val="0"/>
              </a:spcBef>
              <a:spcAft>
                <a:spcPts val="1812"/>
              </a:spcAft>
            </a:pPr>
            <a:r>
              <a:rPr lang="en-GB" dirty="0" smtClean="0"/>
              <a:t>The </a:t>
            </a:r>
            <a:r>
              <a:rPr lang="en-GB" dirty="0"/>
              <a:t>only time that this is different is when carrying out person or vehicle checks as these requests to the Police National Computer are monitored and can be checked on.  In this situation the officer would use their </a:t>
            </a:r>
            <a:r>
              <a:rPr lang="en-GB" dirty="0" smtClean="0"/>
              <a:t>force </a:t>
            </a:r>
            <a:r>
              <a:rPr lang="en-GB" dirty="0"/>
              <a:t>number</a:t>
            </a:r>
            <a:r>
              <a:rPr lang="en-GB" dirty="0" smtClean="0"/>
              <a:t>.</a:t>
            </a:r>
          </a:p>
          <a:p>
            <a:r>
              <a:rPr lang="en-GB" dirty="0" smtClean="0"/>
              <a:t>When asking for a person check the surname is always given phonetically.</a:t>
            </a:r>
            <a:endParaRPr lang="en-GB" dirty="0"/>
          </a:p>
          <a:p>
            <a:endParaRPr lang="en-GB" dirty="0"/>
          </a:p>
        </p:txBody>
      </p:sp>
      <p:sp>
        <p:nvSpPr>
          <p:cNvPr id="4" name="Slide Number Placeholder 3"/>
          <p:cNvSpPr>
            <a:spLocks noGrp="1"/>
          </p:cNvSpPr>
          <p:nvPr>
            <p:ph type="sldNum" sz="quarter" idx="10"/>
          </p:nvPr>
        </p:nvSpPr>
        <p:spPr/>
        <p:txBody>
          <a:bodyPr/>
          <a:lstStyle/>
          <a:p>
            <a:fld id="{C1140ABF-7310-4D0C-AF45-0716FEDB2621}" type="slidenum">
              <a:rPr lang="en-GB" altLang="en-US" smtClean="0"/>
              <a:pPr/>
              <a:t>47</a:t>
            </a:fld>
            <a:endParaRPr lang="en-GB" altLang="en-US"/>
          </a:p>
        </p:txBody>
      </p:sp>
    </p:spTree>
    <p:extLst>
      <p:ext uri="{BB962C8B-B14F-4D97-AF65-F5344CB8AC3E}">
        <p14:creationId xmlns:p14="http://schemas.microsoft.com/office/powerpoint/2010/main" val="287516436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35238" y="139700"/>
            <a:ext cx="1638300" cy="1228725"/>
          </a:xfrm>
        </p:spPr>
      </p:sp>
      <p:sp>
        <p:nvSpPr>
          <p:cNvPr id="3" name="Notes Placeholder 2"/>
          <p:cNvSpPr>
            <a:spLocks noGrp="1"/>
          </p:cNvSpPr>
          <p:nvPr>
            <p:ph type="body" idx="1"/>
          </p:nvPr>
        </p:nvSpPr>
        <p:spPr>
          <a:xfrm>
            <a:off x="447199" y="1436055"/>
            <a:ext cx="5740918" cy="8350257"/>
          </a:xfrm>
        </p:spPr>
        <p:txBody>
          <a:bodyPr/>
          <a:lstStyle/>
          <a:p>
            <a:r>
              <a:rPr lang="en-GB" b="1" dirty="0" smtClean="0"/>
              <a:t>State:</a:t>
            </a:r>
          </a:p>
          <a:p>
            <a:pPr>
              <a:spcBef>
                <a:spcPts val="0"/>
              </a:spcBef>
              <a:spcAft>
                <a:spcPts val="1209"/>
              </a:spcAft>
            </a:pPr>
            <a:r>
              <a:rPr lang="en-GB" dirty="0"/>
              <a:t>The PNC is a large database containing information on, amongst other things, people, </a:t>
            </a:r>
            <a:r>
              <a:rPr lang="en-GB" dirty="0" smtClean="0"/>
              <a:t>e.g. </a:t>
            </a:r>
            <a:r>
              <a:rPr lang="en-GB" dirty="0"/>
              <a:t>those with criminal records, vehicles including registered keepers, driving licences and property.  </a:t>
            </a:r>
            <a:endParaRPr lang="en-GB" dirty="0" smtClean="0"/>
          </a:p>
          <a:p>
            <a:pPr>
              <a:spcBef>
                <a:spcPts val="0"/>
              </a:spcBef>
              <a:spcAft>
                <a:spcPts val="1209"/>
              </a:spcAft>
            </a:pPr>
            <a:r>
              <a:rPr lang="en-GB" dirty="0" smtClean="0"/>
              <a:t>The </a:t>
            </a:r>
            <a:r>
              <a:rPr lang="en-GB" dirty="0"/>
              <a:t>PNC could be used </a:t>
            </a:r>
            <a:r>
              <a:rPr lang="en-GB" dirty="0" smtClean="0"/>
              <a:t>by </a:t>
            </a:r>
            <a:r>
              <a:rPr lang="en-GB" dirty="0"/>
              <a:t>officers to establish for example, whether a driver is disqualified or to assess the potential for a particular suspect to respond with violence.  However, the PNC can do more than perform those </a:t>
            </a:r>
            <a:r>
              <a:rPr lang="en-GB" dirty="0" smtClean="0"/>
              <a:t>relatively </a:t>
            </a:r>
            <a:r>
              <a:rPr lang="en-GB" dirty="0"/>
              <a:t>simple checks.  </a:t>
            </a:r>
            <a:endParaRPr lang="en-GB" dirty="0" smtClean="0"/>
          </a:p>
          <a:p>
            <a:pPr>
              <a:spcBef>
                <a:spcPts val="0"/>
              </a:spcBef>
              <a:spcAft>
                <a:spcPts val="1209"/>
              </a:spcAft>
            </a:pPr>
            <a:r>
              <a:rPr lang="en-GB" dirty="0" smtClean="0"/>
              <a:t>For example </a:t>
            </a:r>
            <a:r>
              <a:rPr lang="en-GB" dirty="0"/>
              <a:t>the Vehicle Operator Services Agency (VOSA) database is linked to the PNC, so a police officer can check the expiry date of an MOT and other </a:t>
            </a:r>
            <a:r>
              <a:rPr lang="en-GB" dirty="0" smtClean="0"/>
              <a:t>details. </a:t>
            </a:r>
          </a:p>
          <a:p>
            <a:pPr>
              <a:spcBef>
                <a:spcPts val="0"/>
              </a:spcBef>
              <a:spcAft>
                <a:spcPts val="1209"/>
              </a:spcAft>
            </a:pPr>
            <a:r>
              <a:rPr lang="en-GB" dirty="0" smtClean="0"/>
              <a:t> Similarly the linked DVLA database will reveal information relating to tests, endorsements and so on.  </a:t>
            </a:r>
          </a:p>
          <a:p>
            <a:pPr>
              <a:spcBef>
                <a:spcPts val="0"/>
              </a:spcBef>
              <a:spcAft>
                <a:spcPts val="1209"/>
              </a:spcAft>
            </a:pPr>
            <a:r>
              <a:rPr lang="en-GB" dirty="0" smtClean="0"/>
              <a:t>The PNC can also be used to search for more vague information such as nicknames used by offenders, tattoos, scars, hair colour and other similar distinguishing features.</a:t>
            </a:r>
            <a:endParaRPr lang="en-GB" dirty="0"/>
          </a:p>
          <a:p>
            <a:pPr>
              <a:spcBef>
                <a:spcPts val="0"/>
              </a:spcBef>
              <a:spcAft>
                <a:spcPts val="1209"/>
              </a:spcAft>
            </a:pPr>
            <a:r>
              <a:rPr lang="en-GB" dirty="0" smtClean="0"/>
              <a:t>The PNC must </a:t>
            </a:r>
            <a:r>
              <a:rPr lang="en-GB" dirty="0"/>
              <a:t>be used for official police </a:t>
            </a:r>
            <a:r>
              <a:rPr lang="en-GB" dirty="0" smtClean="0"/>
              <a:t>purposes and Person and Vehicle checks are monitored. </a:t>
            </a:r>
          </a:p>
          <a:p>
            <a:pPr>
              <a:spcBef>
                <a:spcPts val="0"/>
              </a:spcBef>
              <a:spcAft>
                <a:spcPts val="1209"/>
              </a:spcAft>
            </a:pPr>
            <a:r>
              <a:rPr lang="en-GB" dirty="0" smtClean="0"/>
              <a:t>Around </a:t>
            </a:r>
            <a:r>
              <a:rPr lang="en-GB" dirty="0"/>
              <a:t>5% </a:t>
            </a:r>
            <a:r>
              <a:rPr lang="en-GB" dirty="0" smtClean="0"/>
              <a:t>are checked where they will ask the officer questions about the check.  This could be up to 2 </a:t>
            </a:r>
            <a:r>
              <a:rPr lang="en-GB" dirty="0"/>
              <a:t>years </a:t>
            </a:r>
            <a:r>
              <a:rPr lang="en-GB" dirty="0" smtClean="0"/>
              <a:t>later.</a:t>
            </a:r>
          </a:p>
          <a:p>
            <a:pPr>
              <a:spcBef>
                <a:spcPts val="0"/>
              </a:spcBef>
              <a:spcAft>
                <a:spcPts val="1209"/>
              </a:spcAft>
            </a:pPr>
            <a:r>
              <a:rPr lang="en-GB" dirty="0" smtClean="0"/>
              <a:t>Most forces have now moved to mobile data devices negating the need to contact the control room, however getting the information required from a control room is still tested in training.</a:t>
            </a:r>
          </a:p>
          <a:p>
            <a:pPr>
              <a:spcBef>
                <a:spcPts val="0"/>
              </a:spcBef>
              <a:spcAft>
                <a:spcPts val="1209"/>
              </a:spcAft>
            </a:pPr>
            <a:r>
              <a:rPr lang="en-GB" dirty="0" smtClean="0"/>
              <a:t>In this session we will concentrate on people and vehicles</a:t>
            </a:r>
            <a:endParaRPr lang="en-GB" dirty="0"/>
          </a:p>
        </p:txBody>
      </p:sp>
      <p:sp>
        <p:nvSpPr>
          <p:cNvPr id="4" name="Slide Number Placeholder 3"/>
          <p:cNvSpPr>
            <a:spLocks noGrp="1"/>
          </p:cNvSpPr>
          <p:nvPr>
            <p:ph type="sldNum" sz="quarter" idx="10"/>
          </p:nvPr>
        </p:nvSpPr>
        <p:spPr/>
        <p:txBody>
          <a:bodyPr/>
          <a:lstStyle/>
          <a:p>
            <a:fld id="{C1140ABF-7310-4D0C-AF45-0716FEDB2621}" type="slidenum">
              <a:rPr lang="en-GB" altLang="en-US" smtClean="0"/>
              <a:pPr/>
              <a:t>48</a:t>
            </a:fld>
            <a:endParaRPr lang="en-GB" altLang="en-US"/>
          </a:p>
        </p:txBody>
      </p:sp>
    </p:spTree>
    <p:extLst>
      <p:ext uri="{BB962C8B-B14F-4D97-AF65-F5344CB8AC3E}">
        <p14:creationId xmlns:p14="http://schemas.microsoft.com/office/powerpoint/2010/main" val="128476655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486025" y="139700"/>
            <a:ext cx="1536700" cy="1152525"/>
          </a:xfrm>
        </p:spPr>
      </p:sp>
      <p:sp>
        <p:nvSpPr>
          <p:cNvPr id="3" name="Notes Placeholder 2"/>
          <p:cNvSpPr>
            <a:spLocks noGrp="1"/>
          </p:cNvSpPr>
          <p:nvPr>
            <p:ph type="body" idx="1"/>
          </p:nvPr>
        </p:nvSpPr>
        <p:spPr>
          <a:xfrm>
            <a:off x="663172" y="1508040"/>
            <a:ext cx="5439101" cy="8206287"/>
          </a:xfrm>
        </p:spPr>
        <p:txBody>
          <a:bodyPr/>
          <a:lstStyle/>
          <a:p>
            <a:pPr rtl="0"/>
            <a:r>
              <a:rPr lang="en-GB" b="1" dirty="0"/>
              <a:t>State:</a:t>
            </a:r>
          </a:p>
          <a:p>
            <a:pPr rtl="0"/>
            <a:r>
              <a:rPr lang="en-GB" dirty="0" smtClean="0"/>
              <a:t>There are 3 basic reasons why personal details are kept on the PNC</a:t>
            </a:r>
          </a:p>
          <a:p>
            <a:pPr rtl="0"/>
            <a:endParaRPr lang="en-GB" dirty="0"/>
          </a:p>
          <a:p>
            <a:pPr rtl="0"/>
            <a:r>
              <a:rPr lang="en-GB" b="1" dirty="0" smtClean="0">
                <a:solidFill>
                  <a:srgbClr val="0033CC"/>
                </a:solidFill>
              </a:rPr>
              <a:t>Wanted Missing</a:t>
            </a:r>
            <a:endParaRPr lang="en-GB" b="1" dirty="0">
              <a:solidFill>
                <a:srgbClr val="0033CC"/>
              </a:solidFill>
            </a:endParaRPr>
          </a:p>
          <a:p>
            <a:r>
              <a:rPr lang="en-GB" dirty="0"/>
              <a:t>There are </a:t>
            </a:r>
            <a:r>
              <a:rPr lang="en-GB" dirty="0" smtClean="0"/>
              <a:t>up to 9 </a:t>
            </a:r>
            <a:r>
              <a:rPr lang="en-GB" dirty="0"/>
              <a:t>types of wanted/missing </a:t>
            </a:r>
            <a:r>
              <a:rPr lang="en-GB" dirty="0" smtClean="0"/>
              <a:t>reports, however the most common are: </a:t>
            </a:r>
          </a:p>
          <a:p>
            <a:pPr marL="285664" indent="-285664">
              <a:buFont typeface="Arial" panose="020B0604020202020204" pitchFamily="34" charset="0"/>
              <a:buChar char="•"/>
            </a:pPr>
            <a:r>
              <a:rPr lang="en-GB" dirty="0" smtClean="0"/>
              <a:t>wanted for </a:t>
            </a:r>
            <a:r>
              <a:rPr lang="en-GB" dirty="0"/>
              <a:t>alleged criminal offences, </a:t>
            </a:r>
            <a:endParaRPr lang="en-GB" dirty="0" smtClean="0"/>
          </a:p>
          <a:p>
            <a:pPr marL="285664" indent="-285664">
              <a:buFont typeface="Arial" panose="020B0604020202020204" pitchFamily="34" charset="0"/>
              <a:buChar char="•"/>
            </a:pPr>
            <a:r>
              <a:rPr lang="en-GB" dirty="0" smtClean="0"/>
              <a:t>for </a:t>
            </a:r>
            <a:r>
              <a:rPr lang="en-GB" dirty="0"/>
              <a:t>non-payment of a fine, </a:t>
            </a:r>
            <a:endParaRPr lang="en-GB" dirty="0" smtClean="0"/>
          </a:p>
          <a:p>
            <a:pPr marL="285664" indent="-285664">
              <a:buFont typeface="Arial" panose="020B0604020202020204" pitchFamily="34" charset="0"/>
              <a:buChar char="•"/>
            </a:pPr>
            <a:r>
              <a:rPr lang="en-GB" dirty="0" smtClean="0"/>
              <a:t>or </a:t>
            </a:r>
            <a:r>
              <a:rPr lang="en-GB" dirty="0"/>
              <a:t>as a witness</a:t>
            </a:r>
            <a:r>
              <a:rPr lang="en-GB" dirty="0" smtClean="0"/>
              <a:t>. </a:t>
            </a:r>
          </a:p>
          <a:p>
            <a:endParaRPr lang="en-GB" dirty="0" smtClean="0"/>
          </a:p>
          <a:p>
            <a:r>
              <a:rPr lang="en-GB" dirty="0" smtClean="0"/>
              <a:t>There </a:t>
            </a:r>
            <a:r>
              <a:rPr lang="en-GB" dirty="0"/>
              <a:t>is also a special category of Wanted report for orders issued by a </a:t>
            </a:r>
            <a:r>
              <a:rPr lang="en-GB" dirty="0" smtClean="0"/>
              <a:t>court for Sex Offender registration, prevention from harassment, licensed premises and sports ground exclusion.</a:t>
            </a:r>
            <a:endParaRPr lang="en-GB" dirty="0"/>
          </a:p>
          <a:p>
            <a:pPr rtl="0"/>
            <a:endParaRPr lang="en-GB" dirty="0" smtClean="0"/>
          </a:p>
          <a:p>
            <a:pPr rtl="0"/>
            <a:r>
              <a:rPr lang="en-GB" b="1" dirty="0" smtClean="0">
                <a:solidFill>
                  <a:srgbClr val="0033CC"/>
                </a:solidFill>
              </a:rPr>
              <a:t>Disqualified Drivers</a:t>
            </a:r>
            <a:endParaRPr lang="en-GB" b="1" dirty="0">
              <a:solidFill>
                <a:srgbClr val="0033CC"/>
              </a:solidFill>
            </a:endParaRPr>
          </a:p>
          <a:p>
            <a:pPr rtl="0"/>
            <a:r>
              <a:rPr lang="en-GB" dirty="0"/>
              <a:t>When someone is disqualified </a:t>
            </a:r>
            <a:r>
              <a:rPr lang="en-GB" dirty="0" smtClean="0"/>
              <a:t>from driving by </a:t>
            </a:r>
            <a:r>
              <a:rPr lang="en-GB" dirty="0"/>
              <a:t>a court, the court notifies the </a:t>
            </a:r>
            <a:r>
              <a:rPr lang="en-GB" dirty="0" smtClean="0"/>
              <a:t>police </a:t>
            </a:r>
            <a:r>
              <a:rPr lang="en-GB" dirty="0"/>
              <a:t>who in turn notify PNC with the date the disqualification was awarded and the length of the disqualification.</a:t>
            </a:r>
          </a:p>
          <a:p>
            <a:pPr rtl="0"/>
            <a:r>
              <a:rPr lang="en-GB" dirty="0"/>
              <a:t> </a:t>
            </a:r>
            <a:endParaRPr lang="en-GB" dirty="0" smtClean="0"/>
          </a:p>
          <a:p>
            <a:pPr rtl="0"/>
            <a:r>
              <a:rPr lang="en-GB" b="1" dirty="0" smtClean="0">
                <a:solidFill>
                  <a:srgbClr val="0033CC"/>
                </a:solidFill>
              </a:rPr>
              <a:t>Convictions/ Subject of Legal Process</a:t>
            </a:r>
            <a:endParaRPr lang="en-GB" b="1" dirty="0">
              <a:solidFill>
                <a:srgbClr val="0033CC"/>
              </a:solidFill>
            </a:endParaRPr>
          </a:p>
          <a:p>
            <a:r>
              <a:rPr lang="en-GB" dirty="0" smtClean="0"/>
              <a:t>There are persons on the PNC who are the subject </a:t>
            </a:r>
            <a:r>
              <a:rPr lang="en-GB" dirty="0"/>
              <a:t>of </a:t>
            </a:r>
            <a:r>
              <a:rPr lang="en-GB" dirty="0" smtClean="0"/>
              <a:t>a legal </a:t>
            </a:r>
            <a:r>
              <a:rPr lang="en-GB" dirty="0"/>
              <a:t>process, i.e. that a person has previously been convicted or cautioned for certain offences, or has a case </a:t>
            </a:r>
            <a:r>
              <a:rPr lang="en-GB" dirty="0" smtClean="0"/>
              <a:t>pending.</a:t>
            </a:r>
          </a:p>
          <a:p>
            <a:r>
              <a:rPr lang="en-GB" dirty="0" smtClean="0"/>
              <a:t> </a:t>
            </a:r>
            <a:endParaRPr lang="en-GB" dirty="0"/>
          </a:p>
          <a:p>
            <a:r>
              <a:rPr lang="en-GB" dirty="0"/>
              <a:t>	</a:t>
            </a:r>
          </a:p>
          <a:p>
            <a:pPr rtl="0"/>
            <a:endParaRPr lang="en-GB" dirty="0"/>
          </a:p>
        </p:txBody>
      </p:sp>
      <p:sp>
        <p:nvSpPr>
          <p:cNvPr id="4" name="Slide Number Placeholder 3"/>
          <p:cNvSpPr>
            <a:spLocks noGrp="1"/>
          </p:cNvSpPr>
          <p:nvPr>
            <p:ph type="sldNum" sz="quarter" idx="10"/>
          </p:nvPr>
        </p:nvSpPr>
        <p:spPr/>
        <p:txBody>
          <a:bodyPr/>
          <a:lstStyle/>
          <a:p>
            <a:fld id="{C1140ABF-7310-4D0C-AF45-0716FEDB2621}" type="slidenum">
              <a:rPr lang="en-GB" altLang="en-US" smtClean="0"/>
              <a:pPr/>
              <a:t>49</a:t>
            </a:fld>
            <a:endParaRPr lang="en-GB" altLang="en-US"/>
          </a:p>
        </p:txBody>
      </p:sp>
    </p:spTree>
    <p:extLst>
      <p:ext uri="{BB962C8B-B14F-4D97-AF65-F5344CB8AC3E}">
        <p14:creationId xmlns:p14="http://schemas.microsoft.com/office/powerpoint/2010/main" val="390484964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b="1" dirty="0"/>
              <a:t>State:</a:t>
            </a:r>
          </a:p>
          <a:p>
            <a:pPr rtl="0"/>
            <a:endParaRPr lang="en-GB" b="1" dirty="0"/>
          </a:p>
          <a:p>
            <a:pPr rtl="0"/>
            <a:r>
              <a:rPr lang="en-GB" dirty="0" smtClean="0"/>
              <a:t>What you see on the screen is the information required by a control room operator:</a:t>
            </a:r>
          </a:p>
          <a:p>
            <a:pPr rtl="0"/>
            <a:r>
              <a:rPr lang="en-GB" b="1" dirty="0"/>
              <a:t>Nam</a:t>
            </a:r>
            <a:r>
              <a:rPr lang="en-GB" dirty="0"/>
              <a:t>e: surname followed by any forename(s) to a </a:t>
            </a:r>
          </a:p>
          <a:p>
            <a:pPr rtl="0"/>
            <a:r>
              <a:rPr lang="en-GB" dirty="0"/>
              <a:t>maximum of two forenames, e.g. Collier/Mark/Lee</a:t>
            </a:r>
          </a:p>
          <a:p>
            <a:pPr rtl="0"/>
            <a:r>
              <a:rPr lang="en-GB" b="1" dirty="0"/>
              <a:t>Ag</a:t>
            </a:r>
            <a:r>
              <a:rPr lang="en-GB" dirty="0"/>
              <a:t>e: or date of birth, e.g. 11/05/1960</a:t>
            </a:r>
          </a:p>
          <a:p>
            <a:pPr rtl="0"/>
            <a:r>
              <a:rPr lang="en-GB" b="1" dirty="0"/>
              <a:t>Se</a:t>
            </a:r>
            <a:r>
              <a:rPr lang="en-GB" dirty="0"/>
              <a:t>x: male, female or unknown</a:t>
            </a:r>
          </a:p>
          <a:p>
            <a:pPr rtl="0"/>
            <a:r>
              <a:rPr lang="en-GB" b="1" dirty="0"/>
              <a:t>Colou</a:t>
            </a:r>
            <a:r>
              <a:rPr lang="en-GB" dirty="0"/>
              <a:t>r: white, non-white or unknown</a:t>
            </a:r>
          </a:p>
          <a:p>
            <a:pPr rtl="0"/>
            <a:r>
              <a:rPr lang="en-GB" b="1" dirty="0"/>
              <a:t>Heigh</a:t>
            </a:r>
            <a:r>
              <a:rPr lang="en-GB" dirty="0"/>
              <a:t>t: in feet and inches, or centimetres.</a:t>
            </a:r>
          </a:p>
          <a:p>
            <a:pPr rtl="0"/>
            <a:r>
              <a:rPr lang="en-GB" dirty="0" smtClean="0"/>
              <a:t>A person can also be identified by certain p</a:t>
            </a:r>
            <a:r>
              <a:rPr lang="en-GB" dirty="0"/>
              <a:t>ersonal details</a:t>
            </a:r>
          </a:p>
          <a:p>
            <a:pPr rtl="0"/>
            <a:r>
              <a:rPr lang="en-GB" dirty="0"/>
              <a:t>PNCID - obvious</a:t>
            </a:r>
          </a:p>
          <a:p>
            <a:pPr rtl="0"/>
            <a:r>
              <a:rPr lang="en-GB" dirty="0"/>
              <a:t>CRO (Criminal Records Office) - fingerprints </a:t>
            </a:r>
          </a:p>
          <a:p>
            <a:pPr rtl="0"/>
            <a:r>
              <a:rPr lang="en-GB" dirty="0"/>
              <a:t>Driving licence</a:t>
            </a:r>
          </a:p>
          <a:p>
            <a:pPr rtl="0"/>
            <a:r>
              <a:rPr lang="en-GB" dirty="0"/>
              <a:t>Passport</a:t>
            </a:r>
          </a:p>
          <a:p>
            <a:pPr rtl="0"/>
            <a:endParaRPr lang="en-GB" dirty="0"/>
          </a:p>
          <a:p>
            <a:pPr rtl="0"/>
            <a:endParaRPr lang="en-GB" b="1" dirty="0"/>
          </a:p>
          <a:p>
            <a:endParaRPr lang="en-GB" dirty="0"/>
          </a:p>
        </p:txBody>
      </p:sp>
      <p:sp>
        <p:nvSpPr>
          <p:cNvPr id="4" name="Slide Number Placeholder 3"/>
          <p:cNvSpPr>
            <a:spLocks noGrp="1"/>
          </p:cNvSpPr>
          <p:nvPr>
            <p:ph type="sldNum" sz="quarter" idx="10"/>
          </p:nvPr>
        </p:nvSpPr>
        <p:spPr/>
        <p:txBody>
          <a:bodyPr/>
          <a:lstStyle/>
          <a:p>
            <a:fld id="{C1140ABF-7310-4D0C-AF45-0716FEDB2621}" type="slidenum">
              <a:rPr lang="en-GB" altLang="en-US" smtClean="0"/>
              <a:pPr/>
              <a:t>50</a:t>
            </a:fld>
            <a:endParaRPr lang="en-GB" altLang="en-US"/>
          </a:p>
        </p:txBody>
      </p:sp>
    </p:spTree>
    <p:extLst>
      <p:ext uri="{BB962C8B-B14F-4D97-AF65-F5344CB8AC3E}">
        <p14:creationId xmlns:p14="http://schemas.microsoft.com/office/powerpoint/2010/main" val="228432990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414588" y="68263"/>
            <a:ext cx="1536700" cy="1152525"/>
          </a:xfrm>
        </p:spPr>
      </p:sp>
      <p:sp>
        <p:nvSpPr>
          <p:cNvPr id="3" name="Notes Placeholder 2"/>
          <p:cNvSpPr>
            <a:spLocks noGrp="1"/>
          </p:cNvSpPr>
          <p:nvPr>
            <p:ph type="body" idx="1"/>
          </p:nvPr>
        </p:nvSpPr>
        <p:spPr>
          <a:xfrm>
            <a:off x="663172" y="1292085"/>
            <a:ext cx="5439101" cy="8350257"/>
          </a:xfrm>
        </p:spPr>
        <p:txBody>
          <a:bodyPr/>
          <a:lstStyle/>
          <a:p>
            <a:pPr rtl="0"/>
            <a:r>
              <a:rPr lang="en-GB" b="1" dirty="0"/>
              <a:t>State:</a:t>
            </a:r>
          </a:p>
          <a:p>
            <a:pPr rtl="0"/>
            <a:r>
              <a:rPr lang="en-GB" dirty="0"/>
              <a:t>In addition to information already mentioned, insurance, tax, MOT, etc. there are three main reports available about vehicles on the PNC:</a:t>
            </a:r>
          </a:p>
          <a:p>
            <a:pPr rtl="0"/>
            <a:r>
              <a:rPr lang="en-GB" b="1" dirty="0"/>
              <a:t>Lost/Stolen </a:t>
            </a:r>
            <a:r>
              <a:rPr lang="en-GB" dirty="0"/>
              <a:t>added when a vehicle is reported lost or stolen</a:t>
            </a:r>
          </a:p>
          <a:p>
            <a:pPr rtl="0"/>
            <a:r>
              <a:rPr lang="en-GB" b="1" dirty="0"/>
              <a:t>Found </a:t>
            </a:r>
            <a:r>
              <a:rPr lang="en-GB" dirty="0"/>
              <a:t>added when a vehicle is found apparently abandoned, or when a stolen vehicle is found, or repossessed</a:t>
            </a:r>
          </a:p>
          <a:p>
            <a:pPr rtl="0"/>
            <a:r>
              <a:rPr lang="en-GB" b="1" dirty="0"/>
              <a:t>Information </a:t>
            </a:r>
            <a:r>
              <a:rPr lang="en-GB" dirty="0"/>
              <a:t>this is used when there is evidence to suggest that the vehicle is, or has been, used in criminal or suspicious activities, or where the police want to trace the vehicle for any other reason, e.g. if it has been involved in an accident</a:t>
            </a:r>
            <a:r>
              <a:rPr lang="en-GB" dirty="0" smtClean="0"/>
              <a:t>.</a:t>
            </a:r>
          </a:p>
          <a:p>
            <a:pPr rtl="0"/>
            <a:endParaRPr lang="en-GB" dirty="0"/>
          </a:p>
          <a:p>
            <a:pPr rtl="0"/>
            <a:r>
              <a:rPr lang="en-GB" dirty="0" smtClean="0"/>
              <a:t>When a PNC check is carried out on a vehicle, a number of ‘results’ may be shown.  These can include the terms:</a:t>
            </a:r>
          </a:p>
          <a:p>
            <a:pPr rtl="0"/>
            <a:endParaRPr lang="en-GB" dirty="0"/>
          </a:p>
          <a:p>
            <a:pPr rtl="0"/>
            <a:r>
              <a:rPr lang="en-GB" dirty="0" smtClean="0"/>
              <a:t>‘</a:t>
            </a:r>
            <a:r>
              <a:rPr lang="en-GB" b="1" dirty="0" smtClean="0"/>
              <a:t>Restricted’</a:t>
            </a:r>
            <a:r>
              <a:rPr lang="en-GB" dirty="0" smtClean="0"/>
              <a:t> or ‘</a:t>
            </a:r>
            <a:r>
              <a:rPr lang="en-GB" b="1" dirty="0" smtClean="0"/>
              <a:t>Blocked’ </a:t>
            </a:r>
            <a:r>
              <a:rPr lang="en-GB" dirty="0" smtClean="0"/>
              <a:t>– these refer to vehicles where providing the registered keeper details could compromise security issues.  The vehicles concerned may belong to the police, the military or the security services and could be used in surveillance work.  Should a check return this result then advice should be sought from a supervisor.</a:t>
            </a:r>
          </a:p>
          <a:p>
            <a:pPr rtl="0"/>
            <a:endParaRPr lang="en-GB" dirty="0"/>
          </a:p>
          <a:p>
            <a:pPr rtl="0"/>
            <a:r>
              <a:rPr lang="en-GB" b="1" dirty="0" smtClean="0"/>
              <a:t>‘Destroyed</a:t>
            </a:r>
            <a:r>
              <a:rPr lang="en-GB" dirty="0" smtClean="0"/>
              <a:t>’ – the term ‘V23 submitted’ is also used.  This indicates that in respect of the vehicle concerned, the DVLA has been notified that it has been scrapped.  Should an officer return this result following a PNC check then the vehicle would warrant a closer inspection.</a:t>
            </a:r>
            <a:endParaRPr lang="en-GB" dirty="0"/>
          </a:p>
          <a:p>
            <a:pPr rtl="0"/>
            <a:endParaRPr lang="en-GB" dirty="0"/>
          </a:p>
          <a:p>
            <a:endParaRPr lang="en-GB" dirty="0"/>
          </a:p>
        </p:txBody>
      </p:sp>
      <p:sp>
        <p:nvSpPr>
          <p:cNvPr id="4" name="Slide Number Placeholder 3"/>
          <p:cNvSpPr>
            <a:spLocks noGrp="1"/>
          </p:cNvSpPr>
          <p:nvPr>
            <p:ph type="sldNum" sz="quarter" idx="10"/>
          </p:nvPr>
        </p:nvSpPr>
        <p:spPr/>
        <p:txBody>
          <a:bodyPr/>
          <a:lstStyle/>
          <a:p>
            <a:fld id="{C1140ABF-7310-4D0C-AF45-0716FEDB2621}" type="slidenum">
              <a:rPr lang="en-GB" altLang="en-US" smtClean="0"/>
              <a:pPr/>
              <a:t>51</a:t>
            </a:fld>
            <a:endParaRPr lang="en-GB" altLang="en-US"/>
          </a:p>
        </p:txBody>
      </p:sp>
    </p:spTree>
    <p:extLst>
      <p:ext uri="{BB962C8B-B14F-4D97-AF65-F5344CB8AC3E}">
        <p14:creationId xmlns:p14="http://schemas.microsoft.com/office/powerpoint/2010/main" val="88211623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630488" y="311150"/>
            <a:ext cx="1636712" cy="1228725"/>
          </a:xfrm>
        </p:spPr>
      </p:sp>
      <p:sp>
        <p:nvSpPr>
          <p:cNvPr id="3" name="Notes Placeholder 2"/>
          <p:cNvSpPr>
            <a:spLocks noGrp="1"/>
          </p:cNvSpPr>
          <p:nvPr>
            <p:ph type="body" idx="1"/>
          </p:nvPr>
        </p:nvSpPr>
        <p:spPr>
          <a:xfrm>
            <a:off x="492043" y="1704196"/>
            <a:ext cx="5813588" cy="7478384"/>
          </a:xfrm>
        </p:spPr>
        <p:txBody>
          <a:bodyPr/>
          <a:lstStyle/>
          <a:p>
            <a:r>
              <a:rPr lang="en-GB" b="1" dirty="0" smtClean="0"/>
              <a:t>State:</a:t>
            </a:r>
          </a:p>
          <a:p>
            <a:pPr>
              <a:spcBef>
                <a:spcPts val="0"/>
              </a:spcBef>
              <a:spcAft>
                <a:spcPts val="1812"/>
              </a:spcAft>
            </a:pPr>
            <a:r>
              <a:rPr lang="en-GB" dirty="0"/>
              <a:t>Status </a:t>
            </a:r>
            <a:r>
              <a:rPr lang="en-GB" dirty="0" smtClean="0"/>
              <a:t>codes are </a:t>
            </a:r>
            <a:r>
              <a:rPr lang="en-GB" dirty="0"/>
              <a:t>used </a:t>
            </a:r>
            <a:r>
              <a:rPr lang="en-GB" dirty="0" smtClean="0"/>
              <a:t>within </a:t>
            </a:r>
            <a:r>
              <a:rPr lang="en-GB" dirty="0"/>
              <a:t>police </a:t>
            </a:r>
            <a:r>
              <a:rPr lang="en-GB" dirty="0" smtClean="0"/>
              <a:t>forces </a:t>
            </a:r>
            <a:r>
              <a:rPr lang="en-GB" dirty="0"/>
              <a:t>which quickly and easily advise the control room what you are doing and your availability for any outstanding calls.</a:t>
            </a:r>
          </a:p>
          <a:p>
            <a:pPr>
              <a:spcBef>
                <a:spcPts val="0"/>
              </a:spcBef>
              <a:spcAft>
                <a:spcPts val="1812"/>
              </a:spcAft>
            </a:pPr>
            <a:r>
              <a:rPr lang="en-GB" dirty="0" smtClean="0"/>
              <a:t>The </a:t>
            </a:r>
            <a:r>
              <a:rPr lang="en-GB" dirty="0"/>
              <a:t>status codes are 12 nationally agreed </a:t>
            </a:r>
            <a:r>
              <a:rPr lang="en-GB" dirty="0" smtClean="0"/>
              <a:t>codes.  It </a:t>
            </a:r>
            <a:r>
              <a:rPr lang="en-GB" dirty="0"/>
              <a:t>doesn’t matter which force you work with the status code will remain the same.</a:t>
            </a:r>
          </a:p>
          <a:p>
            <a:r>
              <a:rPr lang="en-US" b="1" dirty="0" smtClean="0"/>
              <a:t>Status </a:t>
            </a:r>
            <a:r>
              <a:rPr lang="en-US" b="1" dirty="0"/>
              <a:t>code	</a:t>
            </a:r>
            <a:r>
              <a:rPr lang="en-US" b="1" dirty="0" smtClean="0"/>
              <a:t>             Meaning</a:t>
            </a:r>
            <a:r>
              <a:rPr lang="en-US" b="1" dirty="0"/>
              <a:t>	</a:t>
            </a:r>
          </a:p>
          <a:p>
            <a:r>
              <a:rPr lang="en-US" dirty="0" smtClean="0"/>
              <a:t>      </a:t>
            </a:r>
            <a:r>
              <a:rPr lang="en-US" b="1" dirty="0" smtClean="0">
                <a:solidFill>
                  <a:srgbClr val="0033CC"/>
                </a:solidFill>
              </a:rPr>
              <a:t>1</a:t>
            </a:r>
            <a:r>
              <a:rPr lang="en-US" dirty="0" smtClean="0"/>
              <a:t>                                On </a:t>
            </a:r>
            <a:r>
              <a:rPr lang="en-US" dirty="0"/>
              <a:t>duty	</a:t>
            </a:r>
          </a:p>
          <a:p>
            <a:r>
              <a:rPr lang="en-US" dirty="0" smtClean="0"/>
              <a:t>      </a:t>
            </a:r>
            <a:r>
              <a:rPr lang="en-US" b="1" dirty="0" smtClean="0">
                <a:solidFill>
                  <a:srgbClr val="0033CC"/>
                </a:solidFill>
              </a:rPr>
              <a:t>2 </a:t>
            </a:r>
            <a:r>
              <a:rPr lang="en-US" dirty="0" smtClean="0"/>
              <a:t>                               Available </a:t>
            </a:r>
            <a:r>
              <a:rPr lang="en-US" dirty="0"/>
              <a:t>– On Patrol	</a:t>
            </a:r>
          </a:p>
          <a:p>
            <a:r>
              <a:rPr lang="en-US" dirty="0" smtClean="0"/>
              <a:t>      </a:t>
            </a:r>
            <a:r>
              <a:rPr lang="en-US" b="1" dirty="0" smtClean="0">
                <a:solidFill>
                  <a:srgbClr val="0033CC"/>
                </a:solidFill>
              </a:rPr>
              <a:t>3</a:t>
            </a:r>
            <a:r>
              <a:rPr lang="en-US" dirty="0" smtClean="0"/>
              <a:t>                                Available </a:t>
            </a:r>
            <a:r>
              <a:rPr lang="en-US" dirty="0"/>
              <a:t>– In Office	</a:t>
            </a:r>
          </a:p>
          <a:p>
            <a:r>
              <a:rPr lang="en-US" dirty="0" smtClean="0"/>
              <a:t>      </a:t>
            </a:r>
            <a:r>
              <a:rPr lang="en-US" b="1" dirty="0" smtClean="0">
                <a:solidFill>
                  <a:srgbClr val="0033CC"/>
                </a:solidFill>
              </a:rPr>
              <a:t>4</a:t>
            </a:r>
            <a:r>
              <a:rPr lang="en-US" dirty="0" smtClean="0"/>
              <a:t>                                Refreshments</a:t>
            </a:r>
            <a:r>
              <a:rPr lang="en-US" dirty="0"/>
              <a:t>	</a:t>
            </a:r>
          </a:p>
          <a:p>
            <a:r>
              <a:rPr lang="en-GB" dirty="0" smtClean="0"/>
              <a:t>      </a:t>
            </a:r>
            <a:r>
              <a:rPr lang="en-GB" b="1" dirty="0" smtClean="0">
                <a:solidFill>
                  <a:srgbClr val="0033CC"/>
                </a:solidFill>
              </a:rPr>
              <a:t>5 </a:t>
            </a:r>
            <a:r>
              <a:rPr lang="en-GB" dirty="0" smtClean="0"/>
              <a:t>                              En-route </a:t>
            </a:r>
            <a:r>
              <a:rPr lang="en-GB" dirty="0"/>
              <a:t>to an incident	</a:t>
            </a:r>
          </a:p>
          <a:p>
            <a:r>
              <a:rPr lang="en-GB" dirty="0" smtClean="0"/>
              <a:t>      </a:t>
            </a:r>
            <a:r>
              <a:rPr lang="en-GB" b="1" dirty="0" smtClean="0">
                <a:solidFill>
                  <a:srgbClr val="0033CC"/>
                </a:solidFill>
              </a:rPr>
              <a:t>6</a:t>
            </a:r>
            <a:r>
              <a:rPr lang="en-GB" dirty="0" smtClean="0"/>
              <a:t>                                Arrived </a:t>
            </a:r>
            <a:r>
              <a:rPr lang="en-GB" dirty="0"/>
              <a:t>at an incident	</a:t>
            </a:r>
          </a:p>
          <a:p>
            <a:r>
              <a:rPr lang="en-US" dirty="0" smtClean="0"/>
              <a:t>      </a:t>
            </a:r>
            <a:r>
              <a:rPr lang="en-US" b="1" dirty="0" smtClean="0">
                <a:solidFill>
                  <a:srgbClr val="0033CC"/>
                </a:solidFill>
              </a:rPr>
              <a:t>7</a:t>
            </a:r>
            <a:r>
              <a:rPr lang="en-US" dirty="0" smtClean="0"/>
              <a:t>                               Committed </a:t>
            </a:r>
            <a:r>
              <a:rPr lang="en-US" dirty="0"/>
              <a:t>– but deployable	</a:t>
            </a:r>
          </a:p>
          <a:p>
            <a:r>
              <a:rPr lang="en-US" dirty="0" smtClean="0"/>
              <a:t>      </a:t>
            </a:r>
            <a:r>
              <a:rPr lang="en-US" b="1" dirty="0" smtClean="0">
                <a:solidFill>
                  <a:srgbClr val="0033CC"/>
                </a:solidFill>
              </a:rPr>
              <a:t>8</a:t>
            </a:r>
            <a:r>
              <a:rPr lang="en-US" dirty="0" smtClean="0"/>
              <a:t>                               Committed </a:t>
            </a:r>
            <a:r>
              <a:rPr lang="en-US" dirty="0"/>
              <a:t>– not deployable	</a:t>
            </a:r>
          </a:p>
          <a:p>
            <a:r>
              <a:rPr lang="en-US" dirty="0" smtClean="0"/>
              <a:t>      </a:t>
            </a:r>
            <a:r>
              <a:rPr lang="en-US" b="1" dirty="0" smtClean="0">
                <a:solidFill>
                  <a:srgbClr val="0033CC"/>
                </a:solidFill>
              </a:rPr>
              <a:t>9</a:t>
            </a:r>
            <a:r>
              <a:rPr lang="en-US" dirty="0" smtClean="0"/>
              <a:t>                               Escorting </a:t>
            </a:r>
            <a:r>
              <a:rPr lang="en-US" dirty="0"/>
              <a:t>prisoners	</a:t>
            </a:r>
          </a:p>
          <a:p>
            <a:r>
              <a:rPr lang="en-GB" dirty="0" smtClean="0"/>
              <a:t>    </a:t>
            </a:r>
            <a:r>
              <a:rPr lang="en-GB" b="1" dirty="0" smtClean="0">
                <a:solidFill>
                  <a:srgbClr val="0033CC"/>
                </a:solidFill>
              </a:rPr>
              <a:t>10</a:t>
            </a:r>
            <a:r>
              <a:rPr lang="en-GB" dirty="0" smtClean="0"/>
              <a:t>                             At </a:t>
            </a:r>
            <a:r>
              <a:rPr lang="en-GB" dirty="0"/>
              <a:t>court – good practice to </a:t>
            </a:r>
            <a:r>
              <a:rPr lang="en-GB" dirty="0" smtClean="0"/>
              <a:t>advise </a:t>
            </a:r>
            <a:r>
              <a:rPr lang="en-GB" dirty="0"/>
              <a:t>the </a:t>
            </a:r>
            <a:r>
              <a:rPr lang="en-GB" dirty="0" smtClean="0"/>
              <a:t>                  controller   the </a:t>
            </a:r>
            <a:r>
              <a:rPr lang="en-GB" dirty="0"/>
              <a:t>court you’re attending.	</a:t>
            </a:r>
          </a:p>
          <a:p>
            <a:r>
              <a:rPr lang="en-US" dirty="0" smtClean="0"/>
              <a:t>    </a:t>
            </a:r>
            <a:r>
              <a:rPr lang="en-US" b="1" dirty="0" smtClean="0">
                <a:solidFill>
                  <a:srgbClr val="0033CC"/>
                </a:solidFill>
              </a:rPr>
              <a:t>11 </a:t>
            </a:r>
            <a:r>
              <a:rPr lang="en-US" dirty="0" smtClean="0"/>
              <a:t>                           Off </a:t>
            </a:r>
            <a:r>
              <a:rPr lang="en-US" dirty="0"/>
              <a:t>Duty	</a:t>
            </a:r>
          </a:p>
          <a:p>
            <a:r>
              <a:rPr lang="en-GB" dirty="0" smtClean="0"/>
              <a:t>    </a:t>
            </a:r>
            <a:r>
              <a:rPr lang="en-GB" b="1" dirty="0" smtClean="0">
                <a:solidFill>
                  <a:srgbClr val="0033CC"/>
                </a:solidFill>
              </a:rPr>
              <a:t>12 </a:t>
            </a:r>
            <a:r>
              <a:rPr lang="en-GB" dirty="0" smtClean="0"/>
              <a:t>                          Confidential </a:t>
            </a:r>
            <a:r>
              <a:rPr lang="en-GB" dirty="0"/>
              <a:t>message to be passed – this must be acknowledged before any sensitive information is passed over the air	</a:t>
            </a:r>
          </a:p>
          <a:p>
            <a:endParaRPr lang="en-GB" dirty="0"/>
          </a:p>
        </p:txBody>
      </p:sp>
      <p:sp>
        <p:nvSpPr>
          <p:cNvPr id="4" name="Slide Number Placeholder 3"/>
          <p:cNvSpPr>
            <a:spLocks noGrp="1"/>
          </p:cNvSpPr>
          <p:nvPr>
            <p:ph type="sldNum" sz="quarter" idx="10"/>
          </p:nvPr>
        </p:nvSpPr>
        <p:spPr/>
        <p:txBody>
          <a:bodyPr/>
          <a:lstStyle/>
          <a:p>
            <a:fld id="{C1140ABF-7310-4D0C-AF45-0716FEDB2621}" type="slidenum">
              <a:rPr lang="en-GB" altLang="en-US" smtClean="0"/>
              <a:pPr/>
              <a:t>52</a:t>
            </a:fld>
            <a:endParaRPr lang="en-GB" altLang="en-US"/>
          </a:p>
        </p:txBody>
      </p:sp>
    </p:spTree>
    <p:extLst>
      <p:ext uri="{BB962C8B-B14F-4D97-AF65-F5344CB8AC3E}">
        <p14:creationId xmlns:p14="http://schemas.microsoft.com/office/powerpoint/2010/main" val="139146648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5138" name="Rectangle 2"/>
          <p:cNvSpPr>
            <a:spLocks noGrp="1" noRot="1" noChangeAspect="1" noChangeArrowheads="1" noTextEdit="1"/>
          </p:cNvSpPr>
          <p:nvPr>
            <p:ph type="sldImg"/>
          </p:nvPr>
        </p:nvSpPr>
        <p:spPr>
          <a:xfrm>
            <a:off x="2608263" y="68263"/>
            <a:ext cx="1638300" cy="1230312"/>
          </a:xfrm>
          <a:ln/>
        </p:spPr>
      </p:sp>
      <p:sp>
        <p:nvSpPr>
          <p:cNvPr id="475139" name="Rectangle 3"/>
          <p:cNvSpPr>
            <a:spLocks noGrp="1" noChangeArrowheads="1"/>
          </p:cNvSpPr>
          <p:nvPr>
            <p:ph type="body" idx="1"/>
          </p:nvPr>
        </p:nvSpPr>
        <p:spPr>
          <a:xfrm>
            <a:off x="375208" y="1364070"/>
            <a:ext cx="5886258" cy="8134302"/>
          </a:xfrm>
        </p:spPr>
        <p:txBody>
          <a:bodyPr/>
          <a:lstStyle/>
          <a:p>
            <a:pPr>
              <a:lnSpc>
                <a:spcPct val="90000"/>
              </a:lnSpc>
            </a:pPr>
            <a:r>
              <a:rPr lang="en-GB" altLang="en-US" b="1" dirty="0" smtClean="0">
                <a:latin typeface="Arial" charset="0"/>
              </a:rPr>
              <a:t>State:</a:t>
            </a:r>
          </a:p>
          <a:p>
            <a:pPr>
              <a:lnSpc>
                <a:spcPct val="90000"/>
              </a:lnSpc>
              <a:spcBef>
                <a:spcPts val="0"/>
              </a:spcBef>
              <a:spcAft>
                <a:spcPts val="1812"/>
              </a:spcAft>
            </a:pPr>
            <a:r>
              <a:rPr lang="en-GB" altLang="en-US" dirty="0" smtClean="0">
                <a:latin typeface="Arial" charset="0"/>
              </a:rPr>
              <a:t>The traditional Pocket Note Book is used by a police officer to record in writing the detail of incidents and other pertinent information, particularly whilst on patrol.  This would include a statement made by a suspect or a description given by a witness.  </a:t>
            </a:r>
          </a:p>
          <a:p>
            <a:pPr>
              <a:lnSpc>
                <a:spcPct val="90000"/>
              </a:lnSpc>
              <a:spcBef>
                <a:spcPts val="0"/>
              </a:spcBef>
              <a:spcAft>
                <a:spcPts val="1812"/>
              </a:spcAft>
            </a:pPr>
            <a:r>
              <a:rPr lang="en-GB" altLang="en-US" dirty="0" smtClean="0">
                <a:latin typeface="Arial" charset="0"/>
              </a:rPr>
              <a:t>The making of a PNB entry is required by PACE for certain police functions such as first descriptions, stop and search, seizure of items, etc. </a:t>
            </a:r>
          </a:p>
          <a:p>
            <a:pPr>
              <a:lnSpc>
                <a:spcPct val="90000"/>
              </a:lnSpc>
              <a:spcBef>
                <a:spcPts val="0"/>
              </a:spcBef>
              <a:spcAft>
                <a:spcPts val="1812"/>
              </a:spcAft>
            </a:pPr>
            <a:r>
              <a:rPr lang="en-GB" altLang="en-US" dirty="0" smtClean="0">
                <a:latin typeface="Arial" charset="0"/>
              </a:rPr>
              <a:t>Forces are making more use of technology but the PNB is still used in court to refresh the memory of an officer when giving evidence.</a:t>
            </a:r>
          </a:p>
          <a:p>
            <a:pPr>
              <a:lnSpc>
                <a:spcPct val="90000"/>
              </a:lnSpc>
              <a:spcBef>
                <a:spcPts val="0"/>
              </a:spcBef>
              <a:spcAft>
                <a:spcPts val="1812"/>
              </a:spcAft>
            </a:pPr>
            <a:r>
              <a:rPr lang="en-GB" altLang="en-US" dirty="0" smtClean="0">
                <a:latin typeface="Arial" charset="0"/>
              </a:rPr>
              <a:t>Although it may appear on the surface rather trivial, the importance of the PNB cannot be overemphasised.  </a:t>
            </a:r>
          </a:p>
          <a:p>
            <a:pPr>
              <a:spcBef>
                <a:spcPts val="0"/>
              </a:spcBef>
              <a:spcAft>
                <a:spcPts val="1812"/>
              </a:spcAft>
            </a:pPr>
            <a:r>
              <a:rPr lang="en-GB" dirty="0"/>
              <a:t>Accurate notes should be made at the scene of the incident and at other stages of the </a:t>
            </a:r>
            <a:r>
              <a:rPr lang="en-GB" dirty="0" smtClean="0"/>
              <a:t>investigation. </a:t>
            </a:r>
          </a:p>
          <a:p>
            <a:pPr>
              <a:spcBef>
                <a:spcPts val="0"/>
              </a:spcBef>
              <a:spcAft>
                <a:spcPts val="1812"/>
              </a:spcAft>
            </a:pPr>
            <a:r>
              <a:rPr lang="en-GB" dirty="0" smtClean="0"/>
              <a:t>The </a:t>
            </a:r>
            <a:r>
              <a:rPr lang="en-GB" dirty="0"/>
              <a:t>notes should not be limited to those matters that you are able to give in evidence, but should include all material that may have some bearing on the incident and the investigation</a:t>
            </a:r>
            <a:r>
              <a:rPr lang="en-GB" dirty="0" smtClean="0"/>
              <a:t>.</a:t>
            </a:r>
          </a:p>
          <a:p>
            <a:pPr>
              <a:spcBef>
                <a:spcPts val="0"/>
              </a:spcBef>
              <a:spcAft>
                <a:spcPts val="1812"/>
              </a:spcAft>
            </a:pPr>
            <a:r>
              <a:rPr lang="en-GB" dirty="0" smtClean="0"/>
              <a:t> </a:t>
            </a:r>
            <a:r>
              <a:rPr lang="en-GB" dirty="0"/>
              <a:t>An example of this would be the exact words used by a victim or witness which you may not be allowed to give in evidence but may be significant at a later stage in the investigation. </a:t>
            </a:r>
            <a:endParaRPr lang="en-GB" dirty="0" smtClean="0"/>
          </a:p>
          <a:p>
            <a:r>
              <a:rPr lang="en-GB" dirty="0"/>
              <a:t>Where a number of officers have witnessed the same incident, or have been present at an interview, they may confer when preparing notes.  Such notes must, however, include only genuine recollections of the officers concerned</a:t>
            </a:r>
          </a:p>
        </p:txBody>
      </p:sp>
    </p:spTree>
    <p:extLst>
      <p:ext uri="{BB962C8B-B14F-4D97-AF65-F5344CB8AC3E}">
        <p14:creationId xmlns:p14="http://schemas.microsoft.com/office/powerpoint/2010/main" val="139813013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7186" name="Rectangle 2"/>
          <p:cNvSpPr>
            <a:spLocks noGrp="1" noRot="1" noChangeAspect="1" noChangeArrowheads="1" noTextEdit="1"/>
          </p:cNvSpPr>
          <p:nvPr>
            <p:ph type="sldImg"/>
          </p:nvPr>
        </p:nvSpPr>
        <p:spPr>
          <a:xfrm>
            <a:off x="2266950" y="311150"/>
            <a:ext cx="2128838" cy="1598613"/>
          </a:xfrm>
          <a:ln/>
        </p:spPr>
      </p:sp>
      <p:sp>
        <p:nvSpPr>
          <p:cNvPr id="477187" name="Rectangle 3"/>
          <p:cNvSpPr>
            <a:spLocks noGrp="1" noChangeArrowheads="1"/>
          </p:cNvSpPr>
          <p:nvPr>
            <p:ph type="body" idx="1"/>
          </p:nvPr>
        </p:nvSpPr>
        <p:spPr/>
        <p:txBody>
          <a:bodyPr/>
          <a:lstStyle/>
          <a:p>
            <a:r>
              <a:rPr lang="en-US" altLang="en-US" b="1" dirty="0" smtClean="0">
                <a:latin typeface="Arial" charset="0"/>
              </a:rPr>
              <a:t>State:</a:t>
            </a:r>
          </a:p>
          <a:p>
            <a:r>
              <a:rPr lang="en-US" altLang="en-US" dirty="0" smtClean="0">
                <a:latin typeface="Arial" charset="0"/>
              </a:rPr>
              <a:t>The Diploma in Policing, the practical element of policing that you will undergo during initial training in the police includes a number of elements which are concerned with the need to keep accurate, legible and complete records.</a:t>
            </a:r>
          </a:p>
          <a:p>
            <a:endParaRPr lang="en-US" altLang="en-US" dirty="0">
              <a:latin typeface="Arial" charset="0"/>
            </a:endParaRPr>
          </a:p>
          <a:p>
            <a:r>
              <a:rPr lang="en-US" altLang="en-US" dirty="0" smtClean="0">
                <a:latin typeface="Arial" charset="0"/>
              </a:rPr>
              <a:t>To help with this it is recommended that you use block letters for certain pieces of information.</a:t>
            </a:r>
          </a:p>
          <a:p>
            <a:endParaRPr lang="en-US" altLang="en-US" dirty="0">
              <a:latin typeface="Arial" charset="0"/>
            </a:endParaRPr>
          </a:p>
          <a:p>
            <a:r>
              <a:rPr lang="en-US" altLang="en-US" b="1" dirty="0" smtClean="0">
                <a:latin typeface="Arial" charset="0"/>
              </a:rPr>
              <a:t>Show slide.</a:t>
            </a:r>
          </a:p>
        </p:txBody>
      </p:sp>
    </p:spTree>
    <p:extLst>
      <p:ext uri="{BB962C8B-B14F-4D97-AF65-F5344CB8AC3E}">
        <p14:creationId xmlns:p14="http://schemas.microsoft.com/office/powerpoint/2010/main" val="263753234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9234" name="Rectangle 2"/>
          <p:cNvSpPr>
            <a:spLocks noGrp="1" noRot="1" noChangeAspect="1" noChangeArrowheads="1" noTextEdit="1"/>
          </p:cNvSpPr>
          <p:nvPr>
            <p:ph type="sldImg"/>
          </p:nvPr>
        </p:nvSpPr>
        <p:spPr>
          <a:xfrm>
            <a:off x="2266950" y="311150"/>
            <a:ext cx="2128838" cy="1598613"/>
          </a:xfrm>
          <a:ln/>
        </p:spPr>
      </p:sp>
      <p:sp>
        <p:nvSpPr>
          <p:cNvPr id="479235" name="Rectangle 3"/>
          <p:cNvSpPr>
            <a:spLocks noGrp="1" noChangeArrowheads="1"/>
          </p:cNvSpPr>
          <p:nvPr>
            <p:ph type="body" idx="1"/>
          </p:nvPr>
        </p:nvSpPr>
        <p:spPr/>
        <p:txBody>
          <a:bodyPr/>
          <a:lstStyle/>
          <a:p>
            <a:r>
              <a:rPr lang="en-US" altLang="en-US" b="1" dirty="0" smtClean="0">
                <a:latin typeface="Arial" charset="0"/>
              </a:rPr>
              <a:t>State:</a:t>
            </a:r>
          </a:p>
          <a:p>
            <a:r>
              <a:rPr lang="en-US" altLang="en-US" dirty="0" smtClean="0">
                <a:latin typeface="Arial" charset="0"/>
              </a:rPr>
              <a:t>There are rules for the PNB and there </a:t>
            </a:r>
            <a:r>
              <a:rPr lang="en-US" altLang="en-US" dirty="0">
                <a:latin typeface="Arial" charset="0"/>
              </a:rPr>
              <a:t>is a mnemonic (yes another one), commonly used in training, and it is:</a:t>
            </a:r>
          </a:p>
          <a:p>
            <a:endParaRPr lang="en-US" altLang="en-US" dirty="0">
              <a:latin typeface="Arial" charset="0"/>
            </a:endParaRPr>
          </a:p>
          <a:p>
            <a:r>
              <a:rPr lang="en-US" altLang="en-US" b="1" dirty="0">
                <a:latin typeface="Arial" charset="0"/>
              </a:rPr>
              <a:t>Show slide</a:t>
            </a:r>
          </a:p>
          <a:p>
            <a:pPr>
              <a:lnSpc>
                <a:spcPct val="90000"/>
              </a:lnSpc>
            </a:pPr>
            <a:endParaRPr lang="en-GB" altLang="en-US" dirty="0">
              <a:latin typeface="Arial" charset="0"/>
            </a:endParaRPr>
          </a:p>
          <a:p>
            <a:endParaRPr lang="en-US" altLang="en-US" dirty="0" smtClean="0">
              <a:latin typeface="Arial" charset="0"/>
            </a:endParaRPr>
          </a:p>
        </p:txBody>
      </p:sp>
    </p:spTree>
    <p:extLst>
      <p:ext uri="{BB962C8B-B14F-4D97-AF65-F5344CB8AC3E}">
        <p14:creationId xmlns:p14="http://schemas.microsoft.com/office/powerpoint/2010/main" val="76786206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9186" name="Rectangle 2"/>
          <p:cNvSpPr>
            <a:spLocks noGrp="1" noRot="1" noChangeAspect="1" noChangeArrowheads="1" noTextEdit="1"/>
          </p:cNvSpPr>
          <p:nvPr>
            <p:ph type="sldImg"/>
          </p:nvPr>
        </p:nvSpPr>
        <p:spPr>
          <a:xfrm>
            <a:off x="2266950" y="311150"/>
            <a:ext cx="2128838" cy="1598613"/>
          </a:xfrm>
          <a:ln/>
        </p:spPr>
      </p:sp>
      <p:sp>
        <p:nvSpPr>
          <p:cNvPr id="349187" name="Rectangle 3"/>
          <p:cNvSpPr>
            <a:spLocks noGrp="1" noChangeArrowheads="1"/>
          </p:cNvSpPr>
          <p:nvPr>
            <p:ph type="body" idx="1"/>
          </p:nvPr>
        </p:nvSpPr>
        <p:spPr/>
        <p:txBody>
          <a:bodyPr/>
          <a:lstStyle/>
          <a:p>
            <a:r>
              <a:rPr lang="en-GB" altLang="en-US" b="1" dirty="0" smtClean="0">
                <a:latin typeface="Arial" charset="0"/>
              </a:rPr>
              <a:t>QTS:  </a:t>
            </a:r>
            <a:r>
              <a:rPr lang="en-GB" altLang="en-US" b="1" dirty="0" smtClean="0">
                <a:solidFill>
                  <a:srgbClr val="0033CC"/>
                </a:solidFill>
                <a:latin typeface="Arial" charset="0"/>
              </a:rPr>
              <a:t>What is a Major incident?</a:t>
            </a:r>
          </a:p>
          <a:p>
            <a:endParaRPr lang="en-GB" altLang="en-US" b="1" dirty="0">
              <a:latin typeface="Arial" charset="0"/>
            </a:endParaRPr>
          </a:p>
          <a:p>
            <a:r>
              <a:rPr lang="en-GB" altLang="en-US" b="1" dirty="0" smtClean="0">
                <a:latin typeface="Arial" charset="0"/>
              </a:rPr>
              <a:t>When you click once three photos will show,</a:t>
            </a:r>
          </a:p>
          <a:p>
            <a:r>
              <a:rPr lang="en-GB" altLang="en-US" b="1" dirty="0" smtClean="0">
                <a:latin typeface="Arial" charset="0"/>
              </a:rPr>
              <a:t>An airplane crash on a motorway, the London 7/7 bus explosion and a picture from the recent floods.</a:t>
            </a:r>
          </a:p>
          <a:p>
            <a:endParaRPr lang="en-GB" altLang="en-US" b="1" dirty="0">
              <a:latin typeface="Arial" charset="0"/>
            </a:endParaRPr>
          </a:p>
          <a:p>
            <a:r>
              <a:rPr lang="en-GB" altLang="en-US" b="1" dirty="0" smtClean="0">
                <a:latin typeface="Arial" charset="0"/>
              </a:rPr>
              <a:t>Click to next slide.</a:t>
            </a:r>
          </a:p>
        </p:txBody>
      </p:sp>
    </p:spTree>
    <p:extLst>
      <p:ext uri="{BB962C8B-B14F-4D97-AF65-F5344CB8AC3E}">
        <p14:creationId xmlns:p14="http://schemas.microsoft.com/office/powerpoint/2010/main" val="48198942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9186" name="Rectangle 2"/>
          <p:cNvSpPr>
            <a:spLocks noGrp="1" noRot="1" noChangeAspect="1" noChangeArrowheads="1" noTextEdit="1"/>
          </p:cNvSpPr>
          <p:nvPr>
            <p:ph type="sldImg"/>
          </p:nvPr>
        </p:nvSpPr>
        <p:spPr>
          <a:xfrm>
            <a:off x="2555875" y="184150"/>
            <a:ext cx="1638300" cy="1228725"/>
          </a:xfrm>
          <a:ln/>
        </p:spPr>
      </p:sp>
      <p:sp>
        <p:nvSpPr>
          <p:cNvPr id="349187" name="Rectangle 3"/>
          <p:cNvSpPr>
            <a:spLocks noGrp="1" noChangeArrowheads="1"/>
          </p:cNvSpPr>
          <p:nvPr>
            <p:ph type="body" idx="1"/>
          </p:nvPr>
        </p:nvSpPr>
        <p:spPr>
          <a:xfrm>
            <a:off x="679287" y="1631771"/>
            <a:ext cx="5439101" cy="7550809"/>
          </a:xfrm>
        </p:spPr>
        <p:txBody>
          <a:bodyPr/>
          <a:lstStyle/>
          <a:p>
            <a:r>
              <a:rPr lang="en-GB" altLang="en-US" b="1" dirty="0" smtClean="0">
                <a:latin typeface="Arial" charset="0"/>
              </a:rPr>
              <a:t>State:</a:t>
            </a:r>
          </a:p>
          <a:p>
            <a:r>
              <a:rPr lang="en-GB" altLang="en-US" dirty="0" smtClean="0">
                <a:latin typeface="Arial" charset="0"/>
              </a:rPr>
              <a:t>A Major incident may also involve other agencies such as Local Authorities, National Health Service, Environment Agency, Military and Voluntary agencies or the rescue and transport of large numbers of casualties…</a:t>
            </a:r>
          </a:p>
          <a:p>
            <a:endParaRPr lang="en-GB" altLang="en-US" dirty="0">
              <a:latin typeface="Arial" charset="0"/>
            </a:endParaRPr>
          </a:p>
          <a:p>
            <a:r>
              <a:rPr lang="en-GB" altLang="en-US" dirty="0" smtClean="0">
                <a:latin typeface="Arial" charset="0"/>
              </a:rPr>
              <a:t>The police are neither trained nor equipped to act as a rescue service or to deal with seriously injured casualties. </a:t>
            </a:r>
          </a:p>
          <a:p>
            <a:r>
              <a:rPr lang="en-GB" altLang="en-US" dirty="0" smtClean="0">
                <a:latin typeface="Arial" charset="0"/>
              </a:rPr>
              <a:t>The police role is co-ordinate and facilitate the emergency services in doing their jobs.</a:t>
            </a:r>
          </a:p>
          <a:p>
            <a:r>
              <a:rPr lang="en-GB" altLang="en-US" dirty="0" smtClean="0">
                <a:latin typeface="Arial" charset="0"/>
              </a:rPr>
              <a:t>Direct involvement of large numbers of people</a:t>
            </a:r>
          </a:p>
          <a:p>
            <a:r>
              <a:rPr lang="en-GB" altLang="en-US" i="1" dirty="0" smtClean="0">
                <a:latin typeface="Arial" charset="0"/>
              </a:rPr>
              <a:t>E.g. Towyn floods in 1990. 7,500 people evacuated but no-one physically injured.</a:t>
            </a:r>
            <a:endParaRPr lang="en-GB" altLang="en-US" dirty="0" smtClean="0">
              <a:latin typeface="Arial" charset="0"/>
            </a:endParaRPr>
          </a:p>
          <a:p>
            <a:r>
              <a:rPr lang="en-GB" altLang="en-US" dirty="0" smtClean="0">
                <a:latin typeface="Arial" charset="0"/>
              </a:rPr>
              <a:t>Handling a large number of enquiries from the public and media</a:t>
            </a:r>
          </a:p>
          <a:p>
            <a:r>
              <a:rPr lang="en-GB" altLang="en-US" i="1" dirty="0" smtClean="0">
                <a:latin typeface="Arial" charset="0"/>
              </a:rPr>
              <a:t>Over 2 million phone calls were received after the Hillsborough disaster. </a:t>
            </a:r>
          </a:p>
          <a:p>
            <a:r>
              <a:rPr lang="en-GB" altLang="en-US" i="1" dirty="0" smtClean="0">
                <a:latin typeface="Arial" charset="0"/>
              </a:rPr>
              <a:t>Gas leak in Avon in 2005, 1/4 million calls to the police.</a:t>
            </a:r>
            <a:endParaRPr lang="en-GB" altLang="en-US" dirty="0" smtClean="0">
              <a:latin typeface="Arial" charset="0"/>
            </a:endParaRPr>
          </a:p>
          <a:p>
            <a:r>
              <a:rPr lang="en-GB" altLang="en-US" dirty="0" smtClean="0">
                <a:latin typeface="Arial" charset="0"/>
              </a:rPr>
              <a:t>Large scale combined resources of emergency services.</a:t>
            </a:r>
          </a:p>
          <a:p>
            <a:r>
              <a:rPr lang="en-GB" altLang="en-US" i="1" dirty="0" smtClean="0">
                <a:latin typeface="Arial" charset="0"/>
              </a:rPr>
              <a:t>Ambulances etc. Will be alerted and sent from far and wide with long response times.</a:t>
            </a:r>
            <a:endParaRPr lang="en-GB" altLang="en-US" dirty="0" smtClean="0">
              <a:latin typeface="Arial" charset="0"/>
            </a:endParaRPr>
          </a:p>
          <a:p>
            <a:r>
              <a:rPr lang="en-GB" altLang="en-US" dirty="0" smtClean="0">
                <a:latin typeface="Arial" charset="0"/>
              </a:rPr>
              <a:t>Threat of death, serious injury or homelessness of many people</a:t>
            </a:r>
          </a:p>
          <a:p>
            <a:r>
              <a:rPr lang="en-GB" altLang="en-US" i="1" dirty="0" smtClean="0">
                <a:latin typeface="Arial" charset="0"/>
              </a:rPr>
              <a:t>Major gas or chemical leak, etc….</a:t>
            </a:r>
          </a:p>
        </p:txBody>
      </p:sp>
    </p:spTree>
    <p:extLst>
      <p:ext uri="{BB962C8B-B14F-4D97-AF65-F5344CB8AC3E}">
        <p14:creationId xmlns:p14="http://schemas.microsoft.com/office/powerpoint/2010/main" val="270348826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9186" name="Rectangle 2"/>
          <p:cNvSpPr>
            <a:spLocks noGrp="1" noRot="1" noChangeAspect="1" noChangeArrowheads="1" noTextEdit="1"/>
          </p:cNvSpPr>
          <p:nvPr>
            <p:ph type="sldImg"/>
          </p:nvPr>
        </p:nvSpPr>
        <p:spPr>
          <a:xfrm>
            <a:off x="2266950" y="311150"/>
            <a:ext cx="2128838" cy="1598613"/>
          </a:xfrm>
          <a:ln/>
        </p:spPr>
      </p:sp>
      <p:sp>
        <p:nvSpPr>
          <p:cNvPr id="349187" name="Rectangle 3"/>
          <p:cNvSpPr>
            <a:spLocks noGrp="1" noChangeArrowheads="1"/>
          </p:cNvSpPr>
          <p:nvPr>
            <p:ph type="body" idx="1"/>
          </p:nvPr>
        </p:nvSpPr>
        <p:spPr>
          <a:xfrm>
            <a:off x="492044" y="2273691"/>
            <a:ext cx="5740919" cy="6908889"/>
          </a:xfrm>
        </p:spPr>
        <p:txBody>
          <a:bodyPr/>
          <a:lstStyle/>
          <a:p>
            <a:pPr>
              <a:spcBef>
                <a:spcPts val="0"/>
              </a:spcBef>
              <a:spcAft>
                <a:spcPts val="1209"/>
              </a:spcAft>
            </a:pPr>
            <a:r>
              <a:rPr lang="en-GB" altLang="en-US" b="1" dirty="0"/>
              <a:t>QTS:  </a:t>
            </a:r>
            <a:r>
              <a:rPr lang="en-GB" altLang="en-US" dirty="0"/>
              <a:t>Give some examples of areas that have the potential for a major incident in South Wales</a:t>
            </a:r>
            <a:endParaRPr lang="en-GB" altLang="en-US" i="1" dirty="0">
              <a:latin typeface="Arial" charset="0"/>
            </a:endParaRPr>
          </a:p>
          <a:p>
            <a:pPr>
              <a:spcBef>
                <a:spcPts val="0"/>
              </a:spcBef>
              <a:spcAft>
                <a:spcPts val="1209"/>
              </a:spcAft>
            </a:pPr>
            <a:r>
              <a:rPr lang="en-GB" altLang="en-US" i="1" dirty="0" smtClean="0">
                <a:latin typeface="Arial" charset="0"/>
              </a:rPr>
              <a:t>Expected </a:t>
            </a:r>
            <a:r>
              <a:rPr lang="en-GB" altLang="en-US" i="1" dirty="0">
                <a:latin typeface="Arial" charset="0"/>
              </a:rPr>
              <a:t>answers: Airports, Motorway, Railways, </a:t>
            </a:r>
            <a:r>
              <a:rPr lang="en-GB" altLang="en-US" i="1" dirty="0" smtClean="0">
                <a:latin typeface="Arial" charset="0"/>
              </a:rPr>
              <a:t>Tata Steel, </a:t>
            </a:r>
            <a:r>
              <a:rPr lang="en-GB" altLang="en-US" i="1" dirty="0">
                <a:latin typeface="Arial" charset="0"/>
              </a:rPr>
              <a:t>BP </a:t>
            </a:r>
            <a:r>
              <a:rPr lang="en-GB" altLang="en-US" i="1" dirty="0" err="1" smtClean="0">
                <a:latin typeface="Arial" charset="0"/>
              </a:rPr>
              <a:t>Llandarcy</a:t>
            </a:r>
            <a:r>
              <a:rPr lang="en-GB" altLang="en-US" i="1" dirty="0" smtClean="0">
                <a:latin typeface="Arial" charset="0"/>
              </a:rPr>
              <a:t>, etc….</a:t>
            </a:r>
          </a:p>
          <a:p>
            <a:pPr>
              <a:spcBef>
                <a:spcPts val="0"/>
              </a:spcBef>
              <a:spcAft>
                <a:spcPts val="1209"/>
              </a:spcAft>
            </a:pPr>
            <a:r>
              <a:rPr lang="en-GB" altLang="en-US" b="1" dirty="0" smtClean="0">
                <a:latin typeface="Arial" charset="0"/>
              </a:rPr>
              <a:t>State:</a:t>
            </a:r>
            <a:endParaRPr lang="en-GB" altLang="en-US" b="1" dirty="0">
              <a:latin typeface="Arial" charset="0"/>
            </a:endParaRPr>
          </a:p>
          <a:p>
            <a:pPr>
              <a:spcBef>
                <a:spcPts val="0"/>
              </a:spcBef>
              <a:spcAft>
                <a:spcPts val="1209"/>
              </a:spcAft>
            </a:pPr>
            <a:r>
              <a:rPr lang="en-GB" altLang="en-US" dirty="0" smtClean="0">
                <a:latin typeface="Arial" charset="0"/>
              </a:rPr>
              <a:t>In the South Wales Police area we have:</a:t>
            </a:r>
            <a:endParaRPr lang="en-GB" altLang="en-US" dirty="0">
              <a:latin typeface="Arial" charset="0"/>
            </a:endParaRPr>
          </a:p>
          <a:p>
            <a:pPr>
              <a:spcBef>
                <a:spcPts val="0"/>
              </a:spcBef>
              <a:spcAft>
                <a:spcPts val="1209"/>
              </a:spcAft>
            </a:pPr>
            <a:r>
              <a:rPr lang="en-GB" altLang="en-US" dirty="0">
                <a:latin typeface="Arial" charset="0"/>
              </a:rPr>
              <a:t>The longest single stretch of motorway of any force in Britain (52 miles)</a:t>
            </a:r>
          </a:p>
          <a:p>
            <a:pPr>
              <a:spcBef>
                <a:spcPts val="0"/>
              </a:spcBef>
              <a:spcAft>
                <a:spcPts val="1209"/>
              </a:spcAft>
            </a:pPr>
            <a:r>
              <a:rPr lang="en-GB" altLang="en-US" dirty="0">
                <a:latin typeface="Arial" charset="0"/>
              </a:rPr>
              <a:t>Numerous movements of highly toxic chemicals by road and </a:t>
            </a:r>
            <a:r>
              <a:rPr lang="en-GB" altLang="en-US" dirty="0" smtClean="0">
                <a:latin typeface="Arial" charset="0"/>
              </a:rPr>
              <a:t>rail from the refineries in west Wales</a:t>
            </a:r>
            <a:endParaRPr lang="en-GB" altLang="en-US" dirty="0">
              <a:latin typeface="Arial" charset="0"/>
            </a:endParaRPr>
          </a:p>
          <a:p>
            <a:pPr>
              <a:spcBef>
                <a:spcPts val="0"/>
              </a:spcBef>
              <a:spcAft>
                <a:spcPts val="1209"/>
              </a:spcAft>
            </a:pPr>
            <a:r>
              <a:rPr lang="en-GB" altLang="en-US" dirty="0" smtClean="0">
                <a:latin typeface="Arial" charset="0"/>
              </a:rPr>
              <a:t>We are directly </a:t>
            </a:r>
            <a:r>
              <a:rPr lang="en-GB" altLang="en-US" dirty="0">
                <a:latin typeface="Arial" charset="0"/>
              </a:rPr>
              <a:t>under the Transatlantic (G2) flight path with hundreds of passenger aircraft every 24 hours.</a:t>
            </a:r>
          </a:p>
          <a:p>
            <a:pPr>
              <a:spcBef>
                <a:spcPts val="0"/>
              </a:spcBef>
              <a:spcAft>
                <a:spcPts val="1209"/>
              </a:spcAft>
            </a:pPr>
            <a:r>
              <a:rPr lang="en-GB" altLang="en-US" dirty="0">
                <a:latin typeface="Arial" charset="0"/>
              </a:rPr>
              <a:t>At least one movement per day of Nuclear material by air</a:t>
            </a:r>
          </a:p>
          <a:p>
            <a:pPr>
              <a:spcBef>
                <a:spcPts val="0"/>
              </a:spcBef>
              <a:spcAft>
                <a:spcPts val="1209"/>
              </a:spcAft>
            </a:pPr>
            <a:r>
              <a:rPr lang="en-GB" altLang="en-US" dirty="0" smtClean="0">
                <a:latin typeface="Arial" charset="0"/>
              </a:rPr>
              <a:t>The military </a:t>
            </a:r>
            <a:r>
              <a:rPr lang="en-GB" altLang="en-US" dirty="0">
                <a:latin typeface="Arial" charset="0"/>
              </a:rPr>
              <a:t>base at RAF St </a:t>
            </a:r>
            <a:r>
              <a:rPr lang="en-GB" altLang="en-US" dirty="0" err="1" smtClean="0">
                <a:latin typeface="Arial" charset="0"/>
              </a:rPr>
              <a:t>Athan</a:t>
            </a:r>
            <a:r>
              <a:rPr lang="en-GB" altLang="en-US" dirty="0" smtClean="0">
                <a:latin typeface="Arial" charset="0"/>
              </a:rPr>
              <a:t>, the Defence Aircraft Repair Agency.</a:t>
            </a:r>
            <a:endParaRPr lang="en-GB" altLang="en-US" dirty="0">
              <a:latin typeface="Arial" charset="0"/>
            </a:endParaRPr>
          </a:p>
          <a:p>
            <a:pPr>
              <a:spcBef>
                <a:spcPts val="0"/>
              </a:spcBef>
              <a:spcAft>
                <a:spcPts val="1209"/>
              </a:spcAft>
            </a:pPr>
            <a:r>
              <a:rPr lang="en-GB" altLang="en-US" dirty="0">
                <a:latin typeface="Arial" charset="0"/>
              </a:rPr>
              <a:t>15 sites designated as major incident hazard sites </a:t>
            </a:r>
            <a:r>
              <a:rPr lang="en-GB" altLang="en-US" dirty="0" err="1">
                <a:latin typeface="Arial" charset="0"/>
              </a:rPr>
              <a:t>eg</a:t>
            </a:r>
            <a:r>
              <a:rPr lang="en-GB" altLang="en-US" dirty="0">
                <a:latin typeface="Arial" charset="0"/>
              </a:rPr>
              <a:t>. BP, Corus. The gas storage facility services the whole of S.E. Wales and has on average 21,000 tonnes of gas stored.</a:t>
            </a:r>
          </a:p>
          <a:p>
            <a:pPr>
              <a:spcBef>
                <a:spcPts val="0"/>
              </a:spcBef>
              <a:spcAft>
                <a:spcPts val="1209"/>
              </a:spcAft>
            </a:pPr>
            <a:r>
              <a:rPr lang="en-GB" altLang="en-US" dirty="0" err="1">
                <a:latin typeface="Arial" charset="0"/>
              </a:rPr>
              <a:t>Felindre</a:t>
            </a:r>
            <a:r>
              <a:rPr lang="en-GB" altLang="en-US" dirty="0">
                <a:latin typeface="Arial" charset="0"/>
              </a:rPr>
              <a:t> Water treatment works. Water supplies could be tampered with - one teaspoon on Anthrax can kill up to 27 million people!</a:t>
            </a:r>
            <a:endParaRPr lang="en-GB" altLang="en-US" i="1" dirty="0" smtClean="0">
              <a:latin typeface="Arial" charset="0"/>
            </a:endParaRPr>
          </a:p>
        </p:txBody>
      </p:sp>
    </p:spTree>
    <p:extLst>
      <p:ext uri="{BB962C8B-B14F-4D97-AF65-F5344CB8AC3E}">
        <p14:creationId xmlns:p14="http://schemas.microsoft.com/office/powerpoint/2010/main" val="207446411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3282" name="Rectangle 2"/>
          <p:cNvSpPr>
            <a:spLocks noGrp="1" noRot="1" noChangeAspect="1" noChangeArrowheads="1" noTextEdit="1"/>
          </p:cNvSpPr>
          <p:nvPr>
            <p:ph type="sldImg"/>
          </p:nvPr>
        </p:nvSpPr>
        <p:spPr>
          <a:xfrm>
            <a:off x="2593975" y="139700"/>
            <a:ext cx="1609725" cy="1208088"/>
          </a:xfrm>
          <a:ln/>
        </p:spPr>
      </p:sp>
      <p:sp>
        <p:nvSpPr>
          <p:cNvPr id="353283" name="Rectangle 3"/>
          <p:cNvSpPr>
            <a:spLocks noGrp="1" noChangeArrowheads="1"/>
          </p:cNvSpPr>
          <p:nvPr>
            <p:ph type="body" idx="1"/>
          </p:nvPr>
        </p:nvSpPr>
        <p:spPr>
          <a:xfrm>
            <a:off x="663172" y="1436055"/>
            <a:ext cx="5435896" cy="7621636"/>
          </a:xfrm>
        </p:spPr>
        <p:txBody>
          <a:bodyPr/>
          <a:lstStyle/>
          <a:p>
            <a:r>
              <a:rPr lang="en-GB" altLang="en-US" b="1" dirty="0" smtClean="0">
                <a:latin typeface="Arial" charset="0"/>
              </a:rPr>
              <a:t>Confirm - State:</a:t>
            </a:r>
          </a:p>
          <a:p>
            <a:pPr>
              <a:spcBef>
                <a:spcPts val="0"/>
              </a:spcBef>
              <a:spcAft>
                <a:spcPts val="1812"/>
              </a:spcAft>
            </a:pPr>
            <a:r>
              <a:rPr lang="en-GB" altLang="en-US" dirty="0" smtClean="0">
                <a:latin typeface="Arial" charset="0"/>
              </a:rPr>
              <a:t>You must first confirm that it is in fact a Major incident.  </a:t>
            </a:r>
          </a:p>
          <a:p>
            <a:pPr>
              <a:spcBef>
                <a:spcPts val="0"/>
              </a:spcBef>
              <a:spcAft>
                <a:spcPts val="1812"/>
              </a:spcAft>
            </a:pPr>
            <a:r>
              <a:rPr lang="en-GB" altLang="en-US" dirty="0" smtClean="0">
                <a:latin typeface="Arial" charset="0"/>
              </a:rPr>
              <a:t>This principle sounds the easiest to establish but in reality it has the least success. Confirmation is totally reliant on the perception of the person reporting the incident and his or her  ability to comprehend the situation and possible impact. </a:t>
            </a:r>
          </a:p>
          <a:p>
            <a:pPr>
              <a:spcBef>
                <a:spcPts val="0"/>
              </a:spcBef>
              <a:spcAft>
                <a:spcPts val="1812"/>
              </a:spcAft>
            </a:pPr>
            <a:r>
              <a:rPr lang="en-GB" altLang="en-US" dirty="0" smtClean="0">
                <a:latin typeface="Arial" charset="0"/>
              </a:rPr>
              <a:t>At the scene you must first Survey the scene and assess whether it meets the criteria of a major incident.</a:t>
            </a:r>
          </a:p>
          <a:p>
            <a:pPr>
              <a:spcBef>
                <a:spcPts val="0"/>
              </a:spcBef>
              <a:spcAft>
                <a:spcPts val="1812"/>
              </a:spcAft>
            </a:pPr>
            <a:r>
              <a:rPr lang="en-GB" altLang="en-US" b="1" dirty="0" smtClean="0">
                <a:latin typeface="Arial" charset="0"/>
              </a:rPr>
              <a:t>Clear</a:t>
            </a:r>
          </a:p>
          <a:p>
            <a:pPr>
              <a:spcBef>
                <a:spcPts val="0"/>
              </a:spcBef>
              <a:spcAft>
                <a:spcPts val="1812"/>
              </a:spcAft>
            </a:pPr>
            <a:r>
              <a:rPr lang="en-GB" altLang="en-US" dirty="0" smtClean="0">
                <a:latin typeface="Arial" charset="0"/>
              </a:rPr>
              <a:t>We have already touched on the need to control and clear an area when attending the scene of an incident The clearing of an incident area must be conducted quickly, efficiently and most importantly calmly. </a:t>
            </a:r>
          </a:p>
          <a:p>
            <a:pPr>
              <a:spcBef>
                <a:spcPts val="0"/>
              </a:spcBef>
              <a:spcAft>
                <a:spcPts val="1812"/>
              </a:spcAft>
            </a:pPr>
            <a:r>
              <a:rPr lang="en-GB" altLang="en-US" dirty="0" smtClean="0">
                <a:latin typeface="Arial" charset="0"/>
              </a:rPr>
              <a:t>The purpose of clearing the area is to move people away from risk to a place of safety.  This may be achieved by a partial evacuation where large premises are involved and the incident area is small; or a full evacuation in the event of a potentially large incident or small premises. </a:t>
            </a:r>
          </a:p>
          <a:p>
            <a:r>
              <a:rPr lang="en-GB" altLang="en-US" dirty="0" smtClean="0">
                <a:latin typeface="Arial" charset="0"/>
              </a:rPr>
              <a:t>It is often the case that many more injuries are suffered during the clearing of an incident area, than as a result of the incident itself. You must ensure when dealing with crowds of people that panic does not prevail.</a:t>
            </a:r>
          </a:p>
        </p:txBody>
      </p:sp>
    </p:spTree>
    <p:extLst>
      <p:ext uri="{BB962C8B-B14F-4D97-AF65-F5344CB8AC3E}">
        <p14:creationId xmlns:p14="http://schemas.microsoft.com/office/powerpoint/2010/main" val="155488343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7378" name="Rectangle 2"/>
          <p:cNvSpPr>
            <a:spLocks noGrp="1" noRot="1" noChangeAspect="1" noChangeArrowheads="1" noTextEdit="1"/>
          </p:cNvSpPr>
          <p:nvPr>
            <p:ph type="sldImg"/>
          </p:nvPr>
        </p:nvSpPr>
        <p:spPr>
          <a:xfrm>
            <a:off x="2555875" y="184150"/>
            <a:ext cx="1711325" cy="1284288"/>
          </a:xfrm>
          <a:ln/>
        </p:spPr>
      </p:sp>
      <p:sp>
        <p:nvSpPr>
          <p:cNvPr id="357379" name="Rectangle 3"/>
          <p:cNvSpPr>
            <a:spLocks noGrp="1" noChangeArrowheads="1"/>
          </p:cNvSpPr>
          <p:nvPr>
            <p:ph type="body" idx="1"/>
          </p:nvPr>
        </p:nvSpPr>
        <p:spPr>
          <a:xfrm>
            <a:off x="679287" y="1631771"/>
            <a:ext cx="5439101" cy="7550809"/>
          </a:xfrm>
        </p:spPr>
        <p:txBody>
          <a:bodyPr/>
          <a:lstStyle/>
          <a:p>
            <a:r>
              <a:rPr lang="en-US" altLang="en-US" b="1" dirty="0" smtClean="0">
                <a:latin typeface="Arial" charset="0"/>
              </a:rPr>
              <a:t>State:</a:t>
            </a:r>
          </a:p>
          <a:p>
            <a:pPr>
              <a:spcBef>
                <a:spcPts val="0"/>
              </a:spcBef>
              <a:spcAft>
                <a:spcPts val="2417"/>
              </a:spcAft>
            </a:pPr>
            <a:r>
              <a:rPr lang="en-US" altLang="en-US" dirty="0" smtClean="0">
                <a:latin typeface="Arial" charset="0"/>
              </a:rPr>
              <a:t>Any incident involving a suspect device is most certainly as extreme case of a major or critical incident.</a:t>
            </a:r>
          </a:p>
          <a:p>
            <a:pPr>
              <a:spcBef>
                <a:spcPts val="0"/>
              </a:spcBef>
              <a:spcAft>
                <a:spcPts val="2417"/>
              </a:spcAft>
            </a:pPr>
            <a:r>
              <a:rPr lang="en-US" altLang="en-US" dirty="0" smtClean="0">
                <a:latin typeface="Arial" charset="0"/>
              </a:rPr>
              <a:t>Suspect devices could include bombs or incendiary devices designed to start or sustain a fire. </a:t>
            </a:r>
          </a:p>
          <a:p>
            <a:pPr>
              <a:spcBef>
                <a:spcPts val="0"/>
              </a:spcBef>
              <a:spcAft>
                <a:spcPts val="2417"/>
              </a:spcAft>
            </a:pPr>
            <a:r>
              <a:rPr lang="en-US" altLang="en-US" dirty="0" smtClean="0">
                <a:latin typeface="Arial" charset="0"/>
              </a:rPr>
              <a:t>Should an officer come across what might be a suspect device or package there are defined distances that the cordon should be to ensure safety. These are:</a:t>
            </a:r>
          </a:p>
          <a:p>
            <a:pPr>
              <a:spcBef>
                <a:spcPts val="0"/>
              </a:spcBef>
              <a:spcAft>
                <a:spcPts val="2417"/>
              </a:spcAft>
            </a:pPr>
            <a:r>
              <a:rPr lang="en-US" altLang="en-US" b="1" dirty="0" smtClean="0">
                <a:latin typeface="Arial" charset="0"/>
              </a:rPr>
              <a:t>Show slide</a:t>
            </a:r>
          </a:p>
          <a:p>
            <a:pPr>
              <a:spcBef>
                <a:spcPts val="0"/>
              </a:spcBef>
              <a:spcAft>
                <a:spcPts val="2417"/>
              </a:spcAft>
            </a:pPr>
            <a:r>
              <a:rPr lang="en-US" altLang="en-US" dirty="0" smtClean="0">
                <a:latin typeface="Arial" charset="0"/>
              </a:rPr>
              <a:t>As a general rule for small objects such as a briefcase the cordon should be </a:t>
            </a:r>
            <a:r>
              <a:rPr lang="en-US" altLang="en-US" b="1" dirty="0" smtClean="0">
                <a:solidFill>
                  <a:srgbClr val="FF3300"/>
                </a:solidFill>
                <a:latin typeface="Arial" charset="0"/>
              </a:rPr>
              <a:t>100 metres </a:t>
            </a:r>
            <a:r>
              <a:rPr lang="en-US" altLang="en-US" dirty="0" smtClean="0">
                <a:latin typeface="Arial" charset="0"/>
              </a:rPr>
              <a:t>from the package.</a:t>
            </a:r>
          </a:p>
          <a:p>
            <a:pPr>
              <a:spcBef>
                <a:spcPts val="0"/>
              </a:spcBef>
              <a:spcAft>
                <a:spcPts val="2417"/>
              </a:spcAft>
            </a:pPr>
            <a:r>
              <a:rPr lang="en-US" altLang="en-US" dirty="0" smtClean="0">
                <a:latin typeface="Arial" charset="0"/>
              </a:rPr>
              <a:t>For larger items, e.g. cars, the distance should be </a:t>
            </a:r>
            <a:r>
              <a:rPr lang="en-US" altLang="en-US" b="1" dirty="0" smtClean="0">
                <a:solidFill>
                  <a:srgbClr val="FF3300"/>
                </a:solidFill>
                <a:latin typeface="Arial" charset="0"/>
              </a:rPr>
              <a:t>200 metres</a:t>
            </a:r>
            <a:r>
              <a:rPr lang="en-US" altLang="en-US" dirty="0" smtClean="0">
                <a:latin typeface="Arial" charset="0"/>
              </a:rPr>
              <a:t> and for very large objects, a van for example, the distance should be </a:t>
            </a:r>
            <a:r>
              <a:rPr lang="en-US" altLang="en-US" b="1" dirty="0" smtClean="0">
                <a:solidFill>
                  <a:srgbClr val="FF3300"/>
                </a:solidFill>
                <a:latin typeface="Arial" charset="0"/>
              </a:rPr>
              <a:t>400 metres</a:t>
            </a:r>
            <a:r>
              <a:rPr lang="en-US" altLang="en-US" dirty="0" smtClean="0">
                <a:latin typeface="Arial" charset="0"/>
              </a:rPr>
              <a:t>.</a:t>
            </a:r>
          </a:p>
          <a:p>
            <a:pPr>
              <a:spcBef>
                <a:spcPts val="0"/>
              </a:spcBef>
              <a:spcAft>
                <a:spcPts val="2417"/>
              </a:spcAft>
            </a:pPr>
            <a:r>
              <a:rPr lang="en-US" altLang="en-US" dirty="0" smtClean="0">
                <a:latin typeface="Arial" charset="0"/>
              </a:rPr>
              <a:t>If terrorism is suspected an area can be designated as a cordoned area under </a:t>
            </a:r>
            <a:r>
              <a:rPr lang="en-US" altLang="en-US" b="1" dirty="0" smtClean="0">
                <a:solidFill>
                  <a:srgbClr val="FF3300"/>
                </a:solidFill>
                <a:latin typeface="Arial" charset="0"/>
              </a:rPr>
              <a:t>S32</a:t>
            </a:r>
            <a:r>
              <a:rPr lang="en-US" altLang="en-US" dirty="0" smtClean="0">
                <a:latin typeface="Arial" charset="0"/>
              </a:rPr>
              <a:t> of the </a:t>
            </a:r>
            <a:r>
              <a:rPr lang="en-US" altLang="en-US" b="1" dirty="0" smtClean="0">
                <a:solidFill>
                  <a:srgbClr val="3333FF"/>
                </a:solidFill>
                <a:latin typeface="Arial" charset="0"/>
              </a:rPr>
              <a:t>Terrorism Act 2000 </a:t>
            </a:r>
            <a:r>
              <a:rPr lang="en-US" altLang="en-US" dirty="0" smtClean="0">
                <a:latin typeface="Arial" charset="0"/>
              </a:rPr>
              <a:t>and police officers have certain additional powers.  </a:t>
            </a:r>
          </a:p>
          <a:p>
            <a:pPr>
              <a:spcBef>
                <a:spcPts val="0"/>
              </a:spcBef>
              <a:spcAft>
                <a:spcPts val="2417"/>
              </a:spcAft>
            </a:pPr>
            <a:r>
              <a:rPr lang="en-US" altLang="en-US" dirty="0" smtClean="0">
                <a:latin typeface="Arial" charset="0"/>
              </a:rPr>
              <a:t>They can order a person to leave the area, move or arrange the removal of vehicles and prohibit or restrict a pedestrian or vehicle access.</a:t>
            </a:r>
          </a:p>
        </p:txBody>
      </p:sp>
    </p:spTree>
    <p:extLst>
      <p:ext uri="{BB962C8B-B14F-4D97-AF65-F5344CB8AC3E}">
        <p14:creationId xmlns:p14="http://schemas.microsoft.com/office/powerpoint/2010/main" val="78271934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7666" name="Rectangle 2"/>
          <p:cNvSpPr>
            <a:spLocks noGrp="1" noRot="1" noChangeAspect="1" noChangeArrowheads="1" noTextEdit="1"/>
          </p:cNvSpPr>
          <p:nvPr>
            <p:ph type="sldImg"/>
          </p:nvPr>
        </p:nvSpPr>
        <p:spPr>
          <a:xfrm>
            <a:off x="2528888" y="109538"/>
            <a:ext cx="1639887" cy="1230312"/>
          </a:xfrm>
          <a:ln/>
        </p:spPr>
      </p:sp>
      <p:sp>
        <p:nvSpPr>
          <p:cNvPr id="497667" name="Rectangle 3"/>
          <p:cNvSpPr>
            <a:spLocks noGrp="1" noChangeArrowheads="1"/>
          </p:cNvSpPr>
          <p:nvPr>
            <p:ph type="body" idx="1"/>
          </p:nvPr>
        </p:nvSpPr>
        <p:spPr>
          <a:xfrm>
            <a:off x="679287" y="1559346"/>
            <a:ext cx="5439101" cy="7623234"/>
          </a:xfrm>
        </p:spPr>
        <p:txBody>
          <a:bodyPr/>
          <a:lstStyle/>
          <a:p>
            <a:r>
              <a:rPr lang="en-GB" altLang="en-US" b="1" dirty="0" smtClean="0">
                <a:latin typeface="Arial" charset="0"/>
              </a:rPr>
              <a:t>State:</a:t>
            </a:r>
          </a:p>
          <a:p>
            <a:pPr>
              <a:spcBef>
                <a:spcPts val="0"/>
              </a:spcBef>
              <a:spcAft>
                <a:spcPts val="1812"/>
              </a:spcAft>
            </a:pPr>
            <a:r>
              <a:rPr lang="en-GB" altLang="en-US" dirty="0" smtClean="0">
                <a:latin typeface="Arial" charset="0"/>
              </a:rPr>
              <a:t>There is a recognised standard procedure for major incidents, in order of priority and, as always there is a mnemonic for the information required by the control room to allow the to effectively respond to the incident</a:t>
            </a:r>
          </a:p>
          <a:p>
            <a:pPr>
              <a:spcBef>
                <a:spcPts val="0"/>
              </a:spcBef>
              <a:spcAft>
                <a:spcPts val="1812"/>
              </a:spcAft>
            </a:pPr>
            <a:r>
              <a:rPr lang="en-GB" altLang="en-US" b="1" dirty="0" smtClean="0">
                <a:solidFill>
                  <a:srgbClr val="FF0000"/>
                </a:solidFill>
                <a:latin typeface="Arial" charset="0"/>
              </a:rPr>
              <a:t>Casualties</a:t>
            </a:r>
            <a:r>
              <a:rPr lang="en-GB" altLang="en-US" dirty="0" smtClean="0">
                <a:latin typeface="Arial" charset="0"/>
              </a:rPr>
              <a:t> – How many, their location and types of injuries</a:t>
            </a:r>
          </a:p>
          <a:p>
            <a:pPr>
              <a:spcBef>
                <a:spcPts val="0"/>
              </a:spcBef>
              <a:spcAft>
                <a:spcPts val="604"/>
              </a:spcAft>
            </a:pPr>
            <a:r>
              <a:rPr lang="en-GB" altLang="en-US" b="1" dirty="0" smtClean="0">
                <a:solidFill>
                  <a:srgbClr val="FF0000"/>
                </a:solidFill>
                <a:latin typeface="Arial" charset="0"/>
              </a:rPr>
              <a:t>Hazards</a:t>
            </a:r>
          </a:p>
          <a:p>
            <a:pPr marL="285664" indent="-285664">
              <a:spcBef>
                <a:spcPts val="0"/>
              </a:spcBef>
              <a:spcAft>
                <a:spcPts val="604"/>
              </a:spcAft>
              <a:buFont typeface="Arial" panose="020B0604020202020204" pitchFamily="34" charset="0"/>
              <a:buChar char="•"/>
            </a:pPr>
            <a:r>
              <a:rPr lang="en-GB" altLang="en-US" dirty="0" smtClean="0">
                <a:solidFill>
                  <a:srgbClr val="3333FF"/>
                </a:solidFill>
                <a:latin typeface="Arial" charset="0"/>
              </a:rPr>
              <a:t>Immediate</a:t>
            </a:r>
            <a:r>
              <a:rPr lang="en-GB" altLang="en-US" dirty="0" smtClean="0">
                <a:latin typeface="Arial" charset="0"/>
              </a:rPr>
              <a:t> – fire, exposed electrical wires, flood water, chemicals or hazardous substances</a:t>
            </a:r>
          </a:p>
          <a:p>
            <a:pPr marL="285664" indent="-285664">
              <a:spcBef>
                <a:spcPts val="0"/>
              </a:spcBef>
              <a:spcAft>
                <a:spcPts val="1812"/>
              </a:spcAft>
              <a:buFont typeface="Arial" panose="020B0604020202020204" pitchFamily="34" charset="0"/>
              <a:buChar char="•"/>
            </a:pPr>
            <a:r>
              <a:rPr lang="en-GB" altLang="en-US" dirty="0" smtClean="0">
                <a:solidFill>
                  <a:srgbClr val="3333FF"/>
                </a:solidFill>
                <a:latin typeface="Arial" charset="0"/>
              </a:rPr>
              <a:t>Potential </a:t>
            </a:r>
            <a:r>
              <a:rPr lang="en-GB" altLang="en-US" dirty="0" smtClean="0">
                <a:latin typeface="Arial" charset="0"/>
              </a:rPr>
              <a:t>– gas cylinders near heat sources, spilled fuel, overhead power lines</a:t>
            </a:r>
          </a:p>
          <a:p>
            <a:pPr>
              <a:spcBef>
                <a:spcPts val="0"/>
              </a:spcBef>
              <a:spcAft>
                <a:spcPts val="1812"/>
              </a:spcAft>
            </a:pPr>
            <a:r>
              <a:rPr lang="en-GB" altLang="en-US" b="1" dirty="0" smtClean="0">
                <a:solidFill>
                  <a:srgbClr val="FF0000"/>
                </a:solidFill>
                <a:latin typeface="Arial" charset="0"/>
              </a:rPr>
              <a:t>Access</a:t>
            </a:r>
            <a:r>
              <a:rPr lang="en-GB" altLang="en-US" dirty="0" smtClean="0">
                <a:latin typeface="Arial" charset="0"/>
              </a:rPr>
              <a:t> – how to enter and leave the site, RV points and any priority routes.</a:t>
            </a:r>
          </a:p>
          <a:p>
            <a:pPr>
              <a:spcBef>
                <a:spcPts val="0"/>
              </a:spcBef>
              <a:spcAft>
                <a:spcPts val="1812"/>
              </a:spcAft>
            </a:pPr>
            <a:r>
              <a:rPr lang="en-GB" altLang="en-US" b="1" dirty="0" smtClean="0">
                <a:solidFill>
                  <a:srgbClr val="FF0000"/>
                </a:solidFill>
                <a:latin typeface="Arial" charset="0"/>
              </a:rPr>
              <a:t>Location</a:t>
            </a:r>
            <a:r>
              <a:rPr lang="en-GB" altLang="en-US" dirty="0" smtClean="0">
                <a:latin typeface="Arial" charset="0"/>
              </a:rPr>
              <a:t> – Where is the incident - exact location possibly a map reference</a:t>
            </a:r>
          </a:p>
          <a:p>
            <a:pPr>
              <a:spcBef>
                <a:spcPts val="0"/>
              </a:spcBef>
              <a:spcAft>
                <a:spcPts val="1812"/>
              </a:spcAft>
            </a:pPr>
            <a:r>
              <a:rPr lang="en-GB" altLang="en-US" b="1" dirty="0" smtClean="0">
                <a:solidFill>
                  <a:srgbClr val="FF0000"/>
                </a:solidFill>
                <a:latin typeface="Arial" charset="0"/>
              </a:rPr>
              <a:t>Emergency</a:t>
            </a:r>
            <a:r>
              <a:rPr lang="en-GB" altLang="en-US" dirty="0" smtClean="0">
                <a:latin typeface="Arial" charset="0"/>
              </a:rPr>
              <a:t> services required</a:t>
            </a:r>
          </a:p>
          <a:p>
            <a:pPr>
              <a:spcBef>
                <a:spcPts val="0"/>
              </a:spcBef>
              <a:spcAft>
                <a:spcPts val="1812"/>
              </a:spcAft>
            </a:pPr>
            <a:r>
              <a:rPr lang="en-GB" altLang="en-US" b="1" dirty="0" smtClean="0">
                <a:solidFill>
                  <a:srgbClr val="FF0000"/>
                </a:solidFill>
                <a:latin typeface="Arial" charset="0"/>
              </a:rPr>
              <a:t>Type of incident</a:t>
            </a:r>
            <a:r>
              <a:rPr lang="en-GB" altLang="en-US" dirty="0" smtClean="0">
                <a:solidFill>
                  <a:srgbClr val="FF0000"/>
                </a:solidFill>
                <a:latin typeface="Arial" charset="0"/>
              </a:rPr>
              <a:t> </a:t>
            </a:r>
            <a:r>
              <a:rPr lang="en-GB" altLang="en-US" dirty="0" smtClean="0">
                <a:latin typeface="Arial" charset="0"/>
              </a:rPr>
              <a:t>– for example vehicles involved in the incident, buildings in danger, underground tunnel collapse, public order etc.</a:t>
            </a:r>
          </a:p>
          <a:p>
            <a:pPr>
              <a:spcBef>
                <a:spcPts val="0"/>
              </a:spcBef>
              <a:spcAft>
                <a:spcPts val="1812"/>
              </a:spcAft>
            </a:pPr>
            <a:r>
              <a:rPr lang="en-GB" altLang="en-US" b="1" dirty="0" smtClean="0">
                <a:solidFill>
                  <a:srgbClr val="FF0000"/>
                </a:solidFill>
                <a:latin typeface="Arial" charset="0"/>
              </a:rPr>
              <a:t>Safety</a:t>
            </a:r>
            <a:r>
              <a:rPr lang="en-GB" altLang="en-US" dirty="0" smtClean="0">
                <a:latin typeface="Arial" charset="0"/>
              </a:rPr>
              <a:t> – assess risk to staff/start an incident log (in PNB if nothing else available.</a:t>
            </a:r>
          </a:p>
          <a:p>
            <a:endParaRPr lang="en-GB" altLang="en-US" dirty="0" smtClean="0">
              <a:latin typeface="Arial" charset="0"/>
            </a:endParaRPr>
          </a:p>
          <a:p>
            <a:endParaRPr lang="en-GB" altLang="en-US" dirty="0" smtClean="0">
              <a:latin typeface="Arial" charset="0"/>
            </a:endParaRPr>
          </a:p>
        </p:txBody>
      </p:sp>
    </p:spTree>
    <p:extLst>
      <p:ext uri="{BB962C8B-B14F-4D97-AF65-F5344CB8AC3E}">
        <p14:creationId xmlns:p14="http://schemas.microsoft.com/office/powerpoint/2010/main" val="28704983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State:</a:t>
            </a:r>
          </a:p>
          <a:p>
            <a:pPr>
              <a:spcBef>
                <a:spcPts val="0"/>
              </a:spcBef>
              <a:spcAft>
                <a:spcPts val="1209"/>
              </a:spcAft>
            </a:pPr>
            <a:r>
              <a:rPr lang="en-GB" dirty="0" smtClean="0"/>
              <a:t>Police officers will almost certainly encounter death and fatal injury as the result of major and critical incidents or where a person has died ,say, through illness or old age.  </a:t>
            </a:r>
          </a:p>
          <a:p>
            <a:pPr>
              <a:spcBef>
                <a:spcPts val="0"/>
              </a:spcBef>
              <a:spcAft>
                <a:spcPts val="1209"/>
              </a:spcAft>
            </a:pPr>
            <a:r>
              <a:rPr lang="en-GB" dirty="0" smtClean="0"/>
              <a:t>The police may get a call where a neighbour is concerned for a neighbour they have not seen for a while.</a:t>
            </a:r>
          </a:p>
          <a:p>
            <a:pPr>
              <a:spcBef>
                <a:spcPts val="0"/>
              </a:spcBef>
              <a:spcAft>
                <a:spcPts val="1209"/>
              </a:spcAft>
            </a:pPr>
            <a:r>
              <a:rPr lang="en-GB" dirty="0" smtClean="0"/>
              <a:t>Any death which occurs outside the hospital environment and is in some way unexpected is referred to in the police as a sudden death.  </a:t>
            </a:r>
          </a:p>
          <a:p>
            <a:pPr>
              <a:spcBef>
                <a:spcPts val="0"/>
              </a:spcBef>
              <a:spcAft>
                <a:spcPts val="1209"/>
              </a:spcAft>
            </a:pPr>
            <a:r>
              <a:rPr lang="en-GB" dirty="0" smtClean="0"/>
              <a:t>All sudden deaths will be subject to some form of investigation, though the death may not be associated with criminal activity.</a:t>
            </a:r>
          </a:p>
          <a:p>
            <a:pPr>
              <a:spcBef>
                <a:spcPts val="0"/>
              </a:spcBef>
              <a:spcAft>
                <a:spcPts val="1209"/>
              </a:spcAft>
            </a:pPr>
            <a:r>
              <a:rPr lang="en-GB" dirty="0" smtClean="0"/>
              <a:t>However it is important that officers attending any scene with fatalities are not afraid to ask themselves questions.</a:t>
            </a:r>
          </a:p>
          <a:p>
            <a:pPr>
              <a:spcBef>
                <a:spcPts val="0"/>
              </a:spcBef>
              <a:spcAft>
                <a:spcPts val="1209"/>
              </a:spcAft>
            </a:pPr>
            <a:r>
              <a:rPr lang="en-GB" dirty="0" smtClean="0"/>
              <a:t>Generally, with any sudden death the initial actions of a response officer will be to protect the scene.  Usually, the officer’s supervisor will know or be informed that the call is a possible sudden death.  </a:t>
            </a:r>
          </a:p>
          <a:p>
            <a:r>
              <a:rPr lang="en-GB" dirty="0" smtClean="0"/>
              <a:t>The CID will attend the scene to ascertain whether there are any suspicious circumstances but the FAO will be gathering evidence from arrival to assist, for example, if a body is found hanging it may well be suicide.</a:t>
            </a:r>
            <a:endParaRPr lang="en-GB" dirty="0"/>
          </a:p>
        </p:txBody>
      </p:sp>
      <p:sp>
        <p:nvSpPr>
          <p:cNvPr id="4" name="Slide Number Placeholder 3"/>
          <p:cNvSpPr>
            <a:spLocks noGrp="1"/>
          </p:cNvSpPr>
          <p:nvPr>
            <p:ph type="sldNum" sz="quarter" idx="10"/>
          </p:nvPr>
        </p:nvSpPr>
        <p:spPr/>
        <p:txBody>
          <a:bodyPr/>
          <a:lstStyle/>
          <a:p>
            <a:fld id="{C1140ABF-7310-4D0C-AF45-0716FEDB2621}" type="slidenum">
              <a:rPr lang="en-GB" altLang="en-US" smtClean="0"/>
              <a:pPr/>
              <a:t>63</a:t>
            </a:fld>
            <a:endParaRPr lang="en-GB" altLang="en-US"/>
          </a:p>
        </p:txBody>
      </p:sp>
    </p:spTree>
    <p:extLst>
      <p:ext uri="{BB962C8B-B14F-4D97-AF65-F5344CB8AC3E}">
        <p14:creationId xmlns:p14="http://schemas.microsoft.com/office/powerpoint/2010/main" val="4770843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492043" y="2066322"/>
            <a:ext cx="5813588" cy="7116259"/>
          </a:xfrm>
        </p:spPr>
        <p:txBody>
          <a:bodyPr/>
          <a:lstStyle/>
          <a:p>
            <a:r>
              <a:rPr lang="en-GB" b="1" dirty="0" smtClean="0"/>
              <a:t>State:</a:t>
            </a:r>
          </a:p>
          <a:p>
            <a:pPr>
              <a:spcBef>
                <a:spcPts val="0"/>
              </a:spcBef>
              <a:spcAft>
                <a:spcPts val="1209"/>
              </a:spcAft>
            </a:pPr>
            <a:r>
              <a:rPr lang="en-GB" dirty="0" smtClean="0"/>
              <a:t>The general procedure to follow for sudden deaths will vary from force to force, although all subscribe to certain basic principles in addition to the normal actions when attending any incident</a:t>
            </a:r>
          </a:p>
          <a:p>
            <a:pPr>
              <a:spcBef>
                <a:spcPts val="0"/>
              </a:spcBef>
              <a:spcAft>
                <a:spcPts val="1209"/>
              </a:spcAft>
            </a:pPr>
            <a:r>
              <a:rPr lang="en-GB" dirty="0" smtClean="0"/>
              <a:t>Obviously ensure your own safety before approaching; the scene of a death can be dangerous.  </a:t>
            </a:r>
          </a:p>
          <a:p>
            <a:pPr>
              <a:spcBef>
                <a:spcPts val="0"/>
              </a:spcBef>
              <a:spcAft>
                <a:spcPts val="1209"/>
              </a:spcAft>
            </a:pPr>
            <a:r>
              <a:rPr lang="en-GB" dirty="0" smtClean="0"/>
              <a:t>You should establish a CAP from the outset to preserve the scene.</a:t>
            </a:r>
          </a:p>
          <a:p>
            <a:pPr>
              <a:spcBef>
                <a:spcPts val="0"/>
              </a:spcBef>
              <a:spcAft>
                <a:spcPts val="1209"/>
              </a:spcAft>
            </a:pPr>
            <a:r>
              <a:rPr lang="en-GB" dirty="0" smtClean="0"/>
              <a:t>Beware of bodies in contact with live electrical systems, as well as toxic fumes, poisons, firearms, needles and body fluids.</a:t>
            </a:r>
          </a:p>
          <a:p>
            <a:pPr>
              <a:spcBef>
                <a:spcPts val="0"/>
              </a:spcBef>
              <a:spcAft>
                <a:spcPts val="1209"/>
              </a:spcAft>
            </a:pPr>
            <a:r>
              <a:rPr lang="en-GB" dirty="0" smtClean="0"/>
              <a:t>Touch nothing until a visual inspection has been carried out</a:t>
            </a:r>
          </a:p>
          <a:p>
            <a:pPr>
              <a:spcBef>
                <a:spcPts val="0"/>
              </a:spcBef>
              <a:spcAft>
                <a:spcPts val="1209"/>
              </a:spcAft>
            </a:pPr>
            <a:r>
              <a:rPr lang="en-GB" dirty="0" smtClean="0"/>
              <a:t>Decide whether there is a chance that the person is still alive; could First Aid be administered – is an ambulance required.</a:t>
            </a:r>
          </a:p>
          <a:p>
            <a:pPr>
              <a:spcBef>
                <a:spcPts val="0"/>
              </a:spcBef>
              <a:spcAft>
                <a:spcPts val="1209"/>
              </a:spcAft>
            </a:pPr>
            <a:r>
              <a:rPr lang="en-GB" dirty="0" smtClean="0"/>
              <a:t>Consider that any death could be the result of crime even if it doesn’t look suspicious.</a:t>
            </a:r>
          </a:p>
          <a:p>
            <a:pPr>
              <a:spcBef>
                <a:spcPts val="0"/>
              </a:spcBef>
              <a:spcAft>
                <a:spcPts val="1209"/>
              </a:spcAft>
            </a:pPr>
            <a:r>
              <a:rPr lang="en-GB" dirty="0" smtClean="0"/>
              <a:t>The officer should make a PNB entry which records the location, position and general description of the body, including any visible injuries.</a:t>
            </a:r>
          </a:p>
          <a:p>
            <a:r>
              <a:rPr lang="en-GB" dirty="0" smtClean="0"/>
              <a:t>Any evidence should be noted, such as physical evidence in the immediate area or from witnesses.  Obviously if the identity is known this should be included.</a:t>
            </a:r>
            <a:endParaRPr lang="en-GB" dirty="0"/>
          </a:p>
        </p:txBody>
      </p:sp>
      <p:sp>
        <p:nvSpPr>
          <p:cNvPr id="4" name="Slide Number Placeholder 3"/>
          <p:cNvSpPr>
            <a:spLocks noGrp="1"/>
          </p:cNvSpPr>
          <p:nvPr>
            <p:ph type="sldNum" sz="quarter" idx="10"/>
          </p:nvPr>
        </p:nvSpPr>
        <p:spPr/>
        <p:txBody>
          <a:bodyPr/>
          <a:lstStyle/>
          <a:p>
            <a:fld id="{C1140ABF-7310-4D0C-AF45-0716FEDB2621}" type="slidenum">
              <a:rPr lang="en-GB" altLang="en-US" smtClean="0"/>
              <a:pPr/>
              <a:t>64</a:t>
            </a:fld>
            <a:endParaRPr lang="en-GB" altLang="en-US"/>
          </a:p>
        </p:txBody>
      </p:sp>
    </p:spTree>
    <p:extLst>
      <p:ext uri="{BB962C8B-B14F-4D97-AF65-F5344CB8AC3E}">
        <p14:creationId xmlns:p14="http://schemas.microsoft.com/office/powerpoint/2010/main" val="341357899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03513" y="422275"/>
            <a:ext cx="1417637" cy="1065213"/>
          </a:xfrm>
        </p:spPr>
      </p:sp>
      <p:sp>
        <p:nvSpPr>
          <p:cNvPr id="3" name="Notes Placeholder 2"/>
          <p:cNvSpPr>
            <a:spLocks noGrp="1"/>
          </p:cNvSpPr>
          <p:nvPr>
            <p:ph type="body" idx="1"/>
          </p:nvPr>
        </p:nvSpPr>
        <p:spPr>
          <a:xfrm>
            <a:off x="679287" y="1631771"/>
            <a:ext cx="5439101" cy="7550809"/>
          </a:xfrm>
        </p:spPr>
        <p:txBody>
          <a:bodyPr/>
          <a:lstStyle/>
          <a:p>
            <a:r>
              <a:rPr lang="en-GB" b="1" dirty="0" smtClean="0"/>
              <a:t>State:</a:t>
            </a:r>
          </a:p>
          <a:p>
            <a:pPr>
              <a:spcBef>
                <a:spcPts val="0"/>
              </a:spcBef>
              <a:spcAft>
                <a:spcPts val="1812"/>
              </a:spcAft>
            </a:pPr>
            <a:r>
              <a:rPr lang="en-GB" dirty="0" smtClean="0"/>
              <a:t>A medical professional is required to certify that life is extinct even if it is obvious to you that the person is dead.  The procedure depends on whether the death was expected or not.  If expected you are normally only called to a ‘concern for neighbour’ where the person has no other family there.  Then you will try to ascertain and notify their family doctor who may come and complete the Medical Certificate of Cause of Death. If there are family present they may make arrangements for the funeral director, otherwise you will need to contact the communications centre for one to take the body to the morgue.</a:t>
            </a:r>
          </a:p>
          <a:p>
            <a:pPr>
              <a:spcBef>
                <a:spcPts val="0"/>
              </a:spcBef>
              <a:spcAft>
                <a:spcPts val="1812"/>
              </a:spcAft>
            </a:pPr>
            <a:r>
              <a:rPr lang="en-GB" dirty="0" smtClean="0"/>
              <a:t>You are responsibility for the property of the deceased person and this could include their home if there is no family member available.  You will need to ensure that the home is secure.  Valuable items should be seized and recorded and witnessed as being correct.  The property will be stored until it can be handed over to relatives.</a:t>
            </a:r>
          </a:p>
          <a:p>
            <a:pPr>
              <a:spcBef>
                <a:spcPts val="0"/>
              </a:spcBef>
              <a:spcAft>
                <a:spcPts val="1812"/>
              </a:spcAft>
            </a:pPr>
            <a:r>
              <a:rPr lang="en-GB" dirty="0" smtClean="0"/>
              <a:t>Suicide is not a criminal offence.  However it is thoroughly investigated.  </a:t>
            </a:r>
          </a:p>
          <a:p>
            <a:r>
              <a:rPr lang="en-GB" dirty="0" smtClean="0"/>
              <a:t>You must look for and take possession of the means employed, for example the rope or cord used for a hanging.  If you have to cut the rope leave the knot intact.  Look for a suicide note.  Do not open it.  The reason for this is it might not be suicide and you are preserving the evidence of a murder.</a:t>
            </a:r>
            <a:endParaRPr lang="en-GB" dirty="0"/>
          </a:p>
        </p:txBody>
      </p:sp>
      <p:sp>
        <p:nvSpPr>
          <p:cNvPr id="4" name="Slide Number Placeholder 3"/>
          <p:cNvSpPr>
            <a:spLocks noGrp="1"/>
          </p:cNvSpPr>
          <p:nvPr>
            <p:ph type="sldNum" sz="quarter" idx="10"/>
          </p:nvPr>
        </p:nvSpPr>
        <p:spPr/>
        <p:txBody>
          <a:bodyPr/>
          <a:lstStyle/>
          <a:p>
            <a:fld id="{C1140ABF-7310-4D0C-AF45-0716FEDB2621}" type="slidenum">
              <a:rPr lang="en-GB" altLang="en-US" smtClean="0"/>
              <a:pPr/>
              <a:t>65</a:t>
            </a:fld>
            <a:endParaRPr lang="en-GB" altLang="en-US"/>
          </a:p>
        </p:txBody>
      </p:sp>
    </p:spTree>
    <p:extLst>
      <p:ext uri="{BB962C8B-B14F-4D97-AF65-F5344CB8AC3E}">
        <p14:creationId xmlns:p14="http://schemas.microsoft.com/office/powerpoint/2010/main" val="346684492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1140ABF-7310-4D0C-AF45-0716FEDB2621}" type="slidenum">
              <a:rPr lang="en-GB" altLang="en-US" smtClean="0"/>
              <a:pPr/>
              <a:t>66</a:t>
            </a:fld>
            <a:endParaRPr lang="en-GB" altLang="en-US"/>
          </a:p>
        </p:txBody>
      </p:sp>
    </p:spTree>
    <p:extLst>
      <p:ext uri="{BB962C8B-B14F-4D97-AF65-F5344CB8AC3E}">
        <p14:creationId xmlns:p14="http://schemas.microsoft.com/office/powerpoint/2010/main" val="983285949"/>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Rot="1" noChangeAspect="1" noChangeArrowheads="1" noTextEdit="1"/>
          </p:cNvSpPr>
          <p:nvPr>
            <p:ph type="sldImg"/>
          </p:nvPr>
        </p:nvSpPr>
        <p:spPr>
          <a:xfrm>
            <a:off x="2311400" y="109538"/>
            <a:ext cx="2536825" cy="1901825"/>
          </a:xfrm>
          <a:ln/>
        </p:spPr>
      </p:sp>
      <p:sp>
        <p:nvSpPr>
          <p:cNvPr id="29699" name="Rectangle 3"/>
          <p:cNvSpPr>
            <a:spLocks noGrp="1" noChangeArrowheads="1"/>
          </p:cNvSpPr>
          <p:nvPr>
            <p:ph type="body" idx="1"/>
          </p:nvPr>
        </p:nvSpPr>
        <p:spPr>
          <a:xfrm>
            <a:off x="928062" y="2138745"/>
            <a:ext cx="4984107" cy="717007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400" b="1" dirty="0">
                <a:latin typeface="Arial" charset="0"/>
              </a:rPr>
              <a:t>State: </a:t>
            </a:r>
            <a:r>
              <a:rPr lang="en-GB" altLang="en-US" sz="1400" dirty="0">
                <a:latin typeface="Arial" charset="0"/>
              </a:rPr>
              <a:t>What is NIM? </a:t>
            </a:r>
          </a:p>
          <a:p>
            <a:r>
              <a:rPr lang="en-US" altLang="en-US" dirty="0">
                <a:latin typeface="Arial" charset="0"/>
              </a:rPr>
              <a:t>The </a:t>
            </a:r>
            <a:r>
              <a:rPr lang="en-GB" altLang="en-US" b="1" dirty="0">
                <a:solidFill>
                  <a:srgbClr val="0033CC"/>
                </a:solidFill>
                <a:latin typeface="Arial" charset="0"/>
              </a:rPr>
              <a:t>National Intelligence Model </a:t>
            </a:r>
            <a:r>
              <a:rPr lang="en-GB" altLang="en-US" b="1" dirty="0">
                <a:solidFill>
                  <a:srgbClr val="FF3300"/>
                </a:solidFill>
                <a:latin typeface="Arial" charset="0"/>
              </a:rPr>
              <a:t>(NIM), </a:t>
            </a:r>
            <a:r>
              <a:rPr lang="en-GB" altLang="en-US" dirty="0">
                <a:latin typeface="Arial" charset="0"/>
              </a:rPr>
              <a:t>launched in 2000, </a:t>
            </a:r>
            <a:r>
              <a:rPr lang="en-US" altLang="en-US" dirty="0">
                <a:latin typeface="Arial" charset="0"/>
              </a:rPr>
              <a:t>was a major introduction in the context of police reform.  </a:t>
            </a:r>
          </a:p>
          <a:p>
            <a:r>
              <a:rPr lang="en-US" altLang="en-US" dirty="0" smtClean="0">
                <a:latin typeface="Arial" charset="0"/>
              </a:rPr>
              <a:t>The Home Office describes the </a:t>
            </a:r>
            <a:r>
              <a:rPr lang="en-US" altLang="en-US" b="1" dirty="0" smtClean="0">
                <a:solidFill>
                  <a:srgbClr val="FF3300"/>
                </a:solidFill>
                <a:latin typeface="Arial" charset="0"/>
              </a:rPr>
              <a:t>NIM</a:t>
            </a:r>
            <a:r>
              <a:rPr lang="en-US" altLang="en-US" dirty="0" smtClean="0">
                <a:latin typeface="Arial" charset="0"/>
              </a:rPr>
              <a:t> as </a:t>
            </a:r>
            <a:r>
              <a:rPr lang="en-US" altLang="en-US" i="1" dirty="0" smtClean="0">
                <a:latin typeface="Arial" charset="0"/>
              </a:rPr>
              <a:t>“a validated model of policing….representing best practice in the use of intelligence to fight crime”</a:t>
            </a:r>
          </a:p>
          <a:p>
            <a:r>
              <a:rPr lang="en-US" altLang="en-US" dirty="0">
                <a:latin typeface="Arial" charset="0"/>
              </a:rPr>
              <a:t>All police forces in England &amp; Wales are required to implement the </a:t>
            </a:r>
            <a:r>
              <a:rPr lang="en-US" altLang="en-US" b="1" dirty="0">
                <a:solidFill>
                  <a:srgbClr val="FF3300"/>
                </a:solidFill>
                <a:latin typeface="Arial" charset="0"/>
              </a:rPr>
              <a:t>NIM </a:t>
            </a:r>
            <a:r>
              <a:rPr lang="en-US" altLang="en-US" dirty="0">
                <a:latin typeface="Arial" charset="0"/>
              </a:rPr>
              <a:t>and it is also used by the National Crime Agency (NCA), the UK Border Agency and Local Community Safety Partnerships</a:t>
            </a:r>
            <a:endParaRPr lang="en-US" altLang="en-US" b="1" dirty="0">
              <a:solidFill>
                <a:srgbClr val="FF3300"/>
              </a:solidFill>
              <a:latin typeface="Arial" charset="0"/>
            </a:endParaRPr>
          </a:p>
          <a:p>
            <a:r>
              <a:rPr lang="en-GB" altLang="en-US" b="1" dirty="0">
                <a:solidFill>
                  <a:srgbClr val="FF3300"/>
                </a:solidFill>
                <a:latin typeface="Arial" charset="0"/>
              </a:rPr>
              <a:t>NIM</a:t>
            </a:r>
            <a:r>
              <a:rPr lang="en-GB" altLang="en-US" dirty="0">
                <a:latin typeface="Arial" charset="0"/>
              </a:rPr>
              <a:t> is a standardised framework that puts intelligence at the heart of policing and represents best practice in the use of intelligence to fight crime.</a:t>
            </a:r>
          </a:p>
          <a:p>
            <a:r>
              <a:rPr lang="en-GB" altLang="en-US" dirty="0">
                <a:latin typeface="Arial" charset="0"/>
              </a:rPr>
              <a:t>It is a model for policing that senior managers can use to help them to determine the strategic direction and make tactical decisions about resourcing and operational policing to support local and national objectives; it also helps manage risk. </a:t>
            </a:r>
          </a:p>
          <a:p>
            <a:r>
              <a:rPr lang="en-GB" altLang="en-US" dirty="0" smtClean="0">
                <a:latin typeface="Arial" charset="0"/>
              </a:rPr>
              <a:t>Therefore, </a:t>
            </a:r>
            <a:r>
              <a:rPr lang="en-GB" altLang="en-US" b="1" dirty="0" smtClean="0">
                <a:solidFill>
                  <a:srgbClr val="FF3300"/>
                </a:solidFill>
                <a:latin typeface="Arial" charset="0"/>
              </a:rPr>
              <a:t>NIM</a:t>
            </a:r>
            <a:r>
              <a:rPr lang="en-GB" altLang="en-US" dirty="0" smtClean="0">
                <a:latin typeface="Arial" charset="0"/>
              </a:rPr>
              <a:t> is not just about intelligence gathering, it is also a business process model that can be used to guide all activities of a police force.</a:t>
            </a:r>
            <a:endParaRPr lang="en-GB" altLang="en-US" dirty="0">
              <a:latin typeface="Arial" charset="0"/>
            </a:endParaRPr>
          </a:p>
          <a:p>
            <a:endParaRPr lang="en-GB" altLang="en-US" dirty="0">
              <a:latin typeface="Arial" charset="0"/>
            </a:endParaRPr>
          </a:p>
          <a:p>
            <a:endParaRPr lang="en-US" altLang="en-US" dirty="0">
              <a:latin typeface="Arial" charset="0"/>
            </a:endParaRPr>
          </a:p>
        </p:txBody>
      </p:sp>
    </p:spTree>
    <p:extLst>
      <p:ext uri="{BB962C8B-B14F-4D97-AF65-F5344CB8AC3E}">
        <p14:creationId xmlns:p14="http://schemas.microsoft.com/office/powerpoint/2010/main" val="93296186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xfrm>
            <a:off x="2214563" y="617538"/>
            <a:ext cx="2535237" cy="1901825"/>
          </a:xfrm>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400" b="1" dirty="0">
                <a:latin typeface="Arial" charset="0"/>
              </a:rPr>
              <a:t>QTS:  </a:t>
            </a:r>
            <a:r>
              <a:rPr lang="en-GB" altLang="en-US" sz="1400" dirty="0">
                <a:latin typeface="Arial" charset="0"/>
              </a:rPr>
              <a:t>Why is there a need for </a:t>
            </a:r>
            <a:r>
              <a:rPr lang="en-GB" altLang="en-US" sz="1400" b="1" dirty="0">
                <a:solidFill>
                  <a:srgbClr val="FF3300"/>
                </a:solidFill>
                <a:latin typeface="Arial" charset="0"/>
              </a:rPr>
              <a:t>NIM?</a:t>
            </a:r>
            <a:r>
              <a:rPr lang="en-GB" altLang="en-US" sz="1400" dirty="0">
                <a:latin typeface="Arial" charset="0"/>
              </a:rPr>
              <a:t> </a:t>
            </a:r>
          </a:p>
          <a:p>
            <a:r>
              <a:rPr lang="en-GB" altLang="en-US" sz="1400" dirty="0">
                <a:latin typeface="Arial" charset="0"/>
              </a:rPr>
              <a:t>The </a:t>
            </a:r>
            <a:r>
              <a:rPr lang="en-GB" altLang="en-US" sz="1400" b="1" dirty="0">
                <a:solidFill>
                  <a:srgbClr val="FF3300"/>
                </a:solidFill>
                <a:latin typeface="Arial" charset="0"/>
              </a:rPr>
              <a:t>NIM</a:t>
            </a:r>
            <a:r>
              <a:rPr lang="en-GB" altLang="en-US" sz="1400" dirty="0">
                <a:latin typeface="Arial" charset="0"/>
              </a:rPr>
              <a:t> is a simple and practical approach, which begins with an understanding that the Force has limited resources with which to address demand. </a:t>
            </a:r>
          </a:p>
          <a:p>
            <a:r>
              <a:rPr lang="en-GB" altLang="en-US" sz="1400" dirty="0">
                <a:latin typeface="Arial" charset="0"/>
              </a:rPr>
              <a:t>Resources must be deployed to where they best match current and anticipated demand with effective decision-making being dependent on clear lines of communication, ownership and accountability across the Force. </a:t>
            </a:r>
          </a:p>
          <a:p>
            <a:r>
              <a:rPr lang="en-GB" altLang="en-US" sz="1400" dirty="0">
                <a:latin typeface="Arial" charset="0"/>
              </a:rPr>
              <a:t>In order to maximise the impact from limited resources the Force shall establish operational priorities and have processes in place that allow senior managers at each level to determine and manage the appropriate local or specialised response to these priorities. </a:t>
            </a:r>
          </a:p>
          <a:p>
            <a:r>
              <a:rPr lang="en-GB" altLang="en-US" sz="1400" dirty="0">
                <a:latin typeface="Arial" charset="0"/>
              </a:rPr>
              <a:t>These responses may include collaboration with partner agencies that are often best placed to use their resources to bring about long term benefit. </a:t>
            </a:r>
          </a:p>
          <a:p>
            <a:r>
              <a:rPr lang="en-GB" altLang="en-US" sz="1400" dirty="0">
                <a:latin typeface="Arial" charset="0"/>
              </a:rPr>
              <a:t>In an environment of increased external scrutiny, and a requirement to account for performance with cost-effective use of resources, the Force shall make every effort to reduce demand through an approach that uses all available information and resources in an intelligent way. </a:t>
            </a:r>
          </a:p>
          <a:p>
            <a:r>
              <a:rPr lang="en-GB" altLang="en-US" sz="1400" dirty="0">
                <a:latin typeface="Arial" charset="0"/>
              </a:rPr>
              <a:t>Whilst not all demands are predictable and not all issues can be prevented by early action, the NIM aims to create an environment in which unforeseen and recurring demands become the exception rather than the norm. </a:t>
            </a:r>
          </a:p>
          <a:p>
            <a:endParaRPr lang="en-GB" altLang="en-US" sz="1400" dirty="0">
              <a:latin typeface="Arial" charset="0"/>
            </a:endParaRPr>
          </a:p>
        </p:txBody>
      </p:sp>
      <p:sp>
        <p:nvSpPr>
          <p:cNvPr id="307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112" charset="-128"/>
              </a:defRPr>
            </a:lvl1pPr>
            <a:lvl2pPr marL="748225" indent="-287779" eaLnBrk="0" hangingPunct="0">
              <a:spcBef>
                <a:spcPct val="30000"/>
              </a:spcBef>
              <a:defRPr sz="1200">
                <a:solidFill>
                  <a:schemeClr val="tx1"/>
                </a:solidFill>
                <a:latin typeface="Arial" charset="0"/>
                <a:ea typeface="ＭＳ Ｐゴシック" pitchFamily="-112" charset="-128"/>
              </a:defRPr>
            </a:lvl2pPr>
            <a:lvl3pPr marL="1151115" indent="-230223" eaLnBrk="0" hangingPunct="0">
              <a:spcBef>
                <a:spcPct val="30000"/>
              </a:spcBef>
              <a:defRPr sz="1200">
                <a:solidFill>
                  <a:schemeClr val="tx1"/>
                </a:solidFill>
                <a:latin typeface="Arial" charset="0"/>
                <a:ea typeface="ＭＳ Ｐゴシック" pitchFamily="-112" charset="-128"/>
              </a:defRPr>
            </a:lvl3pPr>
            <a:lvl4pPr marL="1611561" indent="-230223" eaLnBrk="0" hangingPunct="0">
              <a:spcBef>
                <a:spcPct val="30000"/>
              </a:spcBef>
              <a:defRPr sz="1200">
                <a:solidFill>
                  <a:schemeClr val="tx1"/>
                </a:solidFill>
                <a:latin typeface="Arial" charset="0"/>
                <a:ea typeface="ＭＳ Ｐゴシック" pitchFamily="-112" charset="-128"/>
              </a:defRPr>
            </a:lvl4pPr>
            <a:lvl5pPr marL="2072008" indent="-230223" eaLnBrk="0" hangingPunct="0">
              <a:spcBef>
                <a:spcPct val="30000"/>
              </a:spcBef>
              <a:defRPr sz="1200">
                <a:solidFill>
                  <a:schemeClr val="tx1"/>
                </a:solidFill>
                <a:latin typeface="Arial" charset="0"/>
                <a:ea typeface="ＭＳ Ｐゴシック" pitchFamily="-112" charset="-128"/>
              </a:defRPr>
            </a:lvl5pPr>
            <a:lvl6pPr marL="2532454" indent="-230223" eaLnBrk="0" fontAlgn="base" hangingPunct="0">
              <a:spcBef>
                <a:spcPct val="30000"/>
              </a:spcBef>
              <a:spcAft>
                <a:spcPct val="0"/>
              </a:spcAft>
              <a:defRPr sz="1200">
                <a:solidFill>
                  <a:schemeClr val="tx1"/>
                </a:solidFill>
                <a:latin typeface="Arial" charset="0"/>
                <a:ea typeface="ＭＳ Ｐゴシック" pitchFamily="-112" charset="-128"/>
              </a:defRPr>
            </a:lvl6pPr>
            <a:lvl7pPr marL="2992900" indent="-230223" eaLnBrk="0" fontAlgn="base" hangingPunct="0">
              <a:spcBef>
                <a:spcPct val="30000"/>
              </a:spcBef>
              <a:spcAft>
                <a:spcPct val="0"/>
              </a:spcAft>
              <a:defRPr sz="1200">
                <a:solidFill>
                  <a:schemeClr val="tx1"/>
                </a:solidFill>
                <a:latin typeface="Arial" charset="0"/>
                <a:ea typeface="ＭＳ Ｐゴシック" pitchFamily="-112" charset="-128"/>
              </a:defRPr>
            </a:lvl7pPr>
            <a:lvl8pPr marL="3453346" indent="-230223" eaLnBrk="0" fontAlgn="base" hangingPunct="0">
              <a:spcBef>
                <a:spcPct val="30000"/>
              </a:spcBef>
              <a:spcAft>
                <a:spcPct val="0"/>
              </a:spcAft>
              <a:defRPr sz="1200">
                <a:solidFill>
                  <a:schemeClr val="tx1"/>
                </a:solidFill>
                <a:latin typeface="Arial" charset="0"/>
                <a:ea typeface="ＭＳ Ｐゴシック" pitchFamily="-112" charset="-128"/>
              </a:defRPr>
            </a:lvl8pPr>
            <a:lvl9pPr marL="3913792" indent="-230223" eaLnBrk="0" fontAlgn="base" hangingPunct="0">
              <a:spcBef>
                <a:spcPct val="30000"/>
              </a:spcBef>
              <a:spcAft>
                <a:spcPct val="0"/>
              </a:spcAft>
              <a:defRPr sz="1200">
                <a:solidFill>
                  <a:schemeClr val="tx1"/>
                </a:solidFill>
                <a:latin typeface="Arial" charset="0"/>
                <a:ea typeface="ＭＳ Ｐゴシック" pitchFamily="-112" charset="-128"/>
              </a:defRPr>
            </a:lvl9pPr>
          </a:lstStyle>
          <a:p>
            <a:pPr eaLnBrk="1" hangingPunct="1">
              <a:spcBef>
                <a:spcPct val="0"/>
              </a:spcBef>
            </a:pPr>
            <a:fld id="{3E66587D-C405-4E70-858E-DD2D85B458E1}" type="slidenum">
              <a:rPr lang="en-GB" altLang="en-US" smtClean="0"/>
              <a:pPr eaLnBrk="1" hangingPunct="1">
                <a:spcBef>
                  <a:spcPct val="0"/>
                </a:spcBef>
              </a:pPr>
              <a:t>70</a:t>
            </a:fld>
            <a:endParaRPr lang="en-GB" altLang="en-US" dirty="0" smtClean="0"/>
          </a:p>
        </p:txBody>
      </p:sp>
    </p:spTree>
    <p:extLst>
      <p:ext uri="{BB962C8B-B14F-4D97-AF65-F5344CB8AC3E}">
        <p14:creationId xmlns:p14="http://schemas.microsoft.com/office/powerpoint/2010/main" val="3330674979"/>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2649538" y="109538"/>
            <a:ext cx="1644650" cy="1233487"/>
          </a:xfrm>
          <a:ln/>
        </p:spPr>
      </p:sp>
      <p:sp>
        <p:nvSpPr>
          <p:cNvPr id="31747" name="Notes Placeholder 2"/>
          <p:cNvSpPr>
            <a:spLocks noGrp="1"/>
          </p:cNvSpPr>
          <p:nvPr>
            <p:ph type="body" idx="1"/>
          </p:nvPr>
        </p:nvSpPr>
        <p:spPr>
          <a:xfrm>
            <a:off x="710053" y="1414496"/>
            <a:ext cx="5439101" cy="8328871"/>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dirty="0" smtClean="0">
                <a:latin typeface="Arial" charset="0"/>
              </a:rPr>
              <a:t>State:  </a:t>
            </a:r>
            <a:r>
              <a:rPr lang="en-GB" altLang="en-US" dirty="0" smtClean="0">
                <a:latin typeface="Arial" charset="0"/>
              </a:rPr>
              <a:t>To be effective the NIM relies on information and/or intelligence which can be obtained from a variety of sources.</a:t>
            </a:r>
          </a:p>
          <a:p>
            <a:r>
              <a:rPr lang="en-GB" altLang="en-US" dirty="0" smtClean="0">
                <a:latin typeface="Arial" charset="0"/>
              </a:rPr>
              <a:t>As has previously been discussed, there is a plethora of of both legislation and policy and procedure that governs the use of information and intelligence by the police.</a:t>
            </a:r>
          </a:p>
          <a:p>
            <a:r>
              <a:rPr lang="en-GB" altLang="en-US" dirty="0" smtClean="0">
                <a:latin typeface="Arial" charset="0"/>
              </a:rPr>
              <a:t> What you see here is a list of the legislation, national policies, codes of practice and guidelines relate to the gathering and submitting of information.  </a:t>
            </a:r>
          </a:p>
          <a:p>
            <a:r>
              <a:rPr lang="en-GB" altLang="en-US" dirty="0" smtClean="0">
                <a:latin typeface="Arial" charset="0"/>
              </a:rPr>
              <a:t>(Show slide and add explanation)</a:t>
            </a:r>
          </a:p>
          <a:p>
            <a:r>
              <a:rPr lang="en-GB" altLang="en-US" b="1" dirty="0" smtClean="0">
                <a:solidFill>
                  <a:srgbClr val="0033CC"/>
                </a:solidFill>
                <a:latin typeface="Arial" charset="0"/>
              </a:rPr>
              <a:t>The Criminal Procedure and Investigations Act 1996 </a:t>
            </a:r>
            <a:r>
              <a:rPr lang="en-GB" altLang="en-US" dirty="0" smtClean="0">
                <a:latin typeface="Arial" charset="0"/>
              </a:rPr>
              <a:t>provides l</a:t>
            </a:r>
            <a:r>
              <a:rPr lang="en-GB" dirty="0" smtClean="0"/>
              <a:t>egislation </a:t>
            </a:r>
            <a:r>
              <a:rPr lang="en-GB" dirty="0"/>
              <a:t>which lays down provisions for prosecution and defence disclosure to be conducted in stages within criminal proceedings. It also outlines the responsibilities of the police with regards to material for the purposes of prosecution disclosure and creates a code of practice for the police to comply with</a:t>
            </a:r>
            <a:r>
              <a:rPr lang="en-GB" dirty="0" smtClean="0"/>
              <a:t>.</a:t>
            </a:r>
          </a:p>
          <a:p>
            <a:r>
              <a:rPr lang="en-GB" b="1" dirty="0" smtClean="0">
                <a:solidFill>
                  <a:srgbClr val="0033CC"/>
                </a:solidFill>
              </a:rPr>
              <a:t>The Data Protection Act 1998 </a:t>
            </a:r>
            <a:r>
              <a:rPr lang="en-GB" dirty="0" smtClean="0"/>
              <a:t>also makes provision </a:t>
            </a:r>
            <a:r>
              <a:rPr lang="en-GB" dirty="0"/>
              <a:t>for the regulation of the processing of information relating to individuals, including the obtaining, holding, use or disclosure of such </a:t>
            </a:r>
            <a:r>
              <a:rPr lang="en-GB" dirty="0" smtClean="0"/>
              <a:t>information.  </a:t>
            </a:r>
          </a:p>
          <a:p>
            <a:r>
              <a:rPr lang="en-GB" dirty="0" smtClean="0"/>
              <a:t>We have already dealt with the </a:t>
            </a:r>
            <a:r>
              <a:rPr lang="en-GB" b="1" dirty="0" smtClean="0">
                <a:solidFill>
                  <a:srgbClr val="0033CC"/>
                </a:solidFill>
              </a:rPr>
              <a:t>Human Rights Act 1998</a:t>
            </a:r>
          </a:p>
          <a:p>
            <a:r>
              <a:rPr lang="en-GB" altLang="en-US" dirty="0">
                <a:latin typeface="Arial" charset="0"/>
              </a:rPr>
              <a:t>The </a:t>
            </a:r>
            <a:r>
              <a:rPr lang="en-GB" altLang="en-US" b="1" dirty="0">
                <a:solidFill>
                  <a:srgbClr val="0033CC"/>
                </a:solidFill>
                <a:latin typeface="Arial" charset="0"/>
              </a:rPr>
              <a:t>Freedom of Information Act </a:t>
            </a:r>
            <a:r>
              <a:rPr lang="en-GB" altLang="en-US" b="1" dirty="0" smtClean="0">
                <a:solidFill>
                  <a:srgbClr val="0033CC"/>
                </a:solidFill>
                <a:latin typeface="Arial" charset="0"/>
              </a:rPr>
              <a:t>2000 </a:t>
            </a:r>
            <a:r>
              <a:rPr lang="en-GB" dirty="0" smtClean="0"/>
              <a:t>also </a:t>
            </a:r>
            <a:r>
              <a:rPr lang="en-GB" dirty="0"/>
              <a:t>makes provision for the disclosure of information held by public authorities or by persons providing services for them and to amend the Data Protection Act 1998 and the Public Records Act 1958</a:t>
            </a:r>
            <a:endParaRPr lang="en-GB" altLang="en-US" b="1" dirty="0">
              <a:latin typeface="Arial" charset="0"/>
            </a:endParaRPr>
          </a:p>
          <a:p>
            <a:endParaRPr lang="en-GB" dirty="0"/>
          </a:p>
          <a:p>
            <a:endParaRPr lang="en-GB" dirty="0"/>
          </a:p>
          <a:p>
            <a:endParaRPr lang="en-GB" dirty="0"/>
          </a:p>
          <a:p>
            <a:endParaRPr lang="en-GB" altLang="en-US" dirty="0" smtClean="0">
              <a:latin typeface="Arial"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112" charset="-128"/>
              </a:defRPr>
            </a:lvl1pPr>
            <a:lvl2pPr marL="748225" indent="-287779" eaLnBrk="0" hangingPunct="0">
              <a:spcBef>
                <a:spcPct val="30000"/>
              </a:spcBef>
              <a:defRPr sz="1200">
                <a:solidFill>
                  <a:schemeClr val="tx1"/>
                </a:solidFill>
                <a:latin typeface="Arial" charset="0"/>
                <a:ea typeface="ＭＳ Ｐゴシック" pitchFamily="-112" charset="-128"/>
              </a:defRPr>
            </a:lvl2pPr>
            <a:lvl3pPr marL="1151115" indent="-230223" eaLnBrk="0" hangingPunct="0">
              <a:spcBef>
                <a:spcPct val="30000"/>
              </a:spcBef>
              <a:defRPr sz="1200">
                <a:solidFill>
                  <a:schemeClr val="tx1"/>
                </a:solidFill>
                <a:latin typeface="Arial" charset="0"/>
                <a:ea typeface="ＭＳ Ｐゴシック" pitchFamily="-112" charset="-128"/>
              </a:defRPr>
            </a:lvl3pPr>
            <a:lvl4pPr marL="1611561" indent="-230223" eaLnBrk="0" hangingPunct="0">
              <a:spcBef>
                <a:spcPct val="30000"/>
              </a:spcBef>
              <a:defRPr sz="1200">
                <a:solidFill>
                  <a:schemeClr val="tx1"/>
                </a:solidFill>
                <a:latin typeface="Arial" charset="0"/>
                <a:ea typeface="ＭＳ Ｐゴシック" pitchFamily="-112" charset="-128"/>
              </a:defRPr>
            </a:lvl4pPr>
            <a:lvl5pPr marL="2072008" indent="-230223" eaLnBrk="0" hangingPunct="0">
              <a:spcBef>
                <a:spcPct val="30000"/>
              </a:spcBef>
              <a:defRPr sz="1200">
                <a:solidFill>
                  <a:schemeClr val="tx1"/>
                </a:solidFill>
                <a:latin typeface="Arial" charset="0"/>
                <a:ea typeface="ＭＳ Ｐゴシック" pitchFamily="-112" charset="-128"/>
              </a:defRPr>
            </a:lvl5pPr>
            <a:lvl6pPr marL="2532454" indent="-230223" eaLnBrk="0" fontAlgn="base" hangingPunct="0">
              <a:spcBef>
                <a:spcPct val="30000"/>
              </a:spcBef>
              <a:spcAft>
                <a:spcPct val="0"/>
              </a:spcAft>
              <a:defRPr sz="1200">
                <a:solidFill>
                  <a:schemeClr val="tx1"/>
                </a:solidFill>
                <a:latin typeface="Arial" charset="0"/>
                <a:ea typeface="ＭＳ Ｐゴシック" pitchFamily="-112" charset="-128"/>
              </a:defRPr>
            </a:lvl6pPr>
            <a:lvl7pPr marL="2992900" indent="-230223" eaLnBrk="0" fontAlgn="base" hangingPunct="0">
              <a:spcBef>
                <a:spcPct val="30000"/>
              </a:spcBef>
              <a:spcAft>
                <a:spcPct val="0"/>
              </a:spcAft>
              <a:defRPr sz="1200">
                <a:solidFill>
                  <a:schemeClr val="tx1"/>
                </a:solidFill>
                <a:latin typeface="Arial" charset="0"/>
                <a:ea typeface="ＭＳ Ｐゴシック" pitchFamily="-112" charset="-128"/>
              </a:defRPr>
            </a:lvl7pPr>
            <a:lvl8pPr marL="3453346" indent="-230223" eaLnBrk="0" fontAlgn="base" hangingPunct="0">
              <a:spcBef>
                <a:spcPct val="30000"/>
              </a:spcBef>
              <a:spcAft>
                <a:spcPct val="0"/>
              </a:spcAft>
              <a:defRPr sz="1200">
                <a:solidFill>
                  <a:schemeClr val="tx1"/>
                </a:solidFill>
                <a:latin typeface="Arial" charset="0"/>
                <a:ea typeface="ＭＳ Ｐゴシック" pitchFamily="-112" charset="-128"/>
              </a:defRPr>
            </a:lvl8pPr>
            <a:lvl9pPr marL="3913792" indent="-230223" eaLnBrk="0" fontAlgn="base" hangingPunct="0">
              <a:spcBef>
                <a:spcPct val="30000"/>
              </a:spcBef>
              <a:spcAft>
                <a:spcPct val="0"/>
              </a:spcAft>
              <a:defRPr sz="1200">
                <a:solidFill>
                  <a:schemeClr val="tx1"/>
                </a:solidFill>
                <a:latin typeface="Arial" charset="0"/>
                <a:ea typeface="ＭＳ Ｐゴシック" pitchFamily="-112" charset="-128"/>
              </a:defRPr>
            </a:lvl9pPr>
          </a:lstStyle>
          <a:p>
            <a:pPr eaLnBrk="1" hangingPunct="1">
              <a:spcBef>
                <a:spcPct val="0"/>
              </a:spcBef>
            </a:pPr>
            <a:fld id="{C61ACC4F-D3F9-4A75-84A3-BCFAFD4DA082}" type="slidenum">
              <a:rPr lang="en-GB" altLang="en-US" smtClean="0"/>
              <a:pPr eaLnBrk="1" hangingPunct="1">
                <a:spcBef>
                  <a:spcPct val="0"/>
                </a:spcBef>
              </a:pPr>
              <a:t>71</a:t>
            </a:fld>
            <a:endParaRPr lang="en-GB" altLang="en-US" dirty="0" smtClean="0"/>
          </a:p>
        </p:txBody>
      </p:sp>
    </p:spTree>
    <p:extLst>
      <p:ext uri="{BB962C8B-B14F-4D97-AF65-F5344CB8AC3E}">
        <p14:creationId xmlns:p14="http://schemas.microsoft.com/office/powerpoint/2010/main" val="3815000019"/>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xfrm>
            <a:off x="2214563" y="617538"/>
            <a:ext cx="2535237" cy="1901825"/>
          </a:xfrm>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smtClean="0">
                <a:latin typeface="Arial" charset="0"/>
              </a:rPr>
              <a:t>We are now going to look at this in more detail.</a:t>
            </a: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112" charset="-128"/>
              </a:defRPr>
            </a:lvl1pPr>
            <a:lvl2pPr marL="748225" indent="-287779" eaLnBrk="0" hangingPunct="0">
              <a:spcBef>
                <a:spcPct val="30000"/>
              </a:spcBef>
              <a:defRPr sz="1200">
                <a:solidFill>
                  <a:schemeClr val="tx1"/>
                </a:solidFill>
                <a:latin typeface="Arial" charset="0"/>
                <a:ea typeface="ＭＳ Ｐゴシック" pitchFamily="-112" charset="-128"/>
              </a:defRPr>
            </a:lvl2pPr>
            <a:lvl3pPr marL="1151115" indent="-230223" eaLnBrk="0" hangingPunct="0">
              <a:spcBef>
                <a:spcPct val="30000"/>
              </a:spcBef>
              <a:defRPr sz="1200">
                <a:solidFill>
                  <a:schemeClr val="tx1"/>
                </a:solidFill>
                <a:latin typeface="Arial" charset="0"/>
                <a:ea typeface="ＭＳ Ｐゴシック" pitchFamily="-112" charset="-128"/>
              </a:defRPr>
            </a:lvl3pPr>
            <a:lvl4pPr marL="1611561" indent="-230223" eaLnBrk="0" hangingPunct="0">
              <a:spcBef>
                <a:spcPct val="30000"/>
              </a:spcBef>
              <a:defRPr sz="1200">
                <a:solidFill>
                  <a:schemeClr val="tx1"/>
                </a:solidFill>
                <a:latin typeface="Arial" charset="0"/>
                <a:ea typeface="ＭＳ Ｐゴシック" pitchFamily="-112" charset="-128"/>
              </a:defRPr>
            </a:lvl4pPr>
            <a:lvl5pPr marL="2072008" indent="-230223" eaLnBrk="0" hangingPunct="0">
              <a:spcBef>
                <a:spcPct val="30000"/>
              </a:spcBef>
              <a:defRPr sz="1200">
                <a:solidFill>
                  <a:schemeClr val="tx1"/>
                </a:solidFill>
                <a:latin typeface="Arial" charset="0"/>
                <a:ea typeface="ＭＳ Ｐゴシック" pitchFamily="-112" charset="-128"/>
              </a:defRPr>
            </a:lvl5pPr>
            <a:lvl6pPr marL="2532454" indent="-230223" eaLnBrk="0" fontAlgn="base" hangingPunct="0">
              <a:spcBef>
                <a:spcPct val="30000"/>
              </a:spcBef>
              <a:spcAft>
                <a:spcPct val="0"/>
              </a:spcAft>
              <a:defRPr sz="1200">
                <a:solidFill>
                  <a:schemeClr val="tx1"/>
                </a:solidFill>
                <a:latin typeface="Arial" charset="0"/>
                <a:ea typeface="ＭＳ Ｐゴシック" pitchFamily="-112" charset="-128"/>
              </a:defRPr>
            </a:lvl6pPr>
            <a:lvl7pPr marL="2992900" indent="-230223" eaLnBrk="0" fontAlgn="base" hangingPunct="0">
              <a:spcBef>
                <a:spcPct val="30000"/>
              </a:spcBef>
              <a:spcAft>
                <a:spcPct val="0"/>
              </a:spcAft>
              <a:defRPr sz="1200">
                <a:solidFill>
                  <a:schemeClr val="tx1"/>
                </a:solidFill>
                <a:latin typeface="Arial" charset="0"/>
                <a:ea typeface="ＭＳ Ｐゴシック" pitchFamily="-112" charset="-128"/>
              </a:defRPr>
            </a:lvl7pPr>
            <a:lvl8pPr marL="3453346" indent="-230223" eaLnBrk="0" fontAlgn="base" hangingPunct="0">
              <a:spcBef>
                <a:spcPct val="30000"/>
              </a:spcBef>
              <a:spcAft>
                <a:spcPct val="0"/>
              </a:spcAft>
              <a:defRPr sz="1200">
                <a:solidFill>
                  <a:schemeClr val="tx1"/>
                </a:solidFill>
                <a:latin typeface="Arial" charset="0"/>
                <a:ea typeface="ＭＳ Ｐゴシック" pitchFamily="-112" charset="-128"/>
              </a:defRPr>
            </a:lvl8pPr>
            <a:lvl9pPr marL="3913792" indent="-230223" eaLnBrk="0" fontAlgn="base" hangingPunct="0">
              <a:spcBef>
                <a:spcPct val="30000"/>
              </a:spcBef>
              <a:spcAft>
                <a:spcPct val="0"/>
              </a:spcAft>
              <a:defRPr sz="1200">
                <a:solidFill>
                  <a:schemeClr val="tx1"/>
                </a:solidFill>
                <a:latin typeface="Arial" charset="0"/>
                <a:ea typeface="ＭＳ Ｐゴシック" pitchFamily="-112" charset="-128"/>
              </a:defRPr>
            </a:lvl9pPr>
          </a:lstStyle>
          <a:p>
            <a:pPr eaLnBrk="1" hangingPunct="1">
              <a:spcBef>
                <a:spcPct val="0"/>
              </a:spcBef>
            </a:pPr>
            <a:fld id="{2868F7A3-9E40-44A7-998C-2AD5FD88BE78}" type="slidenum">
              <a:rPr lang="en-GB" altLang="en-US" smtClean="0"/>
              <a:pPr eaLnBrk="1" hangingPunct="1">
                <a:spcBef>
                  <a:spcPct val="0"/>
                </a:spcBef>
              </a:pPr>
              <a:t>72</a:t>
            </a:fld>
            <a:endParaRPr lang="en-GB" altLang="en-US" dirty="0" smtClean="0"/>
          </a:p>
        </p:txBody>
      </p:sp>
    </p:spTree>
    <p:extLst>
      <p:ext uri="{BB962C8B-B14F-4D97-AF65-F5344CB8AC3E}">
        <p14:creationId xmlns:p14="http://schemas.microsoft.com/office/powerpoint/2010/main" val="1034150677"/>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xfrm>
            <a:off x="2214563" y="617538"/>
            <a:ext cx="2535237" cy="1901825"/>
          </a:xfrm>
          <a:ln/>
        </p:spPr>
      </p:sp>
      <p:sp>
        <p:nvSpPr>
          <p:cNvPr id="36867" name="Notes Placeholder 2"/>
          <p:cNvSpPr>
            <a:spLocks noGrp="1"/>
          </p:cNvSpPr>
          <p:nvPr>
            <p:ph type="body" idx="1"/>
          </p:nvPr>
        </p:nvSpPr>
        <p:spPr>
          <a:xfrm>
            <a:off x="679288" y="2717570"/>
            <a:ext cx="5439101" cy="688094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dirty="0" smtClean="0">
                <a:latin typeface="Arial" charset="0"/>
              </a:rPr>
              <a:t>State:</a:t>
            </a:r>
          </a:p>
          <a:p>
            <a:r>
              <a:rPr lang="en-GB" altLang="en-US" dirty="0" smtClean="0">
                <a:latin typeface="Arial" charset="0"/>
              </a:rPr>
              <a:t>So what’s the difference between information, intelligence and evidence?</a:t>
            </a:r>
          </a:p>
          <a:p>
            <a:r>
              <a:rPr lang="en-GB" altLang="en-US" b="1" dirty="0" smtClean="0">
                <a:solidFill>
                  <a:srgbClr val="0033CC"/>
                </a:solidFill>
                <a:latin typeface="Arial" charset="0"/>
              </a:rPr>
              <a:t>Intelligence</a:t>
            </a:r>
            <a:r>
              <a:rPr lang="en-GB" altLang="en-US" dirty="0" smtClean="0">
                <a:latin typeface="Arial" charset="0"/>
              </a:rPr>
              <a:t> is more difficult to define but in an investigative context may be considered a form of information but of a ‘special’ kind. It is information which has taken on a special meaning.</a:t>
            </a:r>
          </a:p>
          <a:p>
            <a:r>
              <a:rPr lang="en-GB" altLang="en-US" dirty="0" smtClean="0">
                <a:latin typeface="Arial" charset="0"/>
              </a:rPr>
              <a:t>Quite often it is information gathered covertly from a variety of sources (some confidential), which has been processed, i.e. recorded, graded and evaluated.</a:t>
            </a:r>
          </a:p>
          <a:p>
            <a:r>
              <a:rPr lang="en-GB" altLang="en-US" b="1" dirty="0" smtClean="0">
                <a:solidFill>
                  <a:srgbClr val="0033CC"/>
                </a:solidFill>
                <a:latin typeface="Arial" charset="0"/>
              </a:rPr>
              <a:t>Evidence</a:t>
            </a:r>
            <a:r>
              <a:rPr lang="en-GB" altLang="en-US" dirty="0" smtClean="0">
                <a:latin typeface="Arial" charset="0"/>
              </a:rPr>
              <a:t> can be either information or intelligence, and is generally material that abides by the ‘rules of evidence’, that is to say is ‘admissible’ in that it can be used in a court of law to determine or demonstrate the truth.</a:t>
            </a:r>
            <a:endParaRPr lang="en-GB" altLang="en-US" b="1" dirty="0" smtClean="0">
              <a:latin typeface="Arial" charset="0"/>
            </a:endParaRPr>
          </a:p>
          <a:p>
            <a:endParaRPr lang="en-GB" altLang="en-US" dirty="0" smtClean="0">
              <a:latin typeface="Arial" charset="0"/>
            </a:endParaRPr>
          </a:p>
        </p:txBody>
      </p:sp>
      <p:sp>
        <p:nvSpPr>
          <p:cNvPr id="36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112" charset="-128"/>
              </a:defRPr>
            </a:lvl1pPr>
            <a:lvl2pPr marL="748225" indent="-287779" eaLnBrk="0" hangingPunct="0">
              <a:spcBef>
                <a:spcPct val="30000"/>
              </a:spcBef>
              <a:defRPr sz="1200">
                <a:solidFill>
                  <a:schemeClr val="tx1"/>
                </a:solidFill>
                <a:latin typeface="Arial" charset="0"/>
                <a:ea typeface="ＭＳ Ｐゴシック" pitchFamily="-112" charset="-128"/>
              </a:defRPr>
            </a:lvl2pPr>
            <a:lvl3pPr marL="1151115" indent="-230223" eaLnBrk="0" hangingPunct="0">
              <a:spcBef>
                <a:spcPct val="30000"/>
              </a:spcBef>
              <a:defRPr sz="1200">
                <a:solidFill>
                  <a:schemeClr val="tx1"/>
                </a:solidFill>
                <a:latin typeface="Arial" charset="0"/>
                <a:ea typeface="ＭＳ Ｐゴシック" pitchFamily="-112" charset="-128"/>
              </a:defRPr>
            </a:lvl3pPr>
            <a:lvl4pPr marL="1611561" indent="-230223" eaLnBrk="0" hangingPunct="0">
              <a:spcBef>
                <a:spcPct val="30000"/>
              </a:spcBef>
              <a:defRPr sz="1200">
                <a:solidFill>
                  <a:schemeClr val="tx1"/>
                </a:solidFill>
                <a:latin typeface="Arial" charset="0"/>
                <a:ea typeface="ＭＳ Ｐゴシック" pitchFamily="-112" charset="-128"/>
              </a:defRPr>
            </a:lvl4pPr>
            <a:lvl5pPr marL="2072008" indent="-230223" eaLnBrk="0" hangingPunct="0">
              <a:spcBef>
                <a:spcPct val="30000"/>
              </a:spcBef>
              <a:defRPr sz="1200">
                <a:solidFill>
                  <a:schemeClr val="tx1"/>
                </a:solidFill>
                <a:latin typeface="Arial" charset="0"/>
                <a:ea typeface="ＭＳ Ｐゴシック" pitchFamily="-112" charset="-128"/>
              </a:defRPr>
            </a:lvl5pPr>
            <a:lvl6pPr marL="2532454" indent="-230223" eaLnBrk="0" fontAlgn="base" hangingPunct="0">
              <a:spcBef>
                <a:spcPct val="30000"/>
              </a:spcBef>
              <a:spcAft>
                <a:spcPct val="0"/>
              </a:spcAft>
              <a:defRPr sz="1200">
                <a:solidFill>
                  <a:schemeClr val="tx1"/>
                </a:solidFill>
                <a:latin typeface="Arial" charset="0"/>
                <a:ea typeface="ＭＳ Ｐゴシック" pitchFamily="-112" charset="-128"/>
              </a:defRPr>
            </a:lvl6pPr>
            <a:lvl7pPr marL="2992900" indent="-230223" eaLnBrk="0" fontAlgn="base" hangingPunct="0">
              <a:spcBef>
                <a:spcPct val="30000"/>
              </a:spcBef>
              <a:spcAft>
                <a:spcPct val="0"/>
              </a:spcAft>
              <a:defRPr sz="1200">
                <a:solidFill>
                  <a:schemeClr val="tx1"/>
                </a:solidFill>
                <a:latin typeface="Arial" charset="0"/>
                <a:ea typeface="ＭＳ Ｐゴシック" pitchFamily="-112" charset="-128"/>
              </a:defRPr>
            </a:lvl7pPr>
            <a:lvl8pPr marL="3453346" indent="-230223" eaLnBrk="0" fontAlgn="base" hangingPunct="0">
              <a:spcBef>
                <a:spcPct val="30000"/>
              </a:spcBef>
              <a:spcAft>
                <a:spcPct val="0"/>
              </a:spcAft>
              <a:defRPr sz="1200">
                <a:solidFill>
                  <a:schemeClr val="tx1"/>
                </a:solidFill>
                <a:latin typeface="Arial" charset="0"/>
                <a:ea typeface="ＭＳ Ｐゴシック" pitchFamily="-112" charset="-128"/>
              </a:defRPr>
            </a:lvl8pPr>
            <a:lvl9pPr marL="3913792" indent="-230223" eaLnBrk="0" fontAlgn="base" hangingPunct="0">
              <a:spcBef>
                <a:spcPct val="30000"/>
              </a:spcBef>
              <a:spcAft>
                <a:spcPct val="0"/>
              </a:spcAft>
              <a:defRPr sz="1200">
                <a:solidFill>
                  <a:schemeClr val="tx1"/>
                </a:solidFill>
                <a:latin typeface="Arial" charset="0"/>
                <a:ea typeface="ＭＳ Ｐゴシック" pitchFamily="-112" charset="-128"/>
              </a:defRPr>
            </a:lvl9pPr>
          </a:lstStyle>
          <a:p>
            <a:pPr eaLnBrk="1" hangingPunct="1">
              <a:spcBef>
                <a:spcPct val="0"/>
              </a:spcBef>
            </a:pPr>
            <a:fld id="{53871A00-8103-448F-8BA1-75E0F9584F53}" type="slidenum">
              <a:rPr lang="en-GB" altLang="en-US" smtClean="0"/>
              <a:pPr eaLnBrk="1" hangingPunct="1">
                <a:spcBef>
                  <a:spcPct val="0"/>
                </a:spcBef>
              </a:pPr>
              <a:t>73</a:t>
            </a:fld>
            <a:endParaRPr lang="en-GB" altLang="en-US" dirty="0" smtClean="0"/>
          </a:p>
        </p:txBody>
      </p:sp>
    </p:spTree>
    <p:extLst>
      <p:ext uri="{BB962C8B-B14F-4D97-AF65-F5344CB8AC3E}">
        <p14:creationId xmlns:p14="http://schemas.microsoft.com/office/powerpoint/2010/main" val="3576769270"/>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2214563" y="617538"/>
            <a:ext cx="2535237" cy="1901825"/>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dirty="0" smtClean="0">
                <a:latin typeface="Arial" charset="0"/>
              </a:rPr>
              <a:t>State:</a:t>
            </a:r>
          </a:p>
          <a:p>
            <a:r>
              <a:rPr lang="en-GB" altLang="en-US" dirty="0" smtClean="0">
                <a:latin typeface="Arial" charset="0"/>
              </a:rPr>
              <a:t>So, lets look at Intelligence in more detail  </a:t>
            </a:r>
          </a:p>
          <a:p>
            <a:endParaRPr lang="en-GB" altLang="en-US" dirty="0" smtClean="0">
              <a:latin typeface="Arial" charset="0"/>
            </a:endParaRPr>
          </a:p>
          <a:p>
            <a:endParaRPr lang="en-GB" altLang="en-US" dirty="0" smtClean="0">
              <a:latin typeface="Arial" charset="0"/>
            </a:endParaRPr>
          </a:p>
          <a:p>
            <a:endParaRPr lang="en-GB" altLang="en-US" dirty="0" smtClean="0">
              <a:latin typeface="Arial"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112" charset="-128"/>
              </a:defRPr>
            </a:lvl1pPr>
            <a:lvl2pPr marL="748225" indent="-287779" eaLnBrk="0" hangingPunct="0">
              <a:spcBef>
                <a:spcPct val="30000"/>
              </a:spcBef>
              <a:defRPr sz="1200">
                <a:solidFill>
                  <a:schemeClr val="tx1"/>
                </a:solidFill>
                <a:latin typeface="Arial" charset="0"/>
                <a:ea typeface="ＭＳ Ｐゴシック" pitchFamily="-112" charset="-128"/>
              </a:defRPr>
            </a:lvl2pPr>
            <a:lvl3pPr marL="1151115" indent="-230223" eaLnBrk="0" hangingPunct="0">
              <a:spcBef>
                <a:spcPct val="30000"/>
              </a:spcBef>
              <a:defRPr sz="1200">
                <a:solidFill>
                  <a:schemeClr val="tx1"/>
                </a:solidFill>
                <a:latin typeface="Arial" charset="0"/>
                <a:ea typeface="ＭＳ Ｐゴシック" pitchFamily="-112" charset="-128"/>
              </a:defRPr>
            </a:lvl3pPr>
            <a:lvl4pPr marL="1611561" indent="-230223" eaLnBrk="0" hangingPunct="0">
              <a:spcBef>
                <a:spcPct val="30000"/>
              </a:spcBef>
              <a:defRPr sz="1200">
                <a:solidFill>
                  <a:schemeClr val="tx1"/>
                </a:solidFill>
                <a:latin typeface="Arial" charset="0"/>
                <a:ea typeface="ＭＳ Ｐゴシック" pitchFamily="-112" charset="-128"/>
              </a:defRPr>
            </a:lvl4pPr>
            <a:lvl5pPr marL="2072008" indent="-230223" eaLnBrk="0" hangingPunct="0">
              <a:spcBef>
                <a:spcPct val="30000"/>
              </a:spcBef>
              <a:defRPr sz="1200">
                <a:solidFill>
                  <a:schemeClr val="tx1"/>
                </a:solidFill>
                <a:latin typeface="Arial" charset="0"/>
                <a:ea typeface="ＭＳ Ｐゴシック" pitchFamily="-112" charset="-128"/>
              </a:defRPr>
            </a:lvl5pPr>
            <a:lvl6pPr marL="2532454" indent="-230223" eaLnBrk="0" fontAlgn="base" hangingPunct="0">
              <a:spcBef>
                <a:spcPct val="30000"/>
              </a:spcBef>
              <a:spcAft>
                <a:spcPct val="0"/>
              </a:spcAft>
              <a:defRPr sz="1200">
                <a:solidFill>
                  <a:schemeClr val="tx1"/>
                </a:solidFill>
                <a:latin typeface="Arial" charset="0"/>
                <a:ea typeface="ＭＳ Ｐゴシック" pitchFamily="-112" charset="-128"/>
              </a:defRPr>
            </a:lvl6pPr>
            <a:lvl7pPr marL="2992900" indent="-230223" eaLnBrk="0" fontAlgn="base" hangingPunct="0">
              <a:spcBef>
                <a:spcPct val="30000"/>
              </a:spcBef>
              <a:spcAft>
                <a:spcPct val="0"/>
              </a:spcAft>
              <a:defRPr sz="1200">
                <a:solidFill>
                  <a:schemeClr val="tx1"/>
                </a:solidFill>
                <a:latin typeface="Arial" charset="0"/>
                <a:ea typeface="ＭＳ Ｐゴシック" pitchFamily="-112" charset="-128"/>
              </a:defRPr>
            </a:lvl7pPr>
            <a:lvl8pPr marL="3453346" indent="-230223" eaLnBrk="0" fontAlgn="base" hangingPunct="0">
              <a:spcBef>
                <a:spcPct val="30000"/>
              </a:spcBef>
              <a:spcAft>
                <a:spcPct val="0"/>
              </a:spcAft>
              <a:defRPr sz="1200">
                <a:solidFill>
                  <a:schemeClr val="tx1"/>
                </a:solidFill>
                <a:latin typeface="Arial" charset="0"/>
                <a:ea typeface="ＭＳ Ｐゴシック" pitchFamily="-112" charset="-128"/>
              </a:defRPr>
            </a:lvl8pPr>
            <a:lvl9pPr marL="3913792" indent="-230223" eaLnBrk="0" fontAlgn="base" hangingPunct="0">
              <a:spcBef>
                <a:spcPct val="30000"/>
              </a:spcBef>
              <a:spcAft>
                <a:spcPct val="0"/>
              </a:spcAft>
              <a:defRPr sz="1200">
                <a:solidFill>
                  <a:schemeClr val="tx1"/>
                </a:solidFill>
                <a:latin typeface="Arial" charset="0"/>
                <a:ea typeface="ＭＳ Ｐゴシック" pitchFamily="-112" charset="-128"/>
              </a:defRPr>
            </a:lvl9pPr>
          </a:lstStyle>
          <a:p>
            <a:pPr eaLnBrk="1" hangingPunct="1">
              <a:spcBef>
                <a:spcPct val="0"/>
              </a:spcBef>
            </a:pPr>
            <a:fld id="{116BF0F7-B0D5-4B33-8CFB-F216A56C9CE8}" type="slidenum">
              <a:rPr lang="en-GB" altLang="en-US" smtClean="0"/>
              <a:pPr eaLnBrk="1" hangingPunct="1">
                <a:spcBef>
                  <a:spcPct val="0"/>
                </a:spcBef>
              </a:pPr>
              <a:t>75</a:t>
            </a:fld>
            <a:endParaRPr lang="en-GB" altLang="en-US" dirty="0" smtClean="0"/>
          </a:p>
        </p:txBody>
      </p:sp>
    </p:spTree>
    <p:extLst>
      <p:ext uri="{BB962C8B-B14F-4D97-AF65-F5344CB8AC3E}">
        <p14:creationId xmlns:p14="http://schemas.microsoft.com/office/powerpoint/2010/main" val="877817670"/>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xfrm>
            <a:off x="2214563" y="617538"/>
            <a:ext cx="2535237" cy="1901825"/>
          </a:xfrm>
          <a:ln/>
        </p:spPr>
      </p:sp>
      <p:sp>
        <p:nvSpPr>
          <p:cNvPr id="35843"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112" charset="-128"/>
              </a:defRPr>
            </a:lvl1pPr>
            <a:lvl2pPr marL="748225" indent="-287779" eaLnBrk="0" hangingPunct="0">
              <a:spcBef>
                <a:spcPct val="30000"/>
              </a:spcBef>
              <a:defRPr sz="1200">
                <a:solidFill>
                  <a:schemeClr val="tx1"/>
                </a:solidFill>
                <a:latin typeface="Arial" charset="0"/>
                <a:ea typeface="ＭＳ Ｐゴシック" pitchFamily="-112" charset="-128"/>
              </a:defRPr>
            </a:lvl2pPr>
            <a:lvl3pPr marL="1151115" indent="-230223" eaLnBrk="0" hangingPunct="0">
              <a:spcBef>
                <a:spcPct val="30000"/>
              </a:spcBef>
              <a:defRPr sz="1200">
                <a:solidFill>
                  <a:schemeClr val="tx1"/>
                </a:solidFill>
                <a:latin typeface="Arial" charset="0"/>
                <a:ea typeface="ＭＳ Ｐゴシック" pitchFamily="-112" charset="-128"/>
              </a:defRPr>
            </a:lvl3pPr>
            <a:lvl4pPr marL="1611561" indent="-230223" eaLnBrk="0" hangingPunct="0">
              <a:spcBef>
                <a:spcPct val="30000"/>
              </a:spcBef>
              <a:defRPr sz="1200">
                <a:solidFill>
                  <a:schemeClr val="tx1"/>
                </a:solidFill>
                <a:latin typeface="Arial" charset="0"/>
                <a:ea typeface="ＭＳ Ｐゴシック" pitchFamily="-112" charset="-128"/>
              </a:defRPr>
            </a:lvl4pPr>
            <a:lvl5pPr marL="2072008" indent="-230223" eaLnBrk="0" hangingPunct="0">
              <a:spcBef>
                <a:spcPct val="30000"/>
              </a:spcBef>
              <a:defRPr sz="1200">
                <a:solidFill>
                  <a:schemeClr val="tx1"/>
                </a:solidFill>
                <a:latin typeface="Arial" charset="0"/>
                <a:ea typeface="ＭＳ Ｐゴシック" pitchFamily="-112" charset="-128"/>
              </a:defRPr>
            </a:lvl5pPr>
            <a:lvl6pPr marL="2532454" indent="-230223" eaLnBrk="0" fontAlgn="base" hangingPunct="0">
              <a:spcBef>
                <a:spcPct val="30000"/>
              </a:spcBef>
              <a:spcAft>
                <a:spcPct val="0"/>
              </a:spcAft>
              <a:defRPr sz="1200">
                <a:solidFill>
                  <a:schemeClr val="tx1"/>
                </a:solidFill>
                <a:latin typeface="Arial" charset="0"/>
                <a:ea typeface="ＭＳ Ｐゴシック" pitchFamily="-112" charset="-128"/>
              </a:defRPr>
            </a:lvl6pPr>
            <a:lvl7pPr marL="2992900" indent="-230223" eaLnBrk="0" fontAlgn="base" hangingPunct="0">
              <a:spcBef>
                <a:spcPct val="30000"/>
              </a:spcBef>
              <a:spcAft>
                <a:spcPct val="0"/>
              </a:spcAft>
              <a:defRPr sz="1200">
                <a:solidFill>
                  <a:schemeClr val="tx1"/>
                </a:solidFill>
                <a:latin typeface="Arial" charset="0"/>
                <a:ea typeface="ＭＳ Ｐゴシック" pitchFamily="-112" charset="-128"/>
              </a:defRPr>
            </a:lvl7pPr>
            <a:lvl8pPr marL="3453346" indent="-230223" eaLnBrk="0" fontAlgn="base" hangingPunct="0">
              <a:spcBef>
                <a:spcPct val="30000"/>
              </a:spcBef>
              <a:spcAft>
                <a:spcPct val="0"/>
              </a:spcAft>
              <a:defRPr sz="1200">
                <a:solidFill>
                  <a:schemeClr val="tx1"/>
                </a:solidFill>
                <a:latin typeface="Arial" charset="0"/>
                <a:ea typeface="ＭＳ Ｐゴシック" pitchFamily="-112" charset="-128"/>
              </a:defRPr>
            </a:lvl8pPr>
            <a:lvl9pPr marL="3913792" indent="-230223" eaLnBrk="0" fontAlgn="base" hangingPunct="0">
              <a:spcBef>
                <a:spcPct val="30000"/>
              </a:spcBef>
              <a:spcAft>
                <a:spcPct val="0"/>
              </a:spcAft>
              <a:defRPr sz="1200">
                <a:solidFill>
                  <a:schemeClr val="tx1"/>
                </a:solidFill>
                <a:latin typeface="Arial" charset="0"/>
                <a:ea typeface="ＭＳ Ｐゴシック" pitchFamily="-112" charset="-128"/>
              </a:defRPr>
            </a:lvl9pPr>
          </a:lstStyle>
          <a:p>
            <a:pPr eaLnBrk="1" hangingPunct="1">
              <a:spcBef>
                <a:spcPct val="0"/>
              </a:spcBef>
            </a:pPr>
            <a:fld id="{FDB4EEEE-1CDE-49B6-847B-438B7BD2BDBD}" type="slidenum">
              <a:rPr lang="en-GB" altLang="en-US" smtClean="0"/>
              <a:pPr eaLnBrk="1" hangingPunct="1">
                <a:spcBef>
                  <a:spcPct val="0"/>
                </a:spcBef>
              </a:pPr>
              <a:t>76</a:t>
            </a:fld>
            <a:endParaRPr lang="en-GB" altLang="en-US" dirty="0" smtClean="0"/>
          </a:p>
        </p:txBody>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400" b="1" dirty="0">
                <a:latin typeface="Arial" charset="0"/>
              </a:rPr>
              <a:t>State:</a:t>
            </a:r>
            <a:endParaRPr lang="en-GB" altLang="en-US" sz="1400" dirty="0">
              <a:latin typeface="Arial" charset="0"/>
            </a:endParaRPr>
          </a:p>
          <a:p>
            <a:r>
              <a:rPr lang="en-GB" altLang="en-US" sz="1400" dirty="0">
                <a:latin typeface="Arial" charset="0"/>
              </a:rPr>
              <a:t>As we have already mentioned, Intelligence is information which has been </a:t>
            </a:r>
            <a:r>
              <a:rPr lang="en-GB" altLang="en-US" sz="1400" b="1" u="sng" dirty="0">
                <a:solidFill>
                  <a:srgbClr val="FF3300"/>
                </a:solidFill>
                <a:latin typeface="Arial" charset="0"/>
              </a:rPr>
              <a:t>processed</a:t>
            </a:r>
            <a:r>
              <a:rPr lang="en-GB" altLang="en-US" sz="1400" b="1" dirty="0">
                <a:solidFill>
                  <a:srgbClr val="FF3300"/>
                </a:solidFill>
                <a:latin typeface="Arial" charset="0"/>
              </a:rPr>
              <a:t> </a:t>
            </a:r>
            <a:r>
              <a:rPr lang="en-GB" altLang="en-US" sz="1400" dirty="0">
                <a:latin typeface="Arial" charset="0"/>
              </a:rPr>
              <a:t>to turn it into usable intelligence, then developed for action and policy making.</a:t>
            </a:r>
          </a:p>
          <a:p>
            <a:r>
              <a:rPr lang="en-GB" altLang="en-US" sz="1400" dirty="0">
                <a:latin typeface="Arial" charset="0"/>
              </a:rPr>
              <a:t>This development ensures ethical, accountable and transparent practice is taking place.</a:t>
            </a:r>
          </a:p>
          <a:p>
            <a:r>
              <a:rPr lang="en-GB" altLang="en-US" sz="1400" dirty="0">
                <a:latin typeface="Arial" charset="0"/>
              </a:rPr>
              <a:t>The whole process  is known as the </a:t>
            </a:r>
            <a:r>
              <a:rPr lang="en-GB" altLang="en-US" sz="1400" b="1" dirty="0">
                <a:solidFill>
                  <a:srgbClr val="0033CC"/>
                </a:solidFill>
                <a:latin typeface="Arial" charset="0"/>
              </a:rPr>
              <a:t>Intelligence Cycle</a:t>
            </a:r>
            <a:r>
              <a:rPr lang="en-GB" altLang="en-US" sz="1400" dirty="0">
                <a:latin typeface="Arial" charset="0"/>
              </a:rPr>
              <a:t>.</a:t>
            </a:r>
          </a:p>
          <a:p>
            <a:r>
              <a:rPr lang="en-GB" altLang="en-US" sz="1400" dirty="0">
                <a:latin typeface="Arial" charset="0"/>
              </a:rPr>
              <a:t>The process can be compared with a potter’s wheel - It is a never-ending, circular process. The information is the clay in a very rough untreated form which, with patience and expertise, can be worked into a usable shape and form.</a:t>
            </a:r>
            <a:endParaRPr lang="en-GB" altLang="en-US" sz="1400" b="1" dirty="0">
              <a:latin typeface="Arial" charset="0"/>
            </a:endParaRPr>
          </a:p>
        </p:txBody>
      </p:sp>
    </p:spTree>
    <p:extLst>
      <p:ext uri="{BB962C8B-B14F-4D97-AF65-F5344CB8AC3E}">
        <p14:creationId xmlns:p14="http://schemas.microsoft.com/office/powerpoint/2010/main" val="2353431671"/>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xfrm>
            <a:off x="2651125" y="546100"/>
            <a:ext cx="1616075" cy="1212850"/>
          </a:xfrm>
          <a:ln/>
        </p:spPr>
      </p:sp>
      <p:sp>
        <p:nvSpPr>
          <p:cNvPr id="37891" name="Notes Placeholder 2"/>
          <p:cNvSpPr>
            <a:spLocks noGrp="1"/>
          </p:cNvSpPr>
          <p:nvPr>
            <p:ph type="body" idx="1"/>
          </p:nvPr>
        </p:nvSpPr>
        <p:spPr>
          <a:xfrm>
            <a:off x="679288" y="1921471"/>
            <a:ext cx="5439101" cy="7261109"/>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400" b="1" dirty="0">
                <a:latin typeface="Arial" charset="0"/>
              </a:rPr>
              <a:t>State:  </a:t>
            </a:r>
            <a:r>
              <a:rPr lang="en-GB" altLang="en-US" sz="1400" dirty="0">
                <a:latin typeface="Arial" charset="0"/>
              </a:rPr>
              <a:t>Where might information come from?  </a:t>
            </a:r>
          </a:p>
          <a:p>
            <a:r>
              <a:rPr lang="en-GB" altLang="en-US" sz="1400" dirty="0">
                <a:latin typeface="Arial" charset="0"/>
              </a:rPr>
              <a:t>Information can be obtained from a wide number of sources.  </a:t>
            </a:r>
          </a:p>
          <a:p>
            <a:r>
              <a:rPr lang="en-GB" altLang="en-US" sz="1400" dirty="0">
                <a:latin typeface="Arial" charset="0"/>
              </a:rPr>
              <a:t>For the response officer at the front line of policing the first and possibly most readily available source is the community in which that officer works, remembering that community intelligence will usually be based around the perceived problems that the community are experiencing and will need to be processed into usable intelligence.</a:t>
            </a:r>
          </a:p>
          <a:p>
            <a:r>
              <a:rPr lang="en-GB" altLang="en-US" sz="1400" dirty="0">
                <a:latin typeface="Arial" charset="0"/>
              </a:rPr>
              <a:t>Information will only be forthcoming if the community has confidence in the police service, force and individual officers.  Many times an officer may be told ‘I’ll tell you but I’m not telling anyone else.’  </a:t>
            </a:r>
          </a:p>
          <a:p>
            <a:r>
              <a:rPr lang="en-GB" altLang="en-US" sz="1400" dirty="0">
                <a:latin typeface="Arial" charset="0"/>
              </a:rPr>
              <a:t>This will be because that officer may have built up a relationship with that community, is respected by them and is seen as a trusted person. </a:t>
            </a:r>
          </a:p>
          <a:p>
            <a:r>
              <a:rPr lang="en-GB" altLang="en-US" sz="1400" b="1" dirty="0">
                <a:solidFill>
                  <a:srgbClr val="FF3300"/>
                </a:solidFill>
                <a:latin typeface="Arial" charset="0"/>
              </a:rPr>
              <a:t>It is important as an operational officer to understand the value of community intelligence and ensure that gratitude is expressed to the individuals providing it.</a:t>
            </a:r>
            <a:r>
              <a:rPr lang="en-GB" altLang="en-US" sz="1400" dirty="0">
                <a:latin typeface="Arial" charset="0"/>
              </a:rPr>
              <a:t>  This will in turn encourage the community to provide intelligence as they will feel that it is being treated seriously, public confidence improves and the cycle continues. </a:t>
            </a:r>
          </a:p>
          <a:p>
            <a:r>
              <a:rPr lang="en-GB" altLang="en-US" sz="1400" dirty="0">
                <a:latin typeface="Arial" charset="0"/>
              </a:rPr>
              <a:t>There are many opportunities to gather community intelligence as a community officer but, generally not so many as a response officer who is always on the move from one call to another.  The response officer must take every opportunity to use each situation that presents itself to gather intelligence.</a:t>
            </a:r>
          </a:p>
          <a:p>
            <a:r>
              <a:rPr lang="en-GB" altLang="en-US" sz="1400" dirty="0">
                <a:latin typeface="Arial" charset="0"/>
              </a:rPr>
              <a:t>For example, information may be gained from someone the officer is interviewing, be it a suspect, the people who know him or a witness or victim.</a:t>
            </a:r>
          </a:p>
          <a:p>
            <a:endParaRPr lang="en-GB" altLang="en-US" sz="1400" dirty="0">
              <a:latin typeface="Arial" charset="0"/>
            </a:endParaRPr>
          </a:p>
          <a:p>
            <a:endParaRPr lang="en-GB" altLang="en-US" sz="1400" dirty="0">
              <a:latin typeface="Arial" charset="0"/>
            </a:endParaRPr>
          </a:p>
          <a:p>
            <a:endParaRPr lang="en-GB" altLang="en-US" sz="1400" dirty="0">
              <a:latin typeface="Arial" charset="0"/>
            </a:endParaRPr>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112" charset="-128"/>
              </a:defRPr>
            </a:lvl1pPr>
            <a:lvl2pPr marL="748225" indent="-287779" eaLnBrk="0" hangingPunct="0">
              <a:spcBef>
                <a:spcPct val="30000"/>
              </a:spcBef>
              <a:defRPr sz="1200">
                <a:solidFill>
                  <a:schemeClr val="tx1"/>
                </a:solidFill>
                <a:latin typeface="Arial" charset="0"/>
                <a:ea typeface="ＭＳ Ｐゴシック" pitchFamily="-112" charset="-128"/>
              </a:defRPr>
            </a:lvl2pPr>
            <a:lvl3pPr marL="1151115" indent="-230223" eaLnBrk="0" hangingPunct="0">
              <a:spcBef>
                <a:spcPct val="30000"/>
              </a:spcBef>
              <a:defRPr sz="1200">
                <a:solidFill>
                  <a:schemeClr val="tx1"/>
                </a:solidFill>
                <a:latin typeface="Arial" charset="0"/>
                <a:ea typeface="ＭＳ Ｐゴシック" pitchFamily="-112" charset="-128"/>
              </a:defRPr>
            </a:lvl3pPr>
            <a:lvl4pPr marL="1611561" indent="-230223" eaLnBrk="0" hangingPunct="0">
              <a:spcBef>
                <a:spcPct val="30000"/>
              </a:spcBef>
              <a:defRPr sz="1200">
                <a:solidFill>
                  <a:schemeClr val="tx1"/>
                </a:solidFill>
                <a:latin typeface="Arial" charset="0"/>
                <a:ea typeface="ＭＳ Ｐゴシック" pitchFamily="-112" charset="-128"/>
              </a:defRPr>
            </a:lvl4pPr>
            <a:lvl5pPr marL="2072008" indent="-230223" eaLnBrk="0" hangingPunct="0">
              <a:spcBef>
                <a:spcPct val="30000"/>
              </a:spcBef>
              <a:defRPr sz="1200">
                <a:solidFill>
                  <a:schemeClr val="tx1"/>
                </a:solidFill>
                <a:latin typeface="Arial" charset="0"/>
                <a:ea typeface="ＭＳ Ｐゴシック" pitchFamily="-112" charset="-128"/>
              </a:defRPr>
            </a:lvl5pPr>
            <a:lvl6pPr marL="2532454" indent="-230223" eaLnBrk="0" fontAlgn="base" hangingPunct="0">
              <a:spcBef>
                <a:spcPct val="30000"/>
              </a:spcBef>
              <a:spcAft>
                <a:spcPct val="0"/>
              </a:spcAft>
              <a:defRPr sz="1200">
                <a:solidFill>
                  <a:schemeClr val="tx1"/>
                </a:solidFill>
                <a:latin typeface="Arial" charset="0"/>
                <a:ea typeface="ＭＳ Ｐゴシック" pitchFamily="-112" charset="-128"/>
              </a:defRPr>
            </a:lvl6pPr>
            <a:lvl7pPr marL="2992900" indent="-230223" eaLnBrk="0" fontAlgn="base" hangingPunct="0">
              <a:spcBef>
                <a:spcPct val="30000"/>
              </a:spcBef>
              <a:spcAft>
                <a:spcPct val="0"/>
              </a:spcAft>
              <a:defRPr sz="1200">
                <a:solidFill>
                  <a:schemeClr val="tx1"/>
                </a:solidFill>
                <a:latin typeface="Arial" charset="0"/>
                <a:ea typeface="ＭＳ Ｐゴシック" pitchFamily="-112" charset="-128"/>
              </a:defRPr>
            </a:lvl7pPr>
            <a:lvl8pPr marL="3453346" indent="-230223" eaLnBrk="0" fontAlgn="base" hangingPunct="0">
              <a:spcBef>
                <a:spcPct val="30000"/>
              </a:spcBef>
              <a:spcAft>
                <a:spcPct val="0"/>
              </a:spcAft>
              <a:defRPr sz="1200">
                <a:solidFill>
                  <a:schemeClr val="tx1"/>
                </a:solidFill>
                <a:latin typeface="Arial" charset="0"/>
                <a:ea typeface="ＭＳ Ｐゴシック" pitchFamily="-112" charset="-128"/>
              </a:defRPr>
            </a:lvl8pPr>
            <a:lvl9pPr marL="3913792" indent="-230223" eaLnBrk="0" fontAlgn="base" hangingPunct="0">
              <a:spcBef>
                <a:spcPct val="30000"/>
              </a:spcBef>
              <a:spcAft>
                <a:spcPct val="0"/>
              </a:spcAft>
              <a:defRPr sz="1200">
                <a:solidFill>
                  <a:schemeClr val="tx1"/>
                </a:solidFill>
                <a:latin typeface="Arial" charset="0"/>
                <a:ea typeface="ＭＳ Ｐゴシック" pitchFamily="-112" charset="-128"/>
              </a:defRPr>
            </a:lvl9pPr>
          </a:lstStyle>
          <a:p>
            <a:pPr eaLnBrk="1" hangingPunct="1">
              <a:spcBef>
                <a:spcPct val="0"/>
              </a:spcBef>
            </a:pPr>
            <a:fld id="{7A6E9EA1-C8BA-49B8-9066-AA6DCF1156DD}" type="slidenum">
              <a:rPr lang="en-GB" altLang="en-US" smtClean="0"/>
              <a:pPr eaLnBrk="1" hangingPunct="1">
                <a:spcBef>
                  <a:spcPct val="0"/>
                </a:spcBef>
              </a:pPr>
              <a:t>77</a:t>
            </a:fld>
            <a:endParaRPr lang="en-GB" altLang="en-US" dirty="0" smtClean="0"/>
          </a:p>
        </p:txBody>
      </p:sp>
    </p:spTree>
    <p:extLst>
      <p:ext uri="{BB962C8B-B14F-4D97-AF65-F5344CB8AC3E}">
        <p14:creationId xmlns:p14="http://schemas.microsoft.com/office/powerpoint/2010/main" val="3257944001"/>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xfrm>
            <a:off x="2214563" y="617538"/>
            <a:ext cx="2535237" cy="1901825"/>
          </a:xfrm>
          <a:ln/>
        </p:spPr>
      </p:sp>
      <p:sp>
        <p:nvSpPr>
          <p:cNvPr id="389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dirty="0" smtClean="0">
                <a:latin typeface="Arial" charset="0"/>
              </a:rPr>
              <a:t>State:</a:t>
            </a:r>
          </a:p>
          <a:p>
            <a:r>
              <a:rPr lang="en-GB" altLang="en-US" dirty="0" smtClean="0">
                <a:latin typeface="Arial" charset="0"/>
              </a:rPr>
              <a:t>On a wider scale, the sources from which intelligence can be gathered are varied.</a:t>
            </a:r>
          </a:p>
          <a:p>
            <a:r>
              <a:rPr lang="en-GB" altLang="en-US" dirty="0" smtClean="0">
                <a:latin typeface="Arial" charset="0"/>
              </a:rPr>
              <a:t>Here is a list of sources of intelligence but it is by no means exhaustive.</a:t>
            </a:r>
          </a:p>
          <a:p>
            <a:r>
              <a:rPr lang="en-GB" altLang="en-US" dirty="0" smtClean="0">
                <a:latin typeface="Arial" charset="0"/>
              </a:rPr>
              <a:t>Allow students time to read or write.</a:t>
            </a:r>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112" charset="-128"/>
              </a:defRPr>
            </a:lvl1pPr>
            <a:lvl2pPr marL="748225" indent="-287779" eaLnBrk="0" hangingPunct="0">
              <a:spcBef>
                <a:spcPct val="30000"/>
              </a:spcBef>
              <a:defRPr sz="1200">
                <a:solidFill>
                  <a:schemeClr val="tx1"/>
                </a:solidFill>
                <a:latin typeface="Arial" charset="0"/>
                <a:ea typeface="ＭＳ Ｐゴシック" pitchFamily="-112" charset="-128"/>
              </a:defRPr>
            </a:lvl2pPr>
            <a:lvl3pPr marL="1151115" indent="-230223" eaLnBrk="0" hangingPunct="0">
              <a:spcBef>
                <a:spcPct val="30000"/>
              </a:spcBef>
              <a:defRPr sz="1200">
                <a:solidFill>
                  <a:schemeClr val="tx1"/>
                </a:solidFill>
                <a:latin typeface="Arial" charset="0"/>
                <a:ea typeface="ＭＳ Ｐゴシック" pitchFamily="-112" charset="-128"/>
              </a:defRPr>
            </a:lvl3pPr>
            <a:lvl4pPr marL="1611561" indent="-230223" eaLnBrk="0" hangingPunct="0">
              <a:spcBef>
                <a:spcPct val="30000"/>
              </a:spcBef>
              <a:defRPr sz="1200">
                <a:solidFill>
                  <a:schemeClr val="tx1"/>
                </a:solidFill>
                <a:latin typeface="Arial" charset="0"/>
                <a:ea typeface="ＭＳ Ｐゴシック" pitchFamily="-112" charset="-128"/>
              </a:defRPr>
            </a:lvl4pPr>
            <a:lvl5pPr marL="2072008" indent="-230223" eaLnBrk="0" hangingPunct="0">
              <a:spcBef>
                <a:spcPct val="30000"/>
              </a:spcBef>
              <a:defRPr sz="1200">
                <a:solidFill>
                  <a:schemeClr val="tx1"/>
                </a:solidFill>
                <a:latin typeface="Arial" charset="0"/>
                <a:ea typeface="ＭＳ Ｐゴシック" pitchFamily="-112" charset="-128"/>
              </a:defRPr>
            </a:lvl5pPr>
            <a:lvl6pPr marL="2532454" indent="-230223" eaLnBrk="0" fontAlgn="base" hangingPunct="0">
              <a:spcBef>
                <a:spcPct val="30000"/>
              </a:spcBef>
              <a:spcAft>
                <a:spcPct val="0"/>
              </a:spcAft>
              <a:defRPr sz="1200">
                <a:solidFill>
                  <a:schemeClr val="tx1"/>
                </a:solidFill>
                <a:latin typeface="Arial" charset="0"/>
                <a:ea typeface="ＭＳ Ｐゴシック" pitchFamily="-112" charset="-128"/>
              </a:defRPr>
            </a:lvl6pPr>
            <a:lvl7pPr marL="2992900" indent="-230223" eaLnBrk="0" fontAlgn="base" hangingPunct="0">
              <a:spcBef>
                <a:spcPct val="30000"/>
              </a:spcBef>
              <a:spcAft>
                <a:spcPct val="0"/>
              </a:spcAft>
              <a:defRPr sz="1200">
                <a:solidFill>
                  <a:schemeClr val="tx1"/>
                </a:solidFill>
                <a:latin typeface="Arial" charset="0"/>
                <a:ea typeface="ＭＳ Ｐゴシック" pitchFamily="-112" charset="-128"/>
              </a:defRPr>
            </a:lvl7pPr>
            <a:lvl8pPr marL="3453346" indent="-230223" eaLnBrk="0" fontAlgn="base" hangingPunct="0">
              <a:spcBef>
                <a:spcPct val="30000"/>
              </a:spcBef>
              <a:spcAft>
                <a:spcPct val="0"/>
              </a:spcAft>
              <a:defRPr sz="1200">
                <a:solidFill>
                  <a:schemeClr val="tx1"/>
                </a:solidFill>
                <a:latin typeface="Arial" charset="0"/>
                <a:ea typeface="ＭＳ Ｐゴシック" pitchFamily="-112" charset="-128"/>
              </a:defRPr>
            </a:lvl8pPr>
            <a:lvl9pPr marL="3913792" indent="-230223" eaLnBrk="0" fontAlgn="base" hangingPunct="0">
              <a:spcBef>
                <a:spcPct val="30000"/>
              </a:spcBef>
              <a:spcAft>
                <a:spcPct val="0"/>
              </a:spcAft>
              <a:defRPr sz="1200">
                <a:solidFill>
                  <a:schemeClr val="tx1"/>
                </a:solidFill>
                <a:latin typeface="Arial" charset="0"/>
                <a:ea typeface="ＭＳ Ｐゴシック" pitchFamily="-112" charset="-128"/>
              </a:defRPr>
            </a:lvl9pPr>
          </a:lstStyle>
          <a:p>
            <a:pPr eaLnBrk="1" hangingPunct="1">
              <a:spcBef>
                <a:spcPct val="0"/>
              </a:spcBef>
            </a:pPr>
            <a:fld id="{1C952D1C-9F35-4743-B610-DAE7415E8DFB}" type="slidenum">
              <a:rPr lang="en-GB" altLang="en-US" smtClean="0"/>
              <a:pPr eaLnBrk="1" hangingPunct="1">
                <a:spcBef>
                  <a:spcPct val="0"/>
                </a:spcBef>
              </a:pPr>
              <a:t>78</a:t>
            </a:fld>
            <a:endParaRPr lang="en-GB" altLang="en-US" dirty="0" smtClean="0"/>
          </a:p>
        </p:txBody>
      </p:sp>
    </p:spTree>
    <p:extLst>
      <p:ext uri="{BB962C8B-B14F-4D97-AF65-F5344CB8AC3E}">
        <p14:creationId xmlns:p14="http://schemas.microsoft.com/office/powerpoint/2010/main" val="4185049973"/>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xfrm>
            <a:off x="2214563" y="617538"/>
            <a:ext cx="2535237" cy="1901825"/>
          </a:xfrm>
          <a:ln/>
        </p:spPr>
      </p:sp>
      <p:sp>
        <p:nvSpPr>
          <p:cNvPr id="481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just">
              <a:spcBef>
                <a:spcPct val="0"/>
              </a:spcBef>
              <a:spcAft>
                <a:spcPts val="1209"/>
              </a:spcAft>
            </a:pPr>
            <a:r>
              <a:rPr lang="en-GB" altLang="en-US" b="1" dirty="0" smtClean="0">
                <a:latin typeface="Arial" charset="0"/>
              </a:rPr>
              <a:t>State:</a:t>
            </a:r>
          </a:p>
          <a:p>
            <a:pPr algn="just">
              <a:spcBef>
                <a:spcPct val="0"/>
              </a:spcBef>
              <a:spcAft>
                <a:spcPts val="1209"/>
              </a:spcAft>
            </a:pPr>
            <a:r>
              <a:rPr lang="en-GB" altLang="en-US" dirty="0" smtClean="0">
                <a:latin typeface="Arial" charset="0"/>
              </a:rPr>
              <a:t>In order to be of use, intelligence must be properly evaluated and its provenance assessed.</a:t>
            </a:r>
          </a:p>
          <a:p>
            <a:pPr algn="just">
              <a:spcBef>
                <a:spcPct val="0"/>
              </a:spcBef>
              <a:spcAft>
                <a:spcPts val="1209"/>
              </a:spcAft>
            </a:pPr>
            <a:r>
              <a:rPr lang="en-GB" altLang="en-US" dirty="0" smtClean="0">
                <a:latin typeface="Arial" charset="0"/>
              </a:rPr>
              <a:t> The emphasis </a:t>
            </a:r>
            <a:r>
              <a:rPr lang="en-GB" altLang="en-US" b="1" u="sng" dirty="0" smtClean="0">
                <a:latin typeface="Arial" charset="0"/>
              </a:rPr>
              <a:t>MUST</a:t>
            </a:r>
            <a:r>
              <a:rPr lang="en-GB" altLang="en-US" dirty="0" smtClean="0">
                <a:latin typeface="Arial" charset="0"/>
              </a:rPr>
              <a:t> be on integrity in the use of intelligence.</a:t>
            </a:r>
          </a:p>
          <a:p>
            <a:pPr algn="just">
              <a:spcBef>
                <a:spcPct val="0"/>
              </a:spcBef>
              <a:spcAft>
                <a:spcPts val="1209"/>
              </a:spcAft>
            </a:pPr>
            <a:r>
              <a:rPr lang="en-GB" altLang="en-US" dirty="0" smtClean="0">
                <a:latin typeface="Arial" charset="0"/>
              </a:rPr>
              <a:t>Evaluation of ‘raw information’ is known as the</a:t>
            </a:r>
            <a:r>
              <a:rPr lang="en-GB" altLang="en-US" dirty="0" smtClean="0">
                <a:solidFill>
                  <a:schemeClr val="accent2"/>
                </a:solidFill>
                <a:latin typeface="Arial" charset="0"/>
              </a:rPr>
              <a:t> </a:t>
            </a:r>
            <a:r>
              <a:rPr lang="en-GB" altLang="en-US" b="1" dirty="0" smtClean="0">
                <a:solidFill>
                  <a:srgbClr val="FF3300"/>
                </a:solidFill>
                <a:latin typeface="Arial" charset="0"/>
              </a:rPr>
              <a:t>5 x 5 x 5 System</a:t>
            </a:r>
          </a:p>
          <a:p>
            <a:endParaRPr lang="en-GB" altLang="en-US" dirty="0" smtClean="0">
              <a:latin typeface="Arial" charset="0"/>
            </a:endParaRPr>
          </a:p>
        </p:txBody>
      </p:sp>
      <p:sp>
        <p:nvSpPr>
          <p:cNvPr id="481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b="1">
                <a:solidFill>
                  <a:schemeClr val="bg1"/>
                </a:solidFill>
                <a:latin typeface="Verdana" pitchFamily="34" charset="0"/>
                <a:ea typeface="ＭＳ Ｐゴシック" pitchFamily="-112" charset="-128"/>
              </a:defRPr>
            </a:lvl1pPr>
            <a:lvl2pPr marL="748225" indent="-287779" eaLnBrk="0" hangingPunct="0">
              <a:defRPr sz="3200" b="1">
                <a:solidFill>
                  <a:schemeClr val="bg1"/>
                </a:solidFill>
                <a:latin typeface="Verdana" pitchFamily="34" charset="0"/>
                <a:ea typeface="ＭＳ Ｐゴシック" pitchFamily="-112" charset="-128"/>
              </a:defRPr>
            </a:lvl2pPr>
            <a:lvl3pPr marL="1151115" indent="-230223" eaLnBrk="0" hangingPunct="0">
              <a:defRPr sz="3200" b="1">
                <a:solidFill>
                  <a:schemeClr val="bg1"/>
                </a:solidFill>
                <a:latin typeface="Verdana" pitchFamily="34" charset="0"/>
                <a:ea typeface="ＭＳ Ｐゴシック" pitchFamily="-112" charset="-128"/>
              </a:defRPr>
            </a:lvl3pPr>
            <a:lvl4pPr marL="1611561" indent="-230223" eaLnBrk="0" hangingPunct="0">
              <a:defRPr sz="3200" b="1">
                <a:solidFill>
                  <a:schemeClr val="bg1"/>
                </a:solidFill>
                <a:latin typeface="Verdana" pitchFamily="34" charset="0"/>
                <a:ea typeface="ＭＳ Ｐゴシック" pitchFamily="-112" charset="-128"/>
              </a:defRPr>
            </a:lvl4pPr>
            <a:lvl5pPr marL="2072008" indent="-230223" eaLnBrk="0" hangingPunct="0">
              <a:defRPr sz="3200" b="1">
                <a:solidFill>
                  <a:schemeClr val="bg1"/>
                </a:solidFill>
                <a:latin typeface="Verdana" pitchFamily="34" charset="0"/>
                <a:ea typeface="ＭＳ Ｐゴシック" pitchFamily="-112" charset="-128"/>
              </a:defRPr>
            </a:lvl5pPr>
            <a:lvl6pPr marL="2532454"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92900"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53346"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913792"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fld id="{D8A19BE7-FAF4-4ADD-89C3-F2CEEDBA8C35}" type="slidenum">
              <a:rPr lang="en-GB" altLang="en-US" sz="1200" b="0">
                <a:solidFill>
                  <a:schemeClr val="tx1"/>
                </a:solidFill>
                <a:latin typeface="Arial" charset="0"/>
              </a:rPr>
              <a:pPr eaLnBrk="1" hangingPunct="1"/>
              <a:t>79</a:t>
            </a:fld>
            <a:endParaRPr lang="en-GB" altLang="en-US" sz="1200" b="0" dirty="0">
              <a:solidFill>
                <a:schemeClr val="tx1"/>
              </a:solidFill>
              <a:latin typeface="Arial" charset="0"/>
            </a:endParaRPr>
          </a:p>
        </p:txBody>
      </p:sp>
    </p:spTree>
    <p:extLst>
      <p:ext uri="{BB962C8B-B14F-4D97-AF65-F5344CB8AC3E}">
        <p14:creationId xmlns:p14="http://schemas.microsoft.com/office/powerpoint/2010/main" val="3656438803"/>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xfrm>
            <a:off x="2246313" y="211138"/>
            <a:ext cx="2535237" cy="1901825"/>
          </a:xfrm>
          <a:ln/>
        </p:spPr>
      </p:sp>
      <p:sp>
        <p:nvSpPr>
          <p:cNvPr id="49155"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112" charset="-128"/>
              </a:defRPr>
            </a:lvl1pPr>
            <a:lvl2pPr marL="748225" indent="-287779" eaLnBrk="0" hangingPunct="0">
              <a:spcBef>
                <a:spcPct val="30000"/>
              </a:spcBef>
              <a:defRPr sz="1200">
                <a:solidFill>
                  <a:schemeClr val="tx1"/>
                </a:solidFill>
                <a:latin typeface="Arial" charset="0"/>
                <a:ea typeface="ＭＳ Ｐゴシック" pitchFamily="-112" charset="-128"/>
              </a:defRPr>
            </a:lvl2pPr>
            <a:lvl3pPr marL="1151115" indent="-230223" eaLnBrk="0" hangingPunct="0">
              <a:spcBef>
                <a:spcPct val="30000"/>
              </a:spcBef>
              <a:defRPr sz="1200">
                <a:solidFill>
                  <a:schemeClr val="tx1"/>
                </a:solidFill>
                <a:latin typeface="Arial" charset="0"/>
                <a:ea typeface="ＭＳ Ｐゴシック" pitchFamily="-112" charset="-128"/>
              </a:defRPr>
            </a:lvl3pPr>
            <a:lvl4pPr marL="1611561" indent="-230223" eaLnBrk="0" hangingPunct="0">
              <a:spcBef>
                <a:spcPct val="30000"/>
              </a:spcBef>
              <a:defRPr sz="1200">
                <a:solidFill>
                  <a:schemeClr val="tx1"/>
                </a:solidFill>
                <a:latin typeface="Arial" charset="0"/>
                <a:ea typeface="ＭＳ Ｐゴシック" pitchFamily="-112" charset="-128"/>
              </a:defRPr>
            </a:lvl4pPr>
            <a:lvl5pPr marL="2072008" indent="-230223" eaLnBrk="0" hangingPunct="0">
              <a:spcBef>
                <a:spcPct val="30000"/>
              </a:spcBef>
              <a:defRPr sz="1200">
                <a:solidFill>
                  <a:schemeClr val="tx1"/>
                </a:solidFill>
                <a:latin typeface="Arial" charset="0"/>
                <a:ea typeface="ＭＳ Ｐゴシック" pitchFamily="-112" charset="-128"/>
              </a:defRPr>
            </a:lvl5pPr>
            <a:lvl6pPr marL="2532454" indent="-230223" eaLnBrk="0" fontAlgn="base" hangingPunct="0">
              <a:spcBef>
                <a:spcPct val="30000"/>
              </a:spcBef>
              <a:spcAft>
                <a:spcPct val="0"/>
              </a:spcAft>
              <a:defRPr sz="1200">
                <a:solidFill>
                  <a:schemeClr val="tx1"/>
                </a:solidFill>
                <a:latin typeface="Arial" charset="0"/>
                <a:ea typeface="ＭＳ Ｐゴシック" pitchFamily="-112" charset="-128"/>
              </a:defRPr>
            </a:lvl6pPr>
            <a:lvl7pPr marL="2992900" indent="-230223" eaLnBrk="0" fontAlgn="base" hangingPunct="0">
              <a:spcBef>
                <a:spcPct val="30000"/>
              </a:spcBef>
              <a:spcAft>
                <a:spcPct val="0"/>
              </a:spcAft>
              <a:defRPr sz="1200">
                <a:solidFill>
                  <a:schemeClr val="tx1"/>
                </a:solidFill>
                <a:latin typeface="Arial" charset="0"/>
                <a:ea typeface="ＭＳ Ｐゴシック" pitchFamily="-112" charset="-128"/>
              </a:defRPr>
            </a:lvl7pPr>
            <a:lvl8pPr marL="3453346" indent="-230223" eaLnBrk="0" fontAlgn="base" hangingPunct="0">
              <a:spcBef>
                <a:spcPct val="30000"/>
              </a:spcBef>
              <a:spcAft>
                <a:spcPct val="0"/>
              </a:spcAft>
              <a:defRPr sz="1200">
                <a:solidFill>
                  <a:schemeClr val="tx1"/>
                </a:solidFill>
                <a:latin typeface="Arial" charset="0"/>
                <a:ea typeface="ＭＳ Ｐゴシック" pitchFamily="-112" charset="-128"/>
              </a:defRPr>
            </a:lvl8pPr>
            <a:lvl9pPr marL="3913792" indent="-230223" eaLnBrk="0" fontAlgn="base" hangingPunct="0">
              <a:spcBef>
                <a:spcPct val="30000"/>
              </a:spcBef>
              <a:spcAft>
                <a:spcPct val="0"/>
              </a:spcAft>
              <a:defRPr sz="1200">
                <a:solidFill>
                  <a:schemeClr val="tx1"/>
                </a:solidFill>
                <a:latin typeface="Arial" charset="0"/>
                <a:ea typeface="ＭＳ Ｐゴシック" pitchFamily="-112" charset="-128"/>
              </a:defRPr>
            </a:lvl9pPr>
          </a:lstStyle>
          <a:p>
            <a:pPr eaLnBrk="1" hangingPunct="1">
              <a:spcBef>
                <a:spcPct val="0"/>
              </a:spcBef>
            </a:pPr>
            <a:fld id="{5522FF24-A6FD-40FF-8407-5D24984AEDB0}" type="slidenum">
              <a:rPr lang="en-GB" altLang="en-US" smtClean="0"/>
              <a:pPr eaLnBrk="1" hangingPunct="1">
                <a:spcBef>
                  <a:spcPct val="0"/>
                </a:spcBef>
              </a:pPr>
              <a:t>80</a:t>
            </a:fld>
            <a:endParaRPr lang="en-GB" altLang="en-US" dirty="0" smtClean="0"/>
          </a:p>
        </p:txBody>
      </p:sp>
      <p:sp>
        <p:nvSpPr>
          <p:cNvPr id="49156" name="Rectangle 3"/>
          <p:cNvSpPr>
            <a:spLocks noGrp="1" noChangeArrowheads="1"/>
          </p:cNvSpPr>
          <p:nvPr>
            <p:ph type="body" idx="1"/>
          </p:nvPr>
        </p:nvSpPr>
        <p:spPr>
          <a:xfrm>
            <a:off x="662533" y="2155007"/>
            <a:ext cx="5439101" cy="727280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Aft>
                <a:spcPts val="604"/>
              </a:spcAft>
            </a:pPr>
            <a:endParaRPr lang="en-GB" altLang="en-US" b="1" dirty="0" smtClean="0">
              <a:latin typeface="Arial" charset="0"/>
            </a:endParaRPr>
          </a:p>
        </p:txBody>
      </p:sp>
    </p:spTree>
    <p:extLst>
      <p:ext uri="{BB962C8B-B14F-4D97-AF65-F5344CB8AC3E}">
        <p14:creationId xmlns:p14="http://schemas.microsoft.com/office/powerpoint/2010/main" val="1980199831"/>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a:xfrm>
            <a:off x="2239963" y="109538"/>
            <a:ext cx="2535237" cy="1901825"/>
          </a:xfrm>
          <a:ln/>
        </p:spPr>
      </p:sp>
      <p:sp>
        <p:nvSpPr>
          <p:cNvPr id="50179"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112" charset="-128"/>
              </a:defRPr>
            </a:lvl1pPr>
            <a:lvl2pPr marL="748225" indent="-287779" eaLnBrk="0" hangingPunct="0">
              <a:spcBef>
                <a:spcPct val="30000"/>
              </a:spcBef>
              <a:defRPr sz="1200">
                <a:solidFill>
                  <a:schemeClr val="tx1"/>
                </a:solidFill>
                <a:latin typeface="Arial" charset="0"/>
                <a:ea typeface="ＭＳ Ｐゴシック" pitchFamily="-112" charset="-128"/>
              </a:defRPr>
            </a:lvl2pPr>
            <a:lvl3pPr marL="1151115" indent="-230223" eaLnBrk="0" hangingPunct="0">
              <a:spcBef>
                <a:spcPct val="30000"/>
              </a:spcBef>
              <a:defRPr sz="1200">
                <a:solidFill>
                  <a:schemeClr val="tx1"/>
                </a:solidFill>
                <a:latin typeface="Arial" charset="0"/>
                <a:ea typeface="ＭＳ Ｐゴシック" pitchFamily="-112" charset="-128"/>
              </a:defRPr>
            </a:lvl3pPr>
            <a:lvl4pPr marL="1611561" indent="-230223" eaLnBrk="0" hangingPunct="0">
              <a:spcBef>
                <a:spcPct val="30000"/>
              </a:spcBef>
              <a:defRPr sz="1200">
                <a:solidFill>
                  <a:schemeClr val="tx1"/>
                </a:solidFill>
                <a:latin typeface="Arial" charset="0"/>
                <a:ea typeface="ＭＳ Ｐゴシック" pitchFamily="-112" charset="-128"/>
              </a:defRPr>
            </a:lvl4pPr>
            <a:lvl5pPr marL="2072008" indent="-230223" eaLnBrk="0" hangingPunct="0">
              <a:spcBef>
                <a:spcPct val="30000"/>
              </a:spcBef>
              <a:defRPr sz="1200">
                <a:solidFill>
                  <a:schemeClr val="tx1"/>
                </a:solidFill>
                <a:latin typeface="Arial" charset="0"/>
                <a:ea typeface="ＭＳ Ｐゴシック" pitchFamily="-112" charset="-128"/>
              </a:defRPr>
            </a:lvl5pPr>
            <a:lvl6pPr marL="2532454" indent="-230223" eaLnBrk="0" fontAlgn="base" hangingPunct="0">
              <a:spcBef>
                <a:spcPct val="30000"/>
              </a:spcBef>
              <a:spcAft>
                <a:spcPct val="0"/>
              </a:spcAft>
              <a:defRPr sz="1200">
                <a:solidFill>
                  <a:schemeClr val="tx1"/>
                </a:solidFill>
                <a:latin typeface="Arial" charset="0"/>
                <a:ea typeface="ＭＳ Ｐゴシック" pitchFamily="-112" charset="-128"/>
              </a:defRPr>
            </a:lvl6pPr>
            <a:lvl7pPr marL="2992900" indent="-230223" eaLnBrk="0" fontAlgn="base" hangingPunct="0">
              <a:spcBef>
                <a:spcPct val="30000"/>
              </a:spcBef>
              <a:spcAft>
                <a:spcPct val="0"/>
              </a:spcAft>
              <a:defRPr sz="1200">
                <a:solidFill>
                  <a:schemeClr val="tx1"/>
                </a:solidFill>
                <a:latin typeface="Arial" charset="0"/>
                <a:ea typeface="ＭＳ Ｐゴシック" pitchFamily="-112" charset="-128"/>
              </a:defRPr>
            </a:lvl7pPr>
            <a:lvl8pPr marL="3453346" indent="-230223" eaLnBrk="0" fontAlgn="base" hangingPunct="0">
              <a:spcBef>
                <a:spcPct val="30000"/>
              </a:spcBef>
              <a:spcAft>
                <a:spcPct val="0"/>
              </a:spcAft>
              <a:defRPr sz="1200">
                <a:solidFill>
                  <a:schemeClr val="tx1"/>
                </a:solidFill>
                <a:latin typeface="Arial" charset="0"/>
                <a:ea typeface="ＭＳ Ｐゴシック" pitchFamily="-112" charset="-128"/>
              </a:defRPr>
            </a:lvl8pPr>
            <a:lvl9pPr marL="3913792" indent="-230223" eaLnBrk="0" fontAlgn="base" hangingPunct="0">
              <a:spcBef>
                <a:spcPct val="30000"/>
              </a:spcBef>
              <a:spcAft>
                <a:spcPct val="0"/>
              </a:spcAft>
              <a:defRPr sz="1200">
                <a:solidFill>
                  <a:schemeClr val="tx1"/>
                </a:solidFill>
                <a:latin typeface="Arial" charset="0"/>
                <a:ea typeface="ＭＳ Ｐゴシック" pitchFamily="-112" charset="-128"/>
              </a:defRPr>
            </a:lvl9pPr>
          </a:lstStyle>
          <a:p>
            <a:pPr eaLnBrk="1" hangingPunct="1">
              <a:spcBef>
                <a:spcPct val="0"/>
              </a:spcBef>
            </a:pPr>
            <a:fld id="{F36DCC56-9517-4A8C-91F4-2C0527C6B4AB}" type="slidenum">
              <a:rPr lang="en-GB" altLang="en-US" smtClean="0"/>
              <a:pPr eaLnBrk="1" hangingPunct="1">
                <a:spcBef>
                  <a:spcPct val="0"/>
                </a:spcBef>
              </a:pPr>
              <a:t>81</a:t>
            </a:fld>
            <a:endParaRPr lang="en-GB" altLang="en-US" dirty="0" smtClean="0"/>
          </a:p>
        </p:txBody>
      </p:sp>
      <p:sp>
        <p:nvSpPr>
          <p:cNvPr id="50180" name="Rectangle 3"/>
          <p:cNvSpPr>
            <a:spLocks noGrp="1" noChangeArrowheads="1"/>
          </p:cNvSpPr>
          <p:nvPr>
            <p:ph type="body" idx="1"/>
          </p:nvPr>
        </p:nvSpPr>
        <p:spPr>
          <a:xfrm>
            <a:off x="710053" y="2138745"/>
            <a:ext cx="5439101" cy="695279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Aft>
                <a:spcPts val="0"/>
              </a:spcAft>
            </a:pPr>
            <a:endParaRPr lang="en-GB" altLang="en-US" sz="1500" dirty="0">
              <a:solidFill>
                <a:srgbClr val="0033CC"/>
              </a:solidFill>
              <a:latin typeface="Tahoma" pitchFamily="34" charset="0"/>
            </a:endParaRPr>
          </a:p>
        </p:txBody>
      </p:sp>
    </p:spTree>
    <p:extLst>
      <p:ext uri="{BB962C8B-B14F-4D97-AF65-F5344CB8AC3E}">
        <p14:creationId xmlns:p14="http://schemas.microsoft.com/office/powerpoint/2010/main" val="2269643922"/>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a:xfrm>
            <a:off x="2506663" y="111125"/>
            <a:ext cx="1930400" cy="1447800"/>
          </a:xfrm>
          <a:ln/>
        </p:spPr>
      </p:sp>
      <p:sp>
        <p:nvSpPr>
          <p:cNvPr id="51203"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112" charset="-128"/>
              </a:defRPr>
            </a:lvl1pPr>
            <a:lvl2pPr marL="748225" indent="-287779" eaLnBrk="0" hangingPunct="0">
              <a:spcBef>
                <a:spcPct val="30000"/>
              </a:spcBef>
              <a:defRPr sz="1200">
                <a:solidFill>
                  <a:schemeClr val="tx1"/>
                </a:solidFill>
                <a:latin typeface="Arial" charset="0"/>
                <a:ea typeface="ＭＳ Ｐゴシック" pitchFamily="-112" charset="-128"/>
              </a:defRPr>
            </a:lvl2pPr>
            <a:lvl3pPr marL="1151115" indent="-230223" eaLnBrk="0" hangingPunct="0">
              <a:spcBef>
                <a:spcPct val="30000"/>
              </a:spcBef>
              <a:defRPr sz="1200">
                <a:solidFill>
                  <a:schemeClr val="tx1"/>
                </a:solidFill>
                <a:latin typeface="Arial" charset="0"/>
                <a:ea typeface="ＭＳ Ｐゴシック" pitchFamily="-112" charset="-128"/>
              </a:defRPr>
            </a:lvl3pPr>
            <a:lvl4pPr marL="1611561" indent="-230223" eaLnBrk="0" hangingPunct="0">
              <a:spcBef>
                <a:spcPct val="30000"/>
              </a:spcBef>
              <a:defRPr sz="1200">
                <a:solidFill>
                  <a:schemeClr val="tx1"/>
                </a:solidFill>
                <a:latin typeface="Arial" charset="0"/>
                <a:ea typeface="ＭＳ Ｐゴシック" pitchFamily="-112" charset="-128"/>
              </a:defRPr>
            </a:lvl4pPr>
            <a:lvl5pPr marL="2072008" indent="-230223" eaLnBrk="0" hangingPunct="0">
              <a:spcBef>
                <a:spcPct val="30000"/>
              </a:spcBef>
              <a:defRPr sz="1200">
                <a:solidFill>
                  <a:schemeClr val="tx1"/>
                </a:solidFill>
                <a:latin typeface="Arial" charset="0"/>
                <a:ea typeface="ＭＳ Ｐゴシック" pitchFamily="-112" charset="-128"/>
              </a:defRPr>
            </a:lvl5pPr>
            <a:lvl6pPr marL="2532454" indent="-230223" eaLnBrk="0" fontAlgn="base" hangingPunct="0">
              <a:spcBef>
                <a:spcPct val="30000"/>
              </a:spcBef>
              <a:spcAft>
                <a:spcPct val="0"/>
              </a:spcAft>
              <a:defRPr sz="1200">
                <a:solidFill>
                  <a:schemeClr val="tx1"/>
                </a:solidFill>
                <a:latin typeface="Arial" charset="0"/>
                <a:ea typeface="ＭＳ Ｐゴシック" pitchFamily="-112" charset="-128"/>
              </a:defRPr>
            </a:lvl6pPr>
            <a:lvl7pPr marL="2992900" indent="-230223" eaLnBrk="0" fontAlgn="base" hangingPunct="0">
              <a:spcBef>
                <a:spcPct val="30000"/>
              </a:spcBef>
              <a:spcAft>
                <a:spcPct val="0"/>
              </a:spcAft>
              <a:defRPr sz="1200">
                <a:solidFill>
                  <a:schemeClr val="tx1"/>
                </a:solidFill>
                <a:latin typeface="Arial" charset="0"/>
                <a:ea typeface="ＭＳ Ｐゴシック" pitchFamily="-112" charset="-128"/>
              </a:defRPr>
            </a:lvl7pPr>
            <a:lvl8pPr marL="3453346" indent="-230223" eaLnBrk="0" fontAlgn="base" hangingPunct="0">
              <a:spcBef>
                <a:spcPct val="30000"/>
              </a:spcBef>
              <a:spcAft>
                <a:spcPct val="0"/>
              </a:spcAft>
              <a:defRPr sz="1200">
                <a:solidFill>
                  <a:schemeClr val="tx1"/>
                </a:solidFill>
                <a:latin typeface="Arial" charset="0"/>
                <a:ea typeface="ＭＳ Ｐゴシック" pitchFamily="-112" charset="-128"/>
              </a:defRPr>
            </a:lvl8pPr>
            <a:lvl9pPr marL="3913792" indent="-230223" eaLnBrk="0" fontAlgn="base" hangingPunct="0">
              <a:spcBef>
                <a:spcPct val="30000"/>
              </a:spcBef>
              <a:spcAft>
                <a:spcPct val="0"/>
              </a:spcAft>
              <a:defRPr sz="1200">
                <a:solidFill>
                  <a:schemeClr val="tx1"/>
                </a:solidFill>
                <a:latin typeface="Arial" charset="0"/>
                <a:ea typeface="ＭＳ Ｐゴシック" pitchFamily="-112" charset="-128"/>
              </a:defRPr>
            </a:lvl9pPr>
          </a:lstStyle>
          <a:p>
            <a:pPr eaLnBrk="1" hangingPunct="1">
              <a:spcBef>
                <a:spcPct val="0"/>
              </a:spcBef>
            </a:pPr>
            <a:fld id="{27526D97-AAF8-4C02-8269-15F48CA8374C}" type="slidenum">
              <a:rPr lang="en-GB" altLang="en-US" smtClean="0"/>
              <a:pPr eaLnBrk="1" hangingPunct="1">
                <a:spcBef>
                  <a:spcPct val="0"/>
                </a:spcBef>
              </a:pPr>
              <a:t>82</a:t>
            </a:fld>
            <a:endParaRPr lang="en-GB" altLang="en-US" dirty="0" smtClean="0"/>
          </a:p>
        </p:txBody>
      </p:sp>
      <p:sp>
        <p:nvSpPr>
          <p:cNvPr id="51204" name="Rectangle 3"/>
          <p:cNvSpPr>
            <a:spLocks noGrp="1" noChangeArrowheads="1"/>
          </p:cNvSpPr>
          <p:nvPr>
            <p:ph type="body" idx="1"/>
          </p:nvPr>
        </p:nvSpPr>
        <p:spPr>
          <a:xfrm>
            <a:off x="710053" y="1631771"/>
            <a:ext cx="5439101" cy="811159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pPr>
            <a:endParaRPr lang="en-GB" altLang="en-US" dirty="0" smtClean="0">
              <a:latin typeface="Arial" charset="0"/>
            </a:endParaRPr>
          </a:p>
        </p:txBody>
      </p:sp>
    </p:spTree>
    <p:extLst>
      <p:ext uri="{BB962C8B-B14F-4D97-AF65-F5344CB8AC3E}">
        <p14:creationId xmlns:p14="http://schemas.microsoft.com/office/powerpoint/2010/main" val="1344035001"/>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a:xfrm>
            <a:off x="2503488" y="109538"/>
            <a:ext cx="1935162" cy="1450975"/>
          </a:xfrm>
          <a:ln/>
        </p:spPr>
      </p:sp>
      <p:sp>
        <p:nvSpPr>
          <p:cNvPr id="51203"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112" charset="-128"/>
              </a:defRPr>
            </a:lvl1pPr>
            <a:lvl2pPr marL="748225" indent="-287779" eaLnBrk="0" hangingPunct="0">
              <a:spcBef>
                <a:spcPct val="30000"/>
              </a:spcBef>
              <a:defRPr sz="1200">
                <a:solidFill>
                  <a:schemeClr val="tx1"/>
                </a:solidFill>
                <a:latin typeface="Arial" charset="0"/>
                <a:ea typeface="ＭＳ Ｐゴシック" pitchFamily="-112" charset="-128"/>
              </a:defRPr>
            </a:lvl2pPr>
            <a:lvl3pPr marL="1151115" indent="-230223" eaLnBrk="0" hangingPunct="0">
              <a:spcBef>
                <a:spcPct val="30000"/>
              </a:spcBef>
              <a:defRPr sz="1200">
                <a:solidFill>
                  <a:schemeClr val="tx1"/>
                </a:solidFill>
                <a:latin typeface="Arial" charset="0"/>
                <a:ea typeface="ＭＳ Ｐゴシック" pitchFamily="-112" charset="-128"/>
              </a:defRPr>
            </a:lvl3pPr>
            <a:lvl4pPr marL="1611561" indent="-230223" eaLnBrk="0" hangingPunct="0">
              <a:spcBef>
                <a:spcPct val="30000"/>
              </a:spcBef>
              <a:defRPr sz="1200">
                <a:solidFill>
                  <a:schemeClr val="tx1"/>
                </a:solidFill>
                <a:latin typeface="Arial" charset="0"/>
                <a:ea typeface="ＭＳ Ｐゴシック" pitchFamily="-112" charset="-128"/>
              </a:defRPr>
            </a:lvl4pPr>
            <a:lvl5pPr marL="2072008" indent="-230223" eaLnBrk="0" hangingPunct="0">
              <a:spcBef>
                <a:spcPct val="30000"/>
              </a:spcBef>
              <a:defRPr sz="1200">
                <a:solidFill>
                  <a:schemeClr val="tx1"/>
                </a:solidFill>
                <a:latin typeface="Arial" charset="0"/>
                <a:ea typeface="ＭＳ Ｐゴシック" pitchFamily="-112" charset="-128"/>
              </a:defRPr>
            </a:lvl5pPr>
            <a:lvl6pPr marL="2532454" indent="-230223" eaLnBrk="0" fontAlgn="base" hangingPunct="0">
              <a:spcBef>
                <a:spcPct val="30000"/>
              </a:spcBef>
              <a:spcAft>
                <a:spcPct val="0"/>
              </a:spcAft>
              <a:defRPr sz="1200">
                <a:solidFill>
                  <a:schemeClr val="tx1"/>
                </a:solidFill>
                <a:latin typeface="Arial" charset="0"/>
                <a:ea typeface="ＭＳ Ｐゴシック" pitchFamily="-112" charset="-128"/>
              </a:defRPr>
            </a:lvl6pPr>
            <a:lvl7pPr marL="2992900" indent="-230223" eaLnBrk="0" fontAlgn="base" hangingPunct="0">
              <a:spcBef>
                <a:spcPct val="30000"/>
              </a:spcBef>
              <a:spcAft>
                <a:spcPct val="0"/>
              </a:spcAft>
              <a:defRPr sz="1200">
                <a:solidFill>
                  <a:schemeClr val="tx1"/>
                </a:solidFill>
                <a:latin typeface="Arial" charset="0"/>
                <a:ea typeface="ＭＳ Ｐゴシック" pitchFamily="-112" charset="-128"/>
              </a:defRPr>
            </a:lvl7pPr>
            <a:lvl8pPr marL="3453346" indent="-230223" eaLnBrk="0" fontAlgn="base" hangingPunct="0">
              <a:spcBef>
                <a:spcPct val="30000"/>
              </a:spcBef>
              <a:spcAft>
                <a:spcPct val="0"/>
              </a:spcAft>
              <a:defRPr sz="1200">
                <a:solidFill>
                  <a:schemeClr val="tx1"/>
                </a:solidFill>
                <a:latin typeface="Arial" charset="0"/>
                <a:ea typeface="ＭＳ Ｐゴシック" pitchFamily="-112" charset="-128"/>
              </a:defRPr>
            </a:lvl8pPr>
            <a:lvl9pPr marL="3913792" indent="-230223" eaLnBrk="0" fontAlgn="base" hangingPunct="0">
              <a:spcBef>
                <a:spcPct val="30000"/>
              </a:spcBef>
              <a:spcAft>
                <a:spcPct val="0"/>
              </a:spcAft>
              <a:defRPr sz="1200">
                <a:solidFill>
                  <a:schemeClr val="tx1"/>
                </a:solidFill>
                <a:latin typeface="Arial" charset="0"/>
                <a:ea typeface="ＭＳ Ｐゴシック" pitchFamily="-112" charset="-128"/>
              </a:defRPr>
            </a:lvl9pPr>
          </a:lstStyle>
          <a:p>
            <a:pPr eaLnBrk="1" hangingPunct="1">
              <a:spcBef>
                <a:spcPct val="0"/>
              </a:spcBef>
            </a:pPr>
            <a:fld id="{27526D97-AAF8-4C02-8269-15F48CA8374C}" type="slidenum">
              <a:rPr lang="en-GB" altLang="en-US" smtClean="0"/>
              <a:pPr eaLnBrk="1" hangingPunct="1">
                <a:spcBef>
                  <a:spcPct val="0"/>
                </a:spcBef>
              </a:pPr>
              <a:t>83</a:t>
            </a:fld>
            <a:endParaRPr lang="en-GB" altLang="en-US" dirty="0" smtClean="0"/>
          </a:p>
        </p:txBody>
      </p:sp>
      <p:sp>
        <p:nvSpPr>
          <p:cNvPr id="51204" name="Rectangle 3"/>
          <p:cNvSpPr>
            <a:spLocks noGrp="1" noChangeArrowheads="1"/>
          </p:cNvSpPr>
          <p:nvPr>
            <p:ph type="body" idx="1"/>
          </p:nvPr>
        </p:nvSpPr>
        <p:spPr>
          <a:xfrm>
            <a:off x="710053" y="1631771"/>
            <a:ext cx="5439101" cy="811159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Aft>
                <a:spcPts val="0"/>
              </a:spcAft>
            </a:pPr>
            <a:r>
              <a:rPr lang="en-GB" altLang="en-US" b="1" dirty="0" smtClean="0">
                <a:latin typeface="Arial" charset="0"/>
              </a:rPr>
              <a:t>State:</a:t>
            </a:r>
          </a:p>
          <a:p>
            <a:pPr>
              <a:spcAft>
                <a:spcPts val="0"/>
              </a:spcAft>
            </a:pPr>
            <a:endParaRPr lang="en-GB" altLang="en-US" b="1" dirty="0">
              <a:solidFill>
                <a:srgbClr val="0033CC"/>
              </a:solidFill>
              <a:latin typeface="Arial" charset="0"/>
            </a:endParaRPr>
          </a:p>
          <a:p>
            <a:pPr>
              <a:spcAft>
                <a:spcPts val="0"/>
              </a:spcAft>
            </a:pPr>
            <a:r>
              <a:rPr lang="en-GB" altLang="en-US" dirty="0" smtClean="0">
                <a:latin typeface="Arial" charset="0"/>
              </a:rPr>
              <a:t>When intelligence logs are submitted they should be entered so that the source of the information cannot be identified.</a:t>
            </a:r>
          </a:p>
          <a:p>
            <a:pPr>
              <a:spcAft>
                <a:spcPts val="0"/>
              </a:spcAft>
            </a:pPr>
            <a:endParaRPr lang="en-GB" altLang="en-US" dirty="0" smtClean="0">
              <a:latin typeface="Arial" charset="0"/>
            </a:endParaRPr>
          </a:p>
          <a:p>
            <a:pPr>
              <a:spcAft>
                <a:spcPts val="0"/>
              </a:spcAft>
            </a:pPr>
            <a:r>
              <a:rPr lang="en-GB" altLang="en-US" dirty="0" smtClean="0">
                <a:latin typeface="Arial" charset="0"/>
              </a:rPr>
              <a:t>In some forces the LIO carries out this prior to entering them into the forces intelligence database.</a:t>
            </a:r>
          </a:p>
          <a:p>
            <a:pPr>
              <a:spcAft>
                <a:spcPts val="0"/>
              </a:spcAft>
            </a:pPr>
            <a:endParaRPr lang="en-GB" altLang="en-US" dirty="0" smtClean="0">
              <a:latin typeface="Arial" charset="0"/>
            </a:endParaRPr>
          </a:p>
          <a:p>
            <a:pPr>
              <a:spcAft>
                <a:spcPts val="0"/>
              </a:spcAft>
            </a:pPr>
            <a:r>
              <a:rPr lang="en-GB" altLang="en-US" dirty="0" smtClean="0">
                <a:latin typeface="Arial" charset="0"/>
              </a:rPr>
              <a:t>This process is known as</a:t>
            </a:r>
            <a:r>
              <a:rPr lang="en-GB" altLang="en-US" dirty="0" smtClean="0">
                <a:solidFill>
                  <a:srgbClr val="0033CC"/>
                </a:solidFill>
                <a:latin typeface="Arial" charset="0"/>
              </a:rPr>
              <a:t> </a:t>
            </a:r>
            <a:r>
              <a:rPr lang="en-GB" altLang="en-US" dirty="0" smtClean="0">
                <a:solidFill>
                  <a:srgbClr val="FF3300"/>
                </a:solidFill>
                <a:latin typeface="Arial" charset="0"/>
              </a:rPr>
              <a:t>‘sanitisation’</a:t>
            </a:r>
          </a:p>
          <a:p>
            <a:pPr algn="just">
              <a:spcBef>
                <a:spcPct val="0"/>
              </a:spcBef>
              <a:spcAft>
                <a:spcPts val="0"/>
              </a:spcAft>
            </a:pPr>
            <a:endParaRPr lang="en-GB" altLang="en-US" dirty="0" smtClean="0">
              <a:latin typeface="Arial" charset="0"/>
            </a:endParaRPr>
          </a:p>
          <a:p>
            <a:pPr>
              <a:spcAft>
                <a:spcPts val="0"/>
              </a:spcAft>
            </a:pPr>
            <a:endParaRPr lang="en-GB" altLang="en-US" dirty="0" smtClean="0">
              <a:latin typeface="Arial" charset="0"/>
            </a:endParaRPr>
          </a:p>
          <a:p>
            <a:pPr>
              <a:lnSpc>
                <a:spcPct val="90000"/>
              </a:lnSpc>
            </a:pPr>
            <a:endParaRPr lang="en-GB" altLang="en-US" dirty="0" smtClean="0">
              <a:latin typeface="Arial" charset="0"/>
            </a:endParaRPr>
          </a:p>
        </p:txBody>
      </p:sp>
    </p:spTree>
    <p:extLst>
      <p:ext uri="{BB962C8B-B14F-4D97-AF65-F5344CB8AC3E}">
        <p14:creationId xmlns:p14="http://schemas.microsoft.com/office/powerpoint/2010/main" val="3097728276"/>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xfrm>
            <a:off x="2214563" y="617538"/>
            <a:ext cx="2535237" cy="1901825"/>
          </a:xfrm>
          <a:ln/>
        </p:spPr>
      </p:sp>
      <p:sp>
        <p:nvSpPr>
          <p:cNvPr id="399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smtClean="0">
                <a:latin typeface="Arial" charset="0"/>
              </a:rPr>
              <a:t>A key part of the NIM is the Tasking &amp; Co-ordinating Process.</a:t>
            </a:r>
          </a:p>
          <a:p>
            <a:r>
              <a:rPr lang="en-US" altLang="en-US" dirty="0" smtClean="0">
                <a:latin typeface="Arial" charset="0"/>
              </a:rPr>
              <a:t>This determines the operational responses to crime and disorder and prioritises intelligence requirements (e.g. identifying car crime ‘hot spots’, or obtaining information about a series of burglaries).</a:t>
            </a:r>
          </a:p>
          <a:p>
            <a:r>
              <a:rPr lang="en-US" altLang="en-US" dirty="0" smtClean="0">
                <a:latin typeface="Arial" charset="0"/>
              </a:rPr>
              <a:t>The Tasking &amp; Co-ordinating process is conducted</a:t>
            </a:r>
            <a:r>
              <a:rPr lang="en-GB" altLang="en-US" dirty="0" smtClean="0">
                <a:latin typeface="Arial" charset="0"/>
              </a:rPr>
              <a:t> </a:t>
            </a:r>
            <a:r>
              <a:rPr lang="en-GB" altLang="en-US" dirty="0">
                <a:latin typeface="Arial" charset="0"/>
              </a:rPr>
              <a:t>on </a:t>
            </a:r>
            <a:r>
              <a:rPr lang="en-GB" altLang="en-US" b="1" dirty="0">
                <a:latin typeface="Arial" charset="0"/>
              </a:rPr>
              <a:t>three</a:t>
            </a:r>
            <a:r>
              <a:rPr lang="en-GB" altLang="en-US" dirty="0">
                <a:latin typeface="Arial" charset="0"/>
              </a:rPr>
              <a:t> levels </a:t>
            </a:r>
            <a:r>
              <a:rPr lang="en-GB" altLang="en-US" dirty="0" smtClean="0">
                <a:latin typeface="Arial" charset="0"/>
              </a:rPr>
              <a:t>to correspond with the specified levels of incident.</a:t>
            </a:r>
            <a:endParaRPr lang="en-US" altLang="en-US" dirty="0" smtClean="0">
              <a:latin typeface="Arial" charset="0"/>
            </a:endParaRPr>
          </a:p>
        </p:txBody>
      </p:sp>
      <p:sp>
        <p:nvSpPr>
          <p:cNvPr id="399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112" charset="-128"/>
              </a:defRPr>
            </a:lvl1pPr>
            <a:lvl2pPr marL="748225" indent="-287779" eaLnBrk="0" hangingPunct="0">
              <a:spcBef>
                <a:spcPct val="30000"/>
              </a:spcBef>
              <a:defRPr sz="1200">
                <a:solidFill>
                  <a:schemeClr val="tx1"/>
                </a:solidFill>
                <a:latin typeface="Arial" charset="0"/>
                <a:ea typeface="ＭＳ Ｐゴシック" pitchFamily="-112" charset="-128"/>
              </a:defRPr>
            </a:lvl2pPr>
            <a:lvl3pPr marL="1151115" indent="-230223" eaLnBrk="0" hangingPunct="0">
              <a:spcBef>
                <a:spcPct val="30000"/>
              </a:spcBef>
              <a:defRPr sz="1200">
                <a:solidFill>
                  <a:schemeClr val="tx1"/>
                </a:solidFill>
                <a:latin typeface="Arial" charset="0"/>
                <a:ea typeface="ＭＳ Ｐゴシック" pitchFamily="-112" charset="-128"/>
              </a:defRPr>
            </a:lvl3pPr>
            <a:lvl4pPr marL="1611561" indent="-230223" eaLnBrk="0" hangingPunct="0">
              <a:spcBef>
                <a:spcPct val="30000"/>
              </a:spcBef>
              <a:defRPr sz="1200">
                <a:solidFill>
                  <a:schemeClr val="tx1"/>
                </a:solidFill>
                <a:latin typeface="Arial" charset="0"/>
                <a:ea typeface="ＭＳ Ｐゴシック" pitchFamily="-112" charset="-128"/>
              </a:defRPr>
            </a:lvl4pPr>
            <a:lvl5pPr marL="2072008" indent="-230223" eaLnBrk="0" hangingPunct="0">
              <a:spcBef>
                <a:spcPct val="30000"/>
              </a:spcBef>
              <a:defRPr sz="1200">
                <a:solidFill>
                  <a:schemeClr val="tx1"/>
                </a:solidFill>
                <a:latin typeface="Arial" charset="0"/>
                <a:ea typeface="ＭＳ Ｐゴシック" pitchFamily="-112" charset="-128"/>
              </a:defRPr>
            </a:lvl5pPr>
            <a:lvl6pPr marL="2532454" indent="-230223" eaLnBrk="0" fontAlgn="base" hangingPunct="0">
              <a:spcBef>
                <a:spcPct val="30000"/>
              </a:spcBef>
              <a:spcAft>
                <a:spcPct val="0"/>
              </a:spcAft>
              <a:defRPr sz="1200">
                <a:solidFill>
                  <a:schemeClr val="tx1"/>
                </a:solidFill>
                <a:latin typeface="Arial" charset="0"/>
                <a:ea typeface="ＭＳ Ｐゴシック" pitchFamily="-112" charset="-128"/>
              </a:defRPr>
            </a:lvl6pPr>
            <a:lvl7pPr marL="2992900" indent="-230223" eaLnBrk="0" fontAlgn="base" hangingPunct="0">
              <a:spcBef>
                <a:spcPct val="30000"/>
              </a:spcBef>
              <a:spcAft>
                <a:spcPct val="0"/>
              </a:spcAft>
              <a:defRPr sz="1200">
                <a:solidFill>
                  <a:schemeClr val="tx1"/>
                </a:solidFill>
                <a:latin typeface="Arial" charset="0"/>
                <a:ea typeface="ＭＳ Ｐゴシック" pitchFamily="-112" charset="-128"/>
              </a:defRPr>
            </a:lvl7pPr>
            <a:lvl8pPr marL="3453346" indent="-230223" eaLnBrk="0" fontAlgn="base" hangingPunct="0">
              <a:spcBef>
                <a:spcPct val="30000"/>
              </a:spcBef>
              <a:spcAft>
                <a:spcPct val="0"/>
              </a:spcAft>
              <a:defRPr sz="1200">
                <a:solidFill>
                  <a:schemeClr val="tx1"/>
                </a:solidFill>
                <a:latin typeface="Arial" charset="0"/>
                <a:ea typeface="ＭＳ Ｐゴシック" pitchFamily="-112" charset="-128"/>
              </a:defRPr>
            </a:lvl8pPr>
            <a:lvl9pPr marL="3913792" indent="-230223" eaLnBrk="0" fontAlgn="base" hangingPunct="0">
              <a:spcBef>
                <a:spcPct val="30000"/>
              </a:spcBef>
              <a:spcAft>
                <a:spcPct val="0"/>
              </a:spcAft>
              <a:defRPr sz="1200">
                <a:solidFill>
                  <a:schemeClr val="tx1"/>
                </a:solidFill>
                <a:latin typeface="Arial" charset="0"/>
                <a:ea typeface="ＭＳ Ｐゴシック" pitchFamily="-112" charset="-128"/>
              </a:defRPr>
            </a:lvl9pPr>
          </a:lstStyle>
          <a:p>
            <a:pPr eaLnBrk="1" hangingPunct="1">
              <a:spcBef>
                <a:spcPct val="0"/>
              </a:spcBef>
            </a:pPr>
            <a:fld id="{6C05944A-61CE-4329-AC90-EF23B51FC67A}" type="slidenum">
              <a:rPr lang="en-GB" altLang="en-US" smtClean="0"/>
              <a:pPr eaLnBrk="1" hangingPunct="1">
                <a:spcBef>
                  <a:spcPct val="0"/>
                </a:spcBef>
              </a:pPr>
              <a:t>85</a:t>
            </a:fld>
            <a:endParaRPr lang="en-GB" altLang="en-US" dirty="0" smtClean="0"/>
          </a:p>
        </p:txBody>
      </p:sp>
    </p:spTree>
    <p:extLst>
      <p:ext uri="{BB962C8B-B14F-4D97-AF65-F5344CB8AC3E}">
        <p14:creationId xmlns:p14="http://schemas.microsoft.com/office/powerpoint/2010/main" val="3354188222"/>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2311400" y="30163"/>
            <a:ext cx="2536825" cy="1901825"/>
          </a:xfrm>
          <a:ln/>
        </p:spPr>
      </p:sp>
      <p:sp>
        <p:nvSpPr>
          <p:cNvPr id="40963" name="Notes Placeholder 2"/>
          <p:cNvSpPr>
            <a:spLocks noGrp="1"/>
          </p:cNvSpPr>
          <p:nvPr>
            <p:ph type="body" idx="1"/>
          </p:nvPr>
        </p:nvSpPr>
        <p:spPr>
          <a:xfrm>
            <a:off x="710053" y="1993895"/>
            <a:ext cx="5439101" cy="774947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400" b="1" dirty="0">
                <a:latin typeface="Arial" charset="0"/>
              </a:rPr>
              <a:t>State:</a:t>
            </a:r>
          </a:p>
          <a:p>
            <a:r>
              <a:rPr lang="en-GB" altLang="en-US" sz="1400" b="1" dirty="0">
                <a:solidFill>
                  <a:srgbClr val="FF3300"/>
                </a:solidFill>
                <a:latin typeface="Arial" charset="0"/>
              </a:rPr>
              <a:t>Level 1</a:t>
            </a:r>
            <a:r>
              <a:rPr lang="en-GB" altLang="en-US" sz="1400" b="1" dirty="0">
                <a:latin typeface="Arial" charset="0"/>
              </a:rPr>
              <a:t> - </a:t>
            </a:r>
            <a:r>
              <a:rPr lang="en-GB" altLang="en-US" sz="1400" b="1" dirty="0">
                <a:solidFill>
                  <a:srgbClr val="0033CC"/>
                </a:solidFill>
                <a:latin typeface="Arial" charset="0"/>
              </a:rPr>
              <a:t>Local Issues </a:t>
            </a:r>
            <a:r>
              <a:rPr lang="en-GB" altLang="en-US" sz="1400" dirty="0">
                <a:latin typeface="Arial" charset="0"/>
              </a:rPr>
              <a:t>- Local criminals, crime and disorder affecting a Division or Basic Command Unit.  This will be classed as priority and volume crime. This could be any crime from theft to murder that the BCU expects to be handled by local resources. </a:t>
            </a:r>
          </a:p>
          <a:p>
            <a:r>
              <a:rPr lang="en-GB" altLang="en-US" sz="1400" b="1" dirty="0">
                <a:solidFill>
                  <a:srgbClr val="FF3300"/>
                </a:solidFill>
                <a:latin typeface="Arial" charset="0"/>
              </a:rPr>
              <a:t>Level 2</a:t>
            </a:r>
            <a:r>
              <a:rPr lang="en-GB" altLang="en-US" sz="1400" b="1" dirty="0">
                <a:latin typeface="Arial" charset="0"/>
              </a:rPr>
              <a:t> – </a:t>
            </a:r>
            <a:r>
              <a:rPr lang="en-GB" altLang="en-US" sz="1400" b="1" dirty="0">
                <a:solidFill>
                  <a:srgbClr val="0033CC"/>
                </a:solidFill>
                <a:latin typeface="Arial" charset="0"/>
              </a:rPr>
              <a:t>Force/Cross Border Issues</a:t>
            </a:r>
            <a:r>
              <a:rPr lang="en-GB" altLang="en-US" sz="1400" dirty="0">
                <a:solidFill>
                  <a:srgbClr val="0033CC"/>
                </a:solidFill>
                <a:latin typeface="Arial" charset="0"/>
              </a:rPr>
              <a:t> </a:t>
            </a:r>
            <a:r>
              <a:rPr lang="en-GB" altLang="en-US" sz="1400" dirty="0">
                <a:latin typeface="Arial" charset="0"/>
              </a:rPr>
              <a:t>- usually the actions of a criminal or other specific problem affecting more than one area within a force, or affecting another force or regional crime activity and usually requiring additional resources, possibly from organisations such as the National Crime Agency or HM Customs and Excise.</a:t>
            </a:r>
          </a:p>
          <a:p>
            <a:r>
              <a:rPr lang="en-GB" altLang="en-US" sz="1400" b="1" dirty="0">
                <a:solidFill>
                  <a:srgbClr val="FF3300"/>
                </a:solidFill>
                <a:latin typeface="Arial" charset="0"/>
              </a:rPr>
              <a:t>Level 3</a:t>
            </a:r>
            <a:r>
              <a:rPr lang="en-GB" altLang="en-US" sz="1400" b="1" dirty="0">
                <a:latin typeface="Arial" charset="0"/>
              </a:rPr>
              <a:t> – </a:t>
            </a:r>
            <a:r>
              <a:rPr lang="en-GB" altLang="en-US" sz="1400" b="1" dirty="0">
                <a:solidFill>
                  <a:srgbClr val="0033CC"/>
                </a:solidFill>
                <a:latin typeface="Arial" charset="0"/>
              </a:rPr>
              <a:t>National/Serious &amp; Organised Crime</a:t>
            </a:r>
            <a:r>
              <a:rPr lang="en-GB" altLang="en-US" sz="1400" dirty="0">
                <a:solidFill>
                  <a:srgbClr val="0033CC"/>
                </a:solidFill>
                <a:latin typeface="Arial" charset="0"/>
              </a:rPr>
              <a:t> </a:t>
            </a:r>
            <a:r>
              <a:rPr lang="en-GB" altLang="en-US" sz="1400" dirty="0">
                <a:latin typeface="Arial" charset="0"/>
              </a:rPr>
              <a:t>- Serious and organised crime usually operating on a national or international scale requiring identification by proactive means and a response primarily through targeted operations by dedicated units.  It is also likely to require a national preventative response.</a:t>
            </a:r>
          </a:p>
          <a:p>
            <a:r>
              <a:rPr lang="en-GB" altLang="en-US" sz="1400" dirty="0">
                <a:latin typeface="Arial" charset="0"/>
              </a:rPr>
              <a:t>It can be seen, then, that the </a:t>
            </a:r>
            <a:r>
              <a:rPr lang="en-GB" altLang="en-US" sz="1400" b="1" dirty="0">
                <a:solidFill>
                  <a:srgbClr val="FF3300"/>
                </a:solidFill>
                <a:latin typeface="Arial" charset="0"/>
              </a:rPr>
              <a:t>NIM</a:t>
            </a:r>
            <a:r>
              <a:rPr lang="en-GB" altLang="en-US" sz="1400" dirty="0">
                <a:latin typeface="Arial" charset="0"/>
              </a:rPr>
              <a:t> model is wide-ranging and an invaluable tool for any investigator</a:t>
            </a:r>
            <a:r>
              <a:rPr lang="en-GB" altLang="en-US" dirty="0" smtClean="0">
                <a:latin typeface="Arial" charset="0"/>
              </a:rPr>
              <a:t>.</a:t>
            </a:r>
          </a:p>
          <a:p>
            <a:r>
              <a:rPr lang="en-GB" altLang="en-US" sz="1400" dirty="0">
                <a:latin typeface="Arial" charset="0"/>
              </a:rPr>
              <a:t>The classification of a crime is significant for resourcing.  </a:t>
            </a:r>
          </a:p>
          <a:p>
            <a:r>
              <a:rPr lang="en-GB" altLang="en-US" sz="1400" dirty="0">
                <a:latin typeface="Arial" charset="0"/>
              </a:rPr>
              <a:t>A single BCU does not have the resources to cope with, say, a group of criminals carrying out thefts from cash machines across the force area.</a:t>
            </a:r>
          </a:p>
          <a:p>
            <a:r>
              <a:rPr lang="en-GB" altLang="en-US" sz="1400" dirty="0">
                <a:latin typeface="Arial" charset="0"/>
              </a:rPr>
              <a:t>A Force level response </a:t>
            </a:r>
            <a:r>
              <a:rPr lang="en-GB" altLang="en-US" sz="1400" b="1" dirty="0" smtClean="0">
                <a:solidFill>
                  <a:srgbClr val="FF0000"/>
                </a:solidFill>
                <a:latin typeface="Arial" charset="0"/>
              </a:rPr>
              <a:t>(Level </a:t>
            </a:r>
            <a:r>
              <a:rPr lang="en-GB" altLang="en-US" sz="1400" b="1" dirty="0">
                <a:solidFill>
                  <a:srgbClr val="FF0000"/>
                </a:solidFill>
                <a:latin typeface="Arial" charset="0"/>
              </a:rPr>
              <a:t>2) </a:t>
            </a:r>
            <a:r>
              <a:rPr lang="en-GB" altLang="en-US" sz="1400" dirty="0">
                <a:latin typeface="Arial" charset="0"/>
              </a:rPr>
              <a:t>would be needed and this would usually be centrally co-ordinated and directed.</a:t>
            </a:r>
          </a:p>
          <a:p>
            <a:r>
              <a:rPr lang="en-GB" altLang="en-US" sz="1400" b="1" dirty="0">
                <a:solidFill>
                  <a:srgbClr val="FF0000"/>
                </a:solidFill>
                <a:latin typeface="Arial" charset="0"/>
              </a:rPr>
              <a:t>Level 3</a:t>
            </a:r>
            <a:r>
              <a:rPr lang="en-GB" altLang="en-US" sz="1400" dirty="0">
                <a:latin typeface="Arial" charset="0"/>
              </a:rPr>
              <a:t> crime is dealt with by linking with national agencies such as the NCA, in cooperation with its international counterparts</a:t>
            </a:r>
            <a:endParaRPr lang="en-US" altLang="en-US" sz="1400" dirty="0">
              <a:latin typeface="Arial" charset="0"/>
            </a:endParaRP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112" charset="-128"/>
              </a:defRPr>
            </a:lvl1pPr>
            <a:lvl2pPr marL="748225" indent="-287779" eaLnBrk="0" hangingPunct="0">
              <a:spcBef>
                <a:spcPct val="30000"/>
              </a:spcBef>
              <a:defRPr sz="1200">
                <a:solidFill>
                  <a:schemeClr val="tx1"/>
                </a:solidFill>
                <a:latin typeface="Arial" charset="0"/>
                <a:ea typeface="ＭＳ Ｐゴシック" pitchFamily="-112" charset="-128"/>
              </a:defRPr>
            </a:lvl2pPr>
            <a:lvl3pPr marL="1151115" indent="-230223" eaLnBrk="0" hangingPunct="0">
              <a:spcBef>
                <a:spcPct val="30000"/>
              </a:spcBef>
              <a:defRPr sz="1200">
                <a:solidFill>
                  <a:schemeClr val="tx1"/>
                </a:solidFill>
                <a:latin typeface="Arial" charset="0"/>
                <a:ea typeface="ＭＳ Ｐゴシック" pitchFamily="-112" charset="-128"/>
              </a:defRPr>
            </a:lvl3pPr>
            <a:lvl4pPr marL="1611561" indent="-230223" eaLnBrk="0" hangingPunct="0">
              <a:spcBef>
                <a:spcPct val="30000"/>
              </a:spcBef>
              <a:defRPr sz="1200">
                <a:solidFill>
                  <a:schemeClr val="tx1"/>
                </a:solidFill>
                <a:latin typeface="Arial" charset="0"/>
                <a:ea typeface="ＭＳ Ｐゴシック" pitchFamily="-112" charset="-128"/>
              </a:defRPr>
            </a:lvl4pPr>
            <a:lvl5pPr marL="2072008" indent="-230223" eaLnBrk="0" hangingPunct="0">
              <a:spcBef>
                <a:spcPct val="30000"/>
              </a:spcBef>
              <a:defRPr sz="1200">
                <a:solidFill>
                  <a:schemeClr val="tx1"/>
                </a:solidFill>
                <a:latin typeface="Arial" charset="0"/>
                <a:ea typeface="ＭＳ Ｐゴシック" pitchFamily="-112" charset="-128"/>
              </a:defRPr>
            </a:lvl5pPr>
            <a:lvl6pPr marL="2532454" indent="-230223" eaLnBrk="0" fontAlgn="base" hangingPunct="0">
              <a:spcBef>
                <a:spcPct val="30000"/>
              </a:spcBef>
              <a:spcAft>
                <a:spcPct val="0"/>
              </a:spcAft>
              <a:defRPr sz="1200">
                <a:solidFill>
                  <a:schemeClr val="tx1"/>
                </a:solidFill>
                <a:latin typeface="Arial" charset="0"/>
                <a:ea typeface="ＭＳ Ｐゴシック" pitchFamily="-112" charset="-128"/>
              </a:defRPr>
            </a:lvl6pPr>
            <a:lvl7pPr marL="2992900" indent="-230223" eaLnBrk="0" fontAlgn="base" hangingPunct="0">
              <a:spcBef>
                <a:spcPct val="30000"/>
              </a:spcBef>
              <a:spcAft>
                <a:spcPct val="0"/>
              </a:spcAft>
              <a:defRPr sz="1200">
                <a:solidFill>
                  <a:schemeClr val="tx1"/>
                </a:solidFill>
                <a:latin typeface="Arial" charset="0"/>
                <a:ea typeface="ＭＳ Ｐゴシック" pitchFamily="-112" charset="-128"/>
              </a:defRPr>
            </a:lvl7pPr>
            <a:lvl8pPr marL="3453346" indent="-230223" eaLnBrk="0" fontAlgn="base" hangingPunct="0">
              <a:spcBef>
                <a:spcPct val="30000"/>
              </a:spcBef>
              <a:spcAft>
                <a:spcPct val="0"/>
              </a:spcAft>
              <a:defRPr sz="1200">
                <a:solidFill>
                  <a:schemeClr val="tx1"/>
                </a:solidFill>
                <a:latin typeface="Arial" charset="0"/>
                <a:ea typeface="ＭＳ Ｐゴシック" pitchFamily="-112" charset="-128"/>
              </a:defRPr>
            </a:lvl8pPr>
            <a:lvl9pPr marL="3913792" indent="-230223" eaLnBrk="0" fontAlgn="base" hangingPunct="0">
              <a:spcBef>
                <a:spcPct val="30000"/>
              </a:spcBef>
              <a:spcAft>
                <a:spcPct val="0"/>
              </a:spcAft>
              <a:defRPr sz="1200">
                <a:solidFill>
                  <a:schemeClr val="tx1"/>
                </a:solidFill>
                <a:latin typeface="Arial" charset="0"/>
                <a:ea typeface="ＭＳ Ｐゴシック" pitchFamily="-112" charset="-128"/>
              </a:defRPr>
            </a:lvl9pPr>
          </a:lstStyle>
          <a:p>
            <a:pPr eaLnBrk="1" hangingPunct="1">
              <a:spcBef>
                <a:spcPct val="0"/>
              </a:spcBef>
            </a:pPr>
            <a:fld id="{E69F4A85-E97F-4DDF-AEC9-43B68BA1F608}" type="slidenum">
              <a:rPr lang="en-GB" altLang="en-US" smtClean="0"/>
              <a:pPr eaLnBrk="1" hangingPunct="1">
                <a:spcBef>
                  <a:spcPct val="0"/>
                </a:spcBef>
              </a:pPr>
              <a:t>86</a:t>
            </a:fld>
            <a:endParaRPr lang="en-GB" altLang="en-US" dirty="0" smtClean="0"/>
          </a:p>
        </p:txBody>
      </p:sp>
    </p:spTree>
    <p:extLst>
      <p:ext uri="{BB962C8B-B14F-4D97-AF65-F5344CB8AC3E}">
        <p14:creationId xmlns:p14="http://schemas.microsoft.com/office/powerpoint/2010/main" val="836497619"/>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xfrm>
            <a:off x="2444750" y="255588"/>
            <a:ext cx="2125663" cy="1593850"/>
          </a:xfrm>
          <a:ln/>
        </p:spPr>
      </p:sp>
      <p:sp>
        <p:nvSpPr>
          <p:cNvPr id="41987" name="Notes Placeholder 2"/>
          <p:cNvSpPr>
            <a:spLocks noGrp="1"/>
          </p:cNvSpPr>
          <p:nvPr>
            <p:ph type="body" idx="1"/>
          </p:nvPr>
        </p:nvSpPr>
        <p:spPr>
          <a:xfrm>
            <a:off x="710053" y="1993895"/>
            <a:ext cx="5439101" cy="6465009"/>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u="sng" dirty="0" smtClean="0">
                <a:latin typeface="Tahoma" pitchFamily="34" charset="0"/>
              </a:rPr>
              <a:t>State:</a:t>
            </a:r>
          </a:p>
          <a:p>
            <a:r>
              <a:rPr lang="en-GB" altLang="en-US" dirty="0" smtClean="0">
                <a:latin typeface="Tahoma" pitchFamily="34" charset="0"/>
              </a:rPr>
              <a:t>The </a:t>
            </a:r>
            <a:r>
              <a:rPr lang="en-GB" altLang="en-US" b="1" dirty="0" smtClean="0">
                <a:solidFill>
                  <a:srgbClr val="0033CC"/>
                </a:solidFill>
                <a:latin typeface="Tahoma" pitchFamily="34" charset="0"/>
              </a:rPr>
              <a:t>National Crime Agency </a:t>
            </a:r>
            <a:r>
              <a:rPr lang="en-GB" altLang="en-US" dirty="0" smtClean="0">
                <a:latin typeface="Tahoma" pitchFamily="34" charset="0"/>
              </a:rPr>
              <a:t>handles serious and organised crime as it effects the UK.  It is divided between seven regional offices.  As well as developing strategic pictures of the different areas in which organised crime operates, the UK Division also collates and analyses intelligence on the UK’s top criminal groups and their key players.  NCA is also a one-stop shop for UK law enforcement’s international enquiries.</a:t>
            </a:r>
          </a:p>
          <a:p>
            <a:r>
              <a:rPr lang="en-GB" altLang="en-US" b="1" dirty="0" smtClean="0">
                <a:solidFill>
                  <a:srgbClr val="0033CC"/>
                </a:solidFill>
                <a:latin typeface="Tahoma" pitchFamily="34" charset="0"/>
              </a:rPr>
              <a:t>FIB</a:t>
            </a:r>
            <a:r>
              <a:rPr lang="en-GB" altLang="en-US" dirty="0" smtClean="0">
                <a:latin typeface="Tahoma" pitchFamily="34" charset="0"/>
              </a:rPr>
              <a:t> is the </a:t>
            </a:r>
            <a:r>
              <a:rPr lang="en-GB" altLang="en-US" b="1" dirty="0" smtClean="0">
                <a:solidFill>
                  <a:srgbClr val="0033CC"/>
                </a:solidFill>
                <a:latin typeface="Tahoma" pitchFamily="34" charset="0"/>
              </a:rPr>
              <a:t>Force Intelligence Bureau</a:t>
            </a:r>
            <a:r>
              <a:rPr lang="en-GB" altLang="en-US" dirty="0" smtClean="0">
                <a:latin typeface="Tahoma" pitchFamily="34" charset="0"/>
              </a:rPr>
              <a:t>, who deal with serious and inter-force intelligence.  Within this department are specialists such as interception of communication experts etc.</a:t>
            </a:r>
          </a:p>
          <a:p>
            <a:r>
              <a:rPr lang="en-GB" altLang="en-US" b="1" dirty="0" smtClean="0">
                <a:solidFill>
                  <a:srgbClr val="0033CC"/>
                </a:solidFill>
                <a:latin typeface="Tahoma" pitchFamily="34" charset="0"/>
              </a:rPr>
              <a:t>Local Intelligence Units </a:t>
            </a:r>
            <a:r>
              <a:rPr lang="en-GB" altLang="en-US" dirty="0" smtClean="0">
                <a:latin typeface="Tahoma" pitchFamily="34" charset="0"/>
              </a:rPr>
              <a:t>provide intelligence to operational officers within BCUs or areas and will vary in staffing levels. The intelligence you submit as an operational officer will be submitted via Local Intelligence Units.</a:t>
            </a:r>
          </a:p>
          <a:p>
            <a:endParaRPr lang="en-GB" altLang="en-US" dirty="0" smtClean="0">
              <a:latin typeface="Tahoma" pitchFamily="34" charset="0"/>
            </a:endParaRPr>
          </a:p>
          <a:p>
            <a:endParaRPr lang="en-GB" altLang="en-US" dirty="0" smtClean="0">
              <a:latin typeface="Arial" charset="0"/>
            </a:endParaRPr>
          </a:p>
        </p:txBody>
      </p:sp>
      <p:sp>
        <p:nvSpPr>
          <p:cNvPr id="419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112" charset="-128"/>
              </a:defRPr>
            </a:lvl1pPr>
            <a:lvl2pPr marL="748225" indent="-287779" eaLnBrk="0" hangingPunct="0">
              <a:spcBef>
                <a:spcPct val="30000"/>
              </a:spcBef>
              <a:defRPr sz="1200">
                <a:solidFill>
                  <a:schemeClr val="tx1"/>
                </a:solidFill>
                <a:latin typeface="Arial" charset="0"/>
                <a:ea typeface="ＭＳ Ｐゴシック" pitchFamily="-112" charset="-128"/>
              </a:defRPr>
            </a:lvl2pPr>
            <a:lvl3pPr marL="1151115" indent="-230223" eaLnBrk="0" hangingPunct="0">
              <a:spcBef>
                <a:spcPct val="30000"/>
              </a:spcBef>
              <a:defRPr sz="1200">
                <a:solidFill>
                  <a:schemeClr val="tx1"/>
                </a:solidFill>
                <a:latin typeface="Arial" charset="0"/>
                <a:ea typeface="ＭＳ Ｐゴシック" pitchFamily="-112" charset="-128"/>
              </a:defRPr>
            </a:lvl3pPr>
            <a:lvl4pPr marL="1611561" indent="-230223" eaLnBrk="0" hangingPunct="0">
              <a:spcBef>
                <a:spcPct val="30000"/>
              </a:spcBef>
              <a:defRPr sz="1200">
                <a:solidFill>
                  <a:schemeClr val="tx1"/>
                </a:solidFill>
                <a:latin typeface="Arial" charset="0"/>
                <a:ea typeface="ＭＳ Ｐゴシック" pitchFamily="-112" charset="-128"/>
              </a:defRPr>
            </a:lvl4pPr>
            <a:lvl5pPr marL="2072008" indent="-230223" eaLnBrk="0" hangingPunct="0">
              <a:spcBef>
                <a:spcPct val="30000"/>
              </a:spcBef>
              <a:defRPr sz="1200">
                <a:solidFill>
                  <a:schemeClr val="tx1"/>
                </a:solidFill>
                <a:latin typeface="Arial" charset="0"/>
                <a:ea typeface="ＭＳ Ｐゴシック" pitchFamily="-112" charset="-128"/>
              </a:defRPr>
            </a:lvl5pPr>
            <a:lvl6pPr marL="2532454" indent="-230223" eaLnBrk="0" fontAlgn="base" hangingPunct="0">
              <a:spcBef>
                <a:spcPct val="30000"/>
              </a:spcBef>
              <a:spcAft>
                <a:spcPct val="0"/>
              </a:spcAft>
              <a:defRPr sz="1200">
                <a:solidFill>
                  <a:schemeClr val="tx1"/>
                </a:solidFill>
                <a:latin typeface="Arial" charset="0"/>
                <a:ea typeface="ＭＳ Ｐゴシック" pitchFamily="-112" charset="-128"/>
              </a:defRPr>
            </a:lvl6pPr>
            <a:lvl7pPr marL="2992900" indent="-230223" eaLnBrk="0" fontAlgn="base" hangingPunct="0">
              <a:spcBef>
                <a:spcPct val="30000"/>
              </a:spcBef>
              <a:spcAft>
                <a:spcPct val="0"/>
              </a:spcAft>
              <a:defRPr sz="1200">
                <a:solidFill>
                  <a:schemeClr val="tx1"/>
                </a:solidFill>
                <a:latin typeface="Arial" charset="0"/>
                <a:ea typeface="ＭＳ Ｐゴシック" pitchFamily="-112" charset="-128"/>
              </a:defRPr>
            </a:lvl7pPr>
            <a:lvl8pPr marL="3453346" indent="-230223" eaLnBrk="0" fontAlgn="base" hangingPunct="0">
              <a:spcBef>
                <a:spcPct val="30000"/>
              </a:spcBef>
              <a:spcAft>
                <a:spcPct val="0"/>
              </a:spcAft>
              <a:defRPr sz="1200">
                <a:solidFill>
                  <a:schemeClr val="tx1"/>
                </a:solidFill>
                <a:latin typeface="Arial" charset="0"/>
                <a:ea typeface="ＭＳ Ｐゴシック" pitchFamily="-112" charset="-128"/>
              </a:defRPr>
            </a:lvl8pPr>
            <a:lvl9pPr marL="3913792" indent="-230223" eaLnBrk="0" fontAlgn="base" hangingPunct="0">
              <a:spcBef>
                <a:spcPct val="30000"/>
              </a:spcBef>
              <a:spcAft>
                <a:spcPct val="0"/>
              </a:spcAft>
              <a:defRPr sz="1200">
                <a:solidFill>
                  <a:schemeClr val="tx1"/>
                </a:solidFill>
                <a:latin typeface="Arial" charset="0"/>
                <a:ea typeface="ＭＳ Ｐゴシック" pitchFamily="-112" charset="-128"/>
              </a:defRPr>
            </a:lvl9pPr>
          </a:lstStyle>
          <a:p>
            <a:pPr eaLnBrk="1" hangingPunct="1">
              <a:spcBef>
                <a:spcPct val="0"/>
              </a:spcBef>
            </a:pPr>
            <a:fld id="{14465978-565E-4129-A06F-3AA456BC58E3}" type="slidenum">
              <a:rPr lang="en-GB" altLang="en-US" smtClean="0"/>
              <a:pPr eaLnBrk="1" hangingPunct="1">
                <a:spcBef>
                  <a:spcPct val="0"/>
                </a:spcBef>
              </a:pPr>
              <a:t>87</a:t>
            </a:fld>
            <a:endParaRPr lang="en-GB" altLang="en-US" dirty="0" smtClean="0"/>
          </a:p>
        </p:txBody>
      </p:sp>
    </p:spTree>
    <p:extLst>
      <p:ext uri="{BB962C8B-B14F-4D97-AF65-F5344CB8AC3E}">
        <p14:creationId xmlns:p14="http://schemas.microsoft.com/office/powerpoint/2010/main" val="3289415131"/>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xfrm>
            <a:off x="2214563" y="617538"/>
            <a:ext cx="2535237" cy="1901825"/>
          </a:xfrm>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Tahoma" pitchFamily="34" charset="0"/>
              </a:rPr>
              <a:t>There are a number of personnel who are involved in the management of information/intelligence.</a:t>
            </a:r>
          </a:p>
          <a:p>
            <a:r>
              <a:rPr lang="en-GB" altLang="en-US" dirty="0" smtClean="0">
                <a:latin typeface="Tahoma" pitchFamily="34" charset="0"/>
              </a:rPr>
              <a:t>These include:</a:t>
            </a:r>
            <a:endParaRPr lang="en-GB" altLang="en-US" u="sng" dirty="0">
              <a:latin typeface="Tahoma" pitchFamily="34" charset="0"/>
            </a:endParaRPr>
          </a:p>
          <a:p>
            <a:r>
              <a:rPr lang="en-GB" altLang="en-US" b="1" u="sng" dirty="0" smtClean="0">
                <a:solidFill>
                  <a:srgbClr val="0033CC"/>
                </a:solidFill>
                <a:latin typeface="Tahoma" pitchFamily="34" charset="0"/>
              </a:rPr>
              <a:t>SPOC</a:t>
            </a:r>
            <a:r>
              <a:rPr lang="en-GB" altLang="en-US" b="1" dirty="0" smtClean="0">
                <a:solidFill>
                  <a:srgbClr val="0033CC"/>
                </a:solidFill>
                <a:latin typeface="Tahoma" pitchFamily="34" charset="0"/>
              </a:rPr>
              <a:t> - Single Point Of Contact </a:t>
            </a:r>
            <a:r>
              <a:rPr lang="en-GB" altLang="en-US" dirty="0" smtClean="0">
                <a:latin typeface="Tahoma" pitchFamily="34" charset="0"/>
              </a:rPr>
              <a:t>- e.g. specified person, usually in FIB, who liaises with the telecommunication industry for the purpose of gathering intelligence. Individual officers must not contact telephone companies direct. </a:t>
            </a:r>
          </a:p>
          <a:p>
            <a:r>
              <a:rPr lang="en-GB" altLang="en-US" b="1" u="sng" dirty="0" smtClean="0">
                <a:solidFill>
                  <a:srgbClr val="0033CC"/>
                </a:solidFill>
                <a:latin typeface="Tahoma" pitchFamily="34" charset="0"/>
              </a:rPr>
              <a:t>LIO</a:t>
            </a:r>
            <a:r>
              <a:rPr lang="en-GB" altLang="en-US" b="1" dirty="0" smtClean="0">
                <a:solidFill>
                  <a:srgbClr val="0033CC"/>
                </a:solidFill>
                <a:latin typeface="Tahoma" pitchFamily="34" charset="0"/>
              </a:rPr>
              <a:t> - Local Intelligence Officer - </a:t>
            </a:r>
            <a:r>
              <a:rPr lang="en-GB" altLang="en-US" dirty="0" smtClean="0">
                <a:latin typeface="Tahoma" pitchFamily="34" charset="0"/>
              </a:rPr>
              <a:t>manages/processes/collates local intelligence</a:t>
            </a:r>
          </a:p>
          <a:p>
            <a:r>
              <a:rPr lang="en-GB" altLang="en-US" b="1" u="sng" dirty="0" smtClean="0">
                <a:solidFill>
                  <a:srgbClr val="0033CC"/>
                </a:solidFill>
                <a:latin typeface="Tahoma" pitchFamily="34" charset="0"/>
              </a:rPr>
              <a:t>FIO</a:t>
            </a:r>
            <a:r>
              <a:rPr lang="en-GB" altLang="en-US" b="1" dirty="0" smtClean="0">
                <a:solidFill>
                  <a:srgbClr val="0033CC"/>
                </a:solidFill>
                <a:latin typeface="Tahoma" pitchFamily="34" charset="0"/>
              </a:rPr>
              <a:t> - Field Intelligence Officer </a:t>
            </a:r>
            <a:r>
              <a:rPr lang="en-GB" altLang="en-US" dirty="0" smtClean="0">
                <a:latin typeface="Tahoma" pitchFamily="34" charset="0"/>
              </a:rPr>
              <a:t>- actively seeks intelligence from a variety of sources in support of the intelligence function</a:t>
            </a:r>
          </a:p>
          <a:p>
            <a:endParaRPr lang="en-GB" altLang="en-US" dirty="0" smtClean="0">
              <a:latin typeface="Arial" charset="0"/>
            </a:endParaRPr>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112" charset="-128"/>
              </a:defRPr>
            </a:lvl1pPr>
            <a:lvl2pPr marL="748225" indent="-287779" eaLnBrk="0" hangingPunct="0">
              <a:spcBef>
                <a:spcPct val="30000"/>
              </a:spcBef>
              <a:defRPr sz="1200">
                <a:solidFill>
                  <a:schemeClr val="tx1"/>
                </a:solidFill>
                <a:latin typeface="Arial" charset="0"/>
                <a:ea typeface="ＭＳ Ｐゴシック" pitchFamily="-112" charset="-128"/>
              </a:defRPr>
            </a:lvl2pPr>
            <a:lvl3pPr marL="1151115" indent="-230223" eaLnBrk="0" hangingPunct="0">
              <a:spcBef>
                <a:spcPct val="30000"/>
              </a:spcBef>
              <a:defRPr sz="1200">
                <a:solidFill>
                  <a:schemeClr val="tx1"/>
                </a:solidFill>
                <a:latin typeface="Arial" charset="0"/>
                <a:ea typeface="ＭＳ Ｐゴシック" pitchFamily="-112" charset="-128"/>
              </a:defRPr>
            </a:lvl3pPr>
            <a:lvl4pPr marL="1611561" indent="-230223" eaLnBrk="0" hangingPunct="0">
              <a:spcBef>
                <a:spcPct val="30000"/>
              </a:spcBef>
              <a:defRPr sz="1200">
                <a:solidFill>
                  <a:schemeClr val="tx1"/>
                </a:solidFill>
                <a:latin typeface="Arial" charset="0"/>
                <a:ea typeface="ＭＳ Ｐゴシック" pitchFamily="-112" charset="-128"/>
              </a:defRPr>
            </a:lvl4pPr>
            <a:lvl5pPr marL="2072008" indent="-230223" eaLnBrk="0" hangingPunct="0">
              <a:spcBef>
                <a:spcPct val="30000"/>
              </a:spcBef>
              <a:defRPr sz="1200">
                <a:solidFill>
                  <a:schemeClr val="tx1"/>
                </a:solidFill>
                <a:latin typeface="Arial" charset="0"/>
                <a:ea typeface="ＭＳ Ｐゴシック" pitchFamily="-112" charset="-128"/>
              </a:defRPr>
            </a:lvl5pPr>
            <a:lvl6pPr marL="2532454" indent="-230223" eaLnBrk="0" fontAlgn="base" hangingPunct="0">
              <a:spcBef>
                <a:spcPct val="30000"/>
              </a:spcBef>
              <a:spcAft>
                <a:spcPct val="0"/>
              </a:spcAft>
              <a:defRPr sz="1200">
                <a:solidFill>
                  <a:schemeClr val="tx1"/>
                </a:solidFill>
                <a:latin typeface="Arial" charset="0"/>
                <a:ea typeface="ＭＳ Ｐゴシック" pitchFamily="-112" charset="-128"/>
              </a:defRPr>
            </a:lvl6pPr>
            <a:lvl7pPr marL="2992900" indent="-230223" eaLnBrk="0" fontAlgn="base" hangingPunct="0">
              <a:spcBef>
                <a:spcPct val="30000"/>
              </a:spcBef>
              <a:spcAft>
                <a:spcPct val="0"/>
              </a:spcAft>
              <a:defRPr sz="1200">
                <a:solidFill>
                  <a:schemeClr val="tx1"/>
                </a:solidFill>
                <a:latin typeface="Arial" charset="0"/>
                <a:ea typeface="ＭＳ Ｐゴシック" pitchFamily="-112" charset="-128"/>
              </a:defRPr>
            </a:lvl7pPr>
            <a:lvl8pPr marL="3453346" indent="-230223" eaLnBrk="0" fontAlgn="base" hangingPunct="0">
              <a:spcBef>
                <a:spcPct val="30000"/>
              </a:spcBef>
              <a:spcAft>
                <a:spcPct val="0"/>
              </a:spcAft>
              <a:defRPr sz="1200">
                <a:solidFill>
                  <a:schemeClr val="tx1"/>
                </a:solidFill>
                <a:latin typeface="Arial" charset="0"/>
                <a:ea typeface="ＭＳ Ｐゴシック" pitchFamily="-112" charset="-128"/>
              </a:defRPr>
            </a:lvl8pPr>
            <a:lvl9pPr marL="3913792" indent="-230223" eaLnBrk="0" fontAlgn="base" hangingPunct="0">
              <a:spcBef>
                <a:spcPct val="30000"/>
              </a:spcBef>
              <a:spcAft>
                <a:spcPct val="0"/>
              </a:spcAft>
              <a:defRPr sz="1200">
                <a:solidFill>
                  <a:schemeClr val="tx1"/>
                </a:solidFill>
                <a:latin typeface="Arial" charset="0"/>
                <a:ea typeface="ＭＳ Ｐゴシック" pitchFamily="-112" charset="-128"/>
              </a:defRPr>
            </a:lvl9pPr>
          </a:lstStyle>
          <a:p>
            <a:pPr eaLnBrk="1" hangingPunct="1">
              <a:spcBef>
                <a:spcPct val="0"/>
              </a:spcBef>
            </a:pPr>
            <a:fld id="{74B6E63F-EA4E-487B-8D87-777A7E9A2EFC}" type="slidenum">
              <a:rPr lang="en-GB" altLang="en-US" smtClean="0"/>
              <a:pPr eaLnBrk="1" hangingPunct="1">
                <a:spcBef>
                  <a:spcPct val="0"/>
                </a:spcBef>
              </a:pPr>
              <a:t>88</a:t>
            </a:fld>
            <a:endParaRPr lang="en-GB" altLang="en-US" dirty="0" smtClean="0"/>
          </a:p>
        </p:txBody>
      </p:sp>
    </p:spTree>
    <p:extLst>
      <p:ext uri="{BB962C8B-B14F-4D97-AF65-F5344CB8AC3E}">
        <p14:creationId xmlns:p14="http://schemas.microsoft.com/office/powerpoint/2010/main" val="409134392"/>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674938" y="184150"/>
            <a:ext cx="1690687" cy="1268413"/>
          </a:xfrm>
        </p:spPr>
      </p:sp>
      <p:sp>
        <p:nvSpPr>
          <p:cNvPr id="3" name="Notes Placeholder 2"/>
          <p:cNvSpPr>
            <a:spLocks noGrp="1"/>
          </p:cNvSpPr>
          <p:nvPr>
            <p:ph type="body" idx="1"/>
          </p:nvPr>
        </p:nvSpPr>
        <p:spPr>
          <a:xfrm>
            <a:off x="679288" y="1704196"/>
            <a:ext cx="5439101" cy="7894321"/>
          </a:xfrm>
        </p:spPr>
        <p:txBody>
          <a:bodyPr/>
          <a:lstStyle/>
          <a:p>
            <a:pPr>
              <a:spcAft>
                <a:spcPts val="0"/>
              </a:spcAft>
            </a:pPr>
            <a:r>
              <a:rPr lang="en-GB" altLang="en-US" sz="1500" b="1" dirty="0">
                <a:latin typeface="Tahoma" pitchFamily="34" charset="0"/>
              </a:rPr>
              <a:t>State:</a:t>
            </a:r>
          </a:p>
          <a:p>
            <a:pPr>
              <a:spcAft>
                <a:spcPts val="1209"/>
              </a:spcAft>
            </a:pPr>
            <a:r>
              <a:rPr lang="en-GB" altLang="en-US" sz="1500" dirty="0">
                <a:latin typeface="Tahoma" pitchFamily="34" charset="0"/>
              </a:rPr>
              <a:t>The </a:t>
            </a:r>
            <a:r>
              <a:rPr lang="en-GB" altLang="en-US" sz="1500" b="1" dirty="0">
                <a:solidFill>
                  <a:srgbClr val="0033CC"/>
                </a:solidFill>
                <a:latin typeface="Tahoma" pitchFamily="34" charset="0"/>
              </a:rPr>
              <a:t>National Intelligence Model </a:t>
            </a:r>
            <a:r>
              <a:rPr lang="en-GB" altLang="en-US" sz="1500" dirty="0">
                <a:latin typeface="Tahoma" pitchFamily="34" charset="0"/>
              </a:rPr>
              <a:t>suggests that analysis should take place within four main areas:</a:t>
            </a:r>
          </a:p>
          <a:p>
            <a:pPr algn="just">
              <a:spcAft>
                <a:spcPts val="0"/>
              </a:spcAft>
            </a:pPr>
            <a:r>
              <a:rPr lang="en-US" altLang="en-US" sz="1500" b="1" u="sng" dirty="0">
                <a:solidFill>
                  <a:srgbClr val="0033CC"/>
                </a:solidFill>
                <a:latin typeface="Tahoma" pitchFamily="34" charset="0"/>
              </a:rPr>
              <a:t>Problem Profiling</a:t>
            </a:r>
            <a:endParaRPr lang="en-US" altLang="en-US" sz="1500" b="1" dirty="0">
              <a:solidFill>
                <a:srgbClr val="0033CC"/>
              </a:solidFill>
              <a:latin typeface="Tahoma" pitchFamily="34" charset="0"/>
            </a:endParaRPr>
          </a:p>
          <a:p>
            <a:pPr algn="just">
              <a:spcAft>
                <a:spcPts val="0"/>
              </a:spcAft>
            </a:pPr>
            <a:r>
              <a:rPr lang="en-US" altLang="en-US" sz="1500" dirty="0">
                <a:solidFill>
                  <a:srgbClr val="000000"/>
                </a:solidFill>
                <a:latin typeface="Tahoma" pitchFamily="34" charset="0"/>
              </a:rPr>
              <a:t>A problem profile identifies established and emerging crime or a series of incidents or hot spots together with any preventive work revealed by intelligence.</a:t>
            </a:r>
          </a:p>
          <a:p>
            <a:pPr algn="just">
              <a:spcAft>
                <a:spcPts val="0"/>
              </a:spcAft>
            </a:pPr>
            <a:endParaRPr lang="en-US" altLang="en-US" sz="1500" dirty="0">
              <a:solidFill>
                <a:srgbClr val="000000"/>
              </a:solidFill>
              <a:latin typeface="Tahoma" pitchFamily="34" charset="0"/>
            </a:endParaRPr>
          </a:p>
          <a:p>
            <a:pPr>
              <a:spcAft>
                <a:spcPts val="0"/>
              </a:spcAft>
            </a:pPr>
            <a:r>
              <a:rPr lang="en-GB" altLang="en-US" sz="1500" b="1" u="sng" dirty="0">
                <a:solidFill>
                  <a:srgbClr val="0033CC"/>
                </a:solidFill>
                <a:latin typeface="Tahoma" pitchFamily="34" charset="0"/>
              </a:rPr>
              <a:t>Crime</a:t>
            </a:r>
            <a:r>
              <a:rPr lang="en-GB" altLang="en-US" sz="1500" b="1" dirty="0">
                <a:solidFill>
                  <a:srgbClr val="0033CC"/>
                </a:solidFill>
                <a:latin typeface="Tahoma" pitchFamily="34" charset="0"/>
              </a:rPr>
              <a:t> </a:t>
            </a:r>
            <a:r>
              <a:rPr lang="en-GB" altLang="en-US" sz="1500" b="1" u="sng" dirty="0">
                <a:solidFill>
                  <a:srgbClr val="0033CC"/>
                </a:solidFill>
                <a:latin typeface="Tahoma" pitchFamily="34" charset="0"/>
              </a:rPr>
              <a:t>Series</a:t>
            </a:r>
            <a:r>
              <a:rPr lang="en-GB" altLang="en-US" sz="1500" b="1" dirty="0">
                <a:solidFill>
                  <a:srgbClr val="0033CC"/>
                </a:solidFill>
                <a:latin typeface="Tahoma" pitchFamily="34" charset="0"/>
              </a:rPr>
              <a:t> </a:t>
            </a:r>
            <a:r>
              <a:rPr lang="en-GB" altLang="en-US" sz="1500" dirty="0">
                <a:latin typeface="Tahoma" pitchFamily="34" charset="0"/>
              </a:rPr>
              <a:t>- Crimes which show similarities to other crimes i.e. similar M.O.</a:t>
            </a:r>
          </a:p>
          <a:p>
            <a:pPr>
              <a:spcAft>
                <a:spcPts val="0"/>
              </a:spcAft>
            </a:pPr>
            <a:endParaRPr lang="en-GB" altLang="en-US" sz="1500" dirty="0">
              <a:latin typeface="Tahoma" pitchFamily="34" charset="0"/>
            </a:endParaRPr>
          </a:p>
          <a:p>
            <a:r>
              <a:rPr lang="en-GB" altLang="en-US" sz="1500" b="1" u="sng" dirty="0">
                <a:solidFill>
                  <a:srgbClr val="0033CC"/>
                </a:solidFill>
                <a:latin typeface="Tahoma" pitchFamily="34" charset="0"/>
              </a:rPr>
              <a:t>Hot</a:t>
            </a:r>
            <a:r>
              <a:rPr lang="en-GB" altLang="en-US" sz="1500" b="1" dirty="0">
                <a:solidFill>
                  <a:srgbClr val="0033CC"/>
                </a:solidFill>
                <a:latin typeface="Tahoma" pitchFamily="34" charset="0"/>
              </a:rPr>
              <a:t> </a:t>
            </a:r>
            <a:r>
              <a:rPr lang="en-GB" altLang="en-US" sz="1500" b="1" u="sng" dirty="0">
                <a:solidFill>
                  <a:srgbClr val="0033CC"/>
                </a:solidFill>
                <a:latin typeface="Tahoma" pitchFamily="34" charset="0"/>
              </a:rPr>
              <a:t>Spots</a:t>
            </a:r>
            <a:r>
              <a:rPr lang="en-GB" altLang="en-US" sz="1500" b="1" dirty="0">
                <a:solidFill>
                  <a:srgbClr val="0033CC"/>
                </a:solidFill>
                <a:latin typeface="Tahoma" pitchFamily="34" charset="0"/>
              </a:rPr>
              <a:t> </a:t>
            </a:r>
            <a:r>
              <a:rPr lang="en-GB" altLang="en-US" sz="1500" dirty="0">
                <a:latin typeface="Tahoma" pitchFamily="34" charset="0"/>
              </a:rPr>
              <a:t>- Areas subject to high instances of offences</a:t>
            </a:r>
          </a:p>
          <a:p>
            <a:pPr algn="just">
              <a:spcAft>
                <a:spcPts val="0"/>
              </a:spcAft>
            </a:pPr>
            <a:r>
              <a:rPr lang="en-US" altLang="en-US" sz="1500" b="1" u="sng" dirty="0">
                <a:solidFill>
                  <a:srgbClr val="0033CC"/>
                </a:solidFill>
                <a:latin typeface="Tahoma" pitchFamily="34" charset="0"/>
              </a:rPr>
              <a:t>Target Profiling</a:t>
            </a:r>
            <a:endParaRPr lang="en-US" altLang="en-US" sz="1500" b="1" dirty="0">
              <a:solidFill>
                <a:srgbClr val="0033CC"/>
              </a:solidFill>
              <a:latin typeface="Tahoma" pitchFamily="34" charset="0"/>
            </a:endParaRPr>
          </a:p>
          <a:p>
            <a:pPr algn="just"/>
            <a:r>
              <a:rPr lang="en-US" altLang="en-US" sz="1500" dirty="0">
                <a:solidFill>
                  <a:srgbClr val="000000"/>
                </a:solidFill>
                <a:latin typeface="Tahoma" pitchFamily="34" charset="0"/>
              </a:rPr>
              <a:t>A Target Profile is person specific and contains sufficient detail to initiate a target operation or support an ongoing operation against an individual or networked group. It is an information pack with as much available intelligence as possible. Habits, lifestyle, MO, addresses, places frequented, family-tree, photographs, risks, warnings, firearms, previous convictions, telephone numbers etc.</a:t>
            </a:r>
          </a:p>
          <a:p>
            <a:pPr algn="just"/>
            <a:r>
              <a:rPr lang="en-US" altLang="en-US" sz="1500" dirty="0">
                <a:solidFill>
                  <a:srgbClr val="000000"/>
                </a:solidFill>
                <a:latin typeface="Tahoma" pitchFamily="34" charset="0"/>
              </a:rPr>
              <a:t>The analysis of intelligence will inform two areas:</a:t>
            </a:r>
          </a:p>
          <a:p>
            <a:r>
              <a:rPr lang="en-GB" altLang="en-US" sz="1500" b="1" u="sng" dirty="0">
                <a:solidFill>
                  <a:srgbClr val="FF3300"/>
                </a:solidFill>
                <a:latin typeface="Tahoma" pitchFamily="34" charset="0"/>
              </a:rPr>
              <a:t>Strategic</a:t>
            </a:r>
            <a:r>
              <a:rPr lang="en-GB" altLang="en-US" sz="1500" dirty="0">
                <a:latin typeface="Tahoma" pitchFamily="34" charset="0"/>
              </a:rPr>
              <a:t> - The direction and scope over the long term e.g. setting of priorities and resources to meet those priorities, interpreting key objectives, force objectives and police authority targets for local planning </a:t>
            </a:r>
          </a:p>
          <a:p>
            <a:r>
              <a:rPr lang="en-GB" altLang="en-US" b="1" u="sng" dirty="0">
                <a:solidFill>
                  <a:srgbClr val="FF3300"/>
                </a:solidFill>
                <a:latin typeface="Tahoma" pitchFamily="34" charset="0"/>
              </a:rPr>
              <a:t>Tactical</a:t>
            </a:r>
            <a:r>
              <a:rPr lang="en-GB" altLang="en-US" b="1" dirty="0">
                <a:solidFill>
                  <a:srgbClr val="FF3300"/>
                </a:solidFill>
                <a:latin typeface="Tahoma" pitchFamily="34" charset="0"/>
              </a:rPr>
              <a:t> </a:t>
            </a:r>
            <a:r>
              <a:rPr lang="en-GB" altLang="en-US" dirty="0">
                <a:latin typeface="Tahoma" pitchFamily="34" charset="0"/>
              </a:rPr>
              <a:t>- Operational, day to day planning i.e. direction of action and tasking for officers which may include preventative measures, further intelligence collection, disruption, arrests, etc.</a:t>
            </a:r>
          </a:p>
          <a:p>
            <a:endParaRPr lang="en-GB" dirty="0"/>
          </a:p>
        </p:txBody>
      </p:sp>
      <p:sp>
        <p:nvSpPr>
          <p:cNvPr id="4" name="Slide Number Placeholder 3"/>
          <p:cNvSpPr>
            <a:spLocks noGrp="1"/>
          </p:cNvSpPr>
          <p:nvPr>
            <p:ph type="sldNum" sz="quarter" idx="10"/>
          </p:nvPr>
        </p:nvSpPr>
        <p:spPr/>
        <p:txBody>
          <a:bodyPr/>
          <a:lstStyle/>
          <a:p>
            <a:pPr>
              <a:defRPr/>
            </a:pPr>
            <a:fld id="{B73E8131-FA8A-4D6E-86EB-A770BE857EC7}" type="slidenum">
              <a:rPr lang="en-GB" altLang="en-US" smtClean="0"/>
              <a:pPr>
                <a:defRPr/>
              </a:pPr>
              <a:t>89</a:t>
            </a:fld>
            <a:endParaRPr lang="en-GB" altLang="en-US" dirty="0"/>
          </a:p>
        </p:txBody>
      </p:sp>
    </p:spTree>
    <p:extLst>
      <p:ext uri="{BB962C8B-B14F-4D97-AF65-F5344CB8AC3E}">
        <p14:creationId xmlns:p14="http://schemas.microsoft.com/office/powerpoint/2010/main" val="1748220241"/>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xfrm>
            <a:off x="2214563" y="617538"/>
            <a:ext cx="2535237" cy="1901825"/>
          </a:xfrm>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Aft>
                <a:spcPts val="0"/>
              </a:spcAft>
              <a:buClr>
                <a:schemeClr val="tx1"/>
              </a:buClr>
              <a:buSzPct val="70000"/>
            </a:pPr>
            <a:r>
              <a:rPr lang="en-GB" altLang="en-US" b="1" dirty="0" smtClean="0">
                <a:latin typeface="Arial" charset="0"/>
              </a:rPr>
              <a:t>State:</a:t>
            </a:r>
          </a:p>
          <a:p>
            <a:pPr>
              <a:spcAft>
                <a:spcPts val="0"/>
              </a:spcAft>
              <a:buClr>
                <a:schemeClr val="tx1"/>
              </a:buClr>
              <a:buSzPct val="70000"/>
            </a:pPr>
            <a:r>
              <a:rPr lang="en-GB" altLang="en-US" b="1" dirty="0" smtClean="0">
                <a:solidFill>
                  <a:srgbClr val="FF3300"/>
                </a:solidFill>
                <a:latin typeface="Arial" charset="0"/>
              </a:rPr>
              <a:t>Strategic</a:t>
            </a:r>
          </a:p>
          <a:p>
            <a:pPr>
              <a:spcAft>
                <a:spcPts val="0"/>
              </a:spcAft>
              <a:buClr>
                <a:schemeClr val="tx1"/>
              </a:buClr>
              <a:buSzPct val="70000"/>
            </a:pPr>
            <a:r>
              <a:rPr lang="en-GB" altLang="en-US" dirty="0" smtClean="0">
                <a:latin typeface="Arial" charset="0"/>
              </a:rPr>
              <a:t>The Strategic level Tasking and Coordinating Group deal with serious Level 2 crime.</a:t>
            </a:r>
          </a:p>
          <a:p>
            <a:pPr>
              <a:spcAft>
                <a:spcPts val="0"/>
              </a:spcAft>
              <a:buClr>
                <a:schemeClr val="tx1"/>
              </a:buClr>
              <a:buSzPct val="70000"/>
            </a:pPr>
            <a:endParaRPr lang="en-GB" altLang="en-US" dirty="0" smtClean="0">
              <a:latin typeface="Arial" charset="0"/>
            </a:endParaRPr>
          </a:p>
          <a:p>
            <a:pPr>
              <a:spcAft>
                <a:spcPts val="0"/>
              </a:spcAft>
              <a:buClr>
                <a:schemeClr val="tx1"/>
              </a:buClr>
              <a:buSzPct val="70000"/>
            </a:pPr>
            <a:r>
              <a:rPr lang="en-GB" altLang="en-US" dirty="0" smtClean="0">
                <a:latin typeface="Arial" charset="0"/>
              </a:rPr>
              <a:t>The purpose of the meetings is to initiate a strategy which will establish the intelligence requirements and set the agenda for prevention, intelligence, and enforcement priorities.</a:t>
            </a:r>
          </a:p>
          <a:p>
            <a:pPr>
              <a:spcAft>
                <a:spcPts val="0"/>
              </a:spcAft>
              <a:buClr>
                <a:schemeClr val="tx1"/>
              </a:buClr>
              <a:buSzPct val="70000"/>
            </a:pPr>
            <a:endParaRPr lang="en-GB" altLang="en-US" dirty="0" smtClean="0">
              <a:latin typeface="Arial" charset="0"/>
            </a:endParaRPr>
          </a:p>
          <a:p>
            <a:pPr>
              <a:spcAft>
                <a:spcPts val="0"/>
              </a:spcAft>
              <a:buClr>
                <a:schemeClr val="tx1"/>
              </a:buClr>
              <a:buSzPct val="70000"/>
            </a:pPr>
            <a:r>
              <a:rPr lang="en-GB" altLang="en-US" dirty="0" smtClean="0">
                <a:latin typeface="Arial" charset="0"/>
              </a:rPr>
              <a:t>The Strategic T&amp;CG do not routinely determine the operational tactics to be deployed, but instead maintain an overview of priorities.</a:t>
            </a:r>
          </a:p>
          <a:p>
            <a:pPr>
              <a:spcAft>
                <a:spcPts val="0"/>
              </a:spcAft>
              <a:buClr>
                <a:schemeClr val="tx1"/>
              </a:buClr>
              <a:buSzPct val="70000"/>
            </a:pPr>
            <a:endParaRPr lang="en-GB" altLang="en-US" dirty="0" smtClean="0">
              <a:latin typeface="Arial" charset="0"/>
            </a:endParaRPr>
          </a:p>
          <a:p>
            <a:pPr>
              <a:spcAft>
                <a:spcPts val="0"/>
              </a:spcAft>
              <a:buClr>
                <a:schemeClr val="tx1"/>
              </a:buClr>
              <a:buSzPct val="70000"/>
            </a:pPr>
            <a:r>
              <a:rPr lang="en-GB" altLang="en-US" dirty="0" smtClean="0">
                <a:latin typeface="Arial" charset="0"/>
              </a:rPr>
              <a:t>Strategic issues are considered  every six months at Force level Strategic T&amp;CG meetings</a:t>
            </a:r>
          </a:p>
          <a:p>
            <a:pPr>
              <a:spcAft>
                <a:spcPts val="0"/>
              </a:spcAft>
              <a:buClr>
                <a:schemeClr val="tx1"/>
              </a:buClr>
              <a:buSzPct val="70000"/>
            </a:pPr>
            <a:endParaRPr lang="en-GB" altLang="en-US" dirty="0" smtClean="0">
              <a:latin typeface="Arial" charset="0"/>
            </a:endParaRPr>
          </a:p>
          <a:p>
            <a:pPr>
              <a:spcAft>
                <a:spcPts val="0"/>
              </a:spcAft>
              <a:buClr>
                <a:schemeClr val="tx1"/>
              </a:buClr>
              <a:buSzPct val="70000"/>
            </a:pPr>
            <a:r>
              <a:rPr lang="en-GB" altLang="en-US" dirty="0" smtClean="0">
                <a:latin typeface="Arial" charset="0"/>
              </a:rPr>
              <a:t>Members of a Strategic T&amp;CG include the force-wide senior management team, intelligence specialists, crime analysts, and other senior staff as required. </a:t>
            </a:r>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b="1">
                <a:solidFill>
                  <a:schemeClr val="bg1"/>
                </a:solidFill>
                <a:latin typeface="Verdana" pitchFamily="34" charset="0"/>
                <a:ea typeface="ＭＳ Ｐゴシック" pitchFamily="-112" charset="-128"/>
              </a:defRPr>
            </a:lvl1pPr>
            <a:lvl2pPr marL="748225" indent="-287779" eaLnBrk="0" hangingPunct="0">
              <a:defRPr sz="3200" b="1">
                <a:solidFill>
                  <a:schemeClr val="bg1"/>
                </a:solidFill>
                <a:latin typeface="Verdana" pitchFamily="34" charset="0"/>
                <a:ea typeface="ＭＳ Ｐゴシック" pitchFamily="-112" charset="-128"/>
              </a:defRPr>
            </a:lvl2pPr>
            <a:lvl3pPr marL="1151115" indent="-230223" eaLnBrk="0" hangingPunct="0">
              <a:defRPr sz="3200" b="1">
                <a:solidFill>
                  <a:schemeClr val="bg1"/>
                </a:solidFill>
                <a:latin typeface="Verdana" pitchFamily="34" charset="0"/>
                <a:ea typeface="ＭＳ Ｐゴシック" pitchFamily="-112" charset="-128"/>
              </a:defRPr>
            </a:lvl3pPr>
            <a:lvl4pPr marL="1611561" indent="-230223" eaLnBrk="0" hangingPunct="0">
              <a:defRPr sz="3200" b="1">
                <a:solidFill>
                  <a:schemeClr val="bg1"/>
                </a:solidFill>
                <a:latin typeface="Verdana" pitchFamily="34" charset="0"/>
                <a:ea typeface="ＭＳ Ｐゴシック" pitchFamily="-112" charset="-128"/>
              </a:defRPr>
            </a:lvl4pPr>
            <a:lvl5pPr marL="2072008" indent="-230223" eaLnBrk="0" hangingPunct="0">
              <a:defRPr sz="3200" b="1">
                <a:solidFill>
                  <a:schemeClr val="bg1"/>
                </a:solidFill>
                <a:latin typeface="Verdana" pitchFamily="34" charset="0"/>
                <a:ea typeface="ＭＳ Ｐゴシック" pitchFamily="-112" charset="-128"/>
              </a:defRPr>
            </a:lvl5pPr>
            <a:lvl6pPr marL="2532454"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92900"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53346"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913792"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fld id="{2817A501-EFF3-45A5-A545-C210B164EE48}" type="slidenum">
              <a:rPr lang="en-GB" altLang="en-US" sz="1200" b="0">
                <a:solidFill>
                  <a:schemeClr val="tx1"/>
                </a:solidFill>
                <a:latin typeface="Arial" charset="0"/>
              </a:rPr>
              <a:pPr eaLnBrk="1" hangingPunct="1"/>
              <a:t>90</a:t>
            </a:fld>
            <a:endParaRPr lang="en-GB" altLang="en-US" sz="1200" b="0" dirty="0">
              <a:solidFill>
                <a:schemeClr val="tx1"/>
              </a:solidFill>
              <a:latin typeface="Arial" charset="0"/>
            </a:endParaRPr>
          </a:p>
        </p:txBody>
      </p:sp>
    </p:spTree>
    <p:extLst>
      <p:ext uri="{BB962C8B-B14F-4D97-AF65-F5344CB8AC3E}">
        <p14:creationId xmlns:p14="http://schemas.microsoft.com/office/powerpoint/2010/main" val="1058589597"/>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xfrm>
            <a:off x="2214563" y="617538"/>
            <a:ext cx="2535237" cy="1901825"/>
          </a:xfrm>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Aft>
                <a:spcPts val="0"/>
              </a:spcAft>
              <a:buClr>
                <a:schemeClr val="tx1"/>
              </a:buClr>
              <a:buSzPct val="70000"/>
            </a:pPr>
            <a:r>
              <a:rPr lang="en-GB" altLang="en-US" b="1" dirty="0" smtClean="0">
                <a:latin typeface="Arial" charset="0"/>
              </a:rPr>
              <a:t>State:</a:t>
            </a:r>
          </a:p>
          <a:p>
            <a:pPr>
              <a:spcAft>
                <a:spcPts val="0"/>
              </a:spcAft>
              <a:buClr>
                <a:schemeClr val="tx1"/>
              </a:buClr>
              <a:buSzPct val="70000"/>
            </a:pPr>
            <a:r>
              <a:rPr lang="en-GB" altLang="en-US" b="1" dirty="0">
                <a:solidFill>
                  <a:srgbClr val="FF3300"/>
                </a:solidFill>
                <a:latin typeface="Arial" charset="0"/>
              </a:rPr>
              <a:t>Tactical</a:t>
            </a:r>
          </a:p>
          <a:p>
            <a:pPr>
              <a:spcAft>
                <a:spcPts val="1209"/>
              </a:spcAft>
              <a:buClr>
                <a:schemeClr val="tx1"/>
              </a:buClr>
              <a:buSzPct val="70000"/>
            </a:pPr>
            <a:r>
              <a:rPr lang="en-GB" altLang="en-US" dirty="0">
                <a:latin typeface="Arial" charset="0"/>
              </a:rPr>
              <a:t>The BCU Tactical Tasking &amp; Coordination meeting takes place every two weeks and discusses the previous issues and any emerging issues.</a:t>
            </a:r>
          </a:p>
          <a:p>
            <a:pPr>
              <a:spcAft>
                <a:spcPts val="0"/>
              </a:spcAft>
              <a:buClr>
                <a:schemeClr val="tx1"/>
              </a:buClr>
              <a:buSzPct val="70000"/>
            </a:pPr>
            <a:endParaRPr lang="en-GB" altLang="en-US" b="1" dirty="0" smtClean="0">
              <a:solidFill>
                <a:srgbClr val="FF3300"/>
              </a:solidFill>
              <a:latin typeface="Arial" charset="0"/>
            </a:endParaRPr>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b="1">
                <a:solidFill>
                  <a:schemeClr val="bg1"/>
                </a:solidFill>
                <a:latin typeface="Verdana" pitchFamily="34" charset="0"/>
                <a:ea typeface="ＭＳ Ｐゴシック" pitchFamily="-112" charset="-128"/>
              </a:defRPr>
            </a:lvl1pPr>
            <a:lvl2pPr marL="748225" indent="-287779" eaLnBrk="0" hangingPunct="0">
              <a:defRPr sz="3200" b="1">
                <a:solidFill>
                  <a:schemeClr val="bg1"/>
                </a:solidFill>
                <a:latin typeface="Verdana" pitchFamily="34" charset="0"/>
                <a:ea typeface="ＭＳ Ｐゴシック" pitchFamily="-112" charset="-128"/>
              </a:defRPr>
            </a:lvl2pPr>
            <a:lvl3pPr marL="1151115" indent="-230223" eaLnBrk="0" hangingPunct="0">
              <a:defRPr sz="3200" b="1">
                <a:solidFill>
                  <a:schemeClr val="bg1"/>
                </a:solidFill>
                <a:latin typeface="Verdana" pitchFamily="34" charset="0"/>
                <a:ea typeface="ＭＳ Ｐゴシック" pitchFamily="-112" charset="-128"/>
              </a:defRPr>
            </a:lvl3pPr>
            <a:lvl4pPr marL="1611561" indent="-230223" eaLnBrk="0" hangingPunct="0">
              <a:defRPr sz="3200" b="1">
                <a:solidFill>
                  <a:schemeClr val="bg1"/>
                </a:solidFill>
                <a:latin typeface="Verdana" pitchFamily="34" charset="0"/>
                <a:ea typeface="ＭＳ Ｐゴシック" pitchFamily="-112" charset="-128"/>
              </a:defRPr>
            </a:lvl4pPr>
            <a:lvl5pPr marL="2072008" indent="-230223" eaLnBrk="0" hangingPunct="0">
              <a:defRPr sz="3200" b="1">
                <a:solidFill>
                  <a:schemeClr val="bg1"/>
                </a:solidFill>
                <a:latin typeface="Verdana" pitchFamily="34" charset="0"/>
                <a:ea typeface="ＭＳ Ｐゴシック" pitchFamily="-112" charset="-128"/>
              </a:defRPr>
            </a:lvl5pPr>
            <a:lvl6pPr marL="2532454"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92900"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53346"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913792"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fld id="{2817A501-EFF3-45A5-A545-C210B164EE48}" type="slidenum">
              <a:rPr lang="en-GB" altLang="en-US" sz="1200" b="0">
                <a:solidFill>
                  <a:schemeClr val="tx1"/>
                </a:solidFill>
                <a:latin typeface="Arial" charset="0"/>
              </a:rPr>
              <a:pPr eaLnBrk="1" hangingPunct="1"/>
              <a:t>91</a:t>
            </a:fld>
            <a:endParaRPr lang="en-GB" altLang="en-US" sz="1200" b="0" dirty="0">
              <a:solidFill>
                <a:schemeClr val="tx1"/>
              </a:solidFill>
              <a:latin typeface="Arial" charset="0"/>
            </a:endParaRPr>
          </a:p>
        </p:txBody>
      </p:sp>
    </p:spTree>
    <p:extLst>
      <p:ext uri="{BB962C8B-B14F-4D97-AF65-F5344CB8AC3E}">
        <p14:creationId xmlns:p14="http://schemas.microsoft.com/office/powerpoint/2010/main" val="3404964908"/>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xfrm>
            <a:off x="2239963" y="182563"/>
            <a:ext cx="2535237" cy="1901825"/>
          </a:xfrm>
          <a:ln/>
        </p:spPr>
      </p:sp>
      <p:sp>
        <p:nvSpPr>
          <p:cNvPr id="45059" name="Notes Placeholder 2"/>
          <p:cNvSpPr>
            <a:spLocks noGrp="1"/>
          </p:cNvSpPr>
          <p:nvPr>
            <p:ph type="body" idx="1"/>
          </p:nvPr>
        </p:nvSpPr>
        <p:spPr>
          <a:xfrm>
            <a:off x="710053" y="2211171"/>
            <a:ext cx="5439101" cy="720906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Aft>
                <a:spcPts val="0"/>
              </a:spcAft>
              <a:buClr>
                <a:schemeClr val="tx1"/>
              </a:buClr>
              <a:buSzPct val="70000"/>
            </a:pPr>
            <a:r>
              <a:rPr lang="en-GB" altLang="en-US" b="1" dirty="0" smtClean="0">
                <a:latin typeface="Arial" charset="0"/>
              </a:rPr>
              <a:t>State:</a:t>
            </a:r>
          </a:p>
          <a:p>
            <a:pPr>
              <a:spcAft>
                <a:spcPts val="0"/>
              </a:spcAft>
              <a:buClr>
                <a:schemeClr val="tx1"/>
              </a:buClr>
              <a:buSzPct val="70000"/>
            </a:pPr>
            <a:r>
              <a:rPr lang="en-GB" altLang="en-US" b="1" dirty="0" smtClean="0">
                <a:solidFill>
                  <a:srgbClr val="FF3300"/>
                </a:solidFill>
                <a:latin typeface="Arial" charset="0"/>
              </a:rPr>
              <a:t>Tactical</a:t>
            </a:r>
          </a:p>
          <a:p>
            <a:pPr>
              <a:spcAft>
                <a:spcPts val="1209"/>
              </a:spcAft>
              <a:buClr>
                <a:schemeClr val="tx1"/>
              </a:buClr>
              <a:buSzPct val="70000"/>
            </a:pPr>
            <a:r>
              <a:rPr lang="en-GB" altLang="en-US" dirty="0" smtClean="0">
                <a:latin typeface="Arial" charset="0"/>
              </a:rPr>
              <a:t>In addition to the BCU Tactical T&amp;C meeting, there are daily briefings.</a:t>
            </a:r>
          </a:p>
          <a:p>
            <a:pPr>
              <a:spcAft>
                <a:spcPts val="1209"/>
              </a:spcAft>
              <a:buClr>
                <a:schemeClr val="tx1"/>
              </a:buClr>
              <a:buSzPct val="70000"/>
            </a:pPr>
            <a:r>
              <a:rPr lang="en-GB" altLang="en-US" b="1" dirty="0" smtClean="0">
                <a:solidFill>
                  <a:srgbClr val="0033CC"/>
                </a:solidFill>
                <a:latin typeface="Arial" charset="0"/>
              </a:rPr>
              <a:t>Daily Briefings </a:t>
            </a:r>
            <a:r>
              <a:rPr lang="en-GB" altLang="en-US" dirty="0" smtClean="0">
                <a:latin typeface="Arial" charset="0"/>
              </a:rPr>
              <a:t>take place, as the name implies, every day and look ahead to the next 24 hours, reassess existing priorities for tactical resource against new demand, deal with operational disruptions to plans currently being executed and ensures balanced workloads</a:t>
            </a:r>
          </a:p>
          <a:p>
            <a:pPr>
              <a:spcAft>
                <a:spcPts val="1209"/>
              </a:spcAft>
              <a:buClr>
                <a:schemeClr val="tx1"/>
              </a:buClr>
              <a:buSzPct val="70000"/>
            </a:pPr>
            <a:r>
              <a:rPr lang="en-GB" altLang="en-US" dirty="0" smtClean="0">
                <a:latin typeface="Arial" charset="0"/>
              </a:rPr>
              <a:t>Briefings should also look back at the previous 24 hours, check tasks have been completed, assess the significant changes in the operational and intelligence picture that may have implications for resources and consider any performance issues</a:t>
            </a:r>
          </a:p>
          <a:p>
            <a:pPr>
              <a:spcAft>
                <a:spcPts val="1209"/>
              </a:spcAft>
              <a:buClr>
                <a:schemeClr val="tx1"/>
              </a:buClr>
              <a:buSzPct val="70000"/>
            </a:pPr>
            <a:r>
              <a:rPr lang="en-GB" altLang="en-US" dirty="0" smtClean="0">
                <a:latin typeface="Arial" charset="0"/>
              </a:rPr>
              <a:t>The </a:t>
            </a:r>
            <a:r>
              <a:rPr lang="en-GB" altLang="en-US" b="1" dirty="0" smtClean="0">
                <a:solidFill>
                  <a:srgbClr val="0033CC"/>
                </a:solidFill>
                <a:latin typeface="Arial" charset="0"/>
              </a:rPr>
              <a:t>Daily Briefing </a:t>
            </a:r>
            <a:r>
              <a:rPr lang="en-GB" altLang="en-US" dirty="0" smtClean="0">
                <a:latin typeface="Arial" charset="0"/>
              </a:rPr>
              <a:t>should include an examination of crime levels, response times (and reasons for any that were missed), the volume and quality of arrests, ensuring they are consistent with objectives, how incidents were managed and any incidents that require a media strategy.</a:t>
            </a:r>
          </a:p>
          <a:p>
            <a:pPr>
              <a:spcAft>
                <a:spcPts val="0"/>
              </a:spcAft>
            </a:pPr>
            <a:r>
              <a:rPr lang="en-GB" altLang="en-US" dirty="0" smtClean="0">
                <a:latin typeface="Arial" charset="0"/>
              </a:rPr>
              <a:t>Finally any tasks identified should then be given to  officers by either electronic briefings or verbally by shift supervisors.</a:t>
            </a:r>
          </a:p>
          <a:p>
            <a:pPr>
              <a:spcAft>
                <a:spcPts val="0"/>
              </a:spcAft>
            </a:pPr>
            <a:endParaRPr lang="en-GB" altLang="en-US" dirty="0" smtClean="0">
              <a:latin typeface="Arial" charset="0"/>
            </a:endParaRPr>
          </a:p>
          <a:p>
            <a:pPr>
              <a:spcAft>
                <a:spcPts val="0"/>
              </a:spcAft>
            </a:pPr>
            <a:endParaRPr lang="en-GB" altLang="en-US" dirty="0" smtClean="0">
              <a:latin typeface="Arial" charset="0"/>
            </a:endParaRPr>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b="1">
                <a:solidFill>
                  <a:schemeClr val="bg1"/>
                </a:solidFill>
                <a:latin typeface="Verdana" pitchFamily="34" charset="0"/>
                <a:ea typeface="ＭＳ Ｐゴシック" pitchFamily="-112" charset="-128"/>
              </a:defRPr>
            </a:lvl1pPr>
            <a:lvl2pPr marL="748225" indent="-287779" eaLnBrk="0" hangingPunct="0">
              <a:defRPr sz="3200" b="1">
                <a:solidFill>
                  <a:schemeClr val="bg1"/>
                </a:solidFill>
                <a:latin typeface="Verdana" pitchFamily="34" charset="0"/>
                <a:ea typeface="ＭＳ Ｐゴシック" pitchFamily="-112" charset="-128"/>
              </a:defRPr>
            </a:lvl2pPr>
            <a:lvl3pPr marL="1151115" indent="-230223" eaLnBrk="0" hangingPunct="0">
              <a:defRPr sz="3200" b="1">
                <a:solidFill>
                  <a:schemeClr val="bg1"/>
                </a:solidFill>
                <a:latin typeface="Verdana" pitchFamily="34" charset="0"/>
                <a:ea typeface="ＭＳ Ｐゴシック" pitchFamily="-112" charset="-128"/>
              </a:defRPr>
            </a:lvl3pPr>
            <a:lvl4pPr marL="1611561" indent="-230223" eaLnBrk="0" hangingPunct="0">
              <a:defRPr sz="3200" b="1">
                <a:solidFill>
                  <a:schemeClr val="bg1"/>
                </a:solidFill>
                <a:latin typeface="Verdana" pitchFamily="34" charset="0"/>
                <a:ea typeface="ＭＳ Ｐゴシック" pitchFamily="-112" charset="-128"/>
              </a:defRPr>
            </a:lvl4pPr>
            <a:lvl5pPr marL="2072008" indent="-230223" eaLnBrk="0" hangingPunct="0">
              <a:defRPr sz="3200" b="1">
                <a:solidFill>
                  <a:schemeClr val="bg1"/>
                </a:solidFill>
                <a:latin typeface="Verdana" pitchFamily="34" charset="0"/>
                <a:ea typeface="ＭＳ Ｐゴシック" pitchFamily="-112" charset="-128"/>
              </a:defRPr>
            </a:lvl5pPr>
            <a:lvl6pPr marL="2532454"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92900"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53346"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913792"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fld id="{2817A501-EFF3-45A5-A545-C210B164EE48}" type="slidenum">
              <a:rPr lang="en-GB" altLang="en-US" sz="1200" b="0">
                <a:solidFill>
                  <a:schemeClr val="tx1"/>
                </a:solidFill>
                <a:latin typeface="Arial" charset="0"/>
              </a:rPr>
              <a:pPr eaLnBrk="1" hangingPunct="1"/>
              <a:t>92</a:t>
            </a:fld>
            <a:endParaRPr lang="en-GB" altLang="en-US" sz="1200" b="0" dirty="0">
              <a:solidFill>
                <a:schemeClr val="tx1"/>
              </a:solidFill>
              <a:latin typeface="Arial" charset="0"/>
            </a:endParaRPr>
          </a:p>
        </p:txBody>
      </p:sp>
    </p:spTree>
    <p:extLst>
      <p:ext uri="{BB962C8B-B14F-4D97-AF65-F5344CB8AC3E}">
        <p14:creationId xmlns:p14="http://schemas.microsoft.com/office/powerpoint/2010/main" val="4182551238"/>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xfrm>
            <a:off x="2554288" y="109538"/>
            <a:ext cx="1835150" cy="1376362"/>
          </a:xfrm>
          <a:ln/>
        </p:spPr>
      </p:sp>
      <p:sp>
        <p:nvSpPr>
          <p:cNvPr id="46083" name="Notes Placeholder 2"/>
          <p:cNvSpPr>
            <a:spLocks noGrp="1"/>
          </p:cNvSpPr>
          <p:nvPr>
            <p:ph type="body" idx="1"/>
          </p:nvPr>
        </p:nvSpPr>
        <p:spPr>
          <a:xfrm>
            <a:off x="637383" y="1486921"/>
            <a:ext cx="5439101" cy="8039171"/>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Aft>
                <a:spcPts val="0"/>
              </a:spcAft>
            </a:pPr>
            <a:r>
              <a:rPr lang="en-GB" altLang="en-US" b="1" dirty="0" smtClean="0">
                <a:latin typeface="Arial" charset="0"/>
              </a:rPr>
              <a:t>State:</a:t>
            </a:r>
            <a:endParaRPr lang="en-GB" altLang="en-US" dirty="0" smtClean="0">
              <a:latin typeface="Arial" charset="0"/>
            </a:endParaRPr>
          </a:p>
          <a:p>
            <a:pPr>
              <a:spcAft>
                <a:spcPts val="0"/>
              </a:spcAft>
            </a:pPr>
            <a:r>
              <a:rPr lang="en-GB" altLang="en-US" dirty="0" smtClean="0">
                <a:latin typeface="Arial" charset="0"/>
              </a:rPr>
              <a:t>At </a:t>
            </a:r>
            <a:r>
              <a:rPr lang="en-GB" altLang="en-US" dirty="0">
                <a:latin typeface="Arial" charset="0"/>
              </a:rPr>
              <a:t>the very start of the </a:t>
            </a:r>
            <a:r>
              <a:rPr lang="en-GB" altLang="en-US" b="1" dirty="0">
                <a:solidFill>
                  <a:srgbClr val="0033CC"/>
                </a:solidFill>
                <a:latin typeface="Arial" charset="0"/>
              </a:rPr>
              <a:t>Intelligence Cycle</a:t>
            </a:r>
            <a:r>
              <a:rPr lang="en-GB" altLang="en-US" dirty="0">
                <a:latin typeface="Arial" charset="0"/>
              </a:rPr>
              <a:t> is</a:t>
            </a:r>
            <a:r>
              <a:rPr lang="en-GB" altLang="en-US" b="1" dirty="0">
                <a:latin typeface="Arial" charset="0"/>
              </a:rPr>
              <a:t> </a:t>
            </a:r>
            <a:r>
              <a:rPr lang="en-GB" altLang="en-US" b="1" dirty="0">
                <a:solidFill>
                  <a:srgbClr val="FF3300"/>
                </a:solidFill>
                <a:latin typeface="Arial" charset="0"/>
              </a:rPr>
              <a:t>Direction</a:t>
            </a:r>
            <a:r>
              <a:rPr lang="en-GB" altLang="en-US" b="1" dirty="0" smtClean="0">
                <a:solidFill>
                  <a:srgbClr val="FF3300"/>
                </a:solidFill>
                <a:latin typeface="Arial" charset="0"/>
              </a:rPr>
              <a:t>.</a:t>
            </a:r>
          </a:p>
          <a:p>
            <a:pPr>
              <a:spcAft>
                <a:spcPts val="0"/>
              </a:spcAft>
            </a:pPr>
            <a:endParaRPr lang="en-GB" altLang="en-US" b="1" dirty="0">
              <a:solidFill>
                <a:srgbClr val="FF3300"/>
              </a:solidFill>
              <a:latin typeface="Arial" charset="0"/>
            </a:endParaRPr>
          </a:p>
          <a:p>
            <a:pPr>
              <a:spcAft>
                <a:spcPts val="0"/>
              </a:spcAft>
            </a:pPr>
            <a:r>
              <a:rPr lang="en-GB" altLang="en-US" dirty="0">
                <a:latin typeface="Arial" charset="0"/>
              </a:rPr>
              <a:t>It is essential to have a focused collection plan based on force and local intelligence requirements.  These collection plans will be set </a:t>
            </a:r>
            <a:r>
              <a:rPr lang="en-GB" altLang="en-US" dirty="0" smtClean="0">
                <a:latin typeface="Arial" charset="0"/>
              </a:rPr>
              <a:t>at the BCU Tasking </a:t>
            </a:r>
            <a:r>
              <a:rPr lang="en-GB" altLang="en-US" dirty="0">
                <a:latin typeface="Arial" charset="0"/>
              </a:rPr>
              <a:t>and Co-ordination </a:t>
            </a:r>
            <a:r>
              <a:rPr lang="en-GB" altLang="en-US" dirty="0" smtClean="0">
                <a:latin typeface="Arial" charset="0"/>
              </a:rPr>
              <a:t>Meeting.  </a:t>
            </a:r>
          </a:p>
          <a:p>
            <a:pPr>
              <a:spcAft>
                <a:spcPts val="0"/>
              </a:spcAft>
            </a:pPr>
            <a:endParaRPr lang="en-GB" altLang="en-US" dirty="0" smtClean="0">
              <a:latin typeface="Arial" charset="0"/>
            </a:endParaRPr>
          </a:p>
          <a:p>
            <a:pPr>
              <a:spcAft>
                <a:spcPts val="0"/>
              </a:spcAft>
            </a:pPr>
            <a:r>
              <a:rPr lang="en-GB" altLang="en-US" dirty="0" smtClean="0">
                <a:latin typeface="Arial" charset="0"/>
              </a:rPr>
              <a:t>Having identified the </a:t>
            </a:r>
            <a:r>
              <a:rPr lang="en-GB" altLang="en-US" b="1" dirty="0" smtClean="0">
                <a:solidFill>
                  <a:srgbClr val="FF3300"/>
                </a:solidFill>
                <a:latin typeface="Arial" charset="0"/>
              </a:rPr>
              <a:t>direction</a:t>
            </a:r>
            <a:r>
              <a:rPr lang="en-GB" altLang="en-US" dirty="0" smtClean="0">
                <a:latin typeface="Arial" charset="0"/>
              </a:rPr>
              <a:t> in which the BCU wants to go strategically, the next step is the </a:t>
            </a:r>
            <a:r>
              <a:rPr lang="en-GB" altLang="en-US" b="1" dirty="0" smtClean="0">
                <a:solidFill>
                  <a:srgbClr val="FF3300"/>
                </a:solidFill>
                <a:latin typeface="Arial" charset="0"/>
              </a:rPr>
              <a:t>collection</a:t>
            </a:r>
            <a:r>
              <a:rPr lang="en-GB" altLang="en-US" dirty="0" smtClean="0">
                <a:latin typeface="Arial" charset="0"/>
              </a:rPr>
              <a:t> of raw information relevant to the particular task in hand.  The sources of that information have been mentioned previously.</a:t>
            </a:r>
          </a:p>
          <a:p>
            <a:pPr>
              <a:spcAft>
                <a:spcPts val="0"/>
              </a:spcAft>
            </a:pPr>
            <a:endParaRPr lang="en-GB" altLang="en-US" dirty="0" smtClean="0">
              <a:latin typeface="Arial" charset="0"/>
            </a:endParaRPr>
          </a:p>
          <a:p>
            <a:pPr>
              <a:spcAft>
                <a:spcPts val="0"/>
              </a:spcAft>
            </a:pPr>
            <a:r>
              <a:rPr lang="en-GB" altLang="en-US" dirty="0" smtClean="0">
                <a:latin typeface="Arial" charset="0"/>
              </a:rPr>
              <a:t>The information gathered is then </a:t>
            </a:r>
            <a:r>
              <a:rPr lang="en-GB" altLang="en-US" b="1" dirty="0" smtClean="0">
                <a:solidFill>
                  <a:srgbClr val="FF3300"/>
                </a:solidFill>
                <a:latin typeface="Arial" charset="0"/>
              </a:rPr>
              <a:t>evaluated</a:t>
            </a:r>
            <a:r>
              <a:rPr lang="en-GB" altLang="en-US" dirty="0" smtClean="0">
                <a:latin typeface="Arial" charset="0"/>
              </a:rPr>
              <a:t> to decide on its reliability and operational value. </a:t>
            </a:r>
          </a:p>
          <a:p>
            <a:pPr>
              <a:spcAft>
                <a:spcPts val="0"/>
              </a:spcAft>
            </a:pPr>
            <a:endParaRPr lang="en-GB" altLang="en-US" dirty="0" smtClean="0">
              <a:latin typeface="Arial" charset="0"/>
            </a:endParaRPr>
          </a:p>
          <a:p>
            <a:pPr>
              <a:spcAft>
                <a:spcPts val="0"/>
              </a:spcAft>
            </a:pPr>
            <a:r>
              <a:rPr lang="en-GB" altLang="en-US" b="1" dirty="0" smtClean="0">
                <a:solidFill>
                  <a:srgbClr val="FF3300"/>
                </a:solidFill>
                <a:latin typeface="Arial" charset="0"/>
              </a:rPr>
              <a:t>Analysis</a:t>
            </a:r>
            <a:r>
              <a:rPr lang="en-GB" altLang="en-US" dirty="0" smtClean="0">
                <a:latin typeface="Arial" charset="0"/>
              </a:rPr>
              <a:t> </a:t>
            </a:r>
            <a:r>
              <a:rPr lang="en-GB" altLang="en-US" dirty="0">
                <a:latin typeface="Arial" charset="0"/>
              </a:rPr>
              <a:t>is carried out to make the best possible use of known information and to produce where possible a predictive element, capable of influencing strategies designed to combat operational problems</a:t>
            </a:r>
            <a:r>
              <a:rPr lang="en-GB" altLang="en-US" dirty="0" smtClean="0">
                <a:latin typeface="Arial" charset="0"/>
              </a:rPr>
              <a:t>.</a:t>
            </a:r>
          </a:p>
          <a:p>
            <a:pPr>
              <a:spcAft>
                <a:spcPts val="0"/>
              </a:spcAft>
            </a:pPr>
            <a:endParaRPr lang="en-GB" altLang="en-US" dirty="0">
              <a:latin typeface="Arial" charset="0"/>
            </a:endParaRPr>
          </a:p>
          <a:p>
            <a:pPr>
              <a:spcAft>
                <a:spcPts val="0"/>
              </a:spcAft>
            </a:pPr>
            <a:r>
              <a:rPr lang="en-GB" altLang="en-US" b="1" dirty="0" smtClean="0">
                <a:solidFill>
                  <a:srgbClr val="FF3300"/>
                </a:solidFill>
                <a:latin typeface="Arial" charset="0"/>
              </a:rPr>
              <a:t>Dissemination </a:t>
            </a:r>
            <a:r>
              <a:rPr lang="en-GB" altLang="en-US" dirty="0">
                <a:latin typeface="Arial" charset="0"/>
              </a:rPr>
              <a:t>is the passing on of intelligence to those that both should and need to know</a:t>
            </a:r>
            <a:r>
              <a:rPr lang="en-GB" altLang="en-US" dirty="0" smtClean="0">
                <a:latin typeface="Arial" charset="0"/>
              </a:rPr>
              <a:t>.  Some </a:t>
            </a:r>
            <a:r>
              <a:rPr lang="en-GB" altLang="en-US" dirty="0">
                <a:latin typeface="Arial" charset="0"/>
              </a:rPr>
              <a:t>dissemination requires certain </a:t>
            </a:r>
            <a:r>
              <a:rPr lang="en-GB" altLang="en-US" dirty="0" smtClean="0">
                <a:latin typeface="Arial" charset="0"/>
              </a:rPr>
              <a:t>authorities.</a:t>
            </a:r>
          </a:p>
          <a:p>
            <a:pPr>
              <a:spcAft>
                <a:spcPts val="0"/>
              </a:spcAft>
            </a:pPr>
            <a:endParaRPr lang="en-GB" altLang="en-US" dirty="0">
              <a:latin typeface="Arial" charset="0"/>
            </a:endParaRPr>
          </a:p>
          <a:p>
            <a:pPr>
              <a:spcAft>
                <a:spcPts val="0"/>
              </a:spcAft>
            </a:pPr>
            <a:r>
              <a:rPr lang="en-GB" altLang="en-US" dirty="0" smtClean="0">
                <a:latin typeface="Arial" charset="0"/>
              </a:rPr>
              <a:t>We </a:t>
            </a:r>
            <a:r>
              <a:rPr lang="en-GB" altLang="en-US" dirty="0">
                <a:latin typeface="Arial" charset="0"/>
              </a:rPr>
              <a:t>can now see the circle is complete, but remember each cycle must always start with a clear direction so we are all pulling in the same direction</a:t>
            </a:r>
            <a:r>
              <a:rPr lang="en-GB" altLang="en-US" dirty="0" smtClean="0">
                <a:latin typeface="Arial" charset="0"/>
              </a:rPr>
              <a:t>.</a:t>
            </a:r>
          </a:p>
          <a:p>
            <a:pPr>
              <a:spcAft>
                <a:spcPts val="0"/>
              </a:spcAft>
            </a:pPr>
            <a:endParaRPr lang="en-GB" altLang="en-US" dirty="0">
              <a:latin typeface="Arial" charset="0"/>
            </a:endParaRPr>
          </a:p>
          <a:p>
            <a:pPr>
              <a:spcAft>
                <a:spcPts val="0"/>
              </a:spcAft>
            </a:pPr>
            <a:r>
              <a:rPr lang="en-GB" altLang="en-US" dirty="0">
                <a:latin typeface="Arial" charset="0"/>
              </a:rPr>
              <a:t>Circumstances will invariably change and the process will begin </a:t>
            </a:r>
            <a:r>
              <a:rPr lang="en-GB" altLang="en-US" dirty="0" smtClean="0">
                <a:latin typeface="Arial" charset="0"/>
              </a:rPr>
              <a:t>again.</a:t>
            </a:r>
          </a:p>
          <a:p>
            <a:pPr>
              <a:spcAft>
                <a:spcPts val="0"/>
              </a:spcAft>
            </a:pPr>
            <a:endParaRPr lang="en-GB" altLang="en-US" dirty="0" smtClean="0">
              <a:latin typeface="Arial" charset="0"/>
            </a:endParaRPr>
          </a:p>
        </p:txBody>
      </p:sp>
      <p:sp>
        <p:nvSpPr>
          <p:cNvPr id="460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b="1">
                <a:solidFill>
                  <a:schemeClr val="bg1"/>
                </a:solidFill>
                <a:latin typeface="Verdana" pitchFamily="34" charset="0"/>
                <a:ea typeface="ＭＳ Ｐゴシック" pitchFamily="-112" charset="-128"/>
              </a:defRPr>
            </a:lvl1pPr>
            <a:lvl2pPr marL="748225" indent="-287779" eaLnBrk="0" hangingPunct="0">
              <a:defRPr sz="3200" b="1">
                <a:solidFill>
                  <a:schemeClr val="bg1"/>
                </a:solidFill>
                <a:latin typeface="Verdana" pitchFamily="34" charset="0"/>
                <a:ea typeface="ＭＳ Ｐゴシック" pitchFamily="-112" charset="-128"/>
              </a:defRPr>
            </a:lvl2pPr>
            <a:lvl3pPr marL="1151115" indent="-230223" eaLnBrk="0" hangingPunct="0">
              <a:defRPr sz="3200" b="1">
                <a:solidFill>
                  <a:schemeClr val="bg1"/>
                </a:solidFill>
                <a:latin typeface="Verdana" pitchFamily="34" charset="0"/>
                <a:ea typeface="ＭＳ Ｐゴシック" pitchFamily="-112" charset="-128"/>
              </a:defRPr>
            </a:lvl3pPr>
            <a:lvl4pPr marL="1611561" indent="-230223" eaLnBrk="0" hangingPunct="0">
              <a:defRPr sz="3200" b="1">
                <a:solidFill>
                  <a:schemeClr val="bg1"/>
                </a:solidFill>
                <a:latin typeface="Verdana" pitchFamily="34" charset="0"/>
                <a:ea typeface="ＭＳ Ｐゴシック" pitchFamily="-112" charset="-128"/>
              </a:defRPr>
            </a:lvl4pPr>
            <a:lvl5pPr marL="2072008" indent="-230223" eaLnBrk="0" hangingPunct="0">
              <a:defRPr sz="3200" b="1">
                <a:solidFill>
                  <a:schemeClr val="bg1"/>
                </a:solidFill>
                <a:latin typeface="Verdana" pitchFamily="34" charset="0"/>
                <a:ea typeface="ＭＳ Ｐゴシック" pitchFamily="-112" charset="-128"/>
              </a:defRPr>
            </a:lvl5pPr>
            <a:lvl6pPr marL="2532454"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92900"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53346"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913792"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fld id="{BF0DFEEB-F555-469B-957D-25F010C438BB}" type="slidenum">
              <a:rPr lang="en-GB" altLang="en-US" sz="1200" b="0">
                <a:solidFill>
                  <a:schemeClr val="tx1"/>
                </a:solidFill>
                <a:latin typeface="Arial" charset="0"/>
              </a:rPr>
              <a:pPr eaLnBrk="1" hangingPunct="1"/>
              <a:t>93</a:t>
            </a:fld>
            <a:endParaRPr lang="en-GB" altLang="en-US" sz="1200" b="0" dirty="0">
              <a:solidFill>
                <a:schemeClr val="tx1"/>
              </a:solidFill>
              <a:latin typeface="Arial" charset="0"/>
            </a:endParaRPr>
          </a:p>
        </p:txBody>
      </p:sp>
    </p:spTree>
    <p:extLst>
      <p:ext uri="{BB962C8B-B14F-4D97-AF65-F5344CB8AC3E}">
        <p14:creationId xmlns:p14="http://schemas.microsoft.com/office/powerpoint/2010/main" val="2433222782"/>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112" charset="-128"/>
              </a:defRPr>
            </a:lvl1pPr>
            <a:lvl2pPr marL="38201040" indent="-37740594" eaLnBrk="0" hangingPunct="0">
              <a:spcBef>
                <a:spcPct val="30000"/>
              </a:spcBef>
              <a:defRPr sz="1200">
                <a:solidFill>
                  <a:schemeClr val="tx1"/>
                </a:solidFill>
                <a:latin typeface="Arial" charset="0"/>
                <a:ea typeface="ＭＳ Ｐゴシック" pitchFamily="-112" charset="-128"/>
              </a:defRPr>
            </a:lvl2pPr>
            <a:lvl3pPr marL="1151115" indent="-230223" eaLnBrk="0" hangingPunct="0">
              <a:spcBef>
                <a:spcPct val="30000"/>
              </a:spcBef>
              <a:defRPr sz="1200">
                <a:solidFill>
                  <a:schemeClr val="tx1"/>
                </a:solidFill>
                <a:latin typeface="Arial" charset="0"/>
                <a:ea typeface="ＭＳ Ｐゴシック" pitchFamily="-112" charset="-128"/>
              </a:defRPr>
            </a:lvl3pPr>
            <a:lvl4pPr marL="1611561" indent="-230223" eaLnBrk="0" hangingPunct="0">
              <a:spcBef>
                <a:spcPct val="30000"/>
              </a:spcBef>
              <a:defRPr sz="1200">
                <a:solidFill>
                  <a:schemeClr val="tx1"/>
                </a:solidFill>
                <a:latin typeface="Arial" charset="0"/>
                <a:ea typeface="ＭＳ Ｐゴシック" pitchFamily="-112" charset="-128"/>
              </a:defRPr>
            </a:lvl4pPr>
            <a:lvl5pPr marL="2072008" indent="-230223" eaLnBrk="0" hangingPunct="0">
              <a:spcBef>
                <a:spcPct val="30000"/>
              </a:spcBef>
              <a:defRPr sz="1200">
                <a:solidFill>
                  <a:schemeClr val="tx1"/>
                </a:solidFill>
                <a:latin typeface="Arial" charset="0"/>
                <a:ea typeface="ＭＳ Ｐゴシック" pitchFamily="-112" charset="-128"/>
              </a:defRPr>
            </a:lvl5pPr>
            <a:lvl6pPr marL="2532454" indent="-230223" eaLnBrk="0" fontAlgn="base" hangingPunct="0">
              <a:spcBef>
                <a:spcPct val="30000"/>
              </a:spcBef>
              <a:spcAft>
                <a:spcPct val="0"/>
              </a:spcAft>
              <a:defRPr sz="1200">
                <a:solidFill>
                  <a:schemeClr val="tx1"/>
                </a:solidFill>
                <a:latin typeface="Arial" charset="0"/>
                <a:ea typeface="ＭＳ Ｐゴシック" pitchFamily="-112" charset="-128"/>
              </a:defRPr>
            </a:lvl6pPr>
            <a:lvl7pPr marL="2992900" indent="-230223" eaLnBrk="0" fontAlgn="base" hangingPunct="0">
              <a:spcBef>
                <a:spcPct val="30000"/>
              </a:spcBef>
              <a:spcAft>
                <a:spcPct val="0"/>
              </a:spcAft>
              <a:defRPr sz="1200">
                <a:solidFill>
                  <a:schemeClr val="tx1"/>
                </a:solidFill>
                <a:latin typeface="Arial" charset="0"/>
                <a:ea typeface="ＭＳ Ｐゴシック" pitchFamily="-112" charset="-128"/>
              </a:defRPr>
            </a:lvl7pPr>
            <a:lvl8pPr marL="3453346" indent="-230223" eaLnBrk="0" fontAlgn="base" hangingPunct="0">
              <a:spcBef>
                <a:spcPct val="30000"/>
              </a:spcBef>
              <a:spcAft>
                <a:spcPct val="0"/>
              </a:spcAft>
              <a:defRPr sz="1200">
                <a:solidFill>
                  <a:schemeClr val="tx1"/>
                </a:solidFill>
                <a:latin typeface="Arial" charset="0"/>
                <a:ea typeface="ＭＳ Ｐゴシック" pitchFamily="-112" charset="-128"/>
              </a:defRPr>
            </a:lvl8pPr>
            <a:lvl9pPr marL="3913792" indent="-230223" eaLnBrk="0" fontAlgn="base" hangingPunct="0">
              <a:spcBef>
                <a:spcPct val="30000"/>
              </a:spcBef>
              <a:spcAft>
                <a:spcPct val="0"/>
              </a:spcAft>
              <a:defRPr sz="1200">
                <a:solidFill>
                  <a:schemeClr val="tx1"/>
                </a:solidFill>
                <a:latin typeface="Arial" charset="0"/>
                <a:ea typeface="ＭＳ Ｐゴシック" pitchFamily="-112" charset="-128"/>
              </a:defRPr>
            </a:lvl9pPr>
          </a:lstStyle>
          <a:p>
            <a:pPr eaLnBrk="1" hangingPunct="1">
              <a:spcBef>
                <a:spcPct val="0"/>
              </a:spcBef>
            </a:pPr>
            <a:fld id="{8749CD07-DF6E-43C0-ACDB-0A5F362F817F}" type="slidenum">
              <a:rPr lang="en-GB" altLang="en-US" smtClean="0"/>
              <a:pPr eaLnBrk="1" hangingPunct="1">
                <a:spcBef>
                  <a:spcPct val="0"/>
                </a:spcBef>
              </a:pPr>
              <a:t>94</a:t>
            </a:fld>
            <a:endParaRPr lang="en-GB" altLang="en-US" dirty="0" smtClean="0"/>
          </a:p>
        </p:txBody>
      </p:sp>
      <p:sp>
        <p:nvSpPr>
          <p:cNvPr id="52227" name="Rectangle 7"/>
          <p:cNvSpPr txBox="1">
            <a:spLocks noGrp="1" noChangeArrowheads="1"/>
          </p:cNvSpPr>
          <p:nvPr/>
        </p:nvSpPr>
        <p:spPr bwMode="auto">
          <a:xfrm>
            <a:off x="3851429" y="9430067"/>
            <a:ext cx="2946247" cy="4965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89" tIns="46045" rIns="92089" bIns="46045" anchor="b"/>
          <a:lstStyle>
            <a:lvl1pPr eaLnBrk="0" hangingPunct="0">
              <a:spcBef>
                <a:spcPct val="30000"/>
              </a:spcBef>
              <a:defRPr sz="1200">
                <a:solidFill>
                  <a:schemeClr val="tx1"/>
                </a:solidFill>
                <a:latin typeface="Arial" charset="0"/>
                <a:ea typeface="ＭＳ Ｐゴシック" pitchFamily="-112" charset="-128"/>
              </a:defRPr>
            </a:lvl1pPr>
            <a:lvl2pPr marL="37931725" indent="-37474525" eaLnBrk="0" hangingPunct="0">
              <a:spcBef>
                <a:spcPct val="30000"/>
              </a:spcBef>
              <a:defRPr sz="1200">
                <a:solidFill>
                  <a:schemeClr val="tx1"/>
                </a:solidFill>
                <a:latin typeface="Arial" charset="0"/>
                <a:ea typeface="ＭＳ Ｐゴシック" pitchFamily="-112" charset="-128"/>
              </a:defRPr>
            </a:lvl2pPr>
            <a:lvl3pPr marL="1143000" indent="-228600" eaLnBrk="0" hangingPunct="0">
              <a:spcBef>
                <a:spcPct val="30000"/>
              </a:spcBef>
              <a:defRPr sz="1200">
                <a:solidFill>
                  <a:schemeClr val="tx1"/>
                </a:solidFill>
                <a:latin typeface="Arial" charset="0"/>
                <a:ea typeface="ＭＳ Ｐゴシック" pitchFamily="-112" charset="-128"/>
              </a:defRPr>
            </a:lvl3pPr>
            <a:lvl4pPr marL="1600200" indent="-228600" eaLnBrk="0" hangingPunct="0">
              <a:spcBef>
                <a:spcPct val="30000"/>
              </a:spcBef>
              <a:defRPr sz="1200">
                <a:solidFill>
                  <a:schemeClr val="tx1"/>
                </a:solidFill>
                <a:latin typeface="Arial" charset="0"/>
                <a:ea typeface="ＭＳ Ｐゴシック" pitchFamily="-112" charset="-128"/>
              </a:defRPr>
            </a:lvl4pPr>
            <a:lvl5pPr marL="2057400" indent="-228600" eaLnBrk="0" hangingPunct="0">
              <a:spcBef>
                <a:spcPct val="30000"/>
              </a:spcBef>
              <a:defRPr sz="1200">
                <a:solidFill>
                  <a:schemeClr val="tx1"/>
                </a:solidFill>
                <a:latin typeface="Arial" charset="0"/>
                <a:ea typeface="ＭＳ Ｐゴシック" pitchFamily="-112"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pitchFamily="-112"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pitchFamily="-112"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pitchFamily="-112"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pitchFamily="-112" charset="-128"/>
              </a:defRPr>
            </a:lvl9pPr>
          </a:lstStyle>
          <a:p>
            <a:pPr algn="r">
              <a:spcBef>
                <a:spcPct val="0"/>
              </a:spcBef>
            </a:pPr>
            <a:fld id="{9B8F1E17-44BB-45D0-B8CC-D54772D4981E}" type="slidenum">
              <a:rPr lang="en-GB" altLang="en-US" b="0"/>
              <a:pPr algn="r">
                <a:spcBef>
                  <a:spcPct val="0"/>
                </a:spcBef>
              </a:pPr>
              <a:t>94</a:t>
            </a:fld>
            <a:endParaRPr lang="en-GB" altLang="en-US" b="0" dirty="0"/>
          </a:p>
        </p:txBody>
      </p:sp>
      <p:sp>
        <p:nvSpPr>
          <p:cNvPr id="52228" name="Rectangle 2"/>
          <p:cNvSpPr>
            <a:spLocks noGrp="1" noRot="1" noChangeAspect="1" noChangeArrowheads="1" noTextEdit="1"/>
          </p:cNvSpPr>
          <p:nvPr>
            <p:ph type="sldImg"/>
          </p:nvPr>
        </p:nvSpPr>
        <p:spPr>
          <a:xfrm>
            <a:off x="2214563" y="617538"/>
            <a:ext cx="2535237" cy="1901825"/>
          </a:xfrm>
          <a:ln/>
        </p:spPr>
      </p:sp>
      <p:sp>
        <p:nvSpPr>
          <p:cNvPr id="52229" name="Rectangle 3"/>
          <p:cNvSpPr>
            <a:spLocks noGrp="1" noChangeArrowheads="1"/>
          </p:cNvSpPr>
          <p:nvPr>
            <p:ph type="body" idx="1"/>
          </p:nvPr>
        </p:nvSpPr>
        <p:spPr>
          <a:xfrm>
            <a:off x="906785" y="2717570"/>
            <a:ext cx="4984107" cy="6465009"/>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smtClean="0">
              <a:latin typeface="Arial" charset="0"/>
            </a:endParaRPr>
          </a:p>
        </p:txBody>
      </p:sp>
    </p:spTree>
    <p:extLst>
      <p:ext uri="{BB962C8B-B14F-4D97-AF65-F5344CB8AC3E}">
        <p14:creationId xmlns:p14="http://schemas.microsoft.com/office/powerpoint/2010/main" val="126119910"/>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5800" y="1346947"/>
            <a:ext cx="7772400"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85800" y="4282763"/>
            <a:ext cx="7772400"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685800" y="1484779"/>
            <a:ext cx="7772400" cy="274320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a:grpSpLocks noChangeAspect="1"/>
          </p:cNvGrpSpPr>
          <p:nvPr/>
        </p:nvGrpSpPr>
        <p:grpSpPr>
          <a:xfrm>
            <a:off x="7234780" y="4107023"/>
            <a:ext cx="914400" cy="914400"/>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788670" y="1432223"/>
            <a:ext cx="7593330" cy="3035808"/>
          </a:xfrm>
        </p:spPr>
        <p:txBody>
          <a:bodyPr anchor="ctr">
            <a:noAutofit/>
          </a:bodyPr>
          <a:lstStyle>
            <a:lvl1pPr algn="l">
              <a:lnSpc>
                <a:spcPct val="80000"/>
              </a:lnSpc>
              <a:defRPr sz="6400" b="0" cap="all" baseline="0">
                <a:blipFill dpi="0" rotWithShape="1">
                  <a:blip r:embed="rId4"/>
                  <a:srcRect/>
                  <a:tile tx="6350" ty="-127000" sx="65000" sy="64000" flip="none" algn="tl"/>
                </a:blipFill>
              </a:defRPr>
            </a:lvl1pPr>
          </a:lstStyle>
          <a:p>
            <a:r>
              <a:rPr lang="en-US" smtClean="0"/>
              <a:t>Click to edit Master title style</a:t>
            </a:r>
            <a:endParaRPr lang="en-US" dirty="0"/>
          </a:p>
        </p:txBody>
      </p:sp>
      <p:sp>
        <p:nvSpPr>
          <p:cNvPr id="3" name="Subtitle 2"/>
          <p:cNvSpPr>
            <a:spLocks noGrp="1"/>
          </p:cNvSpPr>
          <p:nvPr>
            <p:ph type="subTitle" idx="1"/>
          </p:nvPr>
        </p:nvSpPr>
        <p:spPr>
          <a:xfrm>
            <a:off x="802386" y="4389120"/>
            <a:ext cx="5918454" cy="1069848"/>
          </a:xfrm>
        </p:spPr>
        <p:txBody>
          <a:bodyPr>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a:xfrm>
            <a:off x="812805" y="6272785"/>
            <a:ext cx="4745736" cy="365125"/>
          </a:xfrm>
        </p:spPr>
        <p:txBody>
          <a:bodyPr/>
          <a:lstStyle/>
          <a:p>
            <a:endParaRPr lang="en-US" altLang="en-US"/>
          </a:p>
        </p:txBody>
      </p:sp>
      <p:sp>
        <p:nvSpPr>
          <p:cNvPr id="6" name="Slide Number Placeholder 5"/>
          <p:cNvSpPr>
            <a:spLocks noGrp="1"/>
          </p:cNvSpPr>
          <p:nvPr>
            <p:ph type="sldNum" sz="quarter" idx="12"/>
          </p:nvPr>
        </p:nvSpPr>
        <p:spPr>
          <a:xfrm>
            <a:off x="7244280" y="4227195"/>
            <a:ext cx="895401" cy="640080"/>
          </a:xfrm>
        </p:spPr>
        <p:txBody>
          <a:bodyPr/>
          <a:lstStyle>
            <a:lvl1pPr>
              <a:defRPr sz="2800" b="1"/>
            </a:lvl1pPr>
          </a:lstStyle>
          <a:p>
            <a:fld id="{3C513BC4-A3F2-4CA3-BACF-56981C746274}" type="slidenum">
              <a:rPr lang="en-GB" altLang="en-US" smtClean="0"/>
              <a:pPr/>
              <a:t>‹#›</a:t>
            </a:fld>
            <a:endParaRPr lang="en-GB" altLang="en-US"/>
          </a:p>
        </p:txBody>
      </p:sp>
    </p:spTree>
    <p:extLst>
      <p:ext uri="{BB962C8B-B14F-4D97-AF65-F5344CB8AC3E}">
        <p14:creationId xmlns:p14="http://schemas.microsoft.com/office/powerpoint/2010/main" val="35719267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D6BC42F-EA91-460E-9436-9A6C9B1CB0C6}" type="datetimeFigureOut">
              <a:rPr lang="en-US" dirty="0"/>
              <a:t>10/23/2017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856960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9144000" cy="194001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5346" y="1225296"/>
            <a:ext cx="6960870" cy="3520440"/>
          </a:xfrm>
        </p:spPr>
        <p:txBody>
          <a:bodyPr anchor="ctr">
            <a:normAutofit/>
          </a:bodyPr>
          <a:lstStyle>
            <a:lvl1pPr>
              <a:lnSpc>
                <a:spcPct val="80000"/>
              </a:lnSpc>
              <a:defRPr sz="6400" b="0"/>
            </a:lvl1pPr>
          </a:lstStyle>
          <a:p>
            <a:r>
              <a:rPr lang="en-US" smtClean="0"/>
              <a:t>Click to edit Master title style</a:t>
            </a:r>
            <a:endParaRPr lang="en-US" dirty="0"/>
          </a:p>
        </p:txBody>
      </p:sp>
      <p:sp>
        <p:nvSpPr>
          <p:cNvPr id="3" name="Text Placeholder 2"/>
          <p:cNvSpPr>
            <a:spLocks noGrp="1"/>
          </p:cNvSpPr>
          <p:nvPr>
            <p:ph type="body" idx="1"/>
          </p:nvPr>
        </p:nvSpPr>
        <p:spPr>
          <a:xfrm>
            <a:off x="1624330" y="5020056"/>
            <a:ext cx="6789420" cy="1066800"/>
          </a:xfrm>
        </p:spPr>
        <p:txBody>
          <a:bodyPr anchor="t">
            <a:normAutofit/>
          </a:bodyPr>
          <a:lstStyle>
            <a:lvl1pPr marL="0" indent="0">
              <a:buNone/>
              <a:defRPr sz="1800" b="0">
                <a:solidFill>
                  <a:schemeClr val="accent1">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6445251" y="6272785"/>
            <a:ext cx="1983232" cy="365125"/>
          </a:xfrm>
        </p:spPr>
        <p:txBody>
          <a:bodyPr/>
          <a:lstStyle>
            <a:lvl1pPr>
              <a:defRPr>
                <a:solidFill>
                  <a:schemeClr val="accent1">
                    <a:lumMod val="50000"/>
                  </a:schemeClr>
                </a:solidFill>
              </a:defRPr>
            </a:lvl1pPr>
          </a:lstStyle>
          <a:p>
            <a:fld id="{823D4350-0632-4F67-B357-AFC21C62564D}" type="datetimeFigureOut">
              <a:rPr lang="en-US" dirty="0"/>
              <a:t>10/23/2017</a:t>
            </a:fld>
            <a:endParaRPr lang="en-US" dirty="0"/>
          </a:p>
        </p:txBody>
      </p:sp>
      <p:sp>
        <p:nvSpPr>
          <p:cNvPr id="5" name="Footer Placeholder 4"/>
          <p:cNvSpPr>
            <a:spLocks noGrp="1"/>
          </p:cNvSpPr>
          <p:nvPr>
            <p:ph type="ftr" sz="quarter" idx="11"/>
          </p:nvPr>
        </p:nvSpPr>
        <p:spPr>
          <a:xfrm>
            <a:off x="1636099" y="6272784"/>
            <a:ext cx="4745736" cy="365125"/>
          </a:xfrm>
        </p:spPr>
        <p:txBody>
          <a:bodyPr/>
          <a:lstStyle>
            <a:lvl1pPr>
              <a:defRPr>
                <a:solidFill>
                  <a:schemeClr val="accent1">
                    <a:lumMod val="50000"/>
                  </a:schemeClr>
                </a:solidFill>
              </a:defRPr>
            </a:lvl1pPr>
          </a:lstStyle>
          <a:p>
            <a:endParaRPr lang="en-US" dirty="0"/>
          </a:p>
        </p:txBody>
      </p:sp>
      <p:grpSp>
        <p:nvGrpSpPr>
          <p:cNvPr id="8" name="Group 7"/>
          <p:cNvGrpSpPr>
            <a:grpSpLocks noChangeAspect="1"/>
          </p:cNvGrpSpPr>
          <p:nvPr/>
        </p:nvGrpSpPr>
        <p:grpSpPr>
          <a:xfrm>
            <a:off x="633862" y="2430623"/>
            <a:ext cx="914400" cy="914400"/>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645450" y="2508607"/>
            <a:ext cx="891224" cy="720332"/>
          </a:xfrm>
        </p:spPr>
        <p:txBody>
          <a:bodyPr/>
          <a:lstStyle>
            <a:lvl1pPr>
              <a:defRPr sz="2800"/>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31540565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60"/>
            <a:ext cx="365760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92218" y="2194560"/>
            <a:ext cx="365760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7F31A35-803D-44FA-BA88-E6B5FB347587}" type="datetimeFigureOut">
              <a:rPr lang="en-US" dirty="0"/>
              <a:t>10/23/2017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0410017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85800" y="2048256"/>
            <a:ext cx="365760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5800" y="2743200"/>
            <a:ext cx="365760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20793" y="2048256"/>
            <a:ext cx="365760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820793" y="2743200"/>
            <a:ext cx="365760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4956CED-B3EE-49D9-9922-CBB48E543356}" type="datetimeFigureOut">
              <a:rPr lang="en-US" dirty="0"/>
              <a:t>10/23/2017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7401287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accent1">
                    <a:lumMod val="50000"/>
                  </a:schemeClr>
                </a:solidFill>
              </a:defRPr>
            </a:lvl1pPr>
          </a:lstStyle>
          <a:p>
            <a:fld id="{3F9237B0-CC05-45CB-9D8E-44851499E325}" type="datetimeFigureOut">
              <a:rPr lang="en-US" dirty="0"/>
              <a:t>10/23/2017</a:t>
            </a:fld>
            <a:endParaRPr lang="en-US" dirty="0"/>
          </a:p>
        </p:txBody>
      </p:sp>
      <p:sp>
        <p:nvSpPr>
          <p:cNvPr id="4" name="Footer Placeholder 3"/>
          <p:cNvSpPr>
            <a:spLocks noGrp="1"/>
          </p:cNvSpPr>
          <p:nvPr>
            <p:ph type="ftr" sz="quarter" idx="11"/>
          </p:nvPr>
        </p:nvSpPr>
        <p:spPr/>
        <p:txBody>
          <a:bodyPr/>
          <a:lstStyle>
            <a:lvl1pPr>
              <a:defRPr>
                <a:solidFill>
                  <a:schemeClr val="accent1">
                    <a:lumMod val="50000"/>
                  </a:schemeClr>
                </a:solidFill>
              </a:defRPr>
            </a:lvl1p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9892773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B41777-83B6-4CFA-89A1-52400FB2059F}" type="datetimeFigureOut">
              <a:rPr lang="en-US" dirty="0"/>
              <a:t>10/23/2017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449005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6227806" y="1"/>
            <a:ext cx="291619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12230" y="685800"/>
            <a:ext cx="2400300" cy="1737360"/>
          </a:xfrm>
        </p:spPr>
        <p:txBody>
          <a:bodyPr anchor="b">
            <a:normAutofit/>
          </a:bodyPr>
          <a:lstStyle>
            <a:lvl1pPr>
              <a:defRPr sz="2800" b="0"/>
            </a:lvl1pPr>
          </a:lstStyle>
          <a:p>
            <a:r>
              <a:rPr lang="en-US" smtClean="0"/>
              <a:t>Click to edit Master title style</a:t>
            </a:r>
            <a:endParaRPr lang="en-US" dirty="0"/>
          </a:p>
        </p:txBody>
      </p:sp>
      <p:sp>
        <p:nvSpPr>
          <p:cNvPr id="3" name="Content Placeholder 2"/>
          <p:cNvSpPr>
            <a:spLocks noGrp="1"/>
          </p:cNvSpPr>
          <p:nvPr>
            <p:ph idx="1"/>
          </p:nvPr>
        </p:nvSpPr>
        <p:spPr>
          <a:xfrm>
            <a:off x="628650" y="685800"/>
            <a:ext cx="5033772"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412230" y="2423160"/>
            <a:ext cx="2400300" cy="3291840"/>
          </a:xfrm>
        </p:spPr>
        <p:txBody>
          <a:bodyPr>
            <a:normAutofit/>
          </a:bodyPr>
          <a:lstStyle>
            <a:lvl1pPr marL="0" indent="0">
              <a:lnSpc>
                <a:spcPct val="100000"/>
              </a:lnSpc>
              <a:spcBef>
                <a:spcPts val="1000"/>
              </a:spcBef>
              <a:buNone/>
              <a:defRPr sz="135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12" name="Group 11"/>
          <p:cNvGrpSpPr/>
          <p:nvPr/>
        </p:nvGrpSpPr>
        <p:grpSpPr>
          <a:xfrm>
            <a:off x="8522664" y="6255258"/>
            <a:ext cx="393192" cy="393192"/>
            <a:chOff x="8532189" y="5068824"/>
            <a:chExt cx="393192" cy="393192"/>
          </a:xfrm>
        </p:grpSpPr>
        <p:sp>
          <p:nvSpPr>
            <p:cNvPr id="13" name="Oval 12"/>
            <p:cNvSpPr>
              <a:spLocks noChangeAspect="1"/>
            </p:cNvSpPr>
            <p:nvPr/>
          </p:nvSpPr>
          <p:spPr>
            <a:xfrm>
              <a:off x="8532189" y="5068824"/>
              <a:ext cx="393192" cy="39319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4" name="Oval 13"/>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9" name="Date Placeholder 8"/>
          <p:cNvSpPr>
            <a:spLocks noGrp="1"/>
          </p:cNvSpPr>
          <p:nvPr>
            <p:ph type="dt" sz="half" idx="10"/>
          </p:nvPr>
        </p:nvSpPr>
        <p:spPr/>
        <p:txBody>
          <a:bodyPr/>
          <a:lstStyle/>
          <a:p>
            <a:fld id="{6F6AA2A1-C9A8-42DC-AF5F-29D58FE3A81E}" type="datetimeFigureOut">
              <a:rPr lang="en-US" dirty="0"/>
              <a:t>10/23/2017</a:t>
            </a:fld>
            <a:endParaRPr lang="en-US" dirty="0"/>
          </a:p>
        </p:txBody>
      </p:sp>
      <p:sp>
        <p:nvSpPr>
          <p:cNvPr id="10" name="Footer Placeholder 9"/>
          <p:cNvSpPr>
            <a:spLocks noGrp="1"/>
          </p:cNvSpPr>
          <p:nvPr>
            <p:ph type="ftr" sz="quarter" idx="11"/>
          </p:nvPr>
        </p:nvSpPr>
        <p:spPr/>
        <p:txBody>
          <a:bodyPr/>
          <a:lstStyle/>
          <a:p>
            <a:endParaRPr lang="en-US" dirty="0"/>
          </a:p>
        </p:txBody>
      </p:sp>
      <p:sp>
        <p:nvSpPr>
          <p:cNvPr id="11" name="Slide Number Placeholder 10"/>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9129785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6227806" y="1"/>
            <a:ext cx="291619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12230" y="685800"/>
            <a:ext cx="2400300" cy="1737360"/>
          </a:xfrm>
        </p:spPr>
        <p:txBody>
          <a:bodyPr anchor="b">
            <a:normAutofit/>
          </a:bodyPr>
          <a:lstStyle>
            <a:lvl1pPr>
              <a:defRPr sz="28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6227805"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412230" y="2423160"/>
            <a:ext cx="2400300" cy="3291840"/>
          </a:xfrm>
        </p:spPr>
        <p:txBody>
          <a:bodyPr>
            <a:normAutofit/>
          </a:bodyPr>
          <a:lstStyle>
            <a:lvl1pPr marL="0" indent="0">
              <a:lnSpc>
                <a:spcPct val="100000"/>
              </a:lnSpc>
              <a:spcBef>
                <a:spcPts val="1000"/>
              </a:spcBef>
              <a:buNone/>
              <a:defRPr sz="135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12" name="Group 11"/>
          <p:cNvGrpSpPr/>
          <p:nvPr/>
        </p:nvGrpSpPr>
        <p:grpSpPr>
          <a:xfrm>
            <a:off x="8522664" y="6255258"/>
            <a:ext cx="393192" cy="393192"/>
            <a:chOff x="8532189" y="5068824"/>
            <a:chExt cx="393192" cy="393192"/>
          </a:xfrm>
        </p:grpSpPr>
        <p:sp>
          <p:nvSpPr>
            <p:cNvPr id="13" name="Oval 12"/>
            <p:cNvSpPr>
              <a:spLocks noChangeAspect="1"/>
            </p:cNvSpPr>
            <p:nvPr/>
          </p:nvSpPr>
          <p:spPr>
            <a:xfrm>
              <a:off x="8532189" y="5068824"/>
              <a:ext cx="393192" cy="39319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4" name="Oval 13"/>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8" name="Date Placeholder 7"/>
          <p:cNvSpPr>
            <a:spLocks noGrp="1"/>
          </p:cNvSpPr>
          <p:nvPr>
            <p:ph type="dt" sz="half" idx="10"/>
          </p:nvPr>
        </p:nvSpPr>
        <p:spPr/>
        <p:txBody>
          <a:bodyPr/>
          <a:lstStyle/>
          <a:p>
            <a:fld id="{18FC28B6-2144-4760-B3DF-18C646FA52B1}" type="datetimeFigureOut">
              <a:rPr lang="en-US" dirty="0"/>
              <a:t>10/23/2017</a:t>
            </a:fld>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2548720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B45B24B-F41A-4540-8EEC-C29B4F79802D}" type="datetimeFigureOut">
              <a:rPr lang="en-US" dirty="0"/>
              <a:t>10/23/2017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9362798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533400"/>
            <a:ext cx="1914525" cy="5638800"/>
          </a:xfrm>
        </p:spPr>
        <p:txBody>
          <a:bodyPr vert="eaVert"/>
          <a:lstStyle>
            <a:lvl1pPr>
              <a:defRPr b="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00100" y="533400"/>
            <a:ext cx="5629275" cy="5638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FBF989E-5397-49EE-B0F5-E72D9FFD7EC0}" type="datetimeFigureOut">
              <a:rPr lang="en-US" dirty="0"/>
              <a:t>10/23/2017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2343054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2" name="Group 11"/>
          <p:cNvGrpSpPr/>
          <p:nvPr/>
        </p:nvGrpSpPr>
        <p:grpSpPr>
          <a:xfrm>
            <a:off x="8522664" y="6255258"/>
            <a:ext cx="393192" cy="393192"/>
            <a:chOff x="8532189" y="5068824"/>
            <a:chExt cx="393192" cy="393192"/>
          </a:xfrm>
        </p:grpSpPr>
        <p:sp>
          <p:nvSpPr>
            <p:cNvPr id="8" name="Oval 7"/>
            <p:cNvSpPr>
              <a:spLocks noChangeAspect="1"/>
            </p:cNvSpPr>
            <p:nvPr/>
          </p:nvSpPr>
          <p:spPr>
            <a:xfrm>
              <a:off x="8532189" y="5068824"/>
              <a:ext cx="393192" cy="393192"/>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2" name="Title Placeholder 1"/>
          <p:cNvSpPr>
            <a:spLocks noGrp="1"/>
          </p:cNvSpPr>
          <p:nvPr>
            <p:ph type="title"/>
          </p:nvPr>
        </p:nvSpPr>
        <p:spPr>
          <a:xfrm>
            <a:off x="685800" y="484632"/>
            <a:ext cx="7772400" cy="1609344"/>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21408"/>
            <a:ext cx="7772400" cy="40507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992368" y="6272785"/>
            <a:ext cx="2455164" cy="365125"/>
          </a:xfrm>
          <a:prstGeom prst="rect">
            <a:avLst/>
          </a:prstGeom>
        </p:spPr>
        <p:txBody>
          <a:bodyPr vert="horz" lIns="91440" tIns="45720" rIns="91440" bIns="45720" rtlCol="0" anchor="ctr"/>
          <a:lstStyle>
            <a:lvl1pPr algn="r">
              <a:defRPr sz="1000">
                <a:solidFill>
                  <a:schemeClr val="accent1">
                    <a:lumMod val="50000"/>
                  </a:schemeClr>
                </a:solidFill>
              </a:defRPr>
            </a:lvl1pPr>
          </a:lstStyle>
          <a:p>
            <a:fld id="{251F38EA-B09F-4C97-9264-D1353869D1EA}" type="datetimeFigureOut">
              <a:rPr lang="en-US" dirty="0"/>
              <a:t>10/23/2017</a:t>
            </a:fld>
            <a:endParaRPr lang="en-US" dirty="0"/>
          </a:p>
        </p:txBody>
      </p:sp>
      <p:sp>
        <p:nvSpPr>
          <p:cNvPr id="5" name="Footer Placeholder 4"/>
          <p:cNvSpPr>
            <a:spLocks noGrp="1"/>
          </p:cNvSpPr>
          <p:nvPr>
            <p:ph type="ftr" sz="quarter" idx="3"/>
          </p:nvPr>
        </p:nvSpPr>
        <p:spPr>
          <a:xfrm>
            <a:off x="685800" y="6272785"/>
            <a:ext cx="4745736" cy="365125"/>
          </a:xfrm>
          <a:prstGeom prst="rect">
            <a:avLst/>
          </a:prstGeom>
        </p:spPr>
        <p:txBody>
          <a:bodyPr vert="horz" lIns="91440" tIns="45720" rIns="91440" bIns="45720" rtlCol="0" anchor="ctr"/>
          <a:lstStyle>
            <a:lvl1pPr algn="l">
              <a:defRPr sz="1000">
                <a:solidFill>
                  <a:schemeClr val="accent1">
                    <a:lumMod val="50000"/>
                  </a:schemeClr>
                </a:solidFill>
              </a:defRPr>
            </a:lvl1pPr>
          </a:lstStyle>
          <a:p>
            <a:endParaRPr lang="en-US" dirty="0"/>
          </a:p>
        </p:txBody>
      </p:sp>
      <p:sp>
        <p:nvSpPr>
          <p:cNvPr id="6" name="Slide Number Placeholder 5"/>
          <p:cNvSpPr>
            <a:spLocks noGrp="1"/>
          </p:cNvSpPr>
          <p:nvPr>
            <p:ph type="sldNum" sz="quarter" idx="4"/>
          </p:nvPr>
        </p:nvSpPr>
        <p:spPr>
          <a:xfrm>
            <a:off x="8483346" y="6272785"/>
            <a:ext cx="480060" cy="365125"/>
          </a:xfrm>
          <a:prstGeom prst="rect">
            <a:avLst/>
          </a:prstGeom>
        </p:spPr>
        <p:txBody>
          <a:bodyPr vert="horz" lIns="91440" tIns="45720" rIns="91440" bIns="45720" rtlCol="0" anchor="ctr"/>
          <a:lstStyle>
            <a:lvl1pPr algn="ctr">
              <a:defRPr sz="1100" b="1" spc="-70" baseline="0">
                <a:solidFill>
                  <a:srgbClr val="FFFFFF"/>
                </a:solidFill>
                <a:latin typeface="+mn-lt"/>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642913812"/>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Lst>
  <p:txStyles>
    <p:titleStyle>
      <a:lvl1pPr algn="l" defTabSz="914400" rtl="0" eaLnBrk="1" latinLnBrk="0" hangingPunct="1">
        <a:lnSpc>
          <a:spcPct val="90000"/>
        </a:lnSpc>
        <a:spcBef>
          <a:spcPct val="0"/>
        </a:spcBef>
        <a:buNone/>
        <a:defRPr sz="4200" b="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3.xml"/><Relationship Id="rId1" Type="http://schemas.openxmlformats.org/officeDocument/2006/relationships/tags" Target="../tags/tag2.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5.xml"/><Relationship Id="rId1" Type="http://schemas.openxmlformats.org/officeDocument/2006/relationships/tags" Target="../tags/tag4.xml"/><Relationship Id="rId5" Type="http://schemas.openxmlformats.org/officeDocument/2006/relationships/image" Target="../media/image5.jpeg"/><Relationship Id="rId4" Type="http://schemas.openxmlformats.org/officeDocument/2006/relationships/notesSlide" Target="../notesSlides/notesSlide3.xml"/></Relationships>
</file>

<file path=ppt/slides/_rels/slide11.xml.rels><?xml version="1.0" encoding="UTF-8" standalone="yes"?>
<Relationships xmlns="http://schemas.openxmlformats.org/package/2006/relationships"><Relationship Id="rId3" Type="http://schemas.openxmlformats.org/officeDocument/2006/relationships/tags" Target="../tags/tag8.xml"/><Relationship Id="rId2" Type="http://schemas.openxmlformats.org/officeDocument/2006/relationships/tags" Target="../tags/tag7.xml"/><Relationship Id="rId1" Type="http://schemas.openxmlformats.org/officeDocument/2006/relationships/tags" Target="../tags/tag6.xml"/><Relationship Id="rId6" Type="http://schemas.openxmlformats.org/officeDocument/2006/relationships/image" Target="../media/image6.jpeg"/><Relationship Id="rId5" Type="http://schemas.openxmlformats.org/officeDocument/2006/relationships/notesSlide" Target="../notesSlides/notesSlide4.xml"/><Relationship Id="rId4"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8" Type="http://schemas.openxmlformats.org/officeDocument/2006/relationships/tags" Target="../tags/tag16.xml"/><Relationship Id="rId13" Type="http://schemas.openxmlformats.org/officeDocument/2006/relationships/notesSlide" Target="../notesSlides/notesSlide5.xml"/><Relationship Id="rId3" Type="http://schemas.openxmlformats.org/officeDocument/2006/relationships/tags" Target="../tags/tag11.xml"/><Relationship Id="rId7" Type="http://schemas.openxmlformats.org/officeDocument/2006/relationships/tags" Target="../tags/tag15.xml"/><Relationship Id="rId12" Type="http://schemas.openxmlformats.org/officeDocument/2006/relationships/slideLayout" Target="../slideLayouts/slideLayout4.xml"/><Relationship Id="rId2" Type="http://schemas.openxmlformats.org/officeDocument/2006/relationships/tags" Target="../tags/tag10.xml"/><Relationship Id="rId16" Type="http://schemas.microsoft.com/office/2007/relationships/hdphoto" Target="../media/hdphoto3.wdp"/><Relationship Id="rId1" Type="http://schemas.openxmlformats.org/officeDocument/2006/relationships/tags" Target="../tags/tag9.xml"/><Relationship Id="rId6" Type="http://schemas.openxmlformats.org/officeDocument/2006/relationships/tags" Target="../tags/tag14.xml"/><Relationship Id="rId11" Type="http://schemas.openxmlformats.org/officeDocument/2006/relationships/tags" Target="../tags/tag19.xml"/><Relationship Id="rId5" Type="http://schemas.openxmlformats.org/officeDocument/2006/relationships/tags" Target="../tags/tag13.xml"/><Relationship Id="rId15" Type="http://schemas.openxmlformats.org/officeDocument/2006/relationships/image" Target="../media/image8.png"/><Relationship Id="rId10" Type="http://schemas.openxmlformats.org/officeDocument/2006/relationships/tags" Target="../tags/tag18.xml"/><Relationship Id="rId4" Type="http://schemas.openxmlformats.org/officeDocument/2006/relationships/tags" Target="../tags/tag12.xml"/><Relationship Id="rId9" Type="http://schemas.openxmlformats.org/officeDocument/2006/relationships/tags" Target="../tags/tag17.xml"/><Relationship Id="rId14" Type="http://schemas.openxmlformats.org/officeDocument/2006/relationships/image" Target="../media/image7.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tags" Target="../tags/tag21.xml"/><Relationship Id="rId1" Type="http://schemas.openxmlformats.org/officeDocument/2006/relationships/tags" Target="../tags/tag20.xml"/><Relationship Id="rId5" Type="http://schemas.openxmlformats.org/officeDocument/2006/relationships/image" Target="../media/image9.jpeg"/><Relationship Id="rId4" Type="http://schemas.openxmlformats.org/officeDocument/2006/relationships/notesSlide" Target="../notesSlides/notesSlide6.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22.xml"/><Relationship Id="rId5" Type="http://schemas.openxmlformats.org/officeDocument/2006/relationships/image" Target="../media/image11.jpeg"/><Relationship Id="rId4" Type="http://schemas.openxmlformats.org/officeDocument/2006/relationships/image" Target="../media/image10.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24.xml"/><Relationship Id="rId1" Type="http://schemas.openxmlformats.org/officeDocument/2006/relationships/tags" Target="../tags/tag23.xml"/><Relationship Id="rId5" Type="http://schemas.openxmlformats.org/officeDocument/2006/relationships/image" Target="../media/image12.jpeg"/><Relationship Id="rId4" Type="http://schemas.openxmlformats.org/officeDocument/2006/relationships/notesSlide" Target="../notesSlides/notesSlide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tags" Target="../tags/tag27.xml"/><Relationship Id="rId2" Type="http://schemas.openxmlformats.org/officeDocument/2006/relationships/tags" Target="../tags/tag26.xml"/><Relationship Id="rId1" Type="http://schemas.openxmlformats.org/officeDocument/2006/relationships/tags" Target="../tags/tag25.xml"/><Relationship Id="rId6" Type="http://schemas.openxmlformats.org/officeDocument/2006/relationships/image" Target="../media/image13.jpeg"/><Relationship Id="rId5" Type="http://schemas.openxmlformats.org/officeDocument/2006/relationships/notesSlide" Target="../notesSlides/notesSlide9.xml"/><Relationship Id="rId4"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tags" Target="../tags/tag30.xml"/><Relationship Id="rId2" Type="http://schemas.openxmlformats.org/officeDocument/2006/relationships/tags" Target="../tags/tag29.xml"/><Relationship Id="rId1" Type="http://schemas.openxmlformats.org/officeDocument/2006/relationships/tags" Target="../tags/tag28.xml"/><Relationship Id="rId6" Type="http://schemas.openxmlformats.org/officeDocument/2006/relationships/image" Target="../media/image13.jpeg"/><Relationship Id="rId5" Type="http://schemas.openxmlformats.org/officeDocument/2006/relationships/notesSlide" Target="../notesSlides/notesSlide10.xml"/><Relationship Id="rId4"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tags" Target="../tags/tag33.xml"/><Relationship Id="rId2" Type="http://schemas.openxmlformats.org/officeDocument/2006/relationships/tags" Target="../tags/tag32.xml"/><Relationship Id="rId1" Type="http://schemas.openxmlformats.org/officeDocument/2006/relationships/tags" Target="../tags/tag31.xml"/><Relationship Id="rId6" Type="http://schemas.openxmlformats.org/officeDocument/2006/relationships/image" Target="../media/image14.jpeg"/><Relationship Id="rId5" Type="http://schemas.openxmlformats.org/officeDocument/2006/relationships/notesSlide" Target="../notesSlides/notesSlide11.xml"/><Relationship Id="rId4"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tags" Target="../tags/tag36.xml"/><Relationship Id="rId2" Type="http://schemas.openxmlformats.org/officeDocument/2006/relationships/tags" Target="../tags/tag35.xml"/><Relationship Id="rId1" Type="http://schemas.openxmlformats.org/officeDocument/2006/relationships/tags" Target="../tags/tag34.xml"/><Relationship Id="rId6" Type="http://schemas.openxmlformats.org/officeDocument/2006/relationships/image" Target="../media/image15.jpeg"/><Relationship Id="rId5" Type="http://schemas.openxmlformats.org/officeDocument/2006/relationships/notesSlide" Target="../notesSlides/notesSlide12.xml"/><Relationship Id="rId4"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tags" Target="../tags/tag39.xml"/><Relationship Id="rId2" Type="http://schemas.openxmlformats.org/officeDocument/2006/relationships/tags" Target="../tags/tag38.xml"/><Relationship Id="rId1" Type="http://schemas.openxmlformats.org/officeDocument/2006/relationships/tags" Target="../tags/tag37.xml"/><Relationship Id="rId6" Type="http://schemas.openxmlformats.org/officeDocument/2006/relationships/image" Target="../media/image16.jpeg"/><Relationship Id="rId5" Type="http://schemas.openxmlformats.org/officeDocument/2006/relationships/notesSlide" Target="../notesSlides/notesSlide13.xml"/><Relationship Id="rId4"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tags" Target="../tags/tag42.xml"/><Relationship Id="rId2" Type="http://schemas.openxmlformats.org/officeDocument/2006/relationships/tags" Target="../tags/tag41.xml"/><Relationship Id="rId1" Type="http://schemas.openxmlformats.org/officeDocument/2006/relationships/tags" Target="../tags/tag40.xml"/><Relationship Id="rId6" Type="http://schemas.openxmlformats.org/officeDocument/2006/relationships/image" Target="../media/image17.jpeg"/><Relationship Id="rId5" Type="http://schemas.openxmlformats.org/officeDocument/2006/relationships/notesSlide" Target="../notesSlides/notesSlide14.xml"/><Relationship Id="rId4"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44.xml"/><Relationship Id="rId1" Type="http://schemas.openxmlformats.org/officeDocument/2006/relationships/tags" Target="../tags/tag43.xml"/><Relationship Id="rId5" Type="http://schemas.openxmlformats.org/officeDocument/2006/relationships/image" Target="../media/image18.jpeg"/><Relationship Id="rId4" Type="http://schemas.openxmlformats.org/officeDocument/2006/relationships/notesSlide" Target="../notesSlides/notesSlide15.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46.xml"/><Relationship Id="rId1" Type="http://schemas.openxmlformats.org/officeDocument/2006/relationships/tags" Target="../tags/tag45.xml"/><Relationship Id="rId5" Type="http://schemas.openxmlformats.org/officeDocument/2006/relationships/image" Target="../media/image19.jpeg"/><Relationship Id="rId4" Type="http://schemas.openxmlformats.org/officeDocument/2006/relationships/notesSlide" Target="../notesSlides/notesSlide16.xml"/></Relationships>
</file>

<file path=ppt/slides/_rels/slide29.xml.rels><?xml version="1.0" encoding="UTF-8" standalone="yes"?>
<Relationships xmlns="http://schemas.openxmlformats.org/package/2006/relationships"><Relationship Id="rId3" Type="http://schemas.openxmlformats.org/officeDocument/2006/relationships/tags" Target="../tags/tag49.xml"/><Relationship Id="rId2" Type="http://schemas.openxmlformats.org/officeDocument/2006/relationships/tags" Target="../tags/tag48.xml"/><Relationship Id="rId1" Type="http://schemas.openxmlformats.org/officeDocument/2006/relationships/tags" Target="../tags/tag47.xml"/><Relationship Id="rId6" Type="http://schemas.openxmlformats.org/officeDocument/2006/relationships/image" Target="../media/image20.jpeg"/><Relationship Id="rId5" Type="http://schemas.openxmlformats.org/officeDocument/2006/relationships/notesSlide" Target="../notesSlides/notesSlide17.xml"/><Relationship Id="rId4"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51.xml"/><Relationship Id="rId1" Type="http://schemas.openxmlformats.org/officeDocument/2006/relationships/tags" Target="../tags/tag50.xml"/><Relationship Id="rId5" Type="http://schemas.openxmlformats.org/officeDocument/2006/relationships/image" Target="../media/image22.png"/><Relationship Id="rId4" Type="http://schemas.openxmlformats.org/officeDocument/2006/relationships/notesSlide" Target="../notesSlides/notesSlide19.xml"/></Relationships>
</file>

<file path=ppt/slides/_rels/slide33.xml.rels><?xml version="1.0" encoding="UTF-8" standalone="yes"?>
<Relationships xmlns="http://schemas.openxmlformats.org/package/2006/relationships"><Relationship Id="rId3" Type="http://schemas.openxmlformats.org/officeDocument/2006/relationships/tags" Target="../tags/tag54.xml"/><Relationship Id="rId2" Type="http://schemas.openxmlformats.org/officeDocument/2006/relationships/tags" Target="../tags/tag53.xml"/><Relationship Id="rId1" Type="http://schemas.openxmlformats.org/officeDocument/2006/relationships/tags" Target="../tags/tag52.xml"/><Relationship Id="rId6" Type="http://schemas.openxmlformats.org/officeDocument/2006/relationships/image" Target="../media/image23.jpeg"/><Relationship Id="rId5" Type="http://schemas.openxmlformats.org/officeDocument/2006/relationships/notesSlide" Target="../notesSlides/notesSlide20.xml"/><Relationship Id="rId4"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56.xml"/><Relationship Id="rId1" Type="http://schemas.openxmlformats.org/officeDocument/2006/relationships/tags" Target="../tags/tag55.xml"/><Relationship Id="rId6" Type="http://schemas.openxmlformats.org/officeDocument/2006/relationships/image" Target="../media/image25.jpeg"/><Relationship Id="rId5" Type="http://schemas.openxmlformats.org/officeDocument/2006/relationships/image" Target="../media/image24.jpeg"/><Relationship Id="rId4" Type="http://schemas.openxmlformats.org/officeDocument/2006/relationships/notesSlide" Target="../notesSlides/notesSlide21.xml"/></Relationships>
</file>

<file path=ppt/slides/_rels/slide35.xml.rels><?xml version="1.0" encoding="UTF-8" standalone="yes"?>
<Relationships xmlns="http://schemas.openxmlformats.org/package/2006/relationships"><Relationship Id="rId3" Type="http://schemas.openxmlformats.org/officeDocument/2006/relationships/tags" Target="../tags/tag59.xml"/><Relationship Id="rId2" Type="http://schemas.openxmlformats.org/officeDocument/2006/relationships/tags" Target="../tags/tag58.xml"/><Relationship Id="rId1" Type="http://schemas.openxmlformats.org/officeDocument/2006/relationships/tags" Target="../tags/tag57.xml"/><Relationship Id="rId6" Type="http://schemas.openxmlformats.org/officeDocument/2006/relationships/image" Target="../media/image26.jpeg"/><Relationship Id="rId5" Type="http://schemas.openxmlformats.org/officeDocument/2006/relationships/notesSlide" Target="../notesSlides/notesSlide22.xml"/><Relationship Id="rId4"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tags" Target="../tags/tag62.xml"/><Relationship Id="rId2" Type="http://schemas.openxmlformats.org/officeDocument/2006/relationships/tags" Target="../tags/tag61.xml"/><Relationship Id="rId1" Type="http://schemas.openxmlformats.org/officeDocument/2006/relationships/tags" Target="../tags/tag60.xml"/><Relationship Id="rId6" Type="http://schemas.openxmlformats.org/officeDocument/2006/relationships/image" Target="../media/image27.jpeg"/><Relationship Id="rId5" Type="http://schemas.openxmlformats.org/officeDocument/2006/relationships/notesSlide" Target="../notesSlides/notesSlide24.xml"/><Relationship Id="rId4"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64.xml"/><Relationship Id="rId1" Type="http://schemas.openxmlformats.org/officeDocument/2006/relationships/tags" Target="../tags/tag63.xml"/><Relationship Id="rId5" Type="http://schemas.openxmlformats.org/officeDocument/2006/relationships/image" Target="../media/image27.jpeg"/><Relationship Id="rId4" Type="http://schemas.openxmlformats.org/officeDocument/2006/relationships/notesSlide" Target="../notesSlides/notesSlide25.xml"/></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66.xml"/><Relationship Id="rId1" Type="http://schemas.openxmlformats.org/officeDocument/2006/relationships/tags" Target="../tags/tag65.xml"/><Relationship Id="rId5" Type="http://schemas.openxmlformats.org/officeDocument/2006/relationships/image" Target="../media/image27.jpeg"/><Relationship Id="rId4" Type="http://schemas.openxmlformats.org/officeDocument/2006/relationships/notesSlide" Target="../notesSlides/notesSlide26.xml"/></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68.xml"/><Relationship Id="rId1" Type="http://schemas.openxmlformats.org/officeDocument/2006/relationships/tags" Target="../tags/tag67.xml"/><Relationship Id="rId5" Type="http://schemas.openxmlformats.org/officeDocument/2006/relationships/image" Target="../media/image28.jpeg"/><Relationship Id="rId4" Type="http://schemas.openxmlformats.org/officeDocument/2006/relationships/notesSlide" Target="../notesSlides/notesSlide27.xml"/></Relationships>
</file>

<file path=ppt/slides/_rels/slide43.xml.rels><?xml version="1.0" encoding="UTF-8" standalone="yes"?>
<Relationships xmlns="http://schemas.openxmlformats.org/package/2006/relationships"><Relationship Id="rId3" Type="http://schemas.openxmlformats.org/officeDocument/2006/relationships/tags" Target="../tags/tag71.xml"/><Relationship Id="rId2" Type="http://schemas.openxmlformats.org/officeDocument/2006/relationships/tags" Target="../tags/tag70.xml"/><Relationship Id="rId1" Type="http://schemas.openxmlformats.org/officeDocument/2006/relationships/tags" Target="../tags/tag69.xml"/><Relationship Id="rId6" Type="http://schemas.openxmlformats.org/officeDocument/2006/relationships/image" Target="../media/image29.emf"/><Relationship Id="rId5" Type="http://schemas.openxmlformats.org/officeDocument/2006/relationships/notesSlide" Target="../notesSlides/notesSlide28.xml"/><Relationship Id="rId4"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tags" Target="../tags/tag74.xml"/><Relationship Id="rId2" Type="http://schemas.openxmlformats.org/officeDocument/2006/relationships/tags" Target="../tags/tag73.xml"/><Relationship Id="rId1" Type="http://schemas.openxmlformats.org/officeDocument/2006/relationships/tags" Target="../tags/tag72.xml"/><Relationship Id="rId6" Type="http://schemas.openxmlformats.org/officeDocument/2006/relationships/image" Target="../media/image30.jpeg"/><Relationship Id="rId5" Type="http://schemas.openxmlformats.org/officeDocument/2006/relationships/notesSlide" Target="../notesSlides/notesSlide29.xml"/><Relationship Id="rId4"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tags" Target="../tags/tag77.xml"/><Relationship Id="rId2" Type="http://schemas.openxmlformats.org/officeDocument/2006/relationships/tags" Target="../tags/tag76.xml"/><Relationship Id="rId1" Type="http://schemas.openxmlformats.org/officeDocument/2006/relationships/tags" Target="../tags/tag75.xml"/><Relationship Id="rId6" Type="http://schemas.openxmlformats.org/officeDocument/2006/relationships/image" Target="../media/image30.jpeg"/><Relationship Id="rId5" Type="http://schemas.openxmlformats.org/officeDocument/2006/relationships/notesSlide" Target="../notesSlides/notesSlide30.xml"/><Relationship Id="rId4"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4.xml"/><Relationship Id="rId1" Type="http://schemas.openxmlformats.org/officeDocument/2006/relationships/tags" Target="../tags/tag78.xml"/><Relationship Id="rId5" Type="http://schemas.microsoft.com/office/2007/relationships/hdphoto" Target="../media/hdphoto4.wdp"/><Relationship Id="rId4" Type="http://schemas.openxmlformats.org/officeDocument/2006/relationships/image" Target="../media/image31.jpeg"/></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32.emf"/><Relationship Id="rId2" Type="http://schemas.openxmlformats.org/officeDocument/2006/relationships/tags" Target="../tags/tag80.xml"/><Relationship Id="rId1" Type="http://schemas.openxmlformats.org/officeDocument/2006/relationships/tags" Target="../tags/tag79.xml"/><Relationship Id="rId6" Type="http://schemas.microsoft.com/office/2007/relationships/hdphoto" Target="../media/hdphoto4.wdp"/><Relationship Id="rId5" Type="http://schemas.openxmlformats.org/officeDocument/2006/relationships/image" Target="../media/image31.jpeg"/><Relationship Id="rId4" Type="http://schemas.openxmlformats.org/officeDocument/2006/relationships/notesSlide" Target="../notesSlides/notesSlide32.xml"/></Relationships>
</file>

<file path=ppt/slides/_rels/slide48.xml.rels><?xml version="1.0" encoding="UTF-8" standalone="yes"?>
<Relationships xmlns="http://schemas.openxmlformats.org/package/2006/relationships"><Relationship Id="rId3" Type="http://schemas.openxmlformats.org/officeDocument/2006/relationships/tags" Target="../tags/tag83.xml"/><Relationship Id="rId2" Type="http://schemas.openxmlformats.org/officeDocument/2006/relationships/tags" Target="../tags/tag82.xml"/><Relationship Id="rId1" Type="http://schemas.openxmlformats.org/officeDocument/2006/relationships/tags" Target="../tags/tag81.xml"/><Relationship Id="rId6" Type="http://schemas.openxmlformats.org/officeDocument/2006/relationships/image" Target="../media/image33.emf"/><Relationship Id="rId5" Type="http://schemas.openxmlformats.org/officeDocument/2006/relationships/notesSlide" Target="../notesSlides/notesSlide33.xml"/><Relationship Id="rId4"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3" Type="http://schemas.openxmlformats.org/officeDocument/2006/relationships/tags" Target="../tags/tag86.xml"/><Relationship Id="rId2" Type="http://schemas.openxmlformats.org/officeDocument/2006/relationships/tags" Target="../tags/tag85.xml"/><Relationship Id="rId1" Type="http://schemas.openxmlformats.org/officeDocument/2006/relationships/tags" Target="../tags/tag84.xml"/><Relationship Id="rId6" Type="http://schemas.openxmlformats.org/officeDocument/2006/relationships/image" Target="../media/image34.jpeg"/><Relationship Id="rId5" Type="http://schemas.openxmlformats.org/officeDocument/2006/relationships/notesSlide" Target="../notesSlides/notesSlide34.xml"/><Relationship Id="rId4"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3" Type="http://schemas.openxmlformats.org/officeDocument/2006/relationships/tags" Target="../tags/tag89.xml"/><Relationship Id="rId7" Type="http://schemas.openxmlformats.org/officeDocument/2006/relationships/image" Target="../media/image35.jpeg"/><Relationship Id="rId2" Type="http://schemas.openxmlformats.org/officeDocument/2006/relationships/tags" Target="../tags/tag88.xml"/><Relationship Id="rId1" Type="http://schemas.openxmlformats.org/officeDocument/2006/relationships/tags" Target="../tags/tag87.xml"/><Relationship Id="rId6" Type="http://schemas.openxmlformats.org/officeDocument/2006/relationships/notesSlide" Target="../notesSlides/notesSlide35.xml"/><Relationship Id="rId5" Type="http://schemas.openxmlformats.org/officeDocument/2006/relationships/slideLayout" Target="../slideLayouts/slideLayout4.xml"/><Relationship Id="rId4" Type="http://schemas.openxmlformats.org/officeDocument/2006/relationships/tags" Target="../tags/tag90.xml"/></Relationships>
</file>

<file path=ppt/slides/_rels/slide51.xml.rels><?xml version="1.0" encoding="UTF-8" standalone="yes"?>
<Relationships xmlns="http://schemas.openxmlformats.org/package/2006/relationships"><Relationship Id="rId3" Type="http://schemas.openxmlformats.org/officeDocument/2006/relationships/tags" Target="../tags/tag93.xml"/><Relationship Id="rId2" Type="http://schemas.openxmlformats.org/officeDocument/2006/relationships/tags" Target="../tags/tag92.xml"/><Relationship Id="rId1" Type="http://schemas.openxmlformats.org/officeDocument/2006/relationships/tags" Target="../tags/tag91.xml"/><Relationship Id="rId6" Type="http://schemas.openxmlformats.org/officeDocument/2006/relationships/image" Target="../media/image36.emf"/><Relationship Id="rId5" Type="http://schemas.openxmlformats.org/officeDocument/2006/relationships/notesSlide" Target="../notesSlides/notesSlide36.xml"/><Relationship Id="rId4"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4.xml"/><Relationship Id="rId1" Type="http://schemas.openxmlformats.org/officeDocument/2006/relationships/tags" Target="../tags/tag94.xml"/><Relationship Id="rId4" Type="http://schemas.openxmlformats.org/officeDocument/2006/relationships/image" Target="../media/image37.jpeg"/></Relationships>
</file>

<file path=ppt/slides/_rels/slide53.xml.rels><?xml version="1.0" encoding="UTF-8" standalone="yes"?>
<Relationships xmlns="http://schemas.openxmlformats.org/package/2006/relationships"><Relationship Id="rId3" Type="http://schemas.openxmlformats.org/officeDocument/2006/relationships/tags" Target="../tags/tag97.xml"/><Relationship Id="rId2" Type="http://schemas.openxmlformats.org/officeDocument/2006/relationships/tags" Target="../tags/tag96.xml"/><Relationship Id="rId1" Type="http://schemas.openxmlformats.org/officeDocument/2006/relationships/tags" Target="../tags/tag95.xml"/><Relationship Id="rId6" Type="http://schemas.openxmlformats.org/officeDocument/2006/relationships/image" Target="../media/image38.jpeg"/><Relationship Id="rId5" Type="http://schemas.openxmlformats.org/officeDocument/2006/relationships/notesSlide" Target="../notesSlides/notesSlide38.xml"/><Relationship Id="rId4"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tags" Target="../tags/tag100.xml"/><Relationship Id="rId2" Type="http://schemas.openxmlformats.org/officeDocument/2006/relationships/tags" Target="../tags/tag99.xml"/><Relationship Id="rId1" Type="http://schemas.openxmlformats.org/officeDocument/2006/relationships/tags" Target="../tags/tag98.xml"/><Relationship Id="rId6" Type="http://schemas.openxmlformats.org/officeDocument/2006/relationships/image" Target="../media/image39.jpeg"/><Relationship Id="rId5" Type="http://schemas.openxmlformats.org/officeDocument/2006/relationships/notesSlide" Target="../notesSlides/notesSlide39.xml"/><Relationship Id="rId4"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02.xml"/><Relationship Id="rId1" Type="http://schemas.openxmlformats.org/officeDocument/2006/relationships/tags" Target="../tags/tag101.xml"/><Relationship Id="rId5" Type="http://schemas.openxmlformats.org/officeDocument/2006/relationships/image" Target="../media/image40.jpeg"/><Relationship Id="rId4" Type="http://schemas.openxmlformats.org/officeDocument/2006/relationships/notesSlide" Target="../notesSlides/notesSlide40.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2.xml"/><Relationship Id="rId1" Type="http://schemas.openxmlformats.org/officeDocument/2006/relationships/tags" Target="../tags/tag103.xml"/><Relationship Id="rId6" Type="http://schemas.openxmlformats.org/officeDocument/2006/relationships/image" Target="../media/image43.jpeg"/><Relationship Id="rId5" Type="http://schemas.openxmlformats.org/officeDocument/2006/relationships/image" Target="../media/image42.jpeg"/><Relationship Id="rId4" Type="http://schemas.openxmlformats.org/officeDocument/2006/relationships/image" Target="../media/image41.jpeg"/></Relationships>
</file>

<file path=ppt/slides/_rels/slide58.xml.rels><?xml version="1.0" encoding="UTF-8" standalone="yes"?>
<Relationships xmlns="http://schemas.openxmlformats.org/package/2006/relationships"><Relationship Id="rId3" Type="http://schemas.openxmlformats.org/officeDocument/2006/relationships/tags" Target="../tags/tag106.xml"/><Relationship Id="rId7" Type="http://schemas.microsoft.com/office/2007/relationships/hdphoto" Target="../media/hdphoto5.wdp"/><Relationship Id="rId2" Type="http://schemas.openxmlformats.org/officeDocument/2006/relationships/tags" Target="../tags/tag105.xml"/><Relationship Id="rId1" Type="http://schemas.openxmlformats.org/officeDocument/2006/relationships/tags" Target="../tags/tag104.xml"/><Relationship Id="rId6" Type="http://schemas.openxmlformats.org/officeDocument/2006/relationships/image" Target="../media/image44.jpeg"/><Relationship Id="rId5" Type="http://schemas.openxmlformats.org/officeDocument/2006/relationships/notesSlide" Target="../notesSlides/notesSlide42.xml"/><Relationship Id="rId4"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08.xml"/><Relationship Id="rId1" Type="http://schemas.openxmlformats.org/officeDocument/2006/relationships/tags" Target="../tags/tag107.xml"/><Relationship Id="rId6" Type="http://schemas.microsoft.com/office/2007/relationships/hdphoto" Target="../media/hdphoto5.wdp"/><Relationship Id="rId5" Type="http://schemas.openxmlformats.org/officeDocument/2006/relationships/image" Target="../media/image44.jpeg"/><Relationship Id="rId4" Type="http://schemas.openxmlformats.org/officeDocument/2006/relationships/notesSlide" Target="../notesSlides/notesSlide43.xml"/></Relationships>
</file>

<file path=ppt/slides/_rels/slide60.xml.rels><?xml version="1.0" encoding="UTF-8" standalone="yes"?>
<Relationships xmlns="http://schemas.openxmlformats.org/package/2006/relationships"><Relationship Id="rId3" Type="http://schemas.openxmlformats.org/officeDocument/2006/relationships/tags" Target="../tags/tag111.xml"/><Relationship Id="rId2" Type="http://schemas.openxmlformats.org/officeDocument/2006/relationships/tags" Target="../tags/tag110.xml"/><Relationship Id="rId1" Type="http://schemas.openxmlformats.org/officeDocument/2006/relationships/tags" Target="../tags/tag109.xml"/><Relationship Id="rId6" Type="http://schemas.openxmlformats.org/officeDocument/2006/relationships/image" Target="../media/image45.jpeg"/><Relationship Id="rId5" Type="http://schemas.openxmlformats.org/officeDocument/2006/relationships/notesSlide" Target="../notesSlides/notesSlide44.xml"/><Relationship Id="rId4"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tags" Target="../tags/tag114.xml"/><Relationship Id="rId2" Type="http://schemas.openxmlformats.org/officeDocument/2006/relationships/tags" Target="../tags/tag113.xml"/><Relationship Id="rId1" Type="http://schemas.openxmlformats.org/officeDocument/2006/relationships/tags" Target="../tags/tag112.xml"/><Relationship Id="rId6" Type="http://schemas.openxmlformats.org/officeDocument/2006/relationships/image" Target="../media/image46.jpeg"/><Relationship Id="rId5" Type="http://schemas.openxmlformats.org/officeDocument/2006/relationships/notesSlide" Target="../notesSlides/notesSlide45.xml"/><Relationship Id="rId4"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tags" Target="../tags/tag117.xml"/><Relationship Id="rId7" Type="http://schemas.openxmlformats.org/officeDocument/2006/relationships/image" Target="../media/image47.jpeg"/><Relationship Id="rId2" Type="http://schemas.openxmlformats.org/officeDocument/2006/relationships/tags" Target="../tags/tag116.xml"/><Relationship Id="rId1" Type="http://schemas.openxmlformats.org/officeDocument/2006/relationships/tags" Target="../tags/tag115.xml"/><Relationship Id="rId6" Type="http://schemas.openxmlformats.org/officeDocument/2006/relationships/notesSlide" Target="../notesSlides/notesSlide46.xml"/><Relationship Id="rId5" Type="http://schemas.openxmlformats.org/officeDocument/2006/relationships/slideLayout" Target="../slideLayouts/slideLayout4.xml"/><Relationship Id="rId4" Type="http://schemas.openxmlformats.org/officeDocument/2006/relationships/tags" Target="../tags/tag118.xml"/></Relationships>
</file>

<file path=ppt/slides/_rels/slide6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tags" Target="../tags/tag120.xml"/><Relationship Id="rId1" Type="http://schemas.openxmlformats.org/officeDocument/2006/relationships/tags" Target="../tags/tag119.xml"/><Relationship Id="rId5" Type="http://schemas.openxmlformats.org/officeDocument/2006/relationships/image" Target="../media/image48.emf"/><Relationship Id="rId4" Type="http://schemas.openxmlformats.org/officeDocument/2006/relationships/notesSlide" Target="../notesSlides/notesSlide47.xml"/></Relationships>
</file>

<file path=ppt/slides/_rels/slide64.xml.rels><?xml version="1.0" encoding="UTF-8" standalone="yes"?>
<Relationships xmlns="http://schemas.openxmlformats.org/package/2006/relationships"><Relationship Id="rId3" Type="http://schemas.openxmlformats.org/officeDocument/2006/relationships/tags" Target="../tags/tag123.xml"/><Relationship Id="rId2" Type="http://schemas.openxmlformats.org/officeDocument/2006/relationships/tags" Target="../tags/tag122.xml"/><Relationship Id="rId1" Type="http://schemas.openxmlformats.org/officeDocument/2006/relationships/tags" Target="../tags/tag121.xml"/><Relationship Id="rId6" Type="http://schemas.openxmlformats.org/officeDocument/2006/relationships/image" Target="../media/image49.emf"/><Relationship Id="rId5" Type="http://schemas.openxmlformats.org/officeDocument/2006/relationships/notesSlide" Target="../notesSlides/notesSlide48.xml"/><Relationship Id="rId4"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3" Type="http://schemas.openxmlformats.org/officeDocument/2006/relationships/tags" Target="../tags/tag126.xml"/><Relationship Id="rId2" Type="http://schemas.openxmlformats.org/officeDocument/2006/relationships/tags" Target="../tags/tag125.xml"/><Relationship Id="rId1" Type="http://schemas.openxmlformats.org/officeDocument/2006/relationships/tags" Target="../tags/tag124.xml"/><Relationship Id="rId6" Type="http://schemas.openxmlformats.org/officeDocument/2006/relationships/image" Target="../media/image50.jpeg"/><Relationship Id="rId5" Type="http://schemas.openxmlformats.org/officeDocument/2006/relationships/notesSlide" Target="../notesSlides/notesSlide49.xml"/><Relationship Id="rId4" Type="http://schemas.openxmlformats.org/officeDocument/2006/relationships/slideLayout" Target="../slideLayouts/slideLayout4.xml"/></Relationships>
</file>

<file path=ppt/slides/_rels/slide66.xml.rels><?xml version="1.0" encoding="UTF-8" standalone="yes"?>
<Relationships xmlns="http://schemas.openxmlformats.org/package/2006/relationships"><Relationship Id="rId3" Type="http://schemas.openxmlformats.org/officeDocument/2006/relationships/tags" Target="../tags/tag129.xml"/><Relationship Id="rId2" Type="http://schemas.openxmlformats.org/officeDocument/2006/relationships/tags" Target="../tags/tag128.xml"/><Relationship Id="rId1" Type="http://schemas.openxmlformats.org/officeDocument/2006/relationships/tags" Target="../tags/tag127.xml"/><Relationship Id="rId6" Type="http://schemas.openxmlformats.org/officeDocument/2006/relationships/image" Target="../media/image51.emf"/><Relationship Id="rId5" Type="http://schemas.openxmlformats.org/officeDocument/2006/relationships/notesSlide" Target="../notesSlides/notesSlide50.xml"/><Relationship Id="rId4" Type="http://schemas.openxmlformats.org/officeDocument/2006/relationships/slideLayout" Target="../slideLayouts/slideLayout1.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31.xml"/><Relationship Id="rId1" Type="http://schemas.openxmlformats.org/officeDocument/2006/relationships/tags" Target="../tags/tag130.xml"/><Relationship Id="rId5" Type="http://schemas.openxmlformats.org/officeDocument/2006/relationships/image" Target="../media/image52.png"/><Relationship Id="rId4" Type="http://schemas.openxmlformats.org/officeDocument/2006/relationships/notesSlide" Target="../notesSlides/notesSlide51.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33.xml"/><Relationship Id="rId1" Type="http://schemas.openxmlformats.org/officeDocument/2006/relationships/tags" Target="../tags/tag132.xml"/><Relationship Id="rId5" Type="http://schemas.openxmlformats.org/officeDocument/2006/relationships/image" Target="../media/image53.png"/><Relationship Id="rId4" Type="http://schemas.openxmlformats.org/officeDocument/2006/relationships/notesSlide" Target="../notesSlides/notesSlide52.xml"/></Relationships>
</file>

<file path=ppt/slides/_rels/slide71.xml.rels><?xml version="1.0" encoding="UTF-8" standalone="yes"?>
<Relationships xmlns="http://schemas.openxmlformats.org/package/2006/relationships"><Relationship Id="rId3" Type="http://schemas.openxmlformats.org/officeDocument/2006/relationships/tags" Target="../tags/tag136.xml"/><Relationship Id="rId7" Type="http://schemas.openxmlformats.org/officeDocument/2006/relationships/image" Target="../media/image21.jpeg"/><Relationship Id="rId2" Type="http://schemas.openxmlformats.org/officeDocument/2006/relationships/tags" Target="../tags/tag135.xml"/><Relationship Id="rId1" Type="http://schemas.openxmlformats.org/officeDocument/2006/relationships/tags" Target="../tags/tag134.xml"/><Relationship Id="rId6" Type="http://schemas.openxmlformats.org/officeDocument/2006/relationships/image" Target="../media/image54.png"/><Relationship Id="rId5" Type="http://schemas.openxmlformats.org/officeDocument/2006/relationships/notesSlide" Target="../notesSlides/notesSlide53.xml"/><Relationship Id="rId4"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tags" Target="../tags/tag139.xml"/><Relationship Id="rId7" Type="http://schemas.openxmlformats.org/officeDocument/2006/relationships/image" Target="../media/image56.png"/><Relationship Id="rId2" Type="http://schemas.openxmlformats.org/officeDocument/2006/relationships/tags" Target="../tags/tag138.xml"/><Relationship Id="rId1" Type="http://schemas.openxmlformats.org/officeDocument/2006/relationships/tags" Target="../tags/tag137.xml"/><Relationship Id="rId6" Type="http://schemas.openxmlformats.org/officeDocument/2006/relationships/notesSlide" Target="../notesSlides/notesSlide55.xml"/><Relationship Id="rId5" Type="http://schemas.openxmlformats.org/officeDocument/2006/relationships/slideLayout" Target="../slideLayouts/slideLayout2.xml"/><Relationship Id="rId4" Type="http://schemas.openxmlformats.org/officeDocument/2006/relationships/tags" Target="../tags/tag140.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notesSlide" Target="../notesSlides/notesSlide56.xml"/><Relationship Id="rId2" Type="http://schemas.openxmlformats.org/officeDocument/2006/relationships/slideLayout" Target="../slideLayouts/slideLayout2.xml"/><Relationship Id="rId1" Type="http://schemas.openxmlformats.org/officeDocument/2006/relationships/tags" Target="../tags/tag141.xml"/><Relationship Id="rId4" Type="http://schemas.openxmlformats.org/officeDocument/2006/relationships/image" Target="../media/image57.jpeg"/></Relationships>
</file>

<file path=ppt/slides/_rels/slide7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43.xml"/><Relationship Id="rId1" Type="http://schemas.openxmlformats.org/officeDocument/2006/relationships/tags" Target="../tags/tag142.xml"/><Relationship Id="rId5" Type="http://schemas.openxmlformats.org/officeDocument/2006/relationships/image" Target="../media/image56.png"/><Relationship Id="rId4" Type="http://schemas.openxmlformats.org/officeDocument/2006/relationships/notesSlide" Target="../notesSlides/notesSlide57.xml"/></Relationships>
</file>

<file path=ppt/slides/_rels/slide77.xml.rels><?xml version="1.0" encoding="UTF-8" standalone="yes"?>
<Relationships xmlns="http://schemas.openxmlformats.org/package/2006/relationships"><Relationship Id="rId3" Type="http://schemas.openxmlformats.org/officeDocument/2006/relationships/notesSlide" Target="../notesSlides/notesSlide58.xml"/><Relationship Id="rId2" Type="http://schemas.openxmlformats.org/officeDocument/2006/relationships/slideLayout" Target="../slideLayouts/slideLayout2.xml"/><Relationship Id="rId1" Type="http://schemas.openxmlformats.org/officeDocument/2006/relationships/tags" Target="../tags/tag144.xml"/><Relationship Id="rId4" Type="http://schemas.openxmlformats.org/officeDocument/2006/relationships/image" Target="../media/image58.png"/></Relationships>
</file>

<file path=ppt/slides/_rels/slide78.xml.rels><?xml version="1.0" encoding="UTF-8" standalone="yes"?>
<Relationships xmlns="http://schemas.openxmlformats.org/package/2006/relationships"><Relationship Id="rId3" Type="http://schemas.openxmlformats.org/officeDocument/2006/relationships/notesSlide" Target="../notesSlides/notesSlide59.xml"/><Relationship Id="rId2" Type="http://schemas.openxmlformats.org/officeDocument/2006/relationships/slideLayout" Target="../slideLayouts/slideLayout2.xml"/><Relationship Id="rId1" Type="http://schemas.openxmlformats.org/officeDocument/2006/relationships/tags" Target="../tags/tag145.xml"/><Relationship Id="rId4" Type="http://schemas.openxmlformats.org/officeDocument/2006/relationships/image" Target="../media/image59.png"/></Relationships>
</file>

<file path=ppt/slides/_rels/slide79.xml.rels><?xml version="1.0" encoding="UTF-8" standalone="yes"?>
<Relationships xmlns="http://schemas.openxmlformats.org/package/2006/relationships"><Relationship Id="rId3" Type="http://schemas.openxmlformats.org/officeDocument/2006/relationships/notesSlide" Target="../notesSlides/notesSlide60.xml"/><Relationship Id="rId2" Type="http://schemas.openxmlformats.org/officeDocument/2006/relationships/slideLayout" Target="../slideLayouts/slideLayout2.xml"/><Relationship Id="rId1" Type="http://schemas.openxmlformats.org/officeDocument/2006/relationships/tags" Target="../tags/tag146.xml"/><Relationship Id="rId4" Type="http://schemas.openxmlformats.org/officeDocument/2006/relationships/image" Target="../media/image60.png"/></Relationships>
</file>

<file path=ppt/slides/_rels/slide80.xml.rels><?xml version="1.0" encoding="UTF-8" standalone="yes"?>
<Relationships xmlns="http://schemas.openxmlformats.org/package/2006/relationships"><Relationship Id="rId8" Type="http://schemas.openxmlformats.org/officeDocument/2006/relationships/image" Target="../media/image59.png"/><Relationship Id="rId3" Type="http://schemas.openxmlformats.org/officeDocument/2006/relationships/tags" Target="../tags/tag149.xml"/><Relationship Id="rId7" Type="http://schemas.openxmlformats.org/officeDocument/2006/relationships/notesSlide" Target="../notesSlides/notesSlide61.xml"/><Relationship Id="rId2" Type="http://schemas.openxmlformats.org/officeDocument/2006/relationships/tags" Target="../tags/tag148.xml"/><Relationship Id="rId1" Type="http://schemas.openxmlformats.org/officeDocument/2006/relationships/tags" Target="../tags/tag147.xml"/><Relationship Id="rId6" Type="http://schemas.openxmlformats.org/officeDocument/2006/relationships/slideLayout" Target="../slideLayouts/slideLayout2.xml"/><Relationship Id="rId5" Type="http://schemas.openxmlformats.org/officeDocument/2006/relationships/tags" Target="../tags/tag151.xml"/><Relationship Id="rId4" Type="http://schemas.openxmlformats.org/officeDocument/2006/relationships/tags" Target="../tags/tag150.xml"/></Relationships>
</file>

<file path=ppt/slides/_rels/slide81.xml.rels><?xml version="1.0" encoding="UTF-8" standalone="yes"?>
<Relationships xmlns="http://schemas.openxmlformats.org/package/2006/relationships"><Relationship Id="rId8" Type="http://schemas.openxmlformats.org/officeDocument/2006/relationships/slideLayout" Target="../slideLayouts/slideLayout2.xml"/><Relationship Id="rId3" Type="http://schemas.openxmlformats.org/officeDocument/2006/relationships/tags" Target="../tags/tag154.xml"/><Relationship Id="rId7" Type="http://schemas.openxmlformats.org/officeDocument/2006/relationships/tags" Target="../tags/tag158.xml"/><Relationship Id="rId2" Type="http://schemas.openxmlformats.org/officeDocument/2006/relationships/tags" Target="../tags/tag153.xml"/><Relationship Id="rId1" Type="http://schemas.openxmlformats.org/officeDocument/2006/relationships/tags" Target="../tags/tag152.xml"/><Relationship Id="rId6" Type="http://schemas.openxmlformats.org/officeDocument/2006/relationships/tags" Target="../tags/tag157.xml"/><Relationship Id="rId5" Type="http://schemas.openxmlformats.org/officeDocument/2006/relationships/tags" Target="../tags/tag156.xml"/><Relationship Id="rId10" Type="http://schemas.openxmlformats.org/officeDocument/2006/relationships/image" Target="../media/image59.png"/><Relationship Id="rId4" Type="http://schemas.openxmlformats.org/officeDocument/2006/relationships/tags" Target="../tags/tag155.xml"/><Relationship Id="rId9" Type="http://schemas.openxmlformats.org/officeDocument/2006/relationships/notesSlide" Target="../notesSlides/notesSlide62.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openxmlformats.org/officeDocument/2006/relationships/notesSlide" Target="../notesSlides/notesSlide65.xml"/><Relationship Id="rId2" Type="http://schemas.openxmlformats.org/officeDocument/2006/relationships/slideLayout" Target="../slideLayouts/slideLayout2.xml"/><Relationship Id="rId1" Type="http://schemas.openxmlformats.org/officeDocument/2006/relationships/tags" Target="../tags/tag159.xml"/><Relationship Id="rId4" Type="http://schemas.openxmlformats.org/officeDocument/2006/relationships/image" Target="../media/image61.png"/></Relationships>
</file>

<file path=ppt/slides/_rels/slide86.xml.rels><?xml version="1.0" encoding="UTF-8" standalone="yes"?>
<Relationships xmlns="http://schemas.openxmlformats.org/package/2006/relationships"><Relationship Id="rId8" Type="http://schemas.openxmlformats.org/officeDocument/2006/relationships/tags" Target="../tags/tag167.xml"/><Relationship Id="rId13" Type="http://schemas.openxmlformats.org/officeDocument/2006/relationships/tags" Target="../tags/tag172.xml"/><Relationship Id="rId18" Type="http://schemas.openxmlformats.org/officeDocument/2006/relationships/image" Target="../media/image62.jpeg"/><Relationship Id="rId3" Type="http://schemas.openxmlformats.org/officeDocument/2006/relationships/tags" Target="../tags/tag162.xml"/><Relationship Id="rId7" Type="http://schemas.openxmlformats.org/officeDocument/2006/relationships/tags" Target="../tags/tag166.xml"/><Relationship Id="rId12" Type="http://schemas.openxmlformats.org/officeDocument/2006/relationships/tags" Target="../tags/tag171.xml"/><Relationship Id="rId17" Type="http://schemas.openxmlformats.org/officeDocument/2006/relationships/notesSlide" Target="../notesSlides/notesSlide66.xml"/><Relationship Id="rId2" Type="http://schemas.openxmlformats.org/officeDocument/2006/relationships/tags" Target="../tags/tag161.xml"/><Relationship Id="rId16" Type="http://schemas.openxmlformats.org/officeDocument/2006/relationships/slideLayout" Target="../slideLayouts/slideLayout2.xml"/><Relationship Id="rId1" Type="http://schemas.openxmlformats.org/officeDocument/2006/relationships/tags" Target="../tags/tag160.xml"/><Relationship Id="rId6" Type="http://schemas.openxmlformats.org/officeDocument/2006/relationships/tags" Target="../tags/tag165.xml"/><Relationship Id="rId11" Type="http://schemas.openxmlformats.org/officeDocument/2006/relationships/tags" Target="../tags/tag170.xml"/><Relationship Id="rId5" Type="http://schemas.openxmlformats.org/officeDocument/2006/relationships/tags" Target="../tags/tag164.xml"/><Relationship Id="rId15" Type="http://schemas.openxmlformats.org/officeDocument/2006/relationships/tags" Target="../tags/tag174.xml"/><Relationship Id="rId10" Type="http://schemas.openxmlformats.org/officeDocument/2006/relationships/tags" Target="../tags/tag169.xml"/><Relationship Id="rId4" Type="http://schemas.openxmlformats.org/officeDocument/2006/relationships/tags" Target="../tags/tag163.xml"/><Relationship Id="rId9" Type="http://schemas.openxmlformats.org/officeDocument/2006/relationships/tags" Target="../tags/tag168.xml"/><Relationship Id="rId14" Type="http://schemas.openxmlformats.org/officeDocument/2006/relationships/tags" Target="../tags/tag173.xml"/></Relationships>
</file>

<file path=ppt/slides/_rels/slide87.xml.rels><?xml version="1.0" encoding="UTF-8" standalone="yes"?>
<Relationships xmlns="http://schemas.openxmlformats.org/package/2006/relationships"><Relationship Id="rId3" Type="http://schemas.openxmlformats.org/officeDocument/2006/relationships/tags" Target="../tags/tag177.xml"/><Relationship Id="rId2" Type="http://schemas.openxmlformats.org/officeDocument/2006/relationships/tags" Target="../tags/tag176.xml"/><Relationship Id="rId1" Type="http://schemas.openxmlformats.org/officeDocument/2006/relationships/tags" Target="../tags/tag175.xml"/><Relationship Id="rId6" Type="http://schemas.openxmlformats.org/officeDocument/2006/relationships/image" Target="../media/image63.wmf"/><Relationship Id="rId5" Type="http://schemas.openxmlformats.org/officeDocument/2006/relationships/notesSlide" Target="../notesSlides/notesSlide67.xml"/><Relationship Id="rId4"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79.xml"/><Relationship Id="rId1" Type="http://schemas.openxmlformats.org/officeDocument/2006/relationships/tags" Target="../tags/tag178.xml"/><Relationship Id="rId5" Type="http://schemas.openxmlformats.org/officeDocument/2006/relationships/image" Target="../media/image64.jpeg"/><Relationship Id="rId4" Type="http://schemas.openxmlformats.org/officeDocument/2006/relationships/notesSlide" Target="../notesSlides/notesSlide68.xml"/></Relationships>
</file>

<file path=ppt/slides/_rels/slide89.xml.rels><?xml version="1.0" encoding="UTF-8" standalone="yes"?>
<Relationships xmlns="http://schemas.openxmlformats.org/package/2006/relationships"><Relationship Id="rId8" Type="http://schemas.openxmlformats.org/officeDocument/2006/relationships/image" Target="../media/image65.jpeg"/><Relationship Id="rId3" Type="http://schemas.openxmlformats.org/officeDocument/2006/relationships/tags" Target="../tags/tag182.xml"/><Relationship Id="rId7" Type="http://schemas.openxmlformats.org/officeDocument/2006/relationships/notesSlide" Target="../notesSlides/notesSlide69.xml"/><Relationship Id="rId2" Type="http://schemas.openxmlformats.org/officeDocument/2006/relationships/tags" Target="../tags/tag181.xml"/><Relationship Id="rId1" Type="http://schemas.openxmlformats.org/officeDocument/2006/relationships/tags" Target="../tags/tag180.xml"/><Relationship Id="rId6" Type="http://schemas.openxmlformats.org/officeDocument/2006/relationships/slideLayout" Target="../slideLayouts/slideLayout4.xml"/><Relationship Id="rId5" Type="http://schemas.openxmlformats.org/officeDocument/2006/relationships/tags" Target="../tags/tag184.xml"/><Relationship Id="rId4" Type="http://schemas.openxmlformats.org/officeDocument/2006/relationships/tags" Target="../tags/tag183.xml"/></Relationships>
</file>

<file path=ppt/slides/_rels/slide90.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70.xml"/><Relationship Id="rId1" Type="http://schemas.openxmlformats.org/officeDocument/2006/relationships/slideLayout" Target="../slideLayouts/slideLayout2.xml"/><Relationship Id="rId4" Type="http://schemas.microsoft.com/office/2007/relationships/hdphoto" Target="../media/hdphoto6.wdp"/></Relationships>
</file>

<file path=ppt/slides/_rels/slide91.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71.xml"/><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86.xml"/><Relationship Id="rId1" Type="http://schemas.openxmlformats.org/officeDocument/2006/relationships/tags" Target="../tags/tag185.xml"/><Relationship Id="rId5" Type="http://schemas.openxmlformats.org/officeDocument/2006/relationships/image" Target="../media/image68.jpeg"/><Relationship Id="rId4" Type="http://schemas.openxmlformats.org/officeDocument/2006/relationships/notesSlide" Target="../notesSlides/notesSlide72.xml"/></Relationships>
</file>

<file path=ppt/slides/_rels/slide93.xml.rels><?xml version="1.0" encoding="UTF-8" standalone="yes"?>
<Relationships xmlns="http://schemas.openxmlformats.org/package/2006/relationships"><Relationship Id="rId8" Type="http://schemas.openxmlformats.org/officeDocument/2006/relationships/tags" Target="../tags/tag194.xml"/><Relationship Id="rId3" Type="http://schemas.openxmlformats.org/officeDocument/2006/relationships/tags" Target="../tags/tag189.xml"/><Relationship Id="rId7" Type="http://schemas.openxmlformats.org/officeDocument/2006/relationships/tags" Target="../tags/tag193.xml"/><Relationship Id="rId2" Type="http://schemas.openxmlformats.org/officeDocument/2006/relationships/tags" Target="../tags/tag188.xml"/><Relationship Id="rId1" Type="http://schemas.openxmlformats.org/officeDocument/2006/relationships/tags" Target="../tags/tag187.xml"/><Relationship Id="rId6" Type="http://schemas.openxmlformats.org/officeDocument/2006/relationships/tags" Target="../tags/tag192.xml"/><Relationship Id="rId5" Type="http://schemas.openxmlformats.org/officeDocument/2006/relationships/tags" Target="../tags/tag191.xml"/><Relationship Id="rId10" Type="http://schemas.openxmlformats.org/officeDocument/2006/relationships/notesSlide" Target="../notesSlides/notesSlide73.xml"/><Relationship Id="rId4" Type="http://schemas.openxmlformats.org/officeDocument/2006/relationships/tags" Target="../tags/tag190.xml"/><Relationship Id="rId9"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3" Type="http://schemas.openxmlformats.org/officeDocument/2006/relationships/tags" Target="../tags/tag197.xml"/><Relationship Id="rId7" Type="http://schemas.openxmlformats.org/officeDocument/2006/relationships/image" Target="../media/image69.jpeg"/><Relationship Id="rId2" Type="http://schemas.openxmlformats.org/officeDocument/2006/relationships/tags" Target="../tags/tag196.xml"/><Relationship Id="rId1" Type="http://schemas.openxmlformats.org/officeDocument/2006/relationships/tags" Target="../tags/tag195.xml"/><Relationship Id="rId6" Type="http://schemas.openxmlformats.org/officeDocument/2006/relationships/notesSlide" Target="../notesSlides/notesSlide74.xml"/><Relationship Id="rId5" Type="http://schemas.openxmlformats.org/officeDocument/2006/relationships/slideLayout" Target="../slideLayouts/slideLayout7.xml"/><Relationship Id="rId4" Type="http://schemas.openxmlformats.org/officeDocument/2006/relationships/tags" Target="../tags/tag19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Date Placeholder 3"/>
          <p:cNvSpPr txBox="1">
            <a:spLocks noGrp="1"/>
          </p:cNvSpPr>
          <p:nvPr>
            <p:custDataLst>
              <p:tags r:id="rId1"/>
            </p:custDataLst>
          </p:nvPr>
        </p:nvSpPr>
        <p:spPr bwMode="auto">
          <a:xfrm>
            <a:off x="6096000" y="6248400"/>
            <a:ext cx="26670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lgn="l" eaLnBrk="0" hangingPunct="0">
              <a:defRPr sz="3200" b="1">
                <a:solidFill>
                  <a:schemeClr val="bg1"/>
                </a:solidFill>
                <a:latin typeface="Verdana" pitchFamily="34" charset="0"/>
                <a:ea typeface="ＭＳ Ｐゴシック" pitchFamily="-112" charset="-128"/>
              </a:defRPr>
            </a:lvl1pPr>
            <a:lvl2pPr marL="37931725" indent="-37474525" algn="l" eaLnBrk="0" hangingPunct="0">
              <a:defRPr sz="3200" b="1">
                <a:solidFill>
                  <a:schemeClr val="bg1"/>
                </a:solidFill>
                <a:latin typeface="Verdana" pitchFamily="34" charset="0"/>
                <a:ea typeface="ＭＳ Ｐゴシック" pitchFamily="-112" charset="-128"/>
              </a:defRPr>
            </a:lvl2pPr>
            <a:lvl3pPr eaLnBrk="0" hangingPunct="0">
              <a:defRPr sz="3200" b="1">
                <a:solidFill>
                  <a:schemeClr val="bg1"/>
                </a:solidFill>
                <a:latin typeface="Verdana" pitchFamily="34" charset="0"/>
                <a:ea typeface="ＭＳ Ｐゴシック" pitchFamily="-112" charset="-128"/>
              </a:defRPr>
            </a:lvl3pPr>
            <a:lvl4pPr eaLnBrk="0" hangingPunct="0">
              <a:defRPr sz="3200" b="1">
                <a:solidFill>
                  <a:schemeClr val="bg1"/>
                </a:solidFill>
                <a:latin typeface="Verdana" pitchFamily="34" charset="0"/>
                <a:ea typeface="ＭＳ Ｐゴシック" pitchFamily="-112" charset="-128"/>
              </a:defRPr>
            </a:lvl4pPr>
            <a:lvl5pPr eaLnBrk="0" hangingPunct="0">
              <a:defRPr sz="3200" b="1">
                <a:solidFill>
                  <a:schemeClr val="bg1"/>
                </a:solidFill>
                <a:latin typeface="Verdana" pitchFamily="34" charset="0"/>
                <a:ea typeface="ＭＳ Ｐゴシック" pitchFamily="-112" charset="-128"/>
              </a:defRPr>
            </a:lvl5pPr>
            <a:lvl6pPr marL="4572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9144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1371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18288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fld id="{FED7B5A2-5E5F-4D5C-AC9D-6B07F99C2B3E}" type="datetime1">
              <a:rPr lang="en-GB" altLang="en-US" sz="1400" b="0">
                <a:solidFill>
                  <a:schemeClr val="tx2"/>
                </a:solidFill>
                <a:latin typeface="Arial" charset="0"/>
              </a:rPr>
              <a:pPr eaLnBrk="1" hangingPunct="1"/>
              <a:t>23/10/2017</a:t>
            </a:fld>
            <a:endParaRPr lang="en-GB" altLang="en-US" sz="1400" b="0" dirty="0">
              <a:solidFill>
                <a:schemeClr val="tx2"/>
              </a:solidFill>
              <a:latin typeface="Arial" charset="0"/>
            </a:endParaRPr>
          </a:p>
        </p:txBody>
      </p:sp>
      <p:sp>
        <p:nvSpPr>
          <p:cNvPr id="16387" name="Slide Number Placeholder 5"/>
          <p:cNvSpPr txBox="1">
            <a:spLocks noGrp="1"/>
          </p:cNvSpPr>
          <p:nvPr>
            <p:custDataLst>
              <p:tags r:id="rId2"/>
            </p:custDataLst>
          </p:nvPr>
        </p:nvSpPr>
        <p:spPr bwMode="auto">
          <a:xfrm>
            <a:off x="0" y="1271588"/>
            <a:ext cx="533400"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lgn="l" eaLnBrk="0" hangingPunct="0">
              <a:defRPr sz="3200" b="1">
                <a:solidFill>
                  <a:schemeClr val="bg1"/>
                </a:solidFill>
                <a:latin typeface="Verdana" pitchFamily="34" charset="0"/>
                <a:ea typeface="ＭＳ Ｐゴシック" pitchFamily="-112" charset="-128"/>
              </a:defRPr>
            </a:lvl1pPr>
            <a:lvl2pPr marL="37931725" indent="-37474525" algn="l" eaLnBrk="0" hangingPunct="0">
              <a:defRPr sz="3200" b="1">
                <a:solidFill>
                  <a:schemeClr val="bg1"/>
                </a:solidFill>
                <a:latin typeface="Verdana" pitchFamily="34" charset="0"/>
                <a:ea typeface="ＭＳ Ｐゴシック" pitchFamily="-112" charset="-128"/>
              </a:defRPr>
            </a:lvl2pPr>
            <a:lvl3pPr eaLnBrk="0" hangingPunct="0">
              <a:defRPr sz="3200" b="1">
                <a:solidFill>
                  <a:schemeClr val="bg1"/>
                </a:solidFill>
                <a:latin typeface="Verdana" pitchFamily="34" charset="0"/>
                <a:ea typeface="ＭＳ Ｐゴシック" pitchFamily="-112" charset="-128"/>
              </a:defRPr>
            </a:lvl3pPr>
            <a:lvl4pPr eaLnBrk="0" hangingPunct="0">
              <a:defRPr sz="3200" b="1">
                <a:solidFill>
                  <a:schemeClr val="bg1"/>
                </a:solidFill>
                <a:latin typeface="Verdana" pitchFamily="34" charset="0"/>
                <a:ea typeface="ＭＳ Ｐゴシック" pitchFamily="-112" charset="-128"/>
              </a:defRPr>
            </a:lvl4pPr>
            <a:lvl5pPr eaLnBrk="0" hangingPunct="0">
              <a:defRPr sz="3200" b="1">
                <a:solidFill>
                  <a:schemeClr val="bg1"/>
                </a:solidFill>
                <a:latin typeface="Verdana" pitchFamily="34" charset="0"/>
                <a:ea typeface="ＭＳ Ｐゴシック" pitchFamily="-112" charset="-128"/>
              </a:defRPr>
            </a:lvl5pPr>
            <a:lvl6pPr marL="4572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9144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1371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18288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lnSpc>
                <a:spcPct val="80000"/>
              </a:lnSpc>
            </a:pPr>
            <a:fld id="{C18B0107-C4FC-4DBD-8FD4-626EE4E31EBD}" type="slidenum">
              <a:rPr lang="en-GB" altLang="en-US" sz="1200">
                <a:solidFill>
                  <a:srgbClr val="FFFFFF"/>
                </a:solidFill>
                <a:latin typeface="Arial" charset="0"/>
              </a:rPr>
              <a:pPr algn="ctr" eaLnBrk="1" hangingPunct="1">
                <a:lnSpc>
                  <a:spcPct val="80000"/>
                </a:lnSpc>
              </a:pPr>
              <a:t>1</a:t>
            </a:fld>
            <a:endParaRPr lang="en-GB" altLang="en-US" sz="1200">
              <a:solidFill>
                <a:srgbClr val="FFFFFF"/>
              </a:solidFill>
              <a:latin typeface="Arial" charset="0"/>
            </a:endParaRPr>
          </a:p>
        </p:txBody>
      </p:sp>
      <p:sp>
        <p:nvSpPr>
          <p:cNvPr id="2" name="Title 1"/>
          <p:cNvSpPr>
            <a:spLocks noGrp="1"/>
          </p:cNvSpPr>
          <p:nvPr>
            <p:ph type="ctrTitle"/>
          </p:nvPr>
        </p:nvSpPr>
        <p:spPr/>
        <p:txBody>
          <a:bodyPr/>
          <a:lstStyle/>
          <a:p>
            <a:r>
              <a:rPr lang="en-GB" dirty="0" smtClean="0"/>
              <a:t>Initial Response to Incidents</a:t>
            </a:r>
            <a:endParaRPr lang="en-GB" dirty="0"/>
          </a:p>
        </p:txBody>
      </p:sp>
      <p:sp>
        <p:nvSpPr>
          <p:cNvPr id="3" name="Subtitle 2"/>
          <p:cNvSpPr>
            <a:spLocks noGrp="1"/>
          </p:cNvSpPr>
          <p:nvPr>
            <p:ph type="subTitle" idx="1"/>
          </p:nvPr>
        </p:nvSpPr>
        <p:spPr/>
        <p:txBody>
          <a:bodyPr/>
          <a:lstStyle/>
          <a:p>
            <a:r>
              <a:rPr lang="en-GB" dirty="0" smtClean="0"/>
              <a:t>Wynne Jones</a:t>
            </a:r>
            <a:endParaRPr lang="en-GB" dirty="0"/>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Definitions</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41080712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Assault (</a:t>
            </a:r>
            <a:r>
              <a:rPr lang="en-GB" dirty="0" err="1" smtClean="0"/>
              <a:t>Blackstones</a:t>
            </a:r>
            <a:r>
              <a:rPr lang="en-GB" dirty="0" smtClean="0"/>
              <a:t> 15)</a:t>
            </a:r>
            <a:endParaRPr lang="en-GB" dirty="0"/>
          </a:p>
        </p:txBody>
      </p:sp>
      <p:sp>
        <p:nvSpPr>
          <p:cNvPr id="3" name="Content Placeholder 2"/>
          <p:cNvSpPr>
            <a:spLocks noGrp="1"/>
          </p:cNvSpPr>
          <p:nvPr>
            <p:ph idx="1"/>
          </p:nvPr>
        </p:nvSpPr>
        <p:spPr/>
        <p:txBody>
          <a:bodyPr/>
          <a:lstStyle/>
          <a:p>
            <a:pPr marL="0" indent="0"/>
            <a:endParaRPr lang="en-GB" dirty="0" smtClean="0"/>
          </a:p>
          <a:p>
            <a:pPr marL="0" indent="0"/>
            <a:endParaRPr lang="en-GB" dirty="0" smtClean="0"/>
          </a:p>
          <a:p>
            <a:pPr marL="0" indent="0"/>
            <a:endParaRPr lang="en-GB" dirty="0"/>
          </a:p>
          <a:p>
            <a:pPr marL="0" indent="0"/>
            <a:r>
              <a:rPr lang="en-GB" dirty="0" smtClean="0"/>
              <a:t>“An assault is the intentional application of force on the person of another without their consent”</a:t>
            </a:r>
          </a:p>
          <a:p>
            <a:pPr marL="0" indent="0"/>
            <a:endParaRPr lang="en-GB" dirty="0"/>
          </a:p>
        </p:txBody>
      </p:sp>
    </p:spTree>
    <p:extLst>
      <p:ext uri="{BB962C8B-B14F-4D97-AF65-F5344CB8AC3E}">
        <p14:creationId xmlns:p14="http://schemas.microsoft.com/office/powerpoint/2010/main" val="139378495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Levels of Assault</a:t>
            </a:r>
            <a:endParaRPr lang="en-GB" dirty="0"/>
          </a:p>
        </p:txBody>
      </p:sp>
      <p:sp>
        <p:nvSpPr>
          <p:cNvPr id="5" name="Content Placeholder 4"/>
          <p:cNvSpPr>
            <a:spLocks noGrp="1"/>
          </p:cNvSpPr>
          <p:nvPr>
            <p:ph idx="1"/>
          </p:nvPr>
        </p:nvSpPr>
        <p:spPr>
          <a:xfrm>
            <a:off x="251520" y="1700808"/>
            <a:ext cx="8640960" cy="4425355"/>
          </a:xfrm>
        </p:spPr>
        <p:txBody>
          <a:bodyPr>
            <a:normAutofit lnSpcReduction="10000"/>
          </a:bodyPr>
          <a:lstStyle/>
          <a:p>
            <a:r>
              <a:rPr lang="en-GB" sz="2800" dirty="0" smtClean="0"/>
              <a:t>Common Assault – </a:t>
            </a:r>
          </a:p>
          <a:p>
            <a:r>
              <a:rPr lang="en-GB" sz="2800" dirty="0" smtClean="0"/>
              <a:t>Section 39 Criminal Justice Act 1988</a:t>
            </a:r>
          </a:p>
          <a:p>
            <a:endParaRPr lang="en-GB" sz="2800" dirty="0"/>
          </a:p>
          <a:p>
            <a:pPr marL="0" indent="0"/>
            <a:r>
              <a:rPr lang="en-GB" sz="2800" dirty="0" smtClean="0"/>
              <a:t>A threat that results in the person threatened believing they are going to be subjected to some personal violence (e.g. I’m going to smash your head in”)</a:t>
            </a:r>
          </a:p>
          <a:p>
            <a:pPr marL="0" indent="0"/>
            <a:endParaRPr lang="en-GB" sz="2800" dirty="0"/>
          </a:p>
          <a:p>
            <a:pPr marL="0" indent="0"/>
            <a:r>
              <a:rPr lang="en-GB" sz="2800" dirty="0" smtClean="0"/>
              <a:t>By beating resulting in very minor or no injury (a bruise or reddening).</a:t>
            </a:r>
          </a:p>
          <a:p>
            <a:pPr marL="0" indent="0"/>
            <a:endParaRPr lang="en-GB" dirty="0"/>
          </a:p>
        </p:txBody>
      </p:sp>
    </p:spTree>
    <p:extLst>
      <p:ext uri="{BB962C8B-B14F-4D97-AF65-F5344CB8AC3E}">
        <p14:creationId xmlns:p14="http://schemas.microsoft.com/office/powerpoint/2010/main" val="359217635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Levels of Assault</a:t>
            </a:r>
            <a:endParaRPr lang="en-GB" dirty="0"/>
          </a:p>
        </p:txBody>
      </p:sp>
      <p:sp>
        <p:nvSpPr>
          <p:cNvPr id="5" name="Content Placeholder 4"/>
          <p:cNvSpPr>
            <a:spLocks noGrp="1"/>
          </p:cNvSpPr>
          <p:nvPr>
            <p:ph idx="1"/>
          </p:nvPr>
        </p:nvSpPr>
        <p:spPr>
          <a:xfrm>
            <a:off x="251520" y="2420888"/>
            <a:ext cx="8640960" cy="3705275"/>
          </a:xfrm>
        </p:spPr>
        <p:txBody>
          <a:bodyPr/>
          <a:lstStyle/>
          <a:p>
            <a:pPr marL="0" indent="0"/>
            <a:r>
              <a:rPr lang="en-GB" dirty="0" smtClean="0"/>
              <a:t>Actual Bodily Harm</a:t>
            </a:r>
          </a:p>
          <a:p>
            <a:pPr marL="0" indent="0"/>
            <a:r>
              <a:rPr lang="en-GB" dirty="0" smtClean="0"/>
              <a:t>Section 47 Offences Against the Persons Act 1861</a:t>
            </a:r>
          </a:p>
          <a:p>
            <a:pPr marL="0" indent="0"/>
            <a:endParaRPr lang="en-GB" dirty="0"/>
          </a:p>
          <a:p>
            <a:pPr marL="0" indent="0"/>
            <a:r>
              <a:rPr lang="en-GB" dirty="0" smtClean="0"/>
              <a:t>Injury is more than that for Common Assault, (break of skin, loss of tooth)  </a:t>
            </a:r>
            <a:endParaRPr lang="en-GB" dirty="0"/>
          </a:p>
        </p:txBody>
      </p:sp>
    </p:spTree>
    <p:extLst>
      <p:ext uri="{BB962C8B-B14F-4D97-AF65-F5344CB8AC3E}">
        <p14:creationId xmlns:p14="http://schemas.microsoft.com/office/powerpoint/2010/main" val="34893660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85800" y="908720"/>
            <a:ext cx="7772400" cy="1185256"/>
          </a:xfrm>
        </p:spPr>
        <p:txBody>
          <a:bodyPr/>
          <a:lstStyle/>
          <a:p>
            <a:r>
              <a:rPr lang="en-GB" dirty="0" smtClean="0"/>
              <a:t>Levels of Assault</a:t>
            </a:r>
            <a:endParaRPr lang="en-GB" dirty="0"/>
          </a:p>
        </p:txBody>
      </p:sp>
      <p:sp>
        <p:nvSpPr>
          <p:cNvPr id="5" name="Content Placeholder 4"/>
          <p:cNvSpPr>
            <a:spLocks noGrp="1"/>
          </p:cNvSpPr>
          <p:nvPr>
            <p:ph idx="1"/>
          </p:nvPr>
        </p:nvSpPr>
        <p:spPr>
          <a:xfrm>
            <a:off x="251520" y="2204864"/>
            <a:ext cx="8640960" cy="3921299"/>
          </a:xfrm>
        </p:spPr>
        <p:txBody>
          <a:bodyPr/>
          <a:lstStyle/>
          <a:p>
            <a:pPr marL="0" indent="0"/>
            <a:r>
              <a:rPr lang="en-GB" dirty="0" smtClean="0"/>
              <a:t>Unlawful and Malicious Wounding or Inflicting Grievous Bodily Harm</a:t>
            </a:r>
          </a:p>
          <a:p>
            <a:pPr marL="0" indent="0"/>
            <a:endParaRPr lang="en-GB" dirty="0"/>
          </a:p>
          <a:p>
            <a:pPr marL="0" indent="0"/>
            <a:r>
              <a:rPr lang="en-GB" dirty="0" smtClean="0"/>
              <a:t>Section 20 Offences Against the Persons Act 1861</a:t>
            </a:r>
          </a:p>
          <a:p>
            <a:pPr marL="0" indent="0"/>
            <a:endParaRPr lang="en-GB" dirty="0"/>
          </a:p>
          <a:p>
            <a:pPr marL="0" indent="0"/>
            <a:r>
              <a:rPr lang="en-GB" dirty="0" smtClean="0"/>
              <a:t>Results in permanent disability, disfigurement, broken bones, substantial blood loss, psychiatric injury. </a:t>
            </a:r>
            <a:endParaRPr lang="en-GB" dirty="0"/>
          </a:p>
        </p:txBody>
      </p:sp>
    </p:spTree>
    <p:extLst>
      <p:ext uri="{BB962C8B-B14F-4D97-AF65-F5344CB8AC3E}">
        <p14:creationId xmlns:p14="http://schemas.microsoft.com/office/powerpoint/2010/main" val="360179464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Levels of Assault</a:t>
            </a:r>
            <a:endParaRPr lang="en-GB" dirty="0"/>
          </a:p>
        </p:txBody>
      </p:sp>
      <p:sp>
        <p:nvSpPr>
          <p:cNvPr id="5" name="Content Placeholder 4"/>
          <p:cNvSpPr>
            <a:spLocks noGrp="1"/>
          </p:cNvSpPr>
          <p:nvPr>
            <p:ph idx="1"/>
          </p:nvPr>
        </p:nvSpPr>
        <p:spPr>
          <a:xfrm>
            <a:off x="251520" y="2093976"/>
            <a:ext cx="8640960" cy="4032187"/>
          </a:xfrm>
        </p:spPr>
        <p:txBody>
          <a:bodyPr/>
          <a:lstStyle/>
          <a:p>
            <a:pPr marL="0" indent="0"/>
            <a:r>
              <a:rPr lang="en-GB" dirty="0" smtClean="0"/>
              <a:t>GBH with Intent</a:t>
            </a:r>
          </a:p>
          <a:p>
            <a:pPr marL="0" indent="0"/>
            <a:r>
              <a:rPr lang="en-GB" dirty="0" smtClean="0"/>
              <a:t>Section 18 OAP Act 1861</a:t>
            </a:r>
          </a:p>
          <a:p>
            <a:pPr marL="0" indent="0"/>
            <a:endParaRPr lang="en-GB" dirty="0"/>
          </a:p>
          <a:p>
            <a:pPr marL="0" indent="0"/>
            <a:r>
              <a:rPr lang="en-GB" dirty="0" smtClean="0"/>
              <a:t>Causes GBH and intended to do so, or must have known or was virtually certain actions would result in GBH</a:t>
            </a:r>
            <a:endParaRPr lang="en-GB" dirty="0"/>
          </a:p>
        </p:txBody>
      </p:sp>
    </p:spTree>
    <p:extLst>
      <p:ext uri="{BB962C8B-B14F-4D97-AF65-F5344CB8AC3E}">
        <p14:creationId xmlns:p14="http://schemas.microsoft.com/office/powerpoint/2010/main" val="62440016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88640"/>
            <a:ext cx="9144000" cy="549275"/>
          </a:xfrm>
        </p:spPr>
        <p:txBody>
          <a:bodyPr/>
          <a:lstStyle/>
          <a:p>
            <a:r>
              <a:rPr lang="en-GB" sz="2800" dirty="0" smtClean="0"/>
              <a:t>Criminal Damage (</a:t>
            </a:r>
            <a:r>
              <a:rPr lang="en-GB" sz="2800" dirty="0" err="1" smtClean="0"/>
              <a:t>Blackstones</a:t>
            </a:r>
            <a:r>
              <a:rPr lang="en-GB" sz="2800" dirty="0" smtClean="0"/>
              <a:t> Ch. 20.1 – 5)</a:t>
            </a:r>
            <a:endParaRPr lang="en-GB" sz="2800" dirty="0"/>
          </a:p>
        </p:txBody>
      </p:sp>
      <p:sp>
        <p:nvSpPr>
          <p:cNvPr id="3" name="Content Placeholder 2"/>
          <p:cNvSpPr>
            <a:spLocks noGrp="1"/>
          </p:cNvSpPr>
          <p:nvPr>
            <p:ph idx="1"/>
          </p:nvPr>
        </p:nvSpPr>
        <p:spPr/>
        <p:txBody>
          <a:bodyPr/>
          <a:lstStyle/>
          <a:p>
            <a:r>
              <a:rPr lang="en-GB" dirty="0" smtClean="0"/>
              <a:t>A person is guilty of Criminal Damage if </a:t>
            </a:r>
          </a:p>
          <a:p>
            <a:r>
              <a:rPr lang="en-GB" dirty="0" smtClean="0"/>
              <a:t>“</a:t>
            </a:r>
            <a:r>
              <a:rPr lang="en-GB" b="1" dirty="0" smtClean="0"/>
              <a:t>without lawful excuse, destroys or damages, property,</a:t>
            </a:r>
            <a:r>
              <a:rPr lang="en-GB" dirty="0" smtClean="0"/>
              <a:t> </a:t>
            </a:r>
            <a:r>
              <a:rPr lang="en-GB" b="1" dirty="0" smtClean="0"/>
              <a:t>belonging to another</a:t>
            </a:r>
            <a:r>
              <a:rPr lang="en-GB" dirty="0" smtClean="0"/>
              <a:t>, </a:t>
            </a:r>
            <a:r>
              <a:rPr lang="en-GB" b="1" dirty="0" smtClean="0"/>
              <a:t>intending to destroy or such property, </a:t>
            </a:r>
            <a:r>
              <a:rPr lang="en-GB" dirty="0" smtClean="0"/>
              <a:t>or </a:t>
            </a:r>
            <a:r>
              <a:rPr lang="en-GB" b="1" dirty="0" smtClean="0"/>
              <a:t>being reckless as to whether such property was destroyed or damaged”</a:t>
            </a:r>
            <a:endParaRPr lang="en-GB" b="1" dirty="0"/>
          </a:p>
        </p:txBody>
      </p:sp>
    </p:spTree>
    <p:extLst>
      <p:ext uri="{BB962C8B-B14F-4D97-AF65-F5344CB8AC3E}">
        <p14:creationId xmlns:p14="http://schemas.microsoft.com/office/powerpoint/2010/main" val="303209608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Initial Response to Incidents</a:t>
            </a:r>
            <a:br>
              <a:rPr lang="en-GB" dirty="0"/>
            </a:b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48846660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custDataLst>
              <p:tags r:id="rId1"/>
            </p:custDataLst>
          </p:nvPr>
        </p:nvSpPr>
        <p:spPr/>
        <p:txBody>
          <a:bodyPr/>
          <a:lstStyle/>
          <a:p>
            <a:r>
              <a:rPr lang="en-GB" altLang="en-US" dirty="0"/>
              <a:t>Definition of </a:t>
            </a:r>
            <a:r>
              <a:rPr lang="en-GB" altLang="en-US" dirty="0" smtClean="0"/>
              <a:t>‘Incident’</a:t>
            </a:r>
            <a:endParaRPr lang="en-GB" dirty="0"/>
          </a:p>
        </p:txBody>
      </p:sp>
      <p:pic>
        <p:nvPicPr>
          <p:cNvPr id="8" name="Content Placeholder 7"/>
          <p:cNvPicPr>
            <a:picLocks noGrp="1" noChangeAspect="1"/>
          </p:cNvPicPr>
          <p:nvPr>
            <p:ph idx="1"/>
          </p:nvPr>
        </p:nvPicPr>
        <p:blipFill>
          <a:blip r:embed="rId5" cstate="print">
            <a:extLst>
              <a:ext uri="{28A0092B-C50C-407E-A947-70E740481C1C}">
                <a14:useLocalDpi xmlns:a14="http://schemas.microsoft.com/office/drawing/2010/main" val="0"/>
              </a:ext>
            </a:extLst>
          </a:blip>
          <a:stretch>
            <a:fillRect/>
          </a:stretch>
        </p:blipFill>
        <p:spPr>
          <a:xfrm>
            <a:off x="899592" y="1124744"/>
            <a:ext cx="7069932" cy="4713288"/>
          </a:xfrm>
          <a:effectLst>
            <a:softEdge rad="317500"/>
          </a:effectLst>
        </p:spPr>
      </p:pic>
      <p:sp>
        <p:nvSpPr>
          <p:cNvPr id="3" name="TextBox 2"/>
          <p:cNvSpPr txBox="1"/>
          <p:nvPr>
            <p:custDataLst>
              <p:tags r:id="rId2"/>
            </p:custDataLst>
          </p:nvPr>
        </p:nvSpPr>
        <p:spPr>
          <a:xfrm>
            <a:off x="1187624" y="5517232"/>
            <a:ext cx="6811480" cy="2062103"/>
          </a:xfrm>
          <a:prstGeom prst="rect">
            <a:avLst/>
          </a:prstGeom>
          <a:noFill/>
        </p:spPr>
        <p:txBody>
          <a:bodyPr wrap="none" rtlCol="0">
            <a:spAutoFit/>
          </a:bodyPr>
          <a:lstStyle/>
          <a:p>
            <a:r>
              <a:rPr lang="en-GB" altLang="en-US" b="0" kern="0" dirty="0">
                <a:solidFill>
                  <a:srgbClr val="3333FF"/>
                </a:solidFill>
              </a:rPr>
              <a:t>An unforeseen or sudden event </a:t>
            </a:r>
            <a:endParaRPr lang="en-GB" altLang="en-US" b="0" kern="0" dirty="0" smtClean="0">
              <a:solidFill>
                <a:srgbClr val="3333FF"/>
              </a:solidFill>
            </a:endParaRPr>
          </a:p>
          <a:p>
            <a:r>
              <a:rPr lang="en-GB" altLang="en-US" b="0" kern="0" dirty="0" smtClean="0">
                <a:solidFill>
                  <a:srgbClr val="3333FF"/>
                </a:solidFill>
              </a:rPr>
              <a:t>that </a:t>
            </a:r>
            <a:r>
              <a:rPr lang="en-GB" altLang="en-US" b="0" kern="0" dirty="0">
                <a:solidFill>
                  <a:srgbClr val="3333FF"/>
                </a:solidFill>
              </a:rPr>
              <a:t>requires appropriate action</a:t>
            </a:r>
          </a:p>
          <a:p>
            <a:pPr marL="0" indent="0"/>
            <a:endParaRPr lang="en-GB" altLang="en-US" b="0" kern="0" dirty="0">
              <a:solidFill>
                <a:srgbClr val="3333FF"/>
              </a:solidFill>
            </a:endParaRPr>
          </a:p>
          <a:p>
            <a:endParaRPr lang="en-GB" dirty="0"/>
          </a:p>
        </p:txBody>
      </p:sp>
    </p:spTree>
    <p:extLst>
      <p:ext uri="{BB962C8B-B14F-4D97-AF65-F5344CB8AC3E}">
        <p14:creationId xmlns:p14="http://schemas.microsoft.com/office/powerpoint/2010/main" val="2192142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4378" name="Picture 10" descr="shoplifter 3"/>
          <p:cNvPicPr>
            <a:picLocks noChangeAspect="1" noChangeArrowheads="1"/>
          </p:cNvPicPr>
          <p:nvPr>
            <p:custDataLst>
              <p:tags r:id="rId1"/>
            </p:custDataLst>
          </p:nvPr>
        </p:nvPicPr>
        <p:blipFill rotWithShape="1">
          <a:blip r:embed="rId6" cstate="print">
            <a:extLst>
              <a:ext uri="{28A0092B-C50C-407E-A947-70E740481C1C}">
                <a14:useLocalDpi xmlns:a14="http://schemas.microsoft.com/office/drawing/2010/main" val="0"/>
              </a:ext>
            </a:extLst>
          </a:blip>
          <a:srcRect t="33773"/>
          <a:stretch/>
        </p:blipFill>
        <p:spPr bwMode="auto">
          <a:xfrm>
            <a:off x="1043608" y="1460326"/>
            <a:ext cx="7259584" cy="3938018"/>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
        <p:nvSpPr>
          <p:cNvPr id="314370" name="Rectangle 2"/>
          <p:cNvSpPr>
            <a:spLocks noGrp="1" noChangeArrowheads="1"/>
          </p:cNvSpPr>
          <p:nvPr>
            <p:ph type="title"/>
            <p:custDataLst>
              <p:tags r:id="rId2"/>
            </p:custDataLst>
          </p:nvPr>
        </p:nvSpPr>
        <p:spPr>
          <a:xfrm>
            <a:off x="558600" y="332656"/>
            <a:ext cx="8229600" cy="549275"/>
          </a:xfrm>
        </p:spPr>
        <p:txBody>
          <a:bodyPr/>
          <a:lstStyle/>
          <a:p>
            <a:r>
              <a:rPr lang="en-GB" altLang="en-US" sz="3200" b="1" dirty="0" smtClean="0"/>
              <a:t>Types of incident</a:t>
            </a:r>
            <a:endParaRPr lang="en-US" altLang="en-US" sz="3200" b="1" dirty="0" smtClean="0"/>
          </a:p>
        </p:txBody>
      </p:sp>
      <p:sp>
        <p:nvSpPr>
          <p:cNvPr id="314371" name="Rectangle 3"/>
          <p:cNvSpPr>
            <a:spLocks noGrp="1" noChangeArrowheads="1"/>
          </p:cNvSpPr>
          <p:nvPr>
            <p:ph sz="half" idx="1"/>
            <p:custDataLst>
              <p:tags r:id="rId3"/>
            </p:custDataLst>
          </p:nvPr>
        </p:nvSpPr>
        <p:spPr>
          <a:xfrm>
            <a:off x="107504" y="2564904"/>
            <a:ext cx="8928992" cy="3744416"/>
          </a:xfrm>
        </p:spPr>
        <p:txBody>
          <a:bodyPr/>
          <a:lstStyle/>
          <a:p>
            <a:pPr marL="0" indent="0"/>
            <a:endParaRPr lang="en-GB" altLang="en-US" dirty="0" smtClean="0"/>
          </a:p>
          <a:p>
            <a:pPr marL="0" indent="0"/>
            <a:endParaRPr lang="en-GB" altLang="en-US" dirty="0" smtClean="0"/>
          </a:p>
          <a:p>
            <a:pPr marL="0" indent="0" algn="ctr"/>
            <a:endParaRPr lang="en-GB" altLang="en-US" dirty="0" smtClean="0"/>
          </a:p>
          <a:p>
            <a:pPr marL="0" indent="0" algn="ctr"/>
            <a:endParaRPr lang="en-GB" altLang="en-US" sz="3200" dirty="0" smtClean="0"/>
          </a:p>
          <a:p>
            <a:pPr marL="0" indent="0" algn="ctr"/>
            <a:endParaRPr lang="en-GB" altLang="en-US" sz="3200" dirty="0"/>
          </a:p>
          <a:p>
            <a:pPr marL="0" indent="0" algn="ctr"/>
            <a:r>
              <a:rPr lang="en-GB" altLang="en-US" sz="3200" b="1" dirty="0" smtClean="0"/>
              <a:t>Crime</a:t>
            </a:r>
          </a:p>
          <a:p>
            <a:pPr marL="0" indent="0"/>
            <a:endParaRPr lang="en-GB" alt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4371">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1437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4371"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descr="shoplifter2"/>
          <p:cNvPicPr>
            <a:picLocks noChangeAspect="1" noChangeArrowheads="1"/>
          </p:cNvPicPr>
          <p:nvPr/>
        </p:nvPicPr>
        <p:blipFill rotWithShape="1">
          <a:blip r:embed="rId14" cstate="print">
            <a:lum bright="70000" contrast="-70000"/>
            <a:extLst>
              <a:ext uri="{28A0092B-C50C-407E-A947-70E740481C1C}">
                <a14:useLocalDpi xmlns:a14="http://schemas.microsoft.com/office/drawing/2010/main" val="0"/>
              </a:ext>
            </a:extLst>
          </a:blip>
          <a:srcRect r="10357"/>
          <a:stretch/>
        </p:blipFill>
        <p:spPr bwMode="auto">
          <a:xfrm>
            <a:off x="-1" y="1120243"/>
            <a:ext cx="9144001" cy="5737757"/>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shoplifter2"/>
          <p:cNvPicPr>
            <a:picLocks noChangeAspect="1" noChangeArrowheads="1"/>
          </p:cNvPicPr>
          <p:nvPr/>
        </p:nvPicPr>
        <p:blipFill rotWithShape="1">
          <a:blip r:embed="rId15" cstate="print">
            <a:extLst>
              <a:ext uri="{BEBA8EAE-BF5A-486C-A8C5-ECC9F3942E4B}">
                <a14:imgProps xmlns:a14="http://schemas.microsoft.com/office/drawing/2010/main">
                  <a14:imgLayer r:embed="rId16">
                    <a14:imgEffect>
                      <a14:brightnessContrast bright="20000" contrast="40000"/>
                    </a14:imgEffect>
                  </a14:imgLayer>
                </a14:imgProps>
              </a:ext>
              <a:ext uri="{28A0092B-C50C-407E-A947-70E740481C1C}">
                <a14:useLocalDpi xmlns:a14="http://schemas.microsoft.com/office/drawing/2010/main" val="0"/>
              </a:ext>
            </a:extLst>
          </a:blip>
          <a:srcRect r="14286" b="4056"/>
          <a:stretch/>
        </p:blipFill>
        <p:spPr bwMode="auto">
          <a:xfrm>
            <a:off x="-1" y="1"/>
            <a:ext cx="9144001" cy="6858000"/>
          </a:xfrm>
          <a:prstGeom prst="rect">
            <a:avLst/>
          </a:prstGeom>
          <a:noFill/>
          <a:extLst>
            <a:ext uri="{909E8E84-426E-40DD-AFC4-6F175D3DCCD1}">
              <a14:hiddenFill xmlns:a14="http://schemas.microsoft.com/office/drawing/2010/main">
                <a:solidFill>
                  <a:srgbClr val="FFFFFF"/>
                </a:solidFill>
              </a14:hiddenFill>
            </a:ext>
          </a:extLst>
        </p:spPr>
      </p:pic>
      <p:sp>
        <p:nvSpPr>
          <p:cNvPr id="427010" name="Rectangle 2"/>
          <p:cNvSpPr>
            <a:spLocks noGrp="1" noChangeArrowheads="1"/>
          </p:cNvSpPr>
          <p:nvPr>
            <p:ph type="title"/>
            <p:custDataLst>
              <p:tags r:id="rId1"/>
            </p:custDataLst>
          </p:nvPr>
        </p:nvSpPr>
        <p:spPr>
          <a:xfrm>
            <a:off x="685800" y="0"/>
            <a:ext cx="7772400" cy="2093976"/>
          </a:xfrm>
        </p:spPr>
        <p:txBody>
          <a:bodyPr/>
          <a:lstStyle/>
          <a:p>
            <a:r>
              <a:rPr lang="en-GB" altLang="en-US" sz="3200" dirty="0" smtClean="0"/>
              <a:t>Volume and Priority Crime</a:t>
            </a:r>
          </a:p>
        </p:txBody>
      </p:sp>
      <p:sp>
        <p:nvSpPr>
          <p:cNvPr id="4" name="TextBox 3"/>
          <p:cNvSpPr txBox="1"/>
          <p:nvPr>
            <p:custDataLst>
              <p:tags r:id="rId2"/>
            </p:custDataLst>
          </p:nvPr>
        </p:nvSpPr>
        <p:spPr>
          <a:xfrm>
            <a:off x="3897225" y="1268760"/>
            <a:ext cx="1390124" cy="584775"/>
          </a:xfrm>
          <a:prstGeom prst="rect">
            <a:avLst/>
          </a:prstGeom>
          <a:noFill/>
        </p:spPr>
        <p:txBody>
          <a:bodyPr wrap="none" rtlCol="0">
            <a:spAutoFit/>
          </a:bodyPr>
          <a:lstStyle/>
          <a:p>
            <a:r>
              <a:rPr lang="en-GB" dirty="0" smtClean="0">
                <a:solidFill>
                  <a:srgbClr val="002060"/>
                </a:solidFill>
              </a:rPr>
              <a:t>Theft</a:t>
            </a:r>
            <a:endParaRPr lang="en-GB" dirty="0">
              <a:solidFill>
                <a:srgbClr val="002060"/>
              </a:solidFill>
            </a:endParaRPr>
          </a:p>
        </p:txBody>
      </p:sp>
      <p:sp>
        <p:nvSpPr>
          <p:cNvPr id="8" name="TextBox 7"/>
          <p:cNvSpPr txBox="1"/>
          <p:nvPr>
            <p:custDataLst>
              <p:tags r:id="rId3"/>
            </p:custDataLst>
          </p:nvPr>
        </p:nvSpPr>
        <p:spPr>
          <a:xfrm>
            <a:off x="3477033" y="1772816"/>
            <a:ext cx="2165978" cy="584775"/>
          </a:xfrm>
          <a:prstGeom prst="rect">
            <a:avLst/>
          </a:prstGeom>
          <a:noFill/>
        </p:spPr>
        <p:txBody>
          <a:bodyPr wrap="none" rtlCol="0">
            <a:spAutoFit/>
          </a:bodyPr>
          <a:lstStyle/>
          <a:p>
            <a:r>
              <a:rPr lang="en-GB" altLang="en-US" dirty="0" smtClean="0">
                <a:solidFill>
                  <a:srgbClr val="002060"/>
                </a:solidFill>
              </a:rPr>
              <a:t>Burglary</a:t>
            </a:r>
          </a:p>
        </p:txBody>
      </p:sp>
      <p:sp>
        <p:nvSpPr>
          <p:cNvPr id="9" name="TextBox 8"/>
          <p:cNvSpPr txBox="1"/>
          <p:nvPr>
            <p:custDataLst>
              <p:tags r:id="rId4"/>
            </p:custDataLst>
          </p:nvPr>
        </p:nvSpPr>
        <p:spPr>
          <a:xfrm>
            <a:off x="3582551" y="2276872"/>
            <a:ext cx="2105064" cy="584775"/>
          </a:xfrm>
          <a:prstGeom prst="rect">
            <a:avLst/>
          </a:prstGeom>
          <a:noFill/>
        </p:spPr>
        <p:txBody>
          <a:bodyPr wrap="none" rtlCol="0">
            <a:spAutoFit/>
          </a:bodyPr>
          <a:lstStyle/>
          <a:p>
            <a:r>
              <a:rPr lang="en-GB" altLang="en-US" dirty="0" smtClean="0">
                <a:solidFill>
                  <a:srgbClr val="002060"/>
                </a:solidFill>
              </a:rPr>
              <a:t>Robbery</a:t>
            </a:r>
          </a:p>
        </p:txBody>
      </p:sp>
      <p:sp>
        <p:nvSpPr>
          <p:cNvPr id="5" name="Rectangle 4"/>
          <p:cNvSpPr/>
          <p:nvPr>
            <p:custDataLst>
              <p:tags r:id="rId5"/>
            </p:custDataLst>
          </p:nvPr>
        </p:nvSpPr>
        <p:spPr>
          <a:xfrm>
            <a:off x="3677867" y="2780928"/>
            <a:ext cx="1885453" cy="584775"/>
          </a:xfrm>
          <a:prstGeom prst="rect">
            <a:avLst/>
          </a:prstGeom>
        </p:spPr>
        <p:txBody>
          <a:bodyPr wrap="none">
            <a:spAutoFit/>
          </a:bodyPr>
          <a:lstStyle/>
          <a:p>
            <a:r>
              <a:rPr lang="en-GB" altLang="en-US" dirty="0" smtClean="0">
                <a:solidFill>
                  <a:srgbClr val="002060"/>
                </a:solidFill>
              </a:rPr>
              <a:t>Assault</a:t>
            </a:r>
          </a:p>
        </p:txBody>
      </p:sp>
      <p:sp>
        <p:nvSpPr>
          <p:cNvPr id="7" name="Rectangle 6"/>
          <p:cNvSpPr/>
          <p:nvPr>
            <p:custDataLst>
              <p:tags r:id="rId6"/>
            </p:custDataLst>
          </p:nvPr>
        </p:nvSpPr>
        <p:spPr>
          <a:xfrm>
            <a:off x="2530841" y="3284984"/>
            <a:ext cx="4132863" cy="584775"/>
          </a:xfrm>
          <a:prstGeom prst="rect">
            <a:avLst/>
          </a:prstGeom>
        </p:spPr>
        <p:txBody>
          <a:bodyPr wrap="none">
            <a:spAutoFit/>
          </a:bodyPr>
          <a:lstStyle/>
          <a:p>
            <a:r>
              <a:rPr lang="en-GB" altLang="en-US" dirty="0" smtClean="0">
                <a:solidFill>
                  <a:srgbClr val="002060"/>
                </a:solidFill>
              </a:rPr>
              <a:t>Criminal Damage</a:t>
            </a:r>
          </a:p>
        </p:txBody>
      </p:sp>
      <p:sp>
        <p:nvSpPr>
          <p:cNvPr id="10" name="Rectangle 9"/>
          <p:cNvSpPr/>
          <p:nvPr>
            <p:custDataLst>
              <p:tags r:id="rId7"/>
            </p:custDataLst>
          </p:nvPr>
        </p:nvSpPr>
        <p:spPr>
          <a:xfrm>
            <a:off x="2796559" y="3789040"/>
            <a:ext cx="3643947" cy="584775"/>
          </a:xfrm>
          <a:prstGeom prst="rect">
            <a:avLst/>
          </a:prstGeom>
        </p:spPr>
        <p:txBody>
          <a:bodyPr wrap="none">
            <a:spAutoFit/>
          </a:bodyPr>
          <a:lstStyle/>
          <a:p>
            <a:r>
              <a:rPr lang="en-GB" altLang="en-US" dirty="0" smtClean="0">
                <a:solidFill>
                  <a:srgbClr val="002060"/>
                </a:solidFill>
              </a:rPr>
              <a:t>Drugs offences</a:t>
            </a:r>
          </a:p>
        </p:txBody>
      </p:sp>
      <p:sp>
        <p:nvSpPr>
          <p:cNvPr id="14" name="Rectangle 13"/>
          <p:cNvSpPr/>
          <p:nvPr>
            <p:custDataLst>
              <p:tags r:id="rId8"/>
            </p:custDataLst>
          </p:nvPr>
        </p:nvSpPr>
        <p:spPr>
          <a:xfrm>
            <a:off x="2017202" y="4293096"/>
            <a:ext cx="5113900" cy="584775"/>
          </a:xfrm>
          <a:prstGeom prst="rect">
            <a:avLst/>
          </a:prstGeom>
        </p:spPr>
        <p:txBody>
          <a:bodyPr wrap="none">
            <a:spAutoFit/>
          </a:bodyPr>
          <a:lstStyle/>
          <a:p>
            <a:r>
              <a:rPr lang="en-GB" altLang="en-US" dirty="0" smtClean="0">
                <a:solidFill>
                  <a:srgbClr val="002060"/>
                </a:solidFill>
              </a:rPr>
              <a:t>Anti Social Behaviour</a:t>
            </a:r>
          </a:p>
        </p:txBody>
      </p:sp>
      <p:sp>
        <p:nvSpPr>
          <p:cNvPr id="15" name="Rectangle 14"/>
          <p:cNvSpPr/>
          <p:nvPr>
            <p:custDataLst>
              <p:tags r:id="rId9"/>
            </p:custDataLst>
          </p:nvPr>
        </p:nvSpPr>
        <p:spPr>
          <a:xfrm>
            <a:off x="3083500" y="5301208"/>
            <a:ext cx="2953053" cy="584775"/>
          </a:xfrm>
          <a:prstGeom prst="rect">
            <a:avLst/>
          </a:prstGeom>
        </p:spPr>
        <p:txBody>
          <a:bodyPr wrap="none">
            <a:spAutoFit/>
          </a:bodyPr>
          <a:lstStyle/>
          <a:p>
            <a:r>
              <a:rPr lang="en-GB" altLang="en-US" dirty="0" smtClean="0">
                <a:solidFill>
                  <a:srgbClr val="002060"/>
                </a:solidFill>
              </a:rPr>
              <a:t>Harassment</a:t>
            </a:r>
          </a:p>
        </p:txBody>
      </p:sp>
      <p:sp>
        <p:nvSpPr>
          <p:cNvPr id="11" name="Rectangle 10"/>
          <p:cNvSpPr/>
          <p:nvPr>
            <p:custDataLst>
              <p:tags r:id="rId10"/>
            </p:custDataLst>
          </p:nvPr>
        </p:nvSpPr>
        <p:spPr>
          <a:xfrm>
            <a:off x="2625291" y="5733256"/>
            <a:ext cx="3884398" cy="584775"/>
          </a:xfrm>
          <a:prstGeom prst="rect">
            <a:avLst/>
          </a:prstGeom>
        </p:spPr>
        <p:txBody>
          <a:bodyPr wrap="none">
            <a:spAutoFit/>
          </a:bodyPr>
          <a:lstStyle/>
          <a:p>
            <a:r>
              <a:rPr lang="en-GB" altLang="en-US" dirty="0" smtClean="0">
                <a:solidFill>
                  <a:srgbClr val="002060"/>
                </a:solidFill>
              </a:rPr>
              <a:t>Domestic Abuse</a:t>
            </a:r>
          </a:p>
        </p:txBody>
      </p:sp>
      <p:sp>
        <p:nvSpPr>
          <p:cNvPr id="12" name="Rectangle 11"/>
          <p:cNvSpPr/>
          <p:nvPr>
            <p:custDataLst>
              <p:tags r:id="rId11"/>
            </p:custDataLst>
          </p:nvPr>
        </p:nvSpPr>
        <p:spPr>
          <a:xfrm>
            <a:off x="3224052" y="4797152"/>
            <a:ext cx="2751074" cy="584775"/>
          </a:xfrm>
          <a:prstGeom prst="rect">
            <a:avLst/>
          </a:prstGeom>
        </p:spPr>
        <p:txBody>
          <a:bodyPr wrap="none">
            <a:spAutoFit/>
          </a:bodyPr>
          <a:lstStyle/>
          <a:p>
            <a:r>
              <a:rPr lang="en-GB" altLang="en-US" dirty="0" smtClean="0">
                <a:solidFill>
                  <a:srgbClr val="002060"/>
                </a:solidFill>
              </a:rPr>
              <a:t>Hate Crime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500"/>
                                        <p:tgtEl>
                                          <p:spTgt spid="1026"/>
                                        </p:tgtEl>
                                      </p:cBhvr>
                                    </p:animEffect>
                                  </p:childTnLst>
                                  <p:subTnLst>
                                    <p:set>
                                      <p:cBhvr override="childStyle">
                                        <p:cTn dur="1" fill="hold" display="0" masterRel="nextClick" afterEffect="1"/>
                                        <p:tgtEl>
                                          <p:spTgt spid="1026"/>
                                        </p:tgtEl>
                                        <p:attrNameLst>
                                          <p:attrName>style.visibility</p:attrName>
                                        </p:attrNameLst>
                                      </p:cBhvr>
                                      <p:to>
                                        <p:strVal val="hidden"/>
                                      </p:to>
                                    </p:set>
                                  </p:sub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fade">
                                      <p:cBhvr>
                                        <p:cTn id="16" dur="1000"/>
                                        <p:tgtEl>
                                          <p:spTgt spid="8"/>
                                        </p:tgtEl>
                                      </p:cBhvr>
                                    </p:animEffect>
                                  </p:childTnLst>
                                </p:cTn>
                              </p:par>
                            </p:childTnLst>
                          </p:cTn>
                        </p:par>
                        <p:par>
                          <p:cTn id="17" fill="hold">
                            <p:stCondLst>
                              <p:cond delay="1500"/>
                            </p:stCondLst>
                            <p:childTnLst>
                              <p:par>
                                <p:cTn id="18" presetID="10" presetClass="entr" presetSubtype="0" fill="hold" grpId="0" nodeType="after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1000"/>
                                        <p:tgtEl>
                                          <p:spTgt spid="9"/>
                                        </p:tgtEl>
                                      </p:cBhvr>
                                    </p:animEffect>
                                  </p:childTnLst>
                                </p:cTn>
                              </p:par>
                            </p:childTnLst>
                          </p:cTn>
                        </p:par>
                        <p:par>
                          <p:cTn id="21" fill="hold">
                            <p:stCondLst>
                              <p:cond delay="2500"/>
                            </p:stCondLst>
                            <p:childTnLst>
                              <p:par>
                                <p:cTn id="22" presetID="10" presetClass="entr" presetSubtype="0" fill="hold" grpId="0" nodeType="after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fade">
                                      <p:cBhvr>
                                        <p:cTn id="24" dur="1000"/>
                                        <p:tgtEl>
                                          <p:spTgt spid="5"/>
                                        </p:tgtEl>
                                      </p:cBhvr>
                                    </p:animEffect>
                                  </p:childTnLst>
                                </p:cTn>
                              </p:par>
                            </p:childTnLst>
                          </p:cTn>
                        </p:par>
                        <p:par>
                          <p:cTn id="25" fill="hold">
                            <p:stCondLst>
                              <p:cond delay="3500"/>
                            </p:stCondLst>
                            <p:childTnLst>
                              <p:par>
                                <p:cTn id="26" presetID="10" presetClass="entr" presetSubtype="0" fill="hold" grpId="0" nodeType="after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childTnLst>
                                </p:cTn>
                              </p:par>
                            </p:childTnLst>
                          </p:cTn>
                        </p:par>
                        <p:par>
                          <p:cTn id="29" fill="hold">
                            <p:stCondLst>
                              <p:cond delay="4500"/>
                            </p:stCondLst>
                            <p:childTnLst>
                              <p:par>
                                <p:cTn id="30" presetID="10" presetClass="entr" presetSubtype="0" fill="hold" grpId="0" nodeType="after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1000"/>
                                        <p:tgtEl>
                                          <p:spTgt spid="10"/>
                                        </p:tgtEl>
                                      </p:cBhvr>
                                    </p:animEffect>
                                  </p:childTnLst>
                                </p:cTn>
                              </p:par>
                            </p:childTnLst>
                          </p:cTn>
                        </p:par>
                        <p:par>
                          <p:cTn id="33" fill="hold">
                            <p:stCondLst>
                              <p:cond delay="5500"/>
                            </p:stCondLst>
                            <p:childTnLst>
                              <p:par>
                                <p:cTn id="34" presetID="10" presetClass="entr" presetSubtype="0" fill="hold" grpId="0" nodeType="afterEffect">
                                  <p:stCondLst>
                                    <p:cond delay="0"/>
                                  </p:stCondLst>
                                  <p:childTnLst>
                                    <p:set>
                                      <p:cBhvr>
                                        <p:cTn id="35" dur="1" fill="hold">
                                          <p:stCondLst>
                                            <p:cond delay="0"/>
                                          </p:stCondLst>
                                        </p:cTn>
                                        <p:tgtEl>
                                          <p:spTgt spid="14"/>
                                        </p:tgtEl>
                                        <p:attrNameLst>
                                          <p:attrName>style.visibility</p:attrName>
                                        </p:attrNameLst>
                                      </p:cBhvr>
                                      <p:to>
                                        <p:strVal val="visible"/>
                                      </p:to>
                                    </p:set>
                                    <p:animEffect transition="in" filter="fade">
                                      <p:cBhvr>
                                        <p:cTn id="36" dur="1000"/>
                                        <p:tgtEl>
                                          <p:spTgt spid="14"/>
                                        </p:tgtEl>
                                      </p:cBhvr>
                                    </p:animEffect>
                                  </p:childTnLst>
                                </p:cTn>
                              </p:par>
                            </p:childTnLst>
                          </p:cTn>
                        </p:par>
                        <p:par>
                          <p:cTn id="37" fill="hold">
                            <p:stCondLst>
                              <p:cond delay="6500"/>
                            </p:stCondLst>
                            <p:childTnLst>
                              <p:par>
                                <p:cTn id="38" presetID="10" presetClass="entr" presetSubtype="0" fill="hold" grpId="0" nodeType="afterEffect">
                                  <p:stCondLst>
                                    <p:cond delay="0"/>
                                  </p:stCondLst>
                                  <p:childTnLst>
                                    <p:set>
                                      <p:cBhvr>
                                        <p:cTn id="39" dur="1" fill="hold">
                                          <p:stCondLst>
                                            <p:cond delay="0"/>
                                          </p:stCondLst>
                                        </p:cTn>
                                        <p:tgtEl>
                                          <p:spTgt spid="12"/>
                                        </p:tgtEl>
                                        <p:attrNameLst>
                                          <p:attrName>style.visibility</p:attrName>
                                        </p:attrNameLst>
                                      </p:cBhvr>
                                      <p:to>
                                        <p:strVal val="visible"/>
                                      </p:to>
                                    </p:set>
                                    <p:animEffect transition="in" filter="fade">
                                      <p:cBhvr>
                                        <p:cTn id="40" dur="1000"/>
                                        <p:tgtEl>
                                          <p:spTgt spid="12"/>
                                        </p:tgtEl>
                                      </p:cBhvr>
                                    </p:animEffect>
                                  </p:childTnLst>
                                </p:cTn>
                              </p:par>
                            </p:childTnLst>
                          </p:cTn>
                        </p:par>
                        <p:par>
                          <p:cTn id="41" fill="hold">
                            <p:stCondLst>
                              <p:cond delay="7500"/>
                            </p:stCondLst>
                            <p:childTnLst>
                              <p:par>
                                <p:cTn id="42" presetID="10" presetClass="entr" presetSubtype="0" fill="hold" grpId="0" nodeType="afterEffect">
                                  <p:stCondLst>
                                    <p:cond delay="0"/>
                                  </p:stCondLst>
                                  <p:childTnLst>
                                    <p:set>
                                      <p:cBhvr>
                                        <p:cTn id="43" dur="1" fill="hold">
                                          <p:stCondLst>
                                            <p:cond delay="0"/>
                                          </p:stCondLst>
                                        </p:cTn>
                                        <p:tgtEl>
                                          <p:spTgt spid="15"/>
                                        </p:tgtEl>
                                        <p:attrNameLst>
                                          <p:attrName>style.visibility</p:attrName>
                                        </p:attrNameLst>
                                      </p:cBhvr>
                                      <p:to>
                                        <p:strVal val="visible"/>
                                      </p:to>
                                    </p:set>
                                    <p:animEffect transition="in" filter="fade">
                                      <p:cBhvr>
                                        <p:cTn id="44" dur="1000"/>
                                        <p:tgtEl>
                                          <p:spTgt spid="15"/>
                                        </p:tgtEl>
                                      </p:cBhvr>
                                    </p:animEffect>
                                  </p:childTnLst>
                                </p:cTn>
                              </p:par>
                            </p:childTnLst>
                          </p:cTn>
                        </p:par>
                        <p:par>
                          <p:cTn id="45" fill="hold">
                            <p:stCondLst>
                              <p:cond delay="8500"/>
                            </p:stCondLst>
                            <p:childTnLst>
                              <p:par>
                                <p:cTn id="46" presetID="10" presetClass="entr" presetSubtype="0" fill="hold" grpId="0" nodeType="afterEffect">
                                  <p:stCondLst>
                                    <p:cond delay="0"/>
                                  </p:stCondLst>
                                  <p:childTnLst>
                                    <p:set>
                                      <p:cBhvr>
                                        <p:cTn id="47" dur="1" fill="hold">
                                          <p:stCondLst>
                                            <p:cond delay="0"/>
                                          </p:stCondLst>
                                        </p:cTn>
                                        <p:tgtEl>
                                          <p:spTgt spid="11"/>
                                        </p:tgtEl>
                                        <p:attrNameLst>
                                          <p:attrName>style.visibility</p:attrName>
                                        </p:attrNameLst>
                                      </p:cBhvr>
                                      <p:to>
                                        <p:strVal val="visible"/>
                                      </p:to>
                                    </p:set>
                                    <p:animEffect transition="in" filter="fade">
                                      <p:cBhvr>
                                        <p:cTn id="48"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P spid="9" grpId="0"/>
      <p:bldP spid="5" grpId="0"/>
      <p:bldP spid="7" grpId="0"/>
      <p:bldP spid="10" grpId="0"/>
      <p:bldP spid="14" grpId="0"/>
      <p:bldP spid="15" grpId="0"/>
      <p:bldP spid="11" grpId="0"/>
      <p:bldP spid="1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7123" name="Rectangle 3"/>
          <p:cNvSpPr>
            <a:spLocks noGrp="1" noChangeArrowheads="1"/>
          </p:cNvSpPr>
          <p:nvPr>
            <p:ph sz="half" idx="1"/>
            <p:custDataLst>
              <p:tags r:id="rId1"/>
            </p:custDataLst>
          </p:nvPr>
        </p:nvSpPr>
        <p:spPr>
          <a:xfrm>
            <a:off x="457200" y="1412875"/>
            <a:ext cx="8135938" cy="4713288"/>
          </a:xfrm>
        </p:spPr>
        <p:txBody>
          <a:bodyPr/>
          <a:lstStyle/>
          <a:p>
            <a:pPr marL="0" indent="0"/>
            <a:endParaRPr lang="en-GB" altLang="en-US" sz="2000" dirty="0" smtClean="0"/>
          </a:p>
          <a:p>
            <a:pPr marL="0" indent="0"/>
            <a:endParaRPr lang="en-GB" altLang="en-US" sz="2400" dirty="0" smtClean="0"/>
          </a:p>
          <a:p>
            <a:pPr marL="0" indent="0"/>
            <a:endParaRPr lang="en-GB" altLang="en-US" sz="2400" dirty="0" smtClean="0"/>
          </a:p>
          <a:p>
            <a:pPr marL="0" indent="0"/>
            <a:endParaRPr lang="en-GB" altLang="en-US" sz="2400" dirty="0" smtClean="0"/>
          </a:p>
          <a:p>
            <a:pPr marL="0" indent="0"/>
            <a:endParaRPr lang="en-GB" altLang="en-US" dirty="0" smtClean="0"/>
          </a:p>
          <a:p>
            <a:pPr marL="0" indent="0"/>
            <a:endParaRPr lang="en-GB" altLang="en-US" dirty="0"/>
          </a:p>
          <a:p>
            <a:pPr marL="0" indent="0"/>
            <a:endParaRPr lang="en-GB" altLang="en-US" dirty="0" smtClean="0"/>
          </a:p>
          <a:p>
            <a:pPr marL="0" indent="0"/>
            <a:endParaRPr lang="en-GB" altLang="en-US" dirty="0"/>
          </a:p>
          <a:p>
            <a:pPr marL="0" indent="0" algn="ctr"/>
            <a:r>
              <a:rPr lang="en-GB" altLang="en-US" sz="3600" b="1" dirty="0" smtClean="0"/>
              <a:t>Non-crime</a:t>
            </a:r>
          </a:p>
          <a:p>
            <a:pPr marL="0" indent="0"/>
            <a:endParaRPr lang="en-GB" altLang="en-US" dirty="0" smtClean="0"/>
          </a:p>
        </p:txBody>
      </p:sp>
      <p:pic>
        <p:nvPicPr>
          <p:cNvPr id="517125" name="Picture 5" descr="managing conflict"/>
          <p:cNvPicPr>
            <a:picLocks noChangeAspect="1" noChangeArrowheads="1"/>
          </p:cNvPicPr>
          <p:nvPr>
            <p:custDataLst>
              <p:tags r:id="rId2"/>
            </p:custDataLst>
          </p:nvPr>
        </p:nvPicPr>
        <p:blipFill>
          <a:blip r:embed="rId5" cstate="print">
            <a:extLst>
              <a:ext uri="{28A0092B-C50C-407E-A947-70E740481C1C}">
                <a14:useLocalDpi xmlns:a14="http://schemas.microsoft.com/office/drawing/2010/main" val="0"/>
              </a:ext>
            </a:extLst>
          </a:blip>
          <a:srcRect/>
          <a:stretch>
            <a:fillRect/>
          </a:stretch>
        </p:blipFill>
        <p:spPr bwMode="auto">
          <a:xfrm>
            <a:off x="1043608" y="1052736"/>
            <a:ext cx="6983178" cy="4189061"/>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7123">
                                            <p:txEl>
                                              <p:pRg st="8" end="8"/>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171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712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7123" name="Rectangle 3"/>
          <p:cNvSpPr>
            <a:spLocks noGrp="1" noChangeArrowheads="1"/>
          </p:cNvSpPr>
          <p:nvPr>
            <p:ph sz="half" idx="1"/>
            <p:custDataLst>
              <p:tags r:id="rId1"/>
            </p:custDataLst>
          </p:nvPr>
        </p:nvSpPr>
        <p:spPr>
          <a:xfrm>
            <a:off x="467544" y="1628800"/>
            <a:ext cx="8135938" cy="4713288"/>
          </a:xfrm>
        </p:spPr>
        <p:txBody>
          <a:bodyPr/>
          <a:lstStyle/>
          <a:p>
            <a:pPr marL="0" indent="0"/>
            <a:endParaRPr lang="en-GB" altLang="en-US" sz="2000" dirty="0" smtClean="0"/>
          </a:p>
          <a:p>
            <a:pPr marL="0" indent="0"/>
            <a:endParaRPr lang="en-GB" altLang="en-US" sz="2400" dirty="0" smtClean="0"/>
          </a:p>
          <a:p>
            <a:pPr marL="0" indent="0"/>
            <a:endParaRPr lang="en-GB" altLang="en-US" sz="2400" dirty="0" smtClean="0"/>
          </a:p>
          <a:p>
            <a:pPr marL="0" indent="0"/>
            <a:endParaRPr lang="en-GB" altLang="en-US" sz="2400" dirty="0" smtClean="0"/>
          </a:p>
          <a:p>
            <a:pPr marL="0" indent="0"/>
            <a:endParaRPr lang="en-GB" altLang="en-US" dirty="0" smtClean="0"/>
          </a:p>
          <a:p>
            <a:pPr marL="0" indent="0"/>
            <a:endParaRPr lang="en-GB" altLang="en-US" dirty="0"/>
          </a:p>
          <a:p>
            <a:pPr marL="0" indent="0"/>
            <a:endParaRPr lang="en-GB" altLang="en-US" dirty="0" smtClean="0"/>
          </a:p>
          <a:p>
            <a:pPr marL="0" indent="0"/>
            <a:endParaRPr lang="en-GB" altLang="en-US" dirty="0"/>
          </a:p>
          <a:p>
            <a:pPr marL="0" indent="0" algn="ctr"/>
            <a:r>
              <a:rPr lang="en-GB" altLang="en-US" sz="3600" b="1" dirty="0" smtClean="0"/>
              <a:t>Roads Policing</a:t>
            </a:r>
          </a:p>
          <a:p>
            <a:pPr marL="0" indent="0"/>
            <a:endParaRPr lang="en-GB" altLang="en-US" dirty="0" smtClean="0"/>
          </a:p>
        </p:txBody>
      </p:sp>
      <p:pic>
        <p:nvPicPr>
          <p:cNvPr id="1026" name="Picture 2" descr="\\Client\G$\Roger Images\Images\DSC_0045.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7504" y="368405"/>
            <a:ext cx="4320480" cy="4716779"/>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lient\G$\Roger Images\Images\Photos\Dscf0063.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788024" y="382723"/>
            <a:ext cx="4248472" cy="46881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1560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7123">
                                            <p:txEl>
                                              <p:pRg st="8" end="8"/>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2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0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712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r>
              <a:rPr lang="en-GB" dirty="0" smtClean="0"/>
              <a:t>Critical incident</a:t>
            </a:r>
            <a:endParaRPr lang="en-GB" dirty="0"/>
          </a:p>
        </p:txBody>
      </p:sp>
      <p:sp>
        <p:nvSpPr>
          <p:cNvPr id="6" name="Subtitle 5"/>
          <p:cNvSpPr>
            <a:spLocks noGrp="1"/>
          </p:cNvSpPr>
          <p:nvPr>
            <p:ph type="subTitle" idx="1"/>
          </p:nvPr>
        </p:nvSpPr>
        <p:spPr/>
        <p:txBody>
          <a:bodyPr/>
          <a:lstStyle/>
          <a:p>
            <a:endParaRPr lang="en-GB"/>
          </a:p>
        </p:txBody>
      </p:sp>
    </p:spTree>
    <p:extLst>
      <p:ext uri="{BB962C8B-B14F-4D97-AF65-F5344CB8AC3E}">
        <p14:creationId xmlns:p14="http://schemas.microsoft.com/office/powerpoint/2010/main" val="33999271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9171" name="Rectangle 3"/>
          <p:cNvSpPr>
            <a:spLocks noGrp="1" noChangeArrowheads="1"/>
          </p:cNvSpPr>
          <p:nvPr>
            <p:ph idx="1"/>
            <p:custDataLst>
              <p:tags r:id="rId1"/>
            </p:custDataLst>
          </p:nvPr>
        </p:nvSpPr>
        <p:spPr>
          <a:xfrm>
            <a:off x="685800" y="188640"/>
            <a:ext cx="7772400" cy="936104"/>
          </a:xfrm>
        </p:spPr>
        <p:txBody>
          <a:bodyPr>
            <a:normAutofit fontScale="25000" lnSpcReduction="20000"/>
          </a:bodyPr>
          <a:lstStyle/>
          <a:p>
            <a:endParaRPr lang="en-GB" altLang="en-US" dirty="0" smtClean="0"/>
          </a:p>
          <a:p>
            <a:endParaRPr lang="en-GB" altLang="en-US" sz="2800" dirty="0" smtClean="0"/>
          </a:p>
          <a:p>
            <a:endParaRPr lang="en-GB" altLang="en-US" sz="12800" dirty="0" smtClean="0"/>
          </a:p>
          <a:p>
            <a:endParaRPr lang="en-GB" altLang="en-US" sz="2800" dirty="0" smtClean="0"/>
          </a:p>
          <a:p>
            <a:endParaRPr lang="en-GB" altLang="en-US" sz="2800" dirty="0" smtClean="0"/>
          </a:p>
          <a:p>
            <a:endParaRPr lang="en-GB" altLang="en-US" sz="2800" dirty="0"/>
          </a:p>
          <a:p>
            <a:endParaRPr lang="en-GB" altLang="en-US" sz="2800" dirty="0" smtClean="0"/>
          </a:p>
          <a:p>
            <a:endParaRPr lang="en-GB" altLang="en-US" sz="2800" dirty="0"/>
          </a:p>
          <a:p>
            <a:pPr algn="ctr"/>
            <a:endParaRPr lang="en-GB" altLang="en-US" dirty="0" smtClean="0"/>
          </a:p>
          <a:p>
            <a:pPr algn="ctr"/>
            <a:endParaRPr lang="en-GB" altLang="en-US" b="1" dirty="0" smtClean="0"/>
          </a:p>
          <a:p>
            <a:pPr algn="ctr"/>
            <a:r>
              <a:rPr lang="en-GB" altLang="en-US" b="1" dirty="0" smtClean="0"/>
              <a:t>Critical incident</a:t>
            </a:r>
          </a:p>
          <a:p>
            <a:endParaRPr lang="en-GB" altLang="en-US" sz="2800" dirty="0" smtClean="0"/>
          </a:p>
        </p:txBody>
      </p:sp>
      <p:pic>
        <p:nvPicPr>
          <p:cNvPr id="519172" name="Picture 4" descr="mass collisions in Cardiff"/>
          <p:cNvPicPr>
            <a:picLocks noChangeAspect="1" noChangeArrowheads="1"/>
          </p:cNvPicPr>
          <p:nvPr>
            <p:custDataLst>
              <p:tags r:id="rId2"/>
            </p:custDataLst>
          </p:nvPr>
        </p:nvPicPr>
        <p:blipFill>
          <a:blip r:embed="rId5" cstate="print">
            <a:duotone>
              <a:schemeClr val="accent5">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395536" y="760750"/>
            <a:ext cx="8327777" cy="4684473"/>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07505" y="1412776"/>
            <a:ext cx="8928991" cy="4832092"/>
          </a:xfrm>
          <a:prstGeom prst="rect">
            <a:avLst/>
          </a:prstGeom>
          <a:noFill/>
        </p:spPr>
        <p:txBody>
          <a:bodyPr wrap="square" rtlCol="0">
            <a:spAutoFit/>
          </a:bodyPr>
          <a:lstStyle/>
          <a:p>
            <a:pPr algn="l"/>
            <a:r>
              <a:rPr lang="en-GB" sz="2800" b="0" dirty="0" smtClean="0">
                <a:solidFill>
                  <a:schemeClr val="tx1"/>
                </a:solidFill>
              </a:rPr>
              <a:t>‘Any incident or event which has the potential to escalate and become a major incident, </a:t>
            </a:r>
          </a:p>
          <a:p>
            <a:r>
              <a:rPr lang="en-GB" sz="2800" b="0" dirty="0" smtClean="0">
                <a:solidFill>
                  <a:schemeClr val="tx1"/>
                </a:solidFill>
              </a:rPr>
              <a:t>or </a:t>
            </a:r>
          </a:p>
          <a:p>
            <a:pPr algn="l"/>
            <a:r>
              <a:rPr lang="en-GB" sz="2800" b="0" dirty="0" smtClean="0">
                <a:solidFill>
                  <a:schemeClr val="tx1"/>
                </a:solidFill>
              </a:rPr>
              <a:t>where the effectiveness of the police response is likely to have a significant impact on the long-term confidence in policing of the victim, their family and/or the community, </a:t>
            </a:r>
          </a:p>
          <a:p>
            <a:r>
              <a:rPr lang="en-GB" sz="2800" b="0" dirty="0" smtClean="0">
                <a:solidFill>
                  <a:schemeClr val="tx1"/>
                </a:solidFill>
              </a:rPr>
              <a:t>or</a:t>
            </a:r>
          </a:p>
          <a:p>
            <a:pPr algn="l"/>
            <a:r>
              <a:rPr lang="en-GB" sz="2800" b="0" dirty="0" smtClean="0">
                <a:solidFill>
                  <a:schemeClr val="tx1"/>
                </a:solidFill>
              </a:rPr>
              <a:t>which has the potential to generate grave public concern at local, regional, national and international level’.</a:t>
            </a:r>
            <a:endParaRPr lang="en-GB" sz="2800" b="0"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9171">
                                            <p:txEl>
                                              <p:pRg st="10" end="1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Major Incident</a:t>
            </a:r>
            <a:br>
              <a:rPr lang="en-GB" dirty="0"/>
            </a:br>
            <a:endParaRPr lang="en-GB" dirty="0"/>
          </a:p>
        </p:txBody>
      </p:sp>
      <p:sp>
        <p:nvSpPr>
          <p:cNvPr id="5" name="Subtitle 4"/>
          <p:cNvSpPr>
            <a:spLocks noGrp="1"/>
          </p:cNvSpPr>
          <p:nvPr>
            <p:ph type="subTitle" idx="1"/>
          </p:nvPr>
        </p:nvSpPr>
        <p:spPr/>
        <p:txBody>
          <a:bodyPr/>
          <a:lstStyle/>
          <a:p>
            <a:endParaRPr lang="en-GB"/>
          </a:p>
        </p:txBody>
      </p:sp>
    </p:spTree>
    <p:extLst>
      <p:ext uri="{BB962C8B-B14F-4D97-AF65-F5344CB8AC3E}">
        <p14:creationId xmlns:p14="http://schemas.microsoft.com/office/powerpoint/2010/main" val="228375473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3269" name="Picture 5" descr="Gleison colliery"/>
          <p:cNvPicPr>
            <a:picLocks noChangeAspect="1" noChangeArrowheads="1"/>
          </p:cNvPicPr>
          <p:nvPr>
            <p:custDataLst>
              <p:tags r:id="rId1"/>
            </p:custDataLst>
          </p:nvPr>
        </p:nvPicPr>
        <p:blipFill>
          <a:blip r:embed="rId6" cstate="print">
            <a:lum bright="70000" contrast="-70000"/>
            <a:extLst>
              <a:ext uri="{28A0092B-C50C-407E-A947-70E740481C1C}">
                <a14:useLocalDpi xmlns:a14="http://schemas.microsoft.com/office/drawing/2010/main" val="0"/>
              </a:ext>
            </a:extLst>
          </a:blip>
          <a:srcRect/>
          <a:stretch>
            <a:fillRect/>
          </a:stretch>
        </p:blipFill>
        <p:spPr bwMode="auto">
          <a:xfrm>
            <a:off x="395536" y="189487"/>
            <a:ext cx="8388424" cy="5543769"/>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
        <p:nvSpPr>
          <p:cNvPr id="523267" name="Rectangle 3"/>
          <p:cNvSpPr>
            <a:spLocks noGrp="1" noChangeArrowheads="1"/>
          </p:cNvSpPr>
          <p:nvPr>
            <p:ph sz="half" idx="1"/>
            <p:custDataLst>
              <p:tags r:id="rId2"/>
            </p:custDataLst>
          </p:nvPr>
        </p:nvSpPr>
        <p:spPr>
          <a:xfrm>
            <a:off x="457199" y="1412874"/>
            <a:ext cx="8137525" cy="4896445"/>
          </a:xfrm>
        </p:spPr>
        <p:txBody>
          <a:bodyPr/>
          <a:lstStyle/>
          <a:p>
            <a:pPr marL="0" indent="0"/>
            <a:endParaRPr lang="en-GB" altLang="en-US" sz="2000" dirty="0" smtClean="0"/>
          </a:p>
          <a:p>
            <a:pPr marL="0" indent="0"/>
            <a:endParaRPr lang="en-GB" altLang="en-US" sz="2400" dirty="0" smtClean="0"/>
          </a:p>
          <a:p>
            <a:pPr marL="0" indent="0"/>
            <a:endParaRPr lang="en-GB" altLang="en-US" sz="2400" dirty="0" smtClean="0"/>
          </a:p>
          <a:p>
            <a:pPr marL="0" indent="0"/>
            <a:endParaRPr lang="en-GB" altLang="en-US" sz="2400" dirty="0" smtClean="0"/>
          </a:p>
          <a:p>
            <a:pPr marL="0" indent="0"/>
            <a:endParaRPr lang="en-GB" altLang="en-US" dirty="0" smtClean="0"/>
          </a:p>
          <a:p>
            <a:pPr marL="0" indent="0"/>
            <a:endParaRPr lang="en-GB" altLang="en-US" dirty="0"/>
          </a:p>
          <a:p>
            <a:pPr marL="0" indent="0"/>
            <a:endParaRPr lang="en-GB" altLang="en-US" dirty="0" smtClean="0"/>
          </a:p>
          <a:p>
            <a:pPr marL="0" indent="0"/>
            <a:endParaRPr lang="en-GB" altLang="en-US" dirty="0"/>
          </a:p>
          <a:p>
            <a:pPr marL="0" indent="0"/>
            <a:endParaRPr lang="en-GB" altLang="en-US" dirty="0" smtClean="0"/>
          </a:p>
          <a:p>
            <a:pPr marL="0" indent="0"/>
            <a:endParaRPr lang="en-GB" altLang="en-US" sz="2400" dirty="0" smtClean="0"/>
          </a:p>
        </p:txBody>
      </p:sp>
      <p:sp>
        <p:nvSpPr>
          <p:cNvPr id="2" name="TextBox 1"/>
          <p:cNvSpPr txBox="1"/>
          <p:nvPr>
            <p:custDataLst>
              <p:tags r:id="rId3"/>
            </p:custDataLst>
          </p:nvPr>
        </p:nvSpPr>
        <p:spPr>
          <a:xfrm>
            <a:off x="395536" y="2187050"/>
            <a:ext cx="8352928" cy="2554545"/>
          </a:xfrm>
          <a:prstGeom prst="rect">
            <a:avLst/>
          </a:prstGeom>
          <a:noFill/>
        </p:spPr>
        <p:txBody>
          <a:bodyPr wrap="square" rtlCol="0">
            <a:spAutoFit/>
          </a:bodyPr>
          <a:lstStyle/>
          <a:p>
            <a:pPr algn="l">
              <a:spcAft>
                <a:spcPts val="2400"/>
              </a:spcAft>
            </a:pPr>
            <a:r>
              <a:rPr lang="en-GB" altLang="en-US" b="0" i="1" dirty="0" smtClean="0">
                <a:solidFill>
                  <a:schemeClr val="tx1"/>
                </a:solidFill>
                <a:latin typeface="Arial" charset="0"/>
              </a:rPr>
              <a:t>‘An event or situation which threatens serious damage to human welfare and is one which requires the implementation of special arrangements by one or all of the emergency services, the NHS or a local authority’</a:t>
            </a:r>
            <a:endParaRPr lang="en-GB" altLang="en-US" b="0" i="1" dirty="0">
              <a:solidFill>
                <a:schemeClr val="tx1"/>
              </a:solidFill>
              <a:latin typeface="Arial"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3269" name="Picture 5" descr="Gleison colliery"/>
          <p:cNvPicPr>
            <a:picLocks noChangeAspect="1" noChangeArrowheads="1"/>
          </p:cNvPicPr>
          <p:nvPr>
            <p:custDataLst>
              <p:tags r:id="rId1"/>
            </p:custDataLst>
          </p:nvPr>
        </p:nvPicPr>
        <p:blipFill>
          <a:blip r:embed="rId6" cstate="print">
            <a:lum bright="70000" contrast="-70000"/>
            <a:extLst>
              <a:ext uri="{28A0092B-C50C-407E-A947-70E740481C1C}">
                <a14:useLocalDpi xmlns:a14="http://schemas.microsoft.com/office/drawing/2010/main" val="0"/>
              </a:ext>
            </a:extLst>
          </a:blip>
          <a:srcRect/>
          <a:stretch>
            <a:fillRect/>
          </a:stretch>
        </p:blipFill>
        <p:spPr bwMode="auto">
          <a:xfrm>
            <a:off x="395536" y="189487"/>
            <a:ext cx="8388424" cy="5543769"/>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
        <p:nvSpPr>
          <p:cNvPr id="523267" name="Rectangle 3"/>
          <p:cNvSpPr>
            <a:spLocks noGrp="1" noChangeArrowheads="1"/>
          </p:cNvSpPr>
          <p:nvPr>
            <p:ph sz="half" idx="1"/>
            <p:custDataLst>
              <p:tags r:id="rId2"/>
            </p:custDataLst>
          </p:nvPr>
        </p:nvSpPr>
        <p:spPr>
          <a:xfrm>
            <a:off x="457199" y="1412875"/>
            <a:ext cx="8137525" cy="4713288"/>
          </a:xfrm>
        </p:spPr>
        <p:txBody>
          <a:bodyPr/>
          <a:lstStyle/>
          <a:p>
            <a:pPr marL="0" indent="0"/>
            <a:endParaRPr lang="en-GB" altLang="en-US" sz="2000" dirty="0" smtClean="0"/>
          </a:p>
          <a:p>
            <a:pPr marL="0" indent="0"/>
            <a:endParaRPr lang="en-GB" altLang="en-US" sz="2400" dirty="0" smtClean="0"/>
          </a:p>
          <a:p>
            <a:pPr marL="0" indent="0"/>
            <a:endParaRPr lang="en-GB" altLang="en-US" sz="2400" dirty="0" smtClean="0"/>
          </a:p>
          <a:p>
            <a:pPr marL="0" indent="0"/>
            <a:endParaRPr lang="en-GB" altLang="en-US" sz="2400" dirty="0" smtClean="0"/>
          </a:p>
          <a:p>
            <a:pPr marL="0" indent="0"/>
            <a:endParaRPr lang="en-GB" altLang="en-US" dirty="0" smtClean="0"/>
          </a:p>
          <a:p>
            <a:pPr marL="0" indent="0"/>
            <a:endParaRPr lang="en-GB" altLang="en-US" dirty="0"/>
          </a:p>
          <a:p>
            <a:pPr marL="0" indent="0"/>
            <a:endParaRPr lang="en-GB" altLang="en-US" dirty="0" smtClean="0"/>
          </a:p>
          <a:p>
            <a:pPr marL="0" indent="0"/>
            <a:endParaRPr lang="en-GB" altLang="en-US" dirty="0"/>
          </a:p>
          <a:p>
            <a:pPr marL="0" indent="0"/>
            <a:endParaRPr lang="en-GB" altLang="en-US" dirty="0" smtClean="0"/>
          </a:p>
          <a:p>
            <a:pPr marL="0" indent="0"/>
            <a:endParaRPr lang="en-GB" altLang="en-US" sz="2400" dirty="0" smtClean="0"/>
          </a:p>
        </p:txBody>
      </p:sp>
      <p:sp>
        <p:nvSpPr>
          <p:cNvPr id="2" name="TextBox 1"/>
          <p:cNvSpPr txBox="1"/>
          <p:nvPr>
            <p:custDataLst>
              <p:tags r:id="rId3"/>
            </p:custDataLst>
          </p:nvPr>
        </p:nvSpPr>
        <p:spPr>
          <a:xfrm>
            <a:off x="431032" y="879098"/>
            <a:ext cx="8352928" cy="4278094"/>
          </a:xfrm>
          <a:prstGeom prst="rect">
            <a:avLst/>
          </a:prstGeom>
          <a:noFill/>
        </p:spPr>
        <p:txBody>
          <a:bodyPr wrap="square" rtlCol="0">
            <a:spAutoFit/>
          </a:bodyPr>
          <a:lstStyle/>
          <a:p>
            <a:pPr algn="l">
              <a:spcAft>
                <a:spcPts val="2400"/>
              </a:spcAft>
            </a:pPr>
            <a:r>
              <a:rPr lang="en-GB" altLang="en-US" b="0" dirty="0" smtClean="0">
                <a:solidFill>
                  <a:schemeClr val="tx1"/>
                </a:solidFill>
                <a:latin typeface="Arial" charset="0"/>
              </a:rPr>
              <a:t>Involve large </a:t>
            </a:r>
            <a:r>
              <a:rPr lang="en-GB" altLang="en-US" b="0" dirty="0">
                <a:solidFill>
                  <a:schemeClr val="tx1"/>
                </a:solidFill>
                <a:latin typeface="Arial" charset="0"/>
              </a:rPr>
              <a:t>numbers of </a:t>
            </a:r>
            <a:r>
              <a:rPr lang="en-GB" altLang="en-US" b="0" dirty="0" smtClean="0">
                <a:solidFill>
                  <a:schemeClr val="tx1"/>
                </a:solidFill>
                <a:latin typeface="Arial" charset="0"/>
              </a:rPr>
              <a:t>people</a:t>
            </a:r>
          </a:p>
          <a:p>
            <a:pPr algn="l">
              <a:spcAft>
                <a:spcPts val="2400"/>
              </a:spcAft>
            </a:pPr>
            <a:r>
              <a:rPr lang="en-GB" altLang="en-US" b="0" dirty="0" smtClean="0">
                <a:solidFill>
                  <a:schemeClr val="tx1"/>
                </a:solidFill>
                <a:latin typeface="Arial" charset="0"/>
              </a:rPr>
              <a:t>Require combined resources</a:t>
            </a:r>
            <a:endParaRPr lang="en-GB" altLang="en-US" b="0" dirty="0">
              <a:solidFill>
                <a:schemeClr val="tx1"/>
              </a:solidFill>
              <a:latin typeface="Arial" charset="0"/>
            </a:endParaRPr>
          </a:p>
          <a:p>
            <a:pPr algn="l">
              <a:spcAft>
                <a:spcPts val="2400"/>
              </a:spcAft>
            </a:pPr>
            <a:r>
              <a:rPr lang="en-GB" altLang="en-US" b="0" dirty="0" smtClean="0">
                <a:solidFill>
                  <a:schemeClr val="tx1"/>
                </a:solidFill>
                <a:latin typeface="Arial" charset="0"/>
              </a:rPr>
              <a:t>Rescue </a:t>
            </a:r>
            <a:r>
              <a:rPr lang="en-GB" altLang="en-US" b="0" dirty="0">
                <a:solidFill>
                  <a:schemeClr val="tx1"/>
                </a:solidFill>
                <a:latin typeface="Arial" charset="0"/>
              </a:rPr>
              <a:t>and transport </a:t>
            </a:r>
            <a:r>
              <a:rPr lang="en-GB" altLang="en-US" b="0" dirty="0" smtClean="0">
                <a:solidFill>
                  <a:schemeClr val="tx1"/>
                </a:solidFill>
                <a:latin typeface="Arial" charset="0"/>
              </a:rPr>
              <a:t>of casualties</a:t>
            </a:r>
            <a:endParaRPr lang="en-GB" altLang="en-US" b="0" dirty="0">
              <a:solidFill>
                <a:schemeClr val="tx1"/>
              </a:solidFill>
              <a:latin typeface="Arial" charset="0"/>
            </a:endParaRPr>
          </a:p>
          <a:p>
            <a:pPr algn="l">
              <a:spcAft>
                <a:spcPts val="2400"/>
              </a:spcAft>
            </a:pPr>
            <a:r>
              <a:rPr lang="en-GB" altLang="en-US" b="0" dirty="0" smtClean="0">
                <a:solidFill>
                  <a:schemeClr val="tx1"/>
                </a:solidFill>
                <a:latin typeface="Arial" charset="0"/>
              </a:rPr>
              <a:t>Setting up of </a:t>
            </a:r>
            <a:r>
              <a:rPr lang="en-GB" altLang="en-US" b="0" smtClean="0">
                <a:solidFill>
                  <a:schemeClr val="tx1"/>
                </a:solidFill>
                <a:latin typeface="Arial" charset="0"/>
              </a:rPr>
              <a:t>a Casualty Bureau</a:t>
            </a:r>
            <a:endParaRPr lang="en-GB" altLang="en-US" b="0" dirty="0">
              <a:solidFill>
                <a:schemeClr val="tx1"/>
              </a:solidFill>
              <a:latin typeface="Arial" charset="0"/>
            </a:endParaRPr>
          </a:p>
          <a:p>
            <a:pPr algn="l">
              <a:spcAft>
                <a:spcPts val="2400"/>
              </a:spcAft>
            </a:pPr>
            <a:r>
              <a:rPr lang="en-GB" altLang="en-US" b="0" dirty="0">
                <a:solidFill>
                  <a:schemeClr val="tx1"/>
                </a:solidFill>
                <a:latin typeface="Arial" charset="0"/>
              </a:rPr>
              <a:t>M</a:t>
            </a:r>
            <a:r>
              <a:rPr lang="en-GB" altLang="en-US" b="0" dirty="0" smtClean="0">
                <a:solidFill>
                  <a:schemeClr val="tx1"/>
                </a:solidFill>
                <a:latin typeface="Arial" charset="0"/>
              </a:rPr>
              <a:t>obilisation </a:t>
            </a:r>
            <a:r>
              <a:rPr lang="en-GB" altLang="en-US" b="0" dirty="0">
                <a:solidFill>
                  <a:schemeClr val="tx1"/>
                </a:solidFill>
                <a:latin typeface="Arial" charset="0"/>
              </a:rPr>
              <a:t>and organisation of </a:t>
            </a:r>
            <a:r>
              <a:rPr lang="en-GB" altLang="en-US" b="0" dirty="0" smtClean="0">
                <a:solidFill>
                  <a:schemeClr val="tx1"/>
                </a:solidFill>
                <a:latin typeface="Arial" charset="0"/>
              </a:rPr>
              <a:t>emergency </a:t>
            </a:r>
            <a:r>
              <a:rPr lang="en-GB" altLang="en-US" b="0" dirty="0">
                <a:solidFill>
                  <a:schemeClr val="tx1"/>
                </a:solidFill>
                <a:latin typeface="Arial" charset="0"/>
              </a:rPr>
              <a:t>services and supporting </a:t>
            </a:r>
            <a:r>
              <a:rPr lang="en-GB" altLang="en-US" b="0" dirty="0" smtClean="0">
                <a:solidFill>
                  <a:schemeClr val="tx1"/>
                </a:solidFill>
                <a:latin typeface="Arial" charset="0"/>
              </a:rPr>
              <a:t>organisations</a:t>
            </a:r>
            <a:endParaRPr lang="en-GB" altLang="en-US" b="0" dirty="0">
              <a:solidFill>
                <a:schemeClr val="tx1"/>
              </a:solidFill>
              <a:latin typeface="Arial" charset="0"/>
            </a:endParaRPr>
          </a:p>
        </p:txBody>
      </p:sp>
    </p:spTree>
    <p:extLst>
      <p:ext uri="{BB962C8B-B14F-4D97-AF65-F5344CB8AC3E}">
        <p14:creationId xmlns:p14="http://schemas.microsoft.com/office/powerpoint/2010/main" val="2764898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fade">
                                      <p:cBhvr>
                                        <p:cTn id="27"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8" name="Rectangle 2"/>
          <p:cNvSpPr>
            <a:spLocks noGrp="1" noChangeArrowheads="1"/>
          </p:cNvSpPr>
          <p:nvPr>
            <p:ph type="title"/>
            <p:custDataLst>
              <p:tags r:id="rId1"/>
            </p:custDataLst>
          </p:nvPr>
        </p:nvSpPr>
        <p:spPr/>
        <p:txBody>
          <a:bodyPr/>
          <a:lstStyle/>
          <a:p>
            <a:r>
              <a:rPr lang="en-GB" altLang="en-US" b="1" dirty="0" smtClean="0"/>
              <a:t>Call Grading</a:t>
            </a:r>
          </a:p>
        </p:txBody>
      </p:sp>
      <p:sp>
        <p:nvSpPr>
          <p:cNvPr id="316419" name="Rectangle 3"/>
          <p:cNvSpPr>
            <a:spLocks noGrp="1" noChangeArrowheads="1"/>
          </p:cNvSpPr>
          <p:nvPr>
            <p:ph idx="1"/>
            <p:custDataLst>
              <p:tags r:id="rId2"/>
            </p:custDataLst>
          </p:nvPr>
        </p:nvSpPr>
        <p:spPr>
          <a:xfrm>
            <a:off x="685800" y="1556792"/>
            <a:ext cx="7772400" cy="4615408"/>
          </a:xfrm>
        </p:spPr>
        <p:txBody>
          <a:bodyPr>
            <a:normAutofit/>
          </a:bodyPr>
          <a:lstStyle/>
          <a:p>
            <a:pPr algn="ctr"/>
            <a:r>
              <a:rPr lang="en-GB" altLang="en-US" sz="2400" dirty="0" smtClean="0"/>
              <a:t>Immediate/Emergency response calls Grade 1</a:t>
            </a:r>
          </a:p>
        </p:txBody>
      </p:sp>
      <p:pic>
        <p:nvPicPr>
          <p:cNvPr id="2" name="Picture 1"/>
          <p:cNvPicPr>
            <a:picLocks noChangeAspect="1"/>
          </p:cNvPicPr>
          <p:nvPr>
            <p:custDataLst>
              <p:tags r:id="rId3"/>
            </p:custDataLst>
          </p:nvPr>
        </p:nvPicPr>
        <p:blipFill>
          <a:blip r:embed="rId6" cstate="print">
            <a:extLst>
              <a:ext uri="{28A0092B-C50C-407E-A947-70E740481C1C}">
                <a14:useLocalDpi xmlns:a14="http://schemas.microsoft.com/office/drawing/2010/main" val="0"/>
              </a:ext>
            </a:extLst>
          </a:blip>
          <a:stretch>
            <a:fillRect/>
          </a:stretch>
        </p:blipFill>
        <p:spPr>
          <a:xfrm>
            <a:off x="1043608" y="2534145"/>
            <a:ext cx="6480720" cy="4323855"/>
          </a:xfrm>
          <a:prstGeom prst="rect">
            <a:avLst/>
          </a:prstGeom>
          <a:ln>
            <a:noFill/>
          </a:ln>
          <a:effectLst>
            <a:softEdge rad="112500"/>
          </a:effectLst>
        </p:spPr>
      </p:pic>
    </p:spTree>
    <p:extLst>
      <p:ext uri="{BB962C8B-B14F-4D97-AF65-F5344CB8AC3E}">
        <p14:creationId xmlns:p14="http://schemas.microsoft.com/office/powerpoint/2010/main" val="3559200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1641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332656"/>
            <a:ext cx="8640960" cy="6120680"/>
          </a:xfrm>
        </p:spPr>
        <p:txBody>
          <a:bodyPr>
            <a:normAutofit/>
          </a:bodyPr>
          <a:lstStyle/>
          <a:p>
            <a:r>
              <a:rPr lang="en-GB" sz="2400" dirty="0" smtClean="0"/>
              <a:t>Usually </a:t>
            </a:r>
            <a:r>
              <a:rPr lang="en-GB" sz="2400" dirty="0"/>
              <a:t>within 10-20 minutes of receipt of the call, </a:t>
            </a:r>
            <a:endParaRPr lang="en-GB" sz="2400" dirty="0" smtClean="0"/>
          </a:p>
          <a:p>
            <a:endParaRPr lang="en-GB" sz="2400" dirty="0"/>
          </a:p>
          <a:p>
            <a:pPr marL="0" indent="0"/>
            <a:r>
              <a:rPr lang="en-GB" sz="2400" dirty="0"/>
              <a:t>An Immediate/Emergency </a:t>
            </a:r>
            <a:r>
              <a:rPr lang="en-GB" sz="2400" dirty="0" smtClean="0"/>
              <a:t>Response/Grade 1 </a:t>
            </a:r>
            <a:r>
              <a:rPr lang="en-GB" sz="2400" dirty="0"/>
              <a:t>call encompasses circumstances where an incident is </a:t>
            </a:r>
            <a:r>
              <a:rPr lang="en-GB" sz="2400" dirty="0" smtClean="0"/>
              <a:t>presents: </a:t>
            </a:r>
          </a:p>
          <a:p>
            <a:pPr marL="0" indent="0"/>
            <a:endParaRPr lang="en-GB" sz="2400" dirty="0"/>
          </a:p>
          <a:p>
            <a:r>
              <a:rPr lang="en-GB" sz="2400" b="1" dirty="0"/>
              <a:t>Danger to </a:t>
            </a:r>
            <a:r>
              <a:rPr lang="en-GB" sz="2400" b="1" dirty="0" smtClean="0"/>
              <a:t>life,</a:t>
            </a:r>
            <a:endParaRPr lang="en-GB" sz="2400" b="1" dirty="0"/>
          </a:p>
          <a:p>
            <a:r>
              <a:rPr lang="en-GB" sz="2400" b="1" dirty="0"/>
              <a:t>Use of or immediate threat of use of </a:t>
            </a:r>
            <a:r>
              <a:rPr lang="en-GB" sz="2400" b="1" dirty="0" smtClean="0"/>
              <a:t>violence,</a:t>
            </a:r>
            <a:endParaRPr lang="en-GB" sz="2400" b="1" dirty="0"/>
          </a:p>
          <a:p>
            <a:r>
              <a:rPr lang="en-GB" sz="2400" b="1" dirty="0"/>
              <a:t>Serious injury to a </a:t>
            </a:r>
            <a:r>
              <a:rPr lang="en-GB" sz="2400" b="1" dirty="0" smtClean="0"/>
              <a:t>person, </a:t>
            </a:r>
            <a:endParaRPr lang="en-GB" sz="2400" b="1" dirty="0"/>
          </a:p>
          <a:p>
            <a:r>
              <a:rPr lang="en-GB" sz="2400" b="1" dirty="0"/>
              <a:t>Serious damage to </a:t>
            </a:r>
            <a:r>
              <a:rPr lang="en-GB" sz="2400" b="1" dirty="0" smtClean="0"/>
              <a:t>property,</a:t>
            </a:r>
          </a:p>
          <a:p>
            <a:r>
              <a:rPr lang="en-GB" sz="2400" b="1" dirty="0" smtClean="0"/>
              <a:t>Serious Public Order Situation.</a:t>
            </a:r>
            <a:endParaRPr lang="en-GB" sz="2400" b="1" dirty="0"/>
          </a:p>
          <a:p>
            <a:endParaRPr lang="en-GB" sz="1600" dirty="0"/>
          </a:p>
          <a:p>
            <a:endParaRPr lang="en-GB" sz="1600" dirty="0"/>
          </a:p>
        </p:txBody>
      </p:sp>
    </p:spTree>
    <p:extLst>
      <p:ext uri="{BB962C8B-B14F-4D97-AF65-F5344CB8AC3E}">
        <p14:creationId xmlns:p14="http://schemas.microsoft.com/office/powerpoint/2010/main" val="13544391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332656"/>
            <a:ext cx="8640960" cy="6120680"/>
          </a:xfrm>
        </p:spPr>
        <p:txBody>
          <a:bodyPr>
            <a:normAutofit/>
          </a:bodyPr>
          <a:lstStyle/>
          <a:p>
            <a:pPr marL="0" indent="0">
              <a:buNone/>
            </a:pPr>
            <a:endParaRPr lang="en-GB" sz="1600" dirty="0"/>
          </a:p>
          <a:p>
            <a:pPr marL="0" indent="0"/>
            <a:r>
              <a:rPr lang="en-GB" sz="2400" dirty="0"/>
              <a:t>Where the contact relates to an allegation of criminal conduct, it will be dealt with as an emergency if</a:t>
            </a:r>
            <a:r>
              <a:rPr lang="en-GB" sz="2400" dirty="0" smtClean="0"/>
              <a:t>:</a:t>
            </a:r>
          </a:p>
          <a:p>
            <a:pPr marL="0" indent="0"/>
            <a:endParaRPr lang="en-GB" sz="2400" dirty="0"/>
          </a:p>
          <a:p>
            <a:r>
              <a:rPr lang="en-GB" sz="2400" b="1" dirty="0"/>
              <a:t>The crime is, or is likely to be </a:t>
            </a:r>
            <a:r>
              <a:rPr lang="en-GB" sz="2400" b="1" dirty="0" smtClean="0"/>
              <a:t>serious,</a:t>
            </a:r>
          </a:p>
          <a:p>
            <a:r>
              <a:rPr lang="en-GB" sz="2400" b="1" dirty="0" smtClean="0"/>
              <a:t>The crime is in progress,</a:t>
            </a:r>
            <a:endParaRPr lang="en-GB" sz="2400" b="1" dirty="0"/>
          </a:p>
          <a:p>
            <a:r>
              <a:rPr lang="en-GB" sz="2400" b="1" dirty="0"/>
              <a:t>An offender </a:t>
            </a:r>
            <a:r>
              <a:rPr lang="en-GB" sz="2400" b="1" dirty="0" smtClean="0"/>
              <a:t>is at the crime scene,</a:t>
            </a:r>
            <a:endParaRPr lang="en-GB" sz="2400" b="1" dirty="0"/>
          </a:p>
          <a:p>
            <a:pPr marL="0" indent="0"/>
            <a:r>
              <a:rPr lang="en-GB" sz="2400" b="1" dirty="0"/>
              <a:t>An offender has been </a:t>
            </a:r>
            <a:r>
              <a:rPr lang="en-GB" sz="2400" b="1" dirty="0" smtClean="0"/>
              <a:t>detained,</a:t>
            </a:r>
          </a:p>
          <a:p>
            <a:pPr marL="0" indent="0"/>
            <a:r>
              <a:rPr lang="en-GB" sz="2400" b="1" dirty="0" smtClean="0"/>
              <a:t>The defendant </a:t>
            </a:r>
            <a:r>
              <a:rPr lang="en-GB" sz="2400" b="1" dirty="0"/>
              <a:t>poses, or is likely to pose, a risk to other </a:t>
            </a:r>
            <a:r>
              <a:rPr lang="en-GB" sz="2400" b="1" dirty="0" smtClean="0"/>
              <a:t>people.</a:t>
            </a:r>
            <a:endParaRPr lang="en-GB" sz="2400" b="1" dirty="0"/>
          </a:p>
          <a:p>
            <a:endParaRPr lang="en-GB" sz="1600" dirty="0"/>
          </a:p>
        </p:txBody>
      </p:sp>
    </p:spTree>
    <p:extLst>
      <p:ext uri="{BB962C8B-B14F-4D97-AF65-F5344CB8AC3E}">
        <p14:creationId xmlns:p14="http://schemas.microsoft.com/office/powerpoint/2010/main" val="9491095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8" name="Rectangle 2"/>
          <p:cNvSpPr>
            <a:spLocks noGrp="1" noChangeArrowheads="1"/>
          </p:cNvSpPr>
          <p:nvPr>
            <p:ph type="title"/>
            <p:custDataLst>
              <p:tags r:id="rId1"/>
            </p:custDataLst>
          </p:nvPr>
        </p:nvSpPr>
        <p:spPr>
          <a:xfrm>
            <a:off x="0" y="-459432"/>
            <a:ext cx="8458200" cy="2553408"/>
          </a:xfrm>
        </p:spPr>
        <p:txBody>
          <a:bodyPr/>
          <a:lstStyle/>
          <a:p>
            <a:r>
              <a:rPr lang="en-GB" altLang="en-US" b="1" dirty="0" smtClean="0"/>
              <a:t>Call Grading</a:t>
            </a:r>
          </a:p>
        </p:txBody>
      </p:sp>
      <p:sp>
        <p:nvSpPr>
          <p:cNvPr id="316419" name="Rectangle 3"/>
          <p:cNvSpPr>
            <a:spLocks noGrp="1" noChangeArrowheads="1"/>
          </p:cNvSpPr>
          <p:nvPr>
            <p:ph idx="1"/>
            <p:custDataLst>
              <p:tags r:id="rId2"/>
            </p:custDataLst>
          </p:nvPr>
        </p:nvSpPr>
        <p:spPr>
          <a:xfrm>
            <a:off x="457200" y="980728"/>
            <a:ext cx="8229600" cy="4713288"/>
          </a:xfrm>
        </p:spPr>
        <p:txBody>
          <a:bodyPr/>
          <a:lstStyle/>
          <a:p>
            <a:pPr algn="ctr"/>
            <a:r>
              <a:rPr lang="en-GB" altLang="en-US" dirty="0" smtClean="0"/>
              <a:t>Priority response calls/Grade 2 </a:t>
            </a:r>
          </a:p>
        </p:txBody>
      </p:sp>
      <p:pic>
        <p:nvPicPr>
          <p:cNvPr id="3" name="Picture 2"/>
          <p:cNvPicPr>
            <a:picLocks noChangeAspect="1"/>
          </p:cNvPicPr>
          <p:nvPr>
            <p:custDataLst>
              <p:tags r:id="rId3"/>
            </p:custDataLst>
          </p:nvPr>
        </p:nvPicPr>
        <p:blipFill rotWithShape="1">
          <a:blip r:embed="rId6" cstate="print">
            <a:extLst>
              <a:ext uri="{28A0092B-C50C-407E-A947-70E740481C1C}">
                <a14:useLocalDpi xmlns:a14="http://schemas.microsoft.com/office/drawing/2010/main" val="0"/>
              </a:ext>
            </a:extLst>
          </a:blip>
          <a:srcRect b="3609"/>
          <a:stretch/>
        </p:blipFill>
        <p:spPr>
          <a:xfrm>
            <a:off x="539552" y="2013373"/>
            <a:ext cx="8064896" cy="4696185"/>
          </a:xfrm>
          <a:prstGeom prst="rect">
            <a:avLst/>
          </a:prstGeom>
          <a:ln>
            <a:noFill/>
          </a:ln>
          <a:effectLst>
            <a:softEdge rad="112500"/>
          </a:effectLst>
        </p:spPr>
      </p:pic>
    </p:spTree>
    <p:extLst>
      <p:ext uri="{BB962C8B-B14F-4D97-AF65-F5344CB8AC3E}">
        <p14:creationId xmlns:p14="http://schemas.microsoft.com/office/powerpoint/2010/main" val="1617585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641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6419"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107950" y="476250"/>
            <a:ext cx="9036050" cy="5649913"/>
          </a:xfrm>
        </p:spPr>
        <p:txBody>
          <a:bodyPr/>
          <a:lstStyle/>
          <a:p>
            <a:pPr marL="0" indent="0"/>
            <a:r>
              <a:rPr lang="en-GB" sz="2800" dirty="0" smtClean="0"/>
              <a:t>Require </a:t>
            </a:r>
            <a:r>
              <a:rPr lang="en-GB" sz="2800" dirty="0"/>
              <a:t>a response </a:t>
            </a:r>
            <a:r>
              <a:rPr lang="en-GB" sz="2800" dirty="0" smtClean="0"/>
              <a:t>asap, (within </a:t>
            </a:r>
            <a:r>
              <a:rPr lang="en-GB" sz="2800" dirty="0"/>
              <a:t>an </a:t>
            </a:r>
            <a:r>
              <a:rPr lang="en-GB" sz="2800" dirty="0" smtClean="0"/>
              <a:t>hour), </a:t>
            </a:r>
            <a:endParaRPr lang="en-GB" sz="2800" dirty="0"/>
          </a:p>
          <a:p>
            <a:pPr marL="0" indent="0"/>
            <a:r>
              <a:rPr lang="en-GB" sz="2800" dirty="0" smtClean="0"/>
              <a:t>Typically: </a:t>
            </a:r>
            <a:endParaRPr lang="en-GB" sz="2800" dirty="0"/>
          </a:p>
          <a:p>
            <a:r>
              <a:rPr lang="en-GB" sz="2800" dirty="0"/>
              <a:t>A witness or evidence is </a:t>
            </a:r>
            <a:r>
              <a:rPr lang="en-GB" sz="2800" dirty="0" smtClean="0"/>
              <a:t>available,</a:t>
            </a:r>
            <a:endParaRPr lang="en-GB" sz="2800" dirty="0"/>
          </a:p>
          <a:p>
            <a:r>
              <a:rPr lang="en-GB" sz="2800" dirty="0"/>
              <a:t>Domestic </a:t>
            </a:r>
            <a:r>
              <a:rPr lang="en-GB" sz="2800" dirty="0" smtClean="0"/>
              <a:t>burglary,</a:t>
            </a:r>
            <a:endParaRPr lang="en-GB" sz="2800" dirty="0"/>
          </a:p>
          <a:p>
            <a:r>
              <a:rPr lang="en-GB" sz="2800" dirty="0"/>
              <a:t>Non-vulnerable missing </a:t>
            </a:r>
            <a:r>
              <a:rPr lang="en-GB" sz="2800" dirty="0" smtClean="0"/>
              <a:t>person,</a:t>
            </a:r>
            <a:endParaRPr lang="en-GB" sz="2800" dirty="0"/>
          </a:p>
          <a:p>
            <a:r>
              <a:rPr lang="en-GB" sz="2800" dirty="0"/>
              <a:t>Hate </a:t>
            </a:r>
            <a:r>
              <a:rPr lang="en-GB" sz="2800" dirty="0" smtClean="0"/>
              <a:t>Crime,</a:t>
            </a:r>
            <a:endParaRPr lang="en-GB" sz="2800" dirty="0"/>
          </a:p>
          <a:p>
            <a:pPr marL="0" indent="0"/>
            <a:r>
              <a:rPr lang="en-GB" sz="2800" dirty="0"/>
              <a:t>Domestic Abuse where the offender is not at the scene</a:t>
            </a:r>
          </a:p>
          <a:p>
            <a:pPr marL="0" indent="0"/>
            <a:r>
              <a:rPr lang="en-GB" sz="2800" dirty="0"/>
              <a:t>Anti-Social Behaviour where a crime has been committed, or there is potential for a crime to be committed.</a:t>
            </a:r>
          </a:p>
          <a:p>
            <a:endParaRPr lang="en-GB" dirty="0"/>
          </a:p>
          <a:p>
            <a:endParaRPr lang="en-GB" dirty="0"/>
          </a:p>
          <a:p>
            <a:endParaRPr lang="en-GB" dirty="0"/>
          </a:p>
        </p:txBody>
      </p:sp>
    </p:spTree>
    <p:extLst>
      <p:ext uri="{BB962C8B-B14F-4D97-AF65-F5344CB8AC3E}">
        <p14:creationId xmlns:p14="http://schemas.microsoft.com/office/powerpoint/2010/main" val="42263029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8" name="Rectangle 2"/>
          <p:cNvSpPr>
            <a:spLocks noGrp="1" noChangeArrowheads="1"/>
          </p:cNvSpPr>
          <p:nvPr>
            <p:ph type="title"/>
            <p:custDataLst>
              <p:tags r:id="rId1"/>
            </p:custDataLst>
          </p:nvPr>
        </p:nvSpPr>
        <p:spPr/>
        <p:txBody>
          <a:bodyPr/>
          <a:lstStyle/>
          <a:p>
            <a:r>
              <a:rPr lang="en-GB" altLang="en-US" b="1" dirty="0" smtClean="0"/>
              <a:t>Call Grading</a:t>
            </a:r>
          </a:p>
        </p:txBody>
      </p:sp>
      <p:sp>
        <p:nvSpPr>
          <p:cNvPr id="316419" name="Rectangle 3"/>
          <p:cNvSpPr>
            <a:spLocks noGrp="1" noChangeArrowheads="1"/>
          </p:cNvSpPr>
          <p:nvPr>
            <p:ph idx="1"/>
            <p:custDataLst>
              <p:tags r:id="rId2"/>
            </p:custDataLst>
          </p:nvPr>
        </p:nvSpPr>
        <p:spPr/>
        <p:txBody>
          <a:bodyPr/>
          <a:lstStyle/>
          <a:p>
            <a:pPr algn="ctr"/>
            <a:r>
              <a:rPr lang="en-GB" altLang="en-US" dirty="0" smtClean="0"/>
              <a:t>Scheduled response calls Grade 3</a:t>
            </a:r>
          </a:p>
          <a:p>
            <a:pPr algn="ctr"/>
            <a:r>
              <a:rPr lang="en-GB" altLang="en-US" dirty="0" smtClean="0"/>
              <a:t>By Appointment within 24 hours </a:t>
            </a:r>
          </a:p>
        </p:txBody>
      </p:sp>
      <p:pic>
        <p:nvPicPr>
          <p:cNvPr id="4" name="Picture 3"/>
          <p:cNvPicPr>
            <a:picLocks noChangeAspect="1"/>
          </p:cNvPicPr>
          <p:nvPr>
            <p:custDataLst>
              <p:tags r:id="rId3"/>
            </p:custDataLst>
          </p:nvPr>
        </p:nvPicPr>
        <p:blipFill>
          <a:blip r:embed="rId6" cstate="print">
            <a:extLst>
              <a:ext uri="{28A0092B-C50C-407E-A947-70E740481C1C}">
                <a14:useLocalDpi xmlns:a14="http://schemas.microsoft.com/office/drawing/2010/main" val="0"/>
              </a:ext>
            </a:extLst>
          </a:blip>
          <a:stretch>
            <a:fillRect/>
          </a:stretch>
        </p:blipFill>
        <p:spPr>
          <a:xfrm>
            <a:off x="1187624" y="2852936"/>
            <a:ext cx="6912768" cy="3672408"/>
          </a:xfrm>
          <a:prstGeom prst="rect">
            <a:avLst/>
          </a:prstGeom>
          <a:ln>
            <a:noFill/>
          </a:ln>
          <a:effectLst>
            <a:softEdge rad="112500"/>
          </a:effectLst>
        </p:spPr>
      </p:pic>
    </p:spTree>
    <p:extLst>
      <p:ext uri="{BB962C8B-B14F-4D97-AF65-F5344CB8AC3E}">
        <p14:creationId xmlns:p14="http://schemas.microsoft.com/office/powerpoint/2010/main" val="1080472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64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16419">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6419"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8" name="Rectangle 2"/>
          <p:cNvSpPr>
            <a:spLocks noGrp="1" noChangeArrowheads="1"/>
          </p:cNvSpPr>
          <p:nvPr>
            <p:ph type="title"/>
            <p:custDataLst>
              <p:tags r:id="rId1"/>
            </p:custDataLst>
          </p:nvPr>
        </p:nvSpPr>
        <p:spPr/>
        <p:txBody>
          <a:bodyPr/>
          <a:lstStyle/>
          <a:p>
            <a:r>
              <a:rPr lang="en-GB" altLang="en-US" b="1" dirty="0" smtClean="0"/>
              <a:t>Call Grading</a:t>
            </a:r>
          </a:p>
        </p:txBody>
      </p:sp>
      <p:sp>
        <p:nvSpPr>
          <p:cNvPr id="316419" name="Rectangle 3"/>
          <p:cNvSpPr>
            <a:spLocks noGrp="1" noChangeArrowheads="1"/>
          </p:cNvSpPr>
          <p:nvPr>
            <p:ph idx="1"/>
            <p:custDataLst>
              <p:tags r:id="rId2"/>
            </p:custDataLst>
          </p:nvPr>
        </p:nvSpPr>
        <p:spPr/>
        <p:txBody>
          <a:bodyPr/>
          <a:lstStyle/>
          <a:p>
            <a:pPr algn="ctr"/>
            <a:r>
              <a:rPr lang="en-GB" altLang="en-US" dirty="0" smtClean="0"/>
              <a:t>Resolved without deployment calls Grade 4</a:t>
            </a:r>
          </a:p>
        </p:txBody>
      </p:sp>
      <p:pic>
        <p:nvPicPr>
          <p:cNvPr id="3" name="Picture 2"/>
          <p:cNvPicPr>
            <a:picLocks noChangeAspect="1"/>
          </p:cNvPicPr>
          <p:nvPr>
            <p:custDataLst>
              <p:tags r:id="rId3"/>
            </p:custDataLst>
          </p:nvPr>
        </p:nvPicPr>
        <p:blipFill>
          <a:blip r:embed="rId6" cstate="print">
            <a:extLst>
              <a:ext uri="{28A0092B-C50C-407E-A947-70E740481C1C}">
                <a14:useLocalDpi xmlns:a14="http://schemas.microsoft.com/office/drawing/2010/main" val="0"/>
              </a:ext>
            </a:extLst>
          </a:blip>
          <a:stretch>
            <a:fillRect/>
          </a:stretch>
        </p:blipFill>
        <p:spPr>
          <a:xfrm>
            <a:off x="983432" y="2636912"/>
            <a:ext cx="7177135" cy="4037138"/>
          </a:xfrm>
          <a:prstGeom prst="rect">
            <a:avLst/>
          </a:prstGeom>
          <a:ln>
            <a:noFill/>
          </a:ln>
          <a:effectLst>
            <a:softEdge rad="112500"/>
          </a:effectLst>
        </p:spPr>
      </p:pic>
    </p:spTree>
    <p:extLst>
      <p:ext uri="{BB962C8B-B14F-4D97-AF65-F5344CB8AC3E}">
        <p14:creationId xmlns:p14="http://schemas.microsoft.com/office/powerpoint/2010/main" val="1585969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641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6419"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5" cstate="print">
            <a:lum bright="70000" contrast="-70000"/>
            <a:extLst>
              <a:ext uri="{28A0092B-C50C-407E-A947-70E740481C1C}">
                <a14:useLocalDpi xmlns:a14="http://schemas.microsoft.com/office/drawing/2010/main" val="0"/>
              </a:ext>
            </a:extLst>
          </a:blip>
          <a:stretch>
            <a:fillRect/>
          </a:stretch>
        </p:blipFill>
        <p:spPr>
          <a:xfrm>
            <a:off x="-1332656" y="-243408"/>
            <a:ext cx="11293112" cy="6857999"/>
          </a:xfrm>
          <a:prstGeom prst="rect">
            <a:avLst/>
          </a:prstGeom>
        </p:spPr>
      </p:pic>
      <p:sp>
        <p:nvSpPr>
          <p:cNvPr id="302086" name="Rectangle 6"/>
          <p:cNvSpPr>
            <a:spLocks noGrp="1" noChangeArrowheads="1"/>
          </p:cNvSpPr>
          <p:nvPr>
            <p:ph type="title"/>
            <p:custDataLst>
              <p:tags r:id="rId1"/>
            </p:custDataLst>
          </p:nvPr>
        </p:nvSpPr>
        <p:spPr/>
        <p:txBody>
          <a:bodyPr/>
          <a:lstStyle/>
          <a:p>
            <a:r>
              <a:rPr lang="en-GB" altLang="en-US" b="1" dirty="0" smtClean="0"/>
              <a:t>Information</a:t>
            </a:r>
          </a:p>
        </p:txBody>
      </p:sp>
      <p:sp>
        <p:nvSpPr>
          <p:cNvPr id="302087" name="Rectangle 7"/>
          <p:cNvSpPr>
            <a:spLocks noGrp="1" noChangeArrowheads="1"/>
          </p:cNvSpPr>
          <p:nvPr>
            <p:ph idx="1"/>
            <p:custDataLst>
              <p:tags r:id="rId2"/>
            </p:custDataLst>
          </p:nvPr>
        </p:nvSpPr>
        <p:spPr/>
        <p:txBody>
          <a:bodyPr/>
          <a:lstStyle/>
          <a:p>
            <a:pPr marL="0" indent="0" algn="ctr"/>
            <a:endParaRPr lang="en-GB" altLang="en-US" dirty="0" smtClean="0"/>
          </a:p>
          <a:p>
            <a:pPr marL="0" indent="0" algn="ctr"/>
            <a:r>
              <a:rPr lang="en-GB" altLang="en-US" dirty="0" smtClean="0"/>
              <a:t>Information is anything which adds to the picture as to what has, is, or possibly will be happening at an incident.</a:t>
            </a:r>
          </a:p>
          <a:p>
            <a:pPr marL="0" indent="0" algn="ctr"/>
            <a:endParaRPr lang="en-GB" altLang="en-US" dirty="0" smtClean="0"/>
          </a:p>
          <a:p>
            <a:pPr marL="0" indent="0" algn="ctr"/>
            <a:r>
              <a:rPr lang="en-GB" altLang="en-US" dirty="0" smtClean="0"/>
              <a:t>Q. Where do we get information from ?</a:t>
            </a:r>
          </a:p>
          <a:p>
            <a:pPr marL="0" indent="0" algn="ctr"/>
            <a:endParaRPr lang="en-GB" altLang="en-US" dirty="0" smtClean="0"/>
          </a:p>
          <a:p>
            <a:pPr marL="0" indent="0" algn="ctr"/>
            <a:endParaRPr lang="en-GB" alt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208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208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2087"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5" cstate="print">
            <a:lum bright="70000" contrast="-70000"/>
            <a:extLst>
              <a:ext uri="{28A0092B-C50C-407E-A947-70E740481C1C}">
                <a14:useLocalDpi xmlns:a14="http://schemas.microsoft.com/office/drawing/2010/main" val="0"/>
              </a:ext>
            </a:extLst>
          </a:blip>
          <a:stretch>
            <a:fillRect/>
          </a:stretch>
        </p:blipFill>
        <p:spPr>
          <a:xfrm>
            <a:off x="-252536" y="-1"/>
            <a:ext cx="9563198" cy="6920141"/>
          </a:xfrm>
          <a:prstGeom prst="rect">
            <a:avLst/>
          </a:prstGeom>
        </p:spPr>
      </p:pic>
      <p:sp>
        <p:nvSpPr>
          <p:cNvPr id="306178" name="Rectangle 2"/>
          <p:cNvSpPr>
            <a:spLocks noGrp="1" noChangeArrowheads="1"/>
          </p:cNvSpPr>
          <p:nvPr>
            <p:ph type="title"/>
            <p:custDataLst>
              <p:tags r:id="rId1"/>
            </p:custDataLst>
          </p:nvPr>
        </p:nvSpPr>
        <p:spPr/>
        <p:txBody>
          <a:bodyPr/>
          <a:lstStyle/>
          <a:p>
            <a:r>
              <a:rPr lang="en-GB" altLang="en-US" b="1" dirty="0" smtClean="0"/>
              <a:t>Establishing the type of incident</a:t>
            </a:r>
          </a:p>
        </p:txBody>
      </p:sp>
      <p:sp>
        <p:nvSpPr>
          <p:cNvPr id="306179" name="Rectangle 3"/>
          <p:cNvSpPr>
            <a:spLocks noGrp="1" noChangeArrowheads="1"/>
          </p:cNvSpPr>
          <p:nvPr>
            <p:ph idx="1"/>
            <p:custDataLst>
              <p:tags r:id="rId2"/>
            </p:custDataLst>
          </p:nvPr>
        </p:nvSpPr>
        <p:spPr>
          <a:xfrm>
            <a:off x="414263" y="2578608"/>
            <a:ext cx="8229600" cy="3442679"/>
          </a:xfrm>
        </p:spPr>
        <p:txBody>
          <a:bodyPr>
            <a:normAutofit/>
          </a:bodyPr>
          <a:lstStyle/>
          <a:p>
            <a:pPr>
              <a:spcBef>
                <a:spcPts val="0"/>
              </a:spcBef>
              <a:spcAft>
                <a:spcPts val="1800"/>
              </a:spcAft>
            </a:pPr>
            <a:r>
              <a:rPr lang="en-GB" altLang="en-US" sz="2400" dirty="0" smtClean="0"/>
              <a:t>Details of informant</a:t>
            </a:r>
          </a:p>
          <a:p>
            <a:pPr>
              <a:spcBef>
                <a:spcPts val="0"/>
              </a:spcBef>
              <a:spcAft>
                <a:spcPts val="1800"/>
              </a:spcAft>
            </a:pPr>
            <a:r>
              <a:rPr lang="en-GB" altLang="en-US" sz="2400" dirty="0" smtClean="0"/>
              <a:t>Details of parties involved</a:t>
            </a:r>
          </a:p>
          <a:p>
            <a:pPr>
              <a:spcBef>
                <a:spcPts val="0"/>
              </a:spcBef>
              <a:spcAft>
                <a:spcPts val="1800"/>
              </a:spcAft>
            </a:pPr>
            <a:r>
              <a:rPr lang="en-GB" altLang="en-US" sz="2400" dirty="0" smtClean="0"/>
              <a:t>Details of any injuries to any parties</a:t>
            </a:r>
          </a:p>
          <a:p>
            <a:pPr>
              <a:spcBef>
                <a:spcPts val="0"/>
              </a:spcBef>
              <a:spcAft>
                <a:spcPts val="1800"/>
              </a:spcAft>
            </a:pPr>
            <a:r>
              <a:rPr lang="en-GB" altLang="en-US" sz="2400" dirty="0" smtClean="0"/>
              <a:t>Details of offenders if known</a:t>
            </a:r>
          </a:p>
          <a:p>
            <a:pPr>
              <a:spcBef>
                <a:spcPts val="0"/>
              </a:spcBef>
              <a:spcAft>
                <a:spcPts val="1800"/>
              </a:spcAft>
            </a:pPr>
            <a:r>
              <a:rPr lang="en-GB" altLang="en-US" sz="2400" dirty="0" smtClean="0"/>
              <a:t>Are offenders still at scene</a:t>
            </a:r>
          </a:p>
          <a:p>
            <a:pPr>
              <a:spcBef>
                <a:spcPts val="0"/>
              </a:spcBef>
              <a:spcAft>
                <a:spcPts val="1800"/>
              </a:spcAft>
            </a:pPr>
            <a:r>
              <a:rPr lang="en-GB" altLang="en-US" sz="2400" dirty="0" smtClean="0"/>
              <a:t>Actions to date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61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61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0617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0617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0617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0617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custDataLst>
              <p:tags r:id="rId1"/>
            </p:custDataLst>
          </p:nvPr>
        </p:nvSpPr>
        <p:spPr>
          <a:xfrm>
            <a:off x="0" y="-40585"/>
            <a:ext cx="9144000" cy="689858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50" name="Picture 2" descr="legislation2"/>
          <p:cNvPicPr>
            <a:picLocks noChangeAspect="1" noChangeArrowheads="1"/>
          </p:cNvPicPr>
          <p:nvPr>
            <p:custDataLst>
              <p:tags r:id="rId2"/>
            </p:custDataLst>
          </p:nvPr>
        </p:nvPicPr>
        <p:blipFill rotWithShape="1">
          <a:blip r:embed="rId6" cstate="print">
            <a:lum bright="70000" contrast="-70000"/>
            <a:extLst>
              <a:ext uri="{28A0092B-C50C-407E-A947-70E740481C1C}">
                <a14:useLocalDpi xmlns:a14="http://schemas.microsoft.com/office/drawing/2010/main" val="0"/>
              </a:ext>
            </a:extLst>
          </a:blip>
          <a:srcRect t="2063" b="8333"/>
          <a:stretch/>
        </p:blipFill>
        <p:spPr bwMode="auto">
          <a:xfrm>
            <a:off x="755576" y="-27384"/>
            <a:ext cx="7857415" cy="6923315"/>
          </a:xfrm>
          <a:prstGeom prst="rect">
            <a:avLst/>
          </a:prstGeom>
          <a:ln>
            <a:noFill/>
          </a:ln>
          <a:effectLst>
            <a:softEdge rad="317500"/>
          </a:effectLst>
          <a:extLst>
            <a:ext uri="{909E8E84-426E-40DD-AFC4-6F175D3DCCD1}">
              <a14:hiddenFill xmlns:a14="http://schemas.microsoft.com/office/drawing/2010/main">
                <a:solidFill>
                  <a:srgbClr val="FFFFFF"/>
                </a:solidFill>
              </a14:hiddenFill>
            </a:ext>
          </a:extLst>
        </p:spPr>
      </p:pic>
      <p:sp>
        <p:nvSpPr>
          <p:cNvPr id="434181" name="Rectangle 5"/>
          <p:cNvSpPr>
            <a:spLocks noGrp="1" noChangeArrowheads="1"/>
          </p:cNvSpPr>
          <p:nvPr>
            <p:ph sz="half" idx="1"/>
            <p:custDataLst>
              <p:tags r:id="rId3"/>
            </p:custDataLst>
          </p:nvPr>
        </p:nvSpPr>
        <p:spPr>
          <a:xfrm>
            <a:off x="395536" y="476672"/>
            <a:ext cx="8352928" cy="6048672"/>
          </a:xfrm>
        </p:spPr>
        <p:txBody>
          <a:bodyPr/>
          <a:lstStyle/>
          <a:p>
            <a:pPr marL="0" indent="0" algn="just">
              <a:spcBef>
                <a:spcPct val="0"/>
              </a:spcBef>
              <a:spcAft>
                <a:spcPts val="1800"/>
              </a:spcAft>
              <a:buNone/>
            </a:pPr>
            <a:r>
              <a:rPr lang="en-GB" altLang="en-US" sz="2400" u="sng" dirty="0" smtClean="0"/>
              <a:t>Legislation to be Considered when attending Incidents</a:t>
            </a:r>
          </a:p>
          <a:p>
            <a:pPr marL="0" indent="0" algn="just">
              <a:spcBef>
                <a:spcPct val="0"/>
              </a:spcBef>
              <a:spcAft>
                <a:spcPts val="1800"/>
              </a:spcAft>
              <a:buNone/>
            </a:pPr>
            <a:endParaRPr lang="en-GB" altLang="en-US" sz="2400" u="sng" dirty="0" smtClean="0"/>
          </a:p>
          <a:p>
            <a:pPr marL="0" indent="0">
              <a:spcBef>
                <a:spcPct val="0"/>
              </a:spcBef>
              <a:spcAft>
                <a:spcPts val="1800"/>
              </a:spcAft>
            </a:pPr>
            <a:r>
              <a:rPr lang="en-GB" altLang="en-US" sz="2400" dirty="0" smtClean="0"/>
              <a:t>Regulation of Investigatory Powers Act 2000</a:t>
            </a:r>
          </a:p>
          <a:p>
            <a:pPr marL="0" indent="0">
              <a:spcBef>
                <a:spcPct val="0"/>
              </a:spcBef>
              <a:spcAft>
                <a:spcPts val="1800"/>
              </a:spcAft>
            </a:pPr>
            <a:r>
              <a:rPr lang="en-GB" altLang="en-US" sz="2400" dirty="0" smtClean="0"/>
              <a:t>Criminal Procedures and Investigations Act 1996</a:t>
            </a:r>
          </a:p>
          <a:p>
            <a:pPr marL="0" indent="0">
              <a:spcBef>
                <a:spcPct val="0"/>
              </a:spcBef>
              <a:spcAft>
                <a:spcPts val="1800"/>
              </a:spcAft>
            </a:pPr>
            <a:r>
              <a:rPr lang="en-GB" altLang="en-US" sz="2400" dirty="0" smtClean="0"/>
              <a:t>PACE 1984</a:t>
            </a:r>
          </a:p>
          <a:p>
            <a:pPr marL="0" indent="0">
              <a:spcBef>
                <a:spcPct val="0"/>
              </a:spcBef>
              <a:spcAft>
                <a:spcPts val="1800"/>
              </a:spcAft>
            </a:pPr>
            <a:r>
              <a:rPr lang="en-GB" altLang="en-US" sz="2400" dirty="0" smtClean="0"/>
              <a:t>Data Protection Act 1998</a:t>
            </a:r>
          </a:p>
          <a:p>
            <a:pPr marL="0" indent="0">
              <a:spcBef>
                <a:spcPct val="0"/>
              </a:spcBef>
              <a:spcAft>
                <a:spcPts val="1800"/>
              </a:spcAft>
            </a:pPr>
            <a:r>
              <a:rPr lang="en-GB" altLang="en-US" sz="2400" dirty="0" smtClean="0"/>
              <a:t>Human Rights Act 1998</a:t>
            </a:r>
          </a:p>
          <a:p>
            <a:pPr marL="0" indent="0">
              <a:spcBef>
                <a:spcPct val="0"/>
              </a:spcBef>
              <a:spcAft>
                <a:spcPts val="1800"/>
              </a:spcAft>
            </a:pPr>
            <a:r>
              <a:rPr lang="en-GB" altLang="en-US" sz="2400" dirty="0" smtClean="0"/>
              <a:t>Freedom of Information Act 2000</a:t>
            </a:r>
          </a:p>
          <a:p>
            <a:pPr marL="0" indent="0"/>
            <a:endParaRPr lang="en-GB" altLang="en-US" sz="2200"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34181">
                                            <p:txEl>
                                              <p:pRg st="0" end="0"/>
                                            </p:txEl>
                                          </p:spTgt>
                                        </p:tgtEl>
                                        <p:attrNameLst>
                                          <p:attrName>style.visibility</p:attrName>
                                        </p:attrNameLst>
                                      </p:cBhvr>
                                      <p:to>
                                        <p:strVal val="visible"/>
                                      </p:to>
                                    </p:set>
                                    <p:anim calcmode="lin" valueType="num">
                                      <p:cBhvr additive="base">
                                        <p:cTn id="7" dur="500" fill="hold"/>
                                        <p:tgtEl>
                                          <p:spTgt spid="43418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3418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34181">
                                            <p:txEl>
                                              <p:pRg st="2" end="2"/>
                                            </p:txEl>
                                          </p:spTgt>
                                        </p:tgtEl>
                                        <p:attrNameLst>
                                          <p:attrName>style.visibility</p:attrName>
                                        </p:attrNameLst>
                                      </p:cBhvr>
                                      <p:to>
                                        <p:strVal val="visible"/>
                                      </p:to>
                                    </p:set>
                                    <p:anim calcmode="lin" valueType="num">
                                      <p:cBhvr additive="base">
                                        <p:cTn id="13" dur="500" fill="hold"/>
                                        <p:tgtEl>
                                          <p:spTgt spid="434181">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3418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34181">
                                            <p:txEl>
                                              <p:pRg st="3" end="3"/>
                                            </p:txEl>
                                          </p:spTgt>
                                        </p:tgtEl>
                                        <p:attrNameLst>
                                          <p:attrName>style.visibility</p:attrName>
                                        </p:attrNameLst>
                                      </p:cBhvr>
                                      <p:to>
                                        <p:strVal val="visible"/>
                                      </p:to>
                                    </p:set>
                                    <p:anim calcmode="lin" valueType="num">
                                      <p:cBhvr additive="base">
                                        <p:cTn id="19" dur="500" fill="hold"/>
                                        <p:tgtEl>
                                          <p:spTgt spid="434181">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3418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34181">
                                            <p:txEl>
                                              <p:pRg st="4" end="4"/>
                                            </p:txEl>
                                          </p:spTgt>
                                        </p:tgtEl>
                                        <p:attrNameLst>
                                          <p:attrName>style.visibility</p:attrName>
                                        </p:attrNameLst>
                                      </p:cBhvr>
                                      <p:to>
                                        <p:strVal val="visible"/>
                                      </p:to>
                                    </p:set>
                                    <p:anim calcmode="lin" valueType="num">
                                      <p:cBhvr additive="base">
                                        <p:cTn id="25" dur="500" fill="hold"/>
                                        <p:tgtEl>
                                          <p:spTgt spid="434181">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3418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34181">
                                            <p:txEl>
                                              <p:pRg st="5" end="5"/>
                                            </p:txEl>
                                          </p:spTgt>
                                        </p:tgtEl>
                                        <p:attrNameLst>
                                          <p:attrName>style.visibility</p:attrName>
                                        </p:attrNameLst>
                                      </p:cBhvr>
                                      <p:to>
                                        <p:strVal val="visible"/>
                                      </p:to>
                                    </p:set>
                                    <p:anim calcmode="lin" valueType="num">
                                      <p:cBhvr additive="base">
                                        <p:cTn id="31" dur="500" fill="hold"/>
                                        <p:tgtEl>
                                          <p:spTgt spid="434181">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3418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34181">
                                            <p:txEl>
                                              <p:pRg st="6" end="6"/>
                                            </p:txEl>
                                          </p:spTgt>
                                        </p:tgtEl>
                                        <p:attrNameLst>
                                          <p:attrName>style.visibility</p:attrName>
                                        </p:attrNameLst>
                                      </p:cBhvr>
                                      <p:to>
                                        <p:strVal val="visible"/>
                                      </p:to>
                                    </p:set>
                                    <p:anim calcmode="lin" valueType="num">
                                      <p:cBhvr additive="base">
                                        <p:cTn id="37" dur="500" fill="hold"/>
                                        <p:tgtEl>
                                          <p:spTgt spid="434181">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34181">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34181">
                                            <p:txEl>
                                              <p:pRg st="7" end="7"/>
                                            </p:txEl>
                                          </p:spTgt>
                                        </p:tgtEl>
                                        <p:attrNameLst>
                                          <p:attrName>style.visibility</p:attrName>
                                        </p:attrNameLst>
                                      </p:cBhvr>
                                      <p:to>
                                        <p:strVal val="visible"/>
                                      </p:to>
                                    </p:set>
                                    <p:anim calcmode="lin" valueType="num">
                                      <p:cBhvr additive="base">
                                        <p:cTn id="43" dur="500" fill="hold"/>
                                        <p:tgtEl>
                                          <p:spTgt spid="434181">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34181">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4181"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descr="\\Client\G$\CKP Images\NIM\Policy &amp; Procedure 2.jpg"/>
          <p:cNvPicPr>
            <a:picLocks noChangeAspect="1" noChangeArrowheads="1"/>
          </p:cNvPicPr>
          <p:nvPr/>
        </p:nvPicPr>
        <p:blipFill>
          <a:blip r:embed="rId3" cstate="print">
            <a:duotone>
              <a:schemeClr val="accent5">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827584" y="620688"/>
            <a:ext cx="7704856" cy="5693866"/>
          </a:xfrm>
          <a:prstGeom prst="rect">
            <a:avLst/>
          </a:prstGeom>
          <a:noFill/>
        </p:spPr>
        <p:txBody>
          <a:bodyPr wrap="square" rtlCol="0">
            <a:spAutoFit/>
          </a:bodyPr>
          <a:lstStyle/>
          <a:p>
            <a:pPr algn="l"/>
            <a:r>
              <a:rPr lang="en-GB" sz="2800" b="0" dirty="0" smtClean="0">
                <a:solidFill>
                  <a:srgbClr val="3333FF"/>
                </a:solidFill>
              </a:rPr>
              <a:t>Mental Health Act 1983</a:t>
            </a:r>
          </a:p>
          <a:p>
            <a:pPr algn="l"/>
            <a:endParaRPr lang="en-GB" sz="2800" b="0" dirty="0">
              <a:solidFill>
                <a:srgbClr val="3333FF"/>
              </a:solidFill>
            </a:endParaRPr>
          </a:p>
          <a:p>
            <a:pPr algn="l"/>
            <a:r>
              <a:rPr lang="en-GB" sz="2800" b="0" dirty="0" smtClean="0">
                <a:solidFill>
                  <a:srgbClr val="3333FF"/>
                </a:solidFill>
              </a:rPr>
              <a:t>Mental Health Act 2007</a:t>
            </a:r>
          </a:p>
          <a:p>
            <a:pPr algn="l"/>
            <a:endParaRPr lang="en-GB" sz="2800" b="0" dirty="0">
              <a:solidFill>
                <a:srgbClr val="3333FF"/>
              </a:solidFill>
            </a:endParaRPr>
          </a:p>
          <a:p>
            <a:pPr algn="l"/>
            <a:r>
              <a:rPr lang="en-GB" sz="2800" b="0" dirty="0" smtClean="0">
                <a:solidFill>
                  <a:srgbClr val="3333FF"/>
                </a:solidFill>
              </a:rPr>
              <a:t>Equality Act 2010</a:t>
            </a:r>
          </a:p>
          <a:p>
            <a:pPr algn="l"/>
            <a:endParaRPr lang="en-GB" sz="2800" b="0" dirty="0">
              <a:solidFill>
                <a:srgbClr val="3333FF"/>
              </a:solidFill>
            </a:endParaRPr>
          </a:p>
          <a:p>
            <a:pPr algn="l"/>
            <a:r>
              <a:rPr lang="en-GB" sz="2800" b="0" dirty="0" smtClean="0">
                <a:solidFill>
                  <a:srgbClr val="3333FF"/>
                </a:solidFill>
              </a:rPr>
              <a:t>Road Traffic Act 1988</a:t>
            </a:r>
          </a:p>
          <a:p>
            <a:pPr algn="l"/>
            <a:endParaRPr lang="en-GB" sz="2800" b="0" dirty="0">
              <a:solidFill>
                <a:srgbClr val="3333FF"/>
              </a:solidFill>
            </a:endParaRPr>
          </a:p>
          <a:p>
            <a:pPr algn="l"/>
            <a:r>
              <a:rPr lang="en-GB" sz="2800" b="0" dirty="0" smtClean="0">
                <a:solidFill>
                  <a:srgbClr val="3333FF"/>
                </a:solidFill>
              </a:rPr>
              <a:t>Health &amp; Safety at Work Act 1974</a:t>
            </a:r>
          </a:p>
          <a:p>
            <a:pPr algn="l"/>
            <a:endParaRPr lang="en-GB" sz="2800" b="0" dirty="0">
              <a:solidFill>
                <a:srgbClr val="3333FF"/>
              </a:solidFill>
            </a:endParaRPr>
          </a:p>
          <a:p>
            <a:pPr algn="l"/>
            <a:r>
              <a:rPr lang="en-GB" sz="2800" b="0" dirty="0" smtClean="0">
                <a:solidFill>
                  <a:srgbClr val="3333FF"/>
                </a:solidFill>
              </a:rPr>
              <a:t>National Intelligence Model</a:t>
            </a:r>
          </a:p>
          <a:p>
            <a:pPr algn="l"/>
            <a:endParaRPr lang="en-GB" sz="2800" b="0" dirty="0">
              <a:solidFill>
                <a:srgbClr val="3333FF"/>
              </a:solidFill>
            </a:endParaRPr>
          </a:p>
          <a:p>
            <a:pPr algn="l"/>
            <a:r>
              <a:rPr lang="en-GB" sz="2800" b="0" dirty="0" smtClean="0">
                <a:solidFill>
                  <a:srgbClr val="3333FF"/>
                </a:solidFill>
              </a:rPr>
              <a:t>National Decision Model</a:t>
            </a:r>
            <a:endParaRPr lang="en-GB" sz="2800" b="0" dirty="0">
              <a:solidFill>
                <a:srgbClr val="3333FF"/>
              </a:solidFill>
            </a:endParaRPr>
          </a:p>
        </p:txBody>
      </p:sp>
    </p:spTree>
    <p:extLst>
      <p:ext uri="{BB962C8B-B14F-4D97-AF65-F5344CB8AC3E}">
        <p14:creationId xmlns:p14="http://schemas.microsoft.com/office/powerpoint/2010/main" val="101041239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Initial Response to Crime</a:t>
            </a:r>
            <a:br>
              <a:rPr lang="en-GB" dirty="0"/>
            </a:b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6632092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5" cstate="print">
            <a:lum bright="70000" contrast="-70000"/>
            <a:extLst>
              <a:ext uri="{28A0092B-C50C-407E-A947-70E740481C1C}">
                <a14:useLocalDpi xmlns:a14="http://schemas.microsoft.com/office/drawing/2010/main" val="0"/>
              </a:ext>
            </a:extLst>
          </a:blip>
          <a:srcRect t="24389"/>
          <a:stretch/>
        </p:blipFill>
        <p:spPr>
          <a:xfrm>
            <a:off x="1691680" y="1340768"/>
            <a:ext cx="5715000" cy="5041323"/>
          </a:xfrm>
          <a:prstGeom prst="rect">
            <a:avLst/>
          </a:prstGeom>
        </p:spPr>
      </p:pic>
      <p:sp>
        <p:nvSpPr>
          <p:cNvPr id="482306" name="Rectangle 3"/>
          <p:cNvSpPr>
            <a:spLocks noGrp="1" noChangeArrowheads="1"/>
          </p:cNvSpPr>
          <p:nvPr>
            <p:ph type="title" idx="4294967295"/>
            <p:custDataLst>
              <p:tags r:id="rId1"/>
            </p:custDataLst>
          </p:nvPr>
        </p:nvSpPr>
        <p:spPr>
          <a:xfrm>
            <a:off x="0" y="188913"/>
            <a:ext cx="8229600" cy="647700"/>
          </a:xfrm>
        </p:spPr>
        <p:txBody>
          <a:bodyPr/>
          <a:lstStyle/>
          <a:p>
            <a:pPr eaLnBrk="1" hangingPunct="1"/>
            <a:r>
              <a:rPr lang="en-GB" altLang="en-US" sz="3200" b="1" dirty="0" smtClean="0"/>
              <a:t>Arriving at the scene</a:t>
            </a:r>
          </a:p>
        </p:txBody>
      </p:sp>
      <p:sp>
        <p:nvSpPr>
          <p:cNvPr id="45060" name="Rectangle 4"/>
          <p:cNvSpPr>
            <a:spLocks noGrp="1" noChangeArrowheads="1"/>
          </p:cNvSpPr>
          <p:nvPr>
            <p:ph type="body" idx="4294967295"/>
            <p:custDataLst>
              <p:tags r:id="rId2"/>
            </p:custDataLst>
          </p:nvPr>
        </p:nvSpPr>
        <p:spPr>
          <a:xfrm>
            <a:off x="0" y="1412875"/>
            <a:ext cx="7705725" cy="4713288"/>
          </a:xfrm>
        </p:spPr>
        <p:txBody>
          <a:bodyPr/>
          <a:lstStyle/>
          <a:p>
            <a:pPr eaLnBrk="1" hangingPunct="1">
              <a:spcBef>
                <a:spcPct val="0"/>
              </a:spcBef>
              <a:spcAft>
                <a:spcPts val="1800"/>
              </a:spcAft>
            </a:pPr>
            <a:r>
              <a:rPr lang="en-GB" altLang="en-US" sz="3200" b="1" dirty="0" smtClean="0"/>
              <a:t>Assess</a:t>
            </a:r>
            <a:endParaRPr lang="en-GB" altLang="en-US" sz="3200" dirty="0" smtClean="0"/>
          </a:p>
          <a:p>
            <a:pPr marL="0" indent="0" eaLnBrk="1" hangingPunct="1">
              <a:spcBef>
                <a:spcPct val="0"/>
              </a:spcBef>
              <a:spcAft>
                <a:spcPts val="1800"/>
              </a:spcAft>
              <a:buNone/>
            </a:pPr>
            <a:r>
              <a:rPr lang="en-GB" altLang="en-US" sz="2800" b="1" dirty="0" smtClean="0"/>
              <a:t>		</a:t>
            </a:r>
            <a:endParaRPr lang="en-GB" altLang="en-US" dirty="0" smtClean="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506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5060">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60"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6" cstate="print">
            <a:lum bright="70000" contrast="-70000"/>
            <a:extLst>
              <a:ext uri="{28A0092B-C50C-407E-A947-70E740481C1C}">
                <a14:useLocalDpi xmlns:a14="http://schemas.microsoft.com/office/drawing/2010/main" val="0"/>
              </a:ext>
            </a:extLst>
          </a:blip>
          <a:srcRect b="6442"/>
          <a:stretch/>
        </p:blipFill>
        <p:spPr>
          <a:xfrm>
            <a:off x="1568128" y="2276872"/>
            <a:ext cx="7396359" cy="4581128"/>
          </a:xfrm>
          <a:prstGeom prst="rect">
            <a:avLst/>
          </a:prstGeom>
        </p:spPr>
      </p:pic>
      <p:pic>
        <p:nvPicPr>
          <p:cNvPr id="5" name="Picture 4"/>
          <p:cNvPicPr>
            <a:picLocks noChangeAspect="1"/>
          </p:cNvPicPr>
          <p:nvPr>
            <p:custDataLst>
              <p:tags r:id="rId1"/>
            </p:custDataLst>
          </p:nvPr>
        </p:nvPicPr>
        <p:blipFill rotWithShape="1">
          <a:blip r:embed="rId6" cstate="print">
            <a:lum bright="70000" contrast="-70000"/>
            <a:extLst>
              <a:ext uri="{28A0092B-C50C-407E-A947-70E740481C1C}">
                <a14:useLocalDpi xmlns:a14="http://schemas.microsoft.com/office/drawing/2010/main" val="0"/>
              </a:ext>
            </a:extLst>
          </a:blip>
          <a:srcRect l="6410" b="8247"/>
          <a:stretch/>
        </p:blipFill>
        <p:spPr>
          <a:xfrm>
            <a:off x="0" y="1412776"/>
            <a:ext cx="8389806" cy="5445224"/>
          </a:xfrm>
          <a:prstGeom prst="rect">
            <a:avLst/>
          </a:prstGeom>
          <a:ln>
            <a:noFill/>
          </a:ln>
          <a:effectLst>
            <a:softEdge rad="112500"/>
          </a:effectLst>
        </p:spPr>
      </p:pic>
      <p:sp>
        <p:nvSpPr>
          <p:cNvPr id="318466" name="Rectangle 2"/>
          <p:cNvSpPr>
            <a:spLocks noGrp="1" noChangeArrowheads="1"/>
          </p:cNvSpPr>
          <p:nvPr>
            <p:ph type="title"/>
            <p:custDataLst>
              <p:tags r:id="rId2"/>
            </p:custDataLst>
          </p:nvPr>
        </p:nvSpPr>
        <p:spPr/>
        <p:txBody>
          <a:bodyPr/>
          <a:lstStyle/>
          <a:p>
            <a:r>
              <a:rPr lang="en-GB" altLang="en-US" b="1" dirty="0" smtClean="0"/>
              <a:t>Dynamic Risk Assessment</a:t>
            </a:r>
          </a:p>
        </p:txBody>
      </p:sp>
      <p:sp>
        <p:nvSpPr>
          <p:cNvPr id="318468" name="Rectangle 4"/>
          <p:cNvSpPr>
            <a:spLocks noGrp="1" noChangeArrowheads="1"/>
          </p:cNvSpPr>
          <p:nvPr>
            <p:ph idx="1"/>
            <p:custDataLst>
              <p:tags r:id="rId3"/>
            </p:custDataLst>
          </p:nvPr>
        </p:nvSpPr>
        <p:spPr>
          <a:xfrm>
            <a:off x="685801" y="2852936"/>
            <a:ext cx="7704006" cy="3273128"/>
          </a:xfrm>
        </p:spPr>
        <p:txBody>
          <a:bodyPr>
            <a:normAutofit/>
          </a:bodyPr>
          <a:lstStyle/>
          <a:p>
            <a:pPr marL="0" indent="0">
              <a:spcBef>
                <a:spcPct val="0"/>
              </a:spcBef>
              <a:buNone/>
            </a:pPr>
            <a:r>
              <a:rPr lang="en-GB" altLang="en-US" sz="3200" dirty="0" smtClean="0">
                <a:solidFill>
                  <a:srgbClr val="FF0000"/>
                </a:solidFill>
              </a:rPr>
              <a:t>The continuous assessment of risk in the rapidly changing circumstances of an operational incident, in order to implement the control measures necessary to ensure an acceptable level of safety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18468">
                                            <p:txEl>
                                              <p:pRg st="0" end="0"/>
                                            </p:txEl>
                                          </p:spTgt>
                                        </p:tgtEl>
                                        <p:attrNameLst>
                                          <p:attrName>style.visibility</p:attrName>
                                        </p:attrNameLst>
                                      </p:cBhvr>
                                      <p:to>
                                        <p:strVal val="visible"/>
                                      </p:to>
                                    </p:set>
                                    <p:animEffect transition="in" filter="fade">
                                      <p:cBhvr>
                                        <p:cTn id="7" dur="500"/>
                                        <p:tgtEl>
                                          <p:spTgt spid="31846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8468"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rime_scene"/>
          <p:cNvPicPr>
            <a:picLocks noChangeAspect="1" noChangeArrowheads="1"/>
          </p:cNvPicPr>
          <p:nvPr/>
        </p:nvPicPr>
        <p:blipFill>
          <a:blip r:embed="rId5" cstate="print">
            <a:lum bright="70000" contrast="-70000"/>
            <a:extLst>
              <a:ext uri="{28A0092B-C50C-407E-A947-70E740481C1C}">
                <a14:useLocalDpi xmlns:a14="http://schemas.microsoft.com/office/drawing/2010/main" val="0"/>
              </a:ext>
            </a:extLst>
          </a:blip>
          <a:srcRect/>
          <a:stretch>
            <a:fillRect/>
          </a:stretch>
        </p:blipFill>
        <p:spPr bwMode="auto">
          <a:xfrm>
            <a:off x="-36512" y="1056861"/>
            <a:ext cx="9289032" cy="6120117"/>
          </a:xfrm>
          <a:prstGeom prst="rect">
            <a:avLst/>
          </a:prstGeom>
          <a:noFill/>
          <a:extLst>
            <a:ext uri="{909E8E84-426E-40DD-AFC4-6F175D3DCCD1}">
              <a14:hiddenFill xmlns:a14="http://schemas.microsoft.com/office/drawing/2010/main">
                <a:solidFill>
                  <a:srgbClr val="FFFFFF"/>
                </a:solidFill>
              </a14:hiddenFill>
            </a:ext>
          </a:extLst>
        </p:spPr>
      </p:pic>
      <p:sp>
        <p:nvSpPr>
          <p:cNvPr id="486402" name="Rectangle 3"/>
          <p:cNvSpPr>
            <a:spLocks noGrp="1" noChangeArrowheads="1"/>
          </p:cNvSpPr>
          <p:nvPr>
            <p:ph type="title" idx="4294967295"/>
            <p:custDataLst>
              <p:tags r:id="rId1"/>
            </p:custDataLst>
          </p:nvPr>
        </p:nvSpPr>
        <p:spPr>
          <a:xfrm>
            <a:off x="0" y="188913"/>
            <a:ext cx="8229600" cy="647700"/>
          </a:xfrm>
        </p:spPr>
        <p:txBody>
          <a:bodyPr/>
          <a:lstStyle/>
          <a:p>
            <a:pPr eaLnBrk="1" hangingPunct="1"/>
            <a:r>
              <a:rPr lang="en-GB" altLang="en-US" sz="3200" b="1" dirty="0" smtClean="0"/>
              <a:t>Health and Safety Dangers</a:t>
            </a:r>
            <a:r>
              <a:rPr lang="en-GB" altLang="en-US" sz="1600" b="1" dirty="0" smtClean="0"/>
              <a:t> </a:t>
            </a:r>
          </a:p>
        </p:txBody>
      </p:sp>
      <p:sp>
        <p:nvSpPr>
          <p:cNvPr id="49156" name="Rectangle 4"/>
          <p:cNvSpPr>
            <a:spLocks noGrp="1" noChangeArrowheads="1"/>
          </p:cNvSpPr>
          <p:nvPr>
            <p:ph type="body" idx="4294967295"/>
            <p:custDataLst>
              <p:tags r:id="rId2"/>
            </p:custDataLst>
          </p:nvPr>
        </p:nvSpPr>
        <p:spPr>
          <a:xfrm>
            <a:off x="0" y="1412875"/>
            <a:ext cx="7427913" cy="4713288"/>
          </a:xfrm>
        </p:spPr>
        <p:txBody>
          <a:bodyPr/>
          <a:lstStyle/>
          <a:p>
            <a:pPr eaLnBrk="1" hangingPunct="1">
              <a:lnSpc>
                <a:spcPct val="90000"/>
              </a:lnSpc>
              <a:spcBef>
                <a:spcPct val="0"/>
              </a:spcBef>
              <a:spcAft>
                <a:spcPts val="1800"/>
              </a:spcAft>
            </a:pPr>
            <a:r>
              <a:rPr lang="en-GB" altLang="en-US" sz="3200" dirty="0" smtClean="0"/>
              <a:t>Agitated victim / witness / suspect</a:t>
            </a:r>
          </a:p>
          <a:p>
            <a:pPr eaLnBrk="1" hangingPunct="1">
              <a:lnSpc>
                <a:spcPct val="90000"/>
              </a:lnSpc>
              <a:spcBef>
                <a:spcPct val="0"/>
              </a:spcBef>
              <a:spcAft>
                <a:spcPts val="1800"/>
              </a:spcAft>
            </a:pPr>
            <a:r>
              <a:rPr lang="en-GB" altLang="en-US" sz="3200" dirty="0" smtClean="0"/>
              <a:t>Weapons</a:t>
            </a:r>
          </a:p>
          <a:p>
            <a:pPr eaLnBrk="1" hangingPunct="1">
              <a:lnSpc>
                <a:spcPct val="90000"/>
              </a:lnSpc>
              <a:spcBef>
                <a:spcPct val="0"/>
              </a:spcBef>
              <a:spcAft>
                <a:spcPts val="1800"/>
              </a:spcAft>
            </a:pPr>
            <a:r>
              <a:rPr lang="en-GB" altLang="en-US" sz="3200" dirty="0" smtClean="0"/>
              <a:t>Chemicals - drugs</a:t>
            </a:r>
          </a:p>
          <a:p>
            <a:pPr eaLnBrk="1" hangingPunct="1">
              <a:lnSpc>
                <a:spcPct val="90000"/>
              </a:lnSpc>
              <a:spcBef>
                <a:spcPct val="0"/>
              </a:spcBef>
              <a:spcAft>
                <a:spcPts val="1800"/>
              </a:spcAft>
            </a:pPr>
            <a:r>
              <a:rPr lang="en-GB" altLang="en-US" sz="3200" dirty="0" smtClean="0"/>
              <a:t>Body fluids</a:t>
            </a:r>
          </a:p>
          <a:p>
            <a:pPr eaLnBrk="1" hangingPunct="1">
              <a:lnSpc>
                <a:spcPct val="90000"/>
              </a:lnSpc>
              <a:spcBef>
                <a:spcPct val="0"/>
              </a:spcBef>
              <a:spcAft>
                <a:spcPts val="1800"/>
              </a:spcAft>
            </a:pPr>
            <a:r>
              <a:rPr lang="en-GB" altLang="en-US" sz="3200" dirty="0" smtClean="0"/>
              <a:t>Sharp objects</a:t>
            </a:r>
          </a:p>
          <a:p>
            <a:pPr eaLnBrk="1" hangingPunct="1">
              <a:lnSpc>
                <a:spcPct val="90000"/>
              </a:lnSpc>
              <a:spcBef>
                <a:spcPct val="0"/>
              </a:spcBef>
              <a:spcAft>
                <a:spcPts val="1800"/>
              </a:spcAft>
            </a:pPr>
            <a:r>
              <a:rPr lang="en-GB" altLang="en-US" sz="3200" dirty="0" smtClean="0"/>
              <a:t>Structural damage</a:t>
            </a:r>
          </a:p>
          <a:p>
            <a:pPr eaLnBrk="1" hangingPunct="1">
              <a:lnSpc>
                <a:spcPct val="90000"/>
              </a:lnSpc>
              <a:spcBef>
                <a:spcPct val="0"/>
              </a:spcBef>
              <a:spcAft>
                <a:spcPts val="1800"/>
              </a:spcAft>
            </a:pPr>
            <a:r>
              <a:rPr lang="en-GB" altLang="en-US" sz="3200" dirty="0" smtClean="0"/>
              <a:t>Poor lighting</a:t>
            </a:r>
          </a:p>
        </p:txBody>
      </p:sp>
      <p:pic>
        <p:nvPicPr>
          <p:cNvPr id="3075" name="Picture 3" descr="crime-scene-tape"/>
          <p:cNvPicPr>
            <a:picLocks noChangeAspect="1" noChangeArrowheads="1"/>
          </p:cNvPicPr>
          <p:nvPr/>
        </p:nvPicPr>
        <p:blipFill rotWithShape="1">
          <a:blip r:embed="rId6" cstate="print">
            <a:lum bright="70000" contrast="-70000"/>
            <a:extLst>
              <a:ext uri="{28A0092B-C50C-407E-A947-70E740481C1C}">
                <a14:useLocalDpi xmlns:a14="http://schemas.microsoft.com/office/drawing/2010/main" val="0"/>
              </a:ext>
            </a:extLst>
          </a:blip>
          <a:srcRect t="15129" b="17078"/>
          <a:stretch/>
        </p:blipFill>
        <p:spPr bwMode="auto">
          <a:xfrm>
            <a:off x="0" y="5965600"/>
            <a:ext cx="9252520" cy="103315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9156">
                                            <p:txEl>
                                              <p:pRg st="0" end="0"/>
                                            </p:txEl>
                                          </p:spTgt>
                                        </p:tgtEl>
                                        <p:attrNameLst>
                                          <p:attrName>style.visibility</p:attrName>
                                        </p:attrNameLst>
                                      </p:cBhvr>
                                      <p:to>
                                        <p:strVal val="visible"/>
                                      </p:to>
                                    </p:set>
                                    <p:animEffect transition="in" filter="fade">
                                      <p:cBhvr>
                                        <p:cTn id="7" dur="500"/>
                                        <p:tgtEl>
                                          <p:spTgt spid="49156">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9156">
                                            <p:txEl>
                                              <p:pRg st="1" end="1"/>
                                            </p:txEl>
                                          </p:spTgt>
                                        </p:tgtEl>
                                        <p:attrNameLst>
                                          <p:attrName>style.visibility</p:attrName>
                                        </p:attrNameLst>
                                      </p:cBhvr>
                                      <p:to>
                                        <p:strVal val="visible"/>
                                      </p:to>
                                    </p:set>
                                    <p:animEffect transition="in" filter="fade">
                                      <p:cBhvr>
                                        <p:cTn id="12" dur="500"/>
                                        <p:tgtEl>
                                          <p:spTgt spid="49156">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9156">
                                            <p:txEl>
                                              <p:pRg st="2" end="2"/>
                                            </p:txEl>
                                          </p:spTgt>
                                        </p:tgtEl>
                                        <p:attrNameLst>
                                          <p:attrName>style.visibility</p:attrName>
                                        </p:attrNameLst>
                                      </p:cBhvr>
                                      <p:to>
                                        <p:strVal val="visible"/>
                                      </p:to>
                                    </p:set>
                                    <p:animEffect transition="in" filter="fade">
                                      <p:cBhvr>
                                        <p:cTn id="17" dur="500"/>
                                        <p:tgtEl>
                                          <p:spTgt spid="49156">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9156">
                                            <p:txEl>
                                              <p:pRg st="3" end="3"/>
                                            </p:txEl>
                                          </p:spTgt>
                                        </p:tgtEl>
                                        <p:attrNameLst>
                                          <p:attrName>style.visibility</p:attrName>
                                        </p:attrNameLst>
                                      </p:cBhvr>
                                      <p:to>
                                        <p:strVal val="visible"/>
                                      </p:to>
                                    </p:set>
                                    <p:animEffect transition="in" filter="fade">
                                      <p:cBhvr>
                                        <p:cTn id="22" dur="500"/>
                                        <p:tgtEl>
                                          <p:spTgt spid="49156">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9156">
                                            <p:txEl>
                                              <p:pRg st="4" end="4"/>
                                            </p:txEl>
                                          </p:spTgt>
                                        </p:tgtEl>
                                        <p:attrNameLst>
                                          <p:attrName>style.visibility</p:attrName>
                                        </p:attrNameLst>
                                      </p:cBhvr>
                                      <p:to>
                                        <p:strVal val="visible"/>
                                      </p:to>
                                    </p:set>
                                    <p:animEffect transition="in" filter="fade">
                                      <p:cBhvr>
                                        <p:cTn id="27" dur="500"/>
                                        <p:tgtEl>
                                          <p:spTgt spid="49156">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9156">
                                            <p:txEl>
                                              <p:pRg st="5" end="5"/>
                                            </p:txEl>
                                          </p:spTgt>
                                        </p:tgtEl>
                                        <p:attrNameLst>
                                          <p:attrName>style.visibility</p:attrName>
                                        </p:attrNameLst>
                                      </p:cBhvr>
                                      <p:to>
                                        <p:strVal val="visible"/>
                                      </p:to>
                                    </p:set>
                                    <p:animEffect transition="in" filter="fade">
                                      <p:cBhvr>
                                        <p:cTn id="32" dur="500"/>
                                        <p:tgtEl>
                                          <p:spTgt spid="49156">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9156">
                                            <p:txEl>
                                              <p:pRg st="6" end="6"/>
                                            </p:txEl>
                                          </p:spTgt>
                                        </p:tgtEl>
                                        <p:attrNameLst>
                                          <p:attrName>style.visibility</p:attrName>
                                        </p:attrNameLst>
                                      </p:cBhvr>
                                      <p:to>
                                        <p:strVal val="visible"/>
                                      </p:to>
                                    </p:set>
                                    <p:animEffect transition="in" filter="fade">
                                      <p:cBhvr>
                                        <p:cTn id="37" dur="500"/>
                                        <p:tgtEl>
                                          <p:spTgt spid="4915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6"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rotWithShape="1">
          <a:blip r:embed="rId6" cstate="print">
            <a:lum bright="70000" contrast="-70000"/>
            <a:extLst>
              <a:ext uri="{28A0092B-C50C-407E-A947-70E740481C1C}">
                <a14:useLocalDpi xmlns:a14="http://schemas.microsoft.com/office/drawing/2010/main" val="0"/>
              </a:ext>
            </a:extLst>
          </a:blip>
          <a:srcRect b="9378"/>
          <a:stretch/>
        </p:blipFill>
        <p:spPr>
          <a:xfrm>
            <a:off x="323528" y="1340768"/>
            <a:ext cx="8539748" cy="5285663"/>
          </a:xfrm>
          <a:prstGeom prst="rect">
            <a:avLst/>
          </a:prstGeom>
          <a:ln>
            <a:noFill/>
          </a:ln>
          <a:effectLst>
            <a:softEdge rad="112500"/>
          </a:effectLst>
        </p:spPr>
      </p:pic>
      <p:sp>
        <p:nvSpPr>
          <p:cNvPr id="482306" name="Rectangle 3"/>
          <p:cNvSpPr>
            <a:spLocks noGrp="1" noChangeArrowheads="1"/>
          </p:cNvSpPr>
          <p:nvPr>
            <p:ph type="title" idx="4294967295"/>
            <p:custDataLst>
              <p:tags r:id="rId2"/>
            </p:custDataLst>
          </p:nvPr>
        </p:nvSpPr>
        <p:spPr>
          <a:xfrm>
            <a:off x="0" y="333375"/>
            <a:ext cx="8229600" cy="647700"/>
          </a:xfrm>
        </p:spPr>
        <p:txBody>
          <a:bodyPr/>
          <a:lstStyle/>
          <a:p>
            <a:pPr eaLnBrk="1" hangingPunct="1"/>
            <a:r>
              <a:rPr lang="en-GB" altLang="en-US" sz="3200" b="1" dirty="0" smtClean="0"/>
              <a:t>Arriving at the scene</a:t>
            </a:r>
          </a:p>
        </p:txBody>
      </p:sp>
      <p:sp>
        <p:nvSpPr>
          <p:cNvPr id="45060" name="Rectangle 4"/>
          <p:cNvSpPr>
            <a:spLocks noGrp="1" noChangeArrowheads="1"/>
          </p:cNvSpPr>
          <p:nvPr>
            <p:ph type="body" idx="4294967295"/>
            <p:custDataLst>
              <p:tags r:id="rId3"/>
            </p:custDataLst>
          </p:nvPr>
        </p:nvSpPr>
        <p:spPr>
          <a:xfrm>
            <a:off x="0" y="1412875"/>
            <a:ext cx="7705725" cy="4713288"/>
          </a:xfrm>
        </p:spPr>
        <p:txBody>
          <a:bodyPr/>
          <a:lstStyle/>
          <a:p>
            <a:pPr eaLnBrk="1" hangingPunct="1">
              <a:spcBef>
                <a:spcPct val="0"/>
              </a:spcBef>
              <a:spcAft>
                <a:spcPts val="1800"/>
              </a:spcAft>
            </a:pPr>
            <a:r>
              <a:rPr lang="en-GB" altLang="en-US" sz="3200" b="1" dirty="0"/>
              <a:t>Assess</a:t>
            </a:r>
            <a:endParaRPr lang="en-GB" altLang="en-US" sz="3200" dirty="0"/>
          </a:p>
          <a:p>
            <a:pPr marL="0" indent="0" eaLnBrk="1" hangingPunct="1">
              <a:spcBef>
                <a:spcPct val="0"/>
              </a:spcBef>
              <a:spcAft>
                <a:spcPts val="1800"/>
              </a:spcAft>
              <a:buNone/>
            </a:pPr>
            <a:r>
              <a:rPr lang="en-GB" altLang="en-US" sz="3200" b="1" dirty="0" smtClean="0"/>
              <a:t>			</a:t>
            </a:r>
          </a:p>
          <a:p>
            <a:pPr marL="0" indent="0" eaLnBrk="1" hangingPunct="1">
              <a:spcBef>
                <a:spcPct val="0"/>
              </a:spcBef>
              <a:spcAft>
                <a:spcPts val="1800"/>
              </a:spcAft>
              <a:buNone/>
            </a:pPr>
            <a:r>
              <a:rPr lang="en-GB" altLang="en-US" sz="3200" b="1" dirty="0" smtClean="0"/>
              <a:t>	</a:t>
            </a:r>
          </a:p>
          <a:p>
            <a:pPr marL="0" indent="0" eaLnBrk="1" hangingPunct="1">
              <a:spcBef>
                <a:spcPct val="0"/>
              </a:spcBef>
              <a:spcAft>
                <a:spcPts val="1800"/>
              </a:spcAft>
              <a:buNone/>
            </a:pPr>
            <a:r>
              <a:rPr lang="en-GB" altLang="en-US" sz="3200" b="1" dirty="0"/>
              <a:t>	</a:t>
            </a:r>
            <a:r>
              <a:rPr lang="en-GB" altLang="en-US" sz="3200" b="1" dirty="0" smtClean="0"/>
              <a:t>			Protect</a:t>
            </a:r>
          </a:p>
          <a:p>
            <a:pPr eaLnBrk="1" hangingPunct="1">
              <a:spcBef>
                <a:spcPct val="0"/>
              </a:spcBef>
              <a:spcAft>
                <a:spcPts val="1800"/>
              </a:spcAft>
            </a:pPr>
            <a:endParaRPr lang="en-GB" altLang="en-US" sz="2800" dirty="0" smtClean="0"/>
          </a:p>
        </p:txBody>
      </p:sp>
    </p:spTree>
    <p:extLst>
      <p:ext uri="{BB962C8B-B14F-4D97-AF65-F5344CB8AC3E}">
        <p14:creationId xmlns:p14="http://schemas.microsoft.com/office/powerpoint/2010/main" val="163950691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506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What would you consider when entering a crime scene?</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727896930"/>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Entering a Crime Scene Considerations</a:t>
            </a:r>
            <a:endParaRPr lang="en-GB" dirty="0"/>
          </a:p>
        </p:txBody>
      </p:sp>
      <p:sp>
        <p:nvSpPr>
          <p:cNvPr id="3" name="Content Placeholder 2"/>
          <p:cNvSpPr>
            <a:spLocks noGrp="1"/>
          </p:cNvSpPr>
          <p:nvPr>
            <p:ph sz="half" idx="1"/>
          </p:nvPr>
        </p:nvSpPr>
        <p:spPr/>
        <p:txBody>
          <a:bodyPr>
            <a:normAutofit/>
          </a:bodyPr>
          <a:lstStyle/>
          <a:p>
            <a:pPr marL="457200" indent="-457200">
              <a:buFont typeface="Arial" panose="020B0604020202020204" pitchFamily="34" charset="0"/>
              <a:buChar char="•"/>
            </a:pPr>
            <a:r>
              <a:rPr lang="en-GB" sz="2400" dirty="0"/>
              <a:t>H</a:t>
            </a:r>
            <a:r>
              <a:rPr lang="en-GB" sz="2400" dirty="0" smtClean="0"/>
              <a:t>ealth </a:t>
            </a:r>
            <a:r>
              <a:rPr lang="en-GB" sz="2400" dirty="0"/>
              <a:t>and safety </a:t>
            </a:r>
            <a:r>
              <a:rPr lang="en-GB" sz="2400" dirty="0" smtClean="0"/>
              <a:t>yourself </a:t>
            </a:r>
            <a:r>
              <a:rPr lang="en-GB" sz="2400" dirty="0"/>
              <a:t>and </a:t>
            </a:r>
            <a:r>
              <a:rPr lang="en-GB" sz="2400" dirty="0" smtClean="0"/>
              <a:t>others, PPE, Make colleagues aware - briefing. </a:t>
            </a:r>
          </a:p>
          <a:p>
            <a:pPr marL="457200" indent="-457200">
              <a:buFont typeface="Arial" panose="020B0604020202020204" pitchFamily="34" charset="0"/>
              <a:buChar char="•"/>
            </a:pPr>
            <a:r>
              <a:rPr lang="en-GB" sz="2400" dirty="0" smtClean="0"/>
              <a:t>First </a:t>
            </a:r>
            <a:r>
              <a:rPr lang="en-GB" sz="2400" dirty="0"/>
              <a:t>priority is to protect life, </a:t>
            </a:r>
            <a:r>
              <a:rPr lang="en-GB" sz="2400" dirty="0" smtClean="0"/>
              <a:t>own, others, suspect. </a:t>
            </a:r>
          </a:p>
        </p:txBody>
      </p:sp>
      <p:sp>
        <p:nvSpPr>
          <p:cNvPr id="4" name="Content Placeholder 3"/>
          <p:cNvSpPr>
            <a:spLocks noGrp="1"/>
          </p:cNvSpPr>
          <p:nvPr>
            <p:ph sz="half" idx="2"/>
          </p:nvPr>
        </p:nvSpPr>
        <p:spPr/>
        <p:txBody>
          <a:bodyPr>
            <a:normAutofit/>
          </a:bodyPr>
          <a:lstStyle/>
          <a:p>
            <a:pPr marL="457200" indent="-457200">
              <a:buFont typeface="Arial" panose="020B0604020202020204" pitchFamily="34" charset="0"/>
              <a:buChar char="•"/>
            </a:pPr>
            <a:r>
              <a:rPr lang="en-GB" sz="2400" dirty="0"/>
              <a:t>Onlookers can be a help or a hindrance. </a:t>
            </a:r>
            <a:endParaRPr lang="en-GB" sz="2400" dirty="0" smtClean="0"/>
          </a:p>
          <a:p>
            <a:pPr marL="457200" indent="-457200">
              <a:buFont typeface="Arial" panose="020B0604020202020204" pitchFamily="34" charset="0"/>
              <a:buChar char="•"/>
            </a:pPr>
            <a:r>
              <a:rPr lang="en-GB" sz="2400" dirty="0" smtClean="0"/>
              <a:t>Use them or get rid of them!</a:t>
            </a:r>
            <a:endParaRPr lang="en-GB" sz="2400" dirty="0"/>
          </a:p>
          <a:p>
            <a:pPr marL="457200" indent="-457200">
              <a:buFont typeface="Arial" panose="020B0604020202020204" pitchFamily="34" charset="0"/>
              <a:buChar char="•"/>
            </a:pPr>
            <a:r>
              <a:rPr lang="en-GB" sz="2400" dirty="0"/>
              <a:t>Control peoples </a:t>
            </a:r>
            <a:r>
              <a:rPr lang="en-GB" sz="2400" dirty="0" smtClean="0"/>
              <a:t>movements – Cordons. </a:t>
            </a:r>
          </a:p>
          <a:p>
            <a:pPr marL="457200" indent="-457200">
              <a:buFont typeface="Arial" panose="020B0604020202020204" pitchFamily="34" charset="0"/>
              <a:buChar char="•"/>
            </a:pPr>
            <a:r>
              <a:rPr lang="en-GB" sz="2400" dirty="0" smtClean="0"/>
              <a:t>CCTV</a:t>
            </a:r>
            <a:endParaRPr lang="en-GB" sz="2400" dirty="0"/>
          </a:p>
        </p:txBody>
      </p:sp>
    </p:spTree>
    <p:extLst>
      <p:ext uri="{BB962C8B-B14F-4D97-AF65-F5344CB8AC3E}">
        <p14:creationId xmlns:p14="http://schemas.microsoft.com/office/powerpoint/2010/main" val="4206796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anim calcmode="lin" valueType="num">
                                      <p:cBhvr additive="base">
                                        <p:cTn id="25"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anim calcmode="lin" valueType="num">
                                      <p:cBhvr additive="base">
                                        <p:cTn id="31"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3" end="3"/>
                                            </p:txEl>
                                          </p:spTgt>
                                        </p:tgtEl>
                                        <p:attrNameLst>
                                          <p:attrName>style.visibility</p:attrName>
                                        </p:attrNameLst>
                                      </p:cBhvr>
                                      <p:to>
                                        <p:strVal val="visible"/>
                                      </p:to>
                                    </p:set>
                                    <p:anim calcmode="lin" valueType="num">
                                      <p:cBhvr additive="base">
                                        <p:cTn id="37"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Entering a Crime Scene Considerations</a:t>
            </a:r>
          </a:p>
        </p:txBody>
      </p:sp>
      <p:sp>
        <p:nvSpPr>
          <p:cNvPr id="3" name="Content Placeholder 2"/>
          <p:cNvSpPr>
            <a:spLocks noGrp="1"/>
          </p:cNvSpPr>
          <p:nvPr>
            <p:ph sz="half" idx="1"/>
          </p:nvPr>
        </p:nvSpPr>
        <p:spPr/>
        <p:txBody>
          <a:bodyPr/>
          <a:lstStyle/>
          <a:p>
            <a:pPr marL="457200" indent="-457200">
              <a:buFont typeface="Arial" panose="020B0604020202020204" pitchFamily="34" charset="0"/>
              <a:buChar char="•"/>
            </a:pPr>
            <a:r>
              <a:rPr lang="en-GB" dirty="0" smtClean="0"/>
              <a:t>Protect Scene(s) forensically, preserve evidence.</a:t>
            </a:r>
          </a:p>
          <a:p>
            <a:pPr marL="457200" indent="-457200">
              <a:buFont typeface="Arial" panose="020B0604020202020204" pitchFamily="34" charset="0"/>
              <a:buChar char="•"/>
            </a:pPr>
            <a:r>
              <a:rPr lang="en-GB" dirty="0" smtClean="0"/>
              <a:t>Prevent Cross contamination. </a:t>
            </a:r>
            <a:endParaRPr lang="en-GB" dirty="0"/>
          </a:p>
          <a:p>
            <a:pPr marL="457200" indent="-457200">
              <a:buFont typeface="Arial" panose="020B0604020202020204" pitchFamily="34" charset="0"/>
              <a:buChar char="•"/>
            </a:pPr>
            <a:r>
              <a:rPr lang="en-GB" dirty="0"/>
              <a:t>Secure </a:t>
            </a:r>
            <a:r>
              <a:rPr lang="en-GB" dirty="0" smtClean="0"/>
              <a:t>suspect if still at scene. </a:t>
            </a:r>
            <a:endParaRPr lang="en-GB" dirty="0"/>
          </a:p>
          <a:p>
            <a:pPr marL="457200" indent="-457200">
              <a:buFont typeface="Arial" panose="020B0604020202020204" pitchFamily="34" charset="0"/>
              <a:buChar char="•"/>
            </a:pPr>
            <a:r>
              <a:rPr lang="en-GB" dirty="0"/>
              <a:t>Medical </a:t>
            </a:r>
            <a:r>
              <a:rPr lang="en-GB" dirty="0" smtClean="0"/>
              <a:t>aid for victim (s) and suspect if necessary. </a:t>
            </a:r>
          </a:p>
          <a:p>
            <a:pPr marL="457200" indent="-457200">
              <a:buFont typeface="Arial" panose="020B0604020202020204" pitchFamily="34" charset="0"/>
              <a:buChar char="•"/>
            </a:pPr>
            <a:r>
              <a:rPr lang="en-GB" dirty="0" smtClean="0"/>
              <a:t>Identify hazards.</a:t>
            </a:r>
          </a:p>
          <a:p>
            <a:pPr marL="457200" indent="-457200">
              <a:buFont typeface="Arial" panose="020B0604020202020204" pitchFamily="34" charset="0"/>
              <a:buChar char="•"/>
            </a:pPr>
            <a:endParaRPr lang="en-GB" dirty="0"/>
          </a:p>
        </p:txBody>
      </p:sp>
      <p:sp>
        <p:nvSpPr>
          <p:cNvPr id="4" name="Content Placeholder 3"/>
          <p:cNvSpPr>
            <a:spLocks noGrp="1"/>
          </p:cNvSpPr>
          <p:nvPr>
            <p:ph sz="half" idx="2"/>
          </p:nvPr>
        </p:nvSpPr>
        <p:spPr/>
        <p:txBody>
          <a:bodyPr/>
          <a:lstStyle/>
          <a:p>
            <a:pPr marL="457200" indent="-457200">
              <a:buFont typeface="Arial" panose="020B0604020202020204" pitchFamily="34" charset="0"/>
              <a:buChar char="•"/>
            </a:pPr>
            <a:r>
              <a:rPr lang="en-GB" dirty="0"/>
              <a:t>Get assistance e.g. senior officer, CID, emergency services, etc.</a:t>
            </a:r>
          </a:p>
          <a:p>
            <a:pPr marL="457200" indent="-457200">
              <a:buFont typeface="Arial" panose="020B0604020202020204" pitchFamily="34" charset="0"/>
              <a:buChar char="•"/>
            </a:pPr>
            <a:r>
              <a:rPr lang="en-GB" dirty="0" smtClean="0"/>
              <a:t>Identify and obtain details of witnesses.</a:t>
            </a:r>
          </a:p>
          <a:p>
            <a:pPr marL="457200" indent="-457200">
              <a:buFont typeface="Arial" panose="020B0604020202020204" pitchFamily="34" charset="0"/>
              <a:buChar char="•"/>
            </a:pPr>
            <a:r>
              <a:rPr lang="en-GB" dirty="0" smtClean="0"/>
              <a:t>Collect Info/evidence. </a:t>
            </a:r>
          </a:p>
          <a:p>
            <a:pPr marL="457200" indent="-457200">
              <a:buFont typeface="Arial" panose="020B0604020202020204" pitchFamily="34" charset="0"/>
              <a:buChar char="•"/>
            </a:pPr>
            <a:r>
              <a:rPr lang="en-GB" dirty="0" smtClean="0"/>
              <a:t>Update Control Room. </a:t>
            </a:r>
          </a:p>
          <a:p>
            <a:pPr marL="457200" indent="-457200">
              <a:buFont typeface="Arial" panose="020B0604020202020204" pitchFamily="34" charset="0"/>
              <a:buChar char="•"/>
            </a:pPr>
            <a:r>
              <a:rPr lang="en-GB" dirty="0" smtClean="0"/>
              <a:t>Communication. </a:t>
            </a:r>
            <a:endParaRPr lang="en-GB" dirty="0"/>
          </a:p>
          <a:p>
            <a:endParaRPr lang="en-GB" dirty="0"/>
          </a:p>
        </p:txBody>
      </p:sp>
    </p:spTree>
    <p:extLst>
      <p:ext uri="{BB962C8B-B14F-4D97-AF65-F5344CB8AC3E}">
        <p14:creationId xmlns:p14="http://schemas.microsoft.com/office/powerpoint/2010/main" val="2605447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0" end="0"/>
                                            </p:txEl>
                                          </p:spTgt>
                                        </p:tgtEl>
                                        <p:attrNameLst>
                                          <p:attrName>style.visibility</p:attrName>
                                        </p:attrNameLst>
                                      </p:cBhvr>
                                      <p:to>
                                        <p:strVal val="visible"/>
                                      </p:to>
                                    </p:set>
                                    <p:anim calcmode="lin" valueType="num">
                                      <p:cBhvr additive="base">
                                        <p:cTn id="3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xEl>
                                              <p:pRg st="1" end="1"/>
                                            </p:txEl>
                                          </p:spTgt>
                                        </p:tgtEl>
                                        <p:attrNameLst>
                                          <p:attrName>style.visibility</p:attrName>
                                        </p:attrNameLst>
                                      </p:cBhvr>
                                      <p:to>
                                        <p:strVal val="visible"/>
                                      </p:to>
                                    </p:set>
                                    <p:anim calcmode="lin" valueType="num">
                                      <p:cBhvr additive="base">
                                        <p:cTn id="4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txEl>
                                              <p:pRg st="2" end="2"/>
                                            </p:txEl>
                                          </p:spTgt>
                                        </p:tgtEl>
                                        <p:attrNameLst>
                                          <p:attrName>style.visibility</p:attrName>
                                        </p:attrNameLst>
                                      </p:cBhvr>
                                      <p:to>
                                        <p:strVal val="visible"/>
                                      </p:to>
                                    </p:set>
                                    <p:anim calcmode="lin" valueType="num">
                                      <p:cBhvr additive="base">
                                        <p:cTn id="4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txEl>
                                              <p:pRg st="3" end="3"/>
                                            </p:txEl>
                                          </p:spTgt>
                                        </p:tgtEl>
                                        <p:attrNameLst>
                                          <p:attrName>style.visibility</p:attrName>
                                        </p:attrNameLst>
                                      </p:cBhvr>
                                      <p:to>
                                        <p:strVal val="visible"/>
                                      </p:to>
                                    </p:set>
                                    <p:anim calcmode="lin" valueType="num">
                                      <p:cBhvr additive="base">
                                        <p:cTn id="5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txEl>
                                              <p:pRg st="4" end="4"/>
                                            </p:txEl>
                                          </p:spTgt>
                                        </p:tgtEl>
                                        <p:attrNameLst>
                                          <p:attrName>style.visibility</p:attrName>
                                        </p:attrNameLst>
                                      </p:cBhvr>
                                      <p:to>
                                        <p:strVal val="visible"/>
                                      </p:to>
                                    </p:set>
                                    <p:anim calcmode="lin" valueType="num">
                                      <p:cBhvr additive="base">
                                        <p:cTn id="6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rotWithShape="1">
          <a:blip r:embed="rId6" cstate="print">
            <a:extLst>
              <a:ext uri="{28A0092B-C50C-407E-A947-70E740481C1C}">
                <a14:useLocalDpi xmlns:a14="http://schemas.microsoft.com/office/drawing/2010/main" val="0"/>
              </a:ext>
            </a:extLst>
          </a:blip>
          <a:srcRect l="20457"/>
          <a:stretch/>
        </p:blipFill>
        <p:spPr>
          <a:xfrm>
            <a:off x="257034" y="908720"/>
            <a:ext cx="8661897" cy="6120680"/>
          </a:xfrm>
          <a:prstGeom prst="rect">
            <a:avLst/>
          </a:prstGeom>
          <a:ln>
            <a:noFill/>
          </a:ln>
          <a:effectLst>
            <a:softEdge rad="635000"/>
          </a:effectLst>
        </p:spPr>
      </p:pic>
      <p:sp>
        <p:nvSpPr>
          <p:cNvPr id="322562" name="Rectangle 2"/>
          <p:cNvSpPr>
            <a:spLocks noGrp="1" noChangeArrowheads="1"/>
          </p:cNvSpPr>
          <p:nvPr>
            <p:ph type="ctrTitle"/>
            <p:custDataLst>
              <p:tags r:id="rId2"/>
            </p:custDataLst>
          </p:nvPr>
        </p:nvSpPr>
        <p:spPr>
          <a:xfrm>
            <a:off x="611560" y="-16577"/>
            <a:ext cx="7772400" cy="781281"/>
          </a:xfrm>
        </p:spPr>
        <p:txBody>
          <a:bodyPr/>
          <a:lstStyle/>
          <a:p>
            <a:r>
              <a:rPr lang="en-GB" altLang="en-US" sz="3200" b="1" dirty="0" smtClean="0"/>
              <a:t>Preserving Evidence</a:t>
            </a:r>
          </a:p>
        </p:txBody>
      </p:sp>
      <p:sp>
        <p:nvSpPr>
          <p:cNvPr id="3" name="TextBox 2"/>
          <p:cNvSpPr txBox="1"/>
          <p:nvPr>
            <p:custDataLst>
              <p:tags r:id="rId3"/>
            </p:custDataLst>
          </p:nvPr>
        </p:nvSpPr>
        <p:spPr>
          <a:xfrm>
            <a:off x="1799499" y="3199619"/>
            <a:ext cx="5859297" cy="769441"/>
          </a:xfrm>
          <a:prstGeom prst="rect">
            <a:avLst/>
          </a:prstGeom>
          <a:noFill/>
        </p:spPr>
        <p:txBody>
          <a:bodyPr wrap="none" rtlCol="0">
            <a:spAutoFit/>
          </a:bodyPr>
          <a:lstStyle/>
          <a:p>
            <a:r>
              <a:rPr lang="en-GB" sz="4400" dirty="0" smtClean="0">
                <a:solidFill>
                  <a:srgbClr val="FFC000"/>
                </a:solidFill>
                <a:effectLst>
                  <a:outerShdw blurRad="38100" dist="38100" dir="2700000" algn="tl">
                    <a:srgbClr val="000000">
                      <a:alpha val="43137"/>
                    </a:srgbClr>
                  </a:outerShdw>
                </a:effectLst>
              </a:rPr>
              <a:t>‘The Golden Hour’</a:t>
            </a:r>
            <a:endParaRPr lang="en-GB" sz="4400" dirty="0">
              <a:solidFill>
                <a:srgbClr val="FFC000"/>
              </a:solidFill>
              <a:effectLst>
                <a:outerShdw blurRad="38100" dist="38100" dir="2700000" algn="tl">
                  <a:srgbClr val="000000">
                    <a:alpha val="43137"/>
                  </a:srgbClr>
                </a:outerShdw>
              </a:effectLs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rotWithShape="1">
          <a:blip r:embed="rId5" cstate="print">
            <a:duotone>
              <a:schemeClr val="accent5">
                <a:shade val="45000"/>
                <a:satMod val="135000"/>
              </a:schemeClr>
              <a:prstClr val="white"/>
            </a:duotone>
            <a:extLst>
              <a:ext uri="{28A0092B-C50C-407E-A947-70E740481C1C}">
                <a14:useLocalDpi xmlns:a14="http://schemas.microsoft.com/office/drawing/2010/main" val="0"/>
              </a:ext>
            </a:extLst>
          </a:blip>
          <a:srcRect l="20457"/>
          <a:stretch/>
        </p:blipFill>
        <p:spPr>
          <a:xfrm>
            <a:off x="257034" y="908720"/>
            <a:ext cx="8661897" cy="6120680"/>
          </a:xfrm>
          <a:prstGeom prst="rect">
            <a:avLst/>
          </a:prstGeom>
          <a:ln>
            <a:noFill/>
          </a:ln>
          <a:effectLst>
            <a:softEdge rad="635000"/>
          </a:effectLst>
        </p:spPr>
      </p:pic>
      <p:sp>
        <p:nvSpPr>
          <p:cNvPr id="3" name="TextBox 2"/>
          <p:cNvSpPr txBox="1"/>
          <p:nvPr>
            <p:custDataLst>
              <p:tags r:id="rId2"/>
            </p:custDataLst>
          </p:nvPr>
        </p:nvSpPr>
        <p:spPr>
          <a:xfrm>
            <a:off x="1658333" y="139279"/>
            <a:ext cx="5859297" cy="769441"/>
          </a:xfrm>
          <a:prstGeom prst="rect">
            <a:avLst/>
          </a:prstGeom>
          <a:noFill/>
        </p:spPr>
        <p:txBody>
          <a:bodyPr wrap="none" rtlCol="0">
            <a:spAutoFit/>
          </a:bodyPr>
          <a:lstStyle/>
          <a:p>
            <a:r>
              <a:rPr lang="en-GB" sz="4400" dirty="0" smtClean="0">
                <a:solidFill>
                  <a:srgbClr val="FFC000"/>
                </a:solidFill>
                <a:effectLst>
                  <a:outerShdw blurRad="38100" dist="38100" dir="2700000" algn="tl">
                    <a:srgbClr val="000000">
                      <a:alpha val="43137"/>
                    </a:srgbClr>
                  </a:outerShdw>
                </a:effectLst>
              </a:rPr>
              <a:t>‘The Golden Hour’</a:t>
            </a:r>
            <a:endParaRPr lang="en-GB" sz="4400" dirty="0">
              <a:solidFill>
                <a:srgbClr val="FFC000"/>
              </a:solidFill>
              <a:effectLst>
                <a:outerShdw blurRad="38100" dist="38100" dir="2700000" algn="tl">
                  <a:srgbClr val="000000">
                    <a:alpha val="43137"/>
                  </a:srgbClr>
                </a:outerShdw>
              </a:effectLst>
            </a:endParaRPr>
          </a:p>
        </p:txBody>
      </p:sp>
      <p:sp>
        <p:nvSpPr>
          <p:cNvPr id="5" name="TextBox 4"/>
          <p:cNvSpPr txBox="1"/>
          <p:nvPr/>
        </p:nvSpPr>
        <p:spPr>
          <a:xfrm>
            <a:off x="611560" y="1196752"/>
            <a:ext cx="4104456" cy="4832092"/>
          </a:xfrm>
          <a:prstGeom prst="rect">
            <a:avLst/>
          </a:prstGeom>
          <a:noFill/>
        </p:spPr>
        <p:txBody>
          <a:bodyPr wrap="square" rtlCol="0">
            <a:spAutoFit/>
          </a:bodyPr>
          <a:lstStyle/>
          <a:p>
            <a:pPr algn="l"/>
            <a:r>
              <a:rPr lang="en-GB" sz="2800" dirty="0" smtClean="0">
                <a:solidFill>
                  <a:schemeClr val="accent6"/>
                </a:solidFill>
              </a:rPr>
              <a:t>Victims</a:t>
            </a:r>
          </a:p>
          <a:p>
            <a:pPr algn="l"/>
            <a:endParaRPr lang="en-GB" sz="2800" dirty="0">
              <a:solidFill>
                <a:schemeClr val="accent6"/>
              </a:solidFill>
            </a:endParaRPr>
          </a:p>
          <a:p>
            <a:pPr algn="l"/>
            <a:r>
              <a:rPr lang="en-GB" sz="2800" dirty="0" smtClean="0">
                <a:solidFill>
                  <a:schemeClr val="accent6"/>
                </a:solidFill>
              </a:rPr>
              <a:t>Scene/s </a:t>
            </a:r>
          </a:p>
          <a:p>
            <a:pPr algn="l"/>
            <a:endParaRPr lang="en-GB" sz="2800" dirty="0">
              <a:solidFill>
                <a:schemeClr val="accent6"/>
              </a:solidFill>
            </a:endParaRPr>
          </a:p>
          <a:p>
            <a:pPr algn="l"/>
            <a:r>
              <a:rPr lang="en-GB" sz="2800" dirty="0" smtClean="0">
                <a:solidFill>
                  <a:schemeClr val="accent6"/>
                </a:solidFill>
              </a:rPr>
              <a:t>Suspects</a:t>
            </a:r>
          </a:p>
          <a:p>
            <a:pPr algn="l"/>
            <a:endParaRPr lang="en-GB" sz="2800" dirty="0">
              <a:solidFill>
                <a:schemeClr val="accent6"/>
              </a:solidFill>
            </a:endParaRPr>
          </a:p>
          <a:p>
            <a:pPr algn="l"/>
            <a:r>
              <a:rPr lang="en-GB" sz="2800" dirty="0" smtClean="0">
                <a:solidFill>
                  <a:schemeClr val="accent6"/>
                </a:solidFill>
              </a:rPr>
              <a:t>Witnesses</a:t>
            </a:r>
          </a:p>
          <a:p>
            <a:pPr algn="l"/>
            <a:endParaRPr lang="en-GB" sz="2800" dirty="0">
              <a:solidFill>
                <a:schemeClr val="accent6"/>
              </a:solidFill>
            </a:endParaRPr>
          </a:p>
          <a:p>
            <a:pPr algn="l"/>
            <a:r>
              <a:rPr lang="en-GB" sz="2800" dirty="0" smtClean="0">
                <a:solidFill>
                  <a:schemeClr val="accent6"/>
                </a:solidFill>
              </a:rPr>
              <a:t>Log</a:t>
            </a:r>
          </a:p>
          <a:p>
            <a:pPr algn="l"/>
            <a:endParaRPr lang="en-GB" sz="2800" dirty="0">
              <a:solidFill>
                <a:schemeClr val="accent6"/>
              </a:solidFill>
            </a:endParaRPr>
          </a:p>
          <a:p>
            <a:pPr algn="l"/>
            <a:r>
              <a:rPr lang="en-GB" sz="2800" dirty="0" smtClean="0">
                <a:solidFill>
                  <a:schemeClr val="accent6"/>
                </a:solidFill>
              </a:rPr>
              <a:t>Family/Community</a:t>
            </a:r>
            <a:endParaRPr lang="en-GB" sz="2800" dirty="0">
              <a:solidFill>
                <a:schemeClr val="accent6"/>
              </a:solidFill>
            </a:endParaRPr>
          </a:p>
        </p:txBody>
      </p:sp>
      <p:sp>
        <p:nvSpPr>
          <p:cNvPr id="6" name="TextBox 5"/>
          <p:cNvSpPr txBox="1"/>
          <p:nvPr/>
        </p:nvSpPr>
        <p:spPr>
          <a:xfrm>
            <a:off x="5220071" y="2058526"/>
            <a:ext cx="3816425" cy="3108543"/>
          </a:xfrm>
          <a:prstGeom prst="rect">
            <a:avLst/>
          </a:prstGeom>
          <a:noFill/>
        </p:spPr>
        <p:txBody>
          <a:bodyPr wrap="square" rtlCol="0">
            <a:spAutoFit/>
          </a:bodyPr>
          <a:lstStyle/>
          <a:p>
            <a:pPr algn="l"/>
            <a:r>
              <a:rPr lang="en-GB" sz="2800" dirty="0" smtClean="0">
                <a:solidFill>
                  <a:schemeClr val="accent6"/>
                </a:solidFill>
              </a:rPr>
              <a:t>Physical Evidence</a:t>
            </a:r>
          </a:p>
          <a:p>
            <a:pPr algn="l"/>
            <a:endParaRPr lang="en-GB" sz="2800" dirty="0">
              <a:solidFill>
                <a:schemeClr val="accent6"/>
              </a:solidFill>
            </a:endParaRPr>
          </a:p>
          <a:p>
            <a:pPr algn="l"/>
            <a:r>
              <a:rPr lang="en-GB" sz="2800" dirty="0" smtClean="0">
                <a:solidFill>
                  <a:schemeClr val="accent6"/>
                </a:solidFill>
              </a:rPr>
              <a:t>Intelligence</a:t>
            </a:r>
          </a:p>
          <a:p>
            <a:pPr algn="l"/>
            <a:endParaRPr lang="en-GB" sz="2800" dirty="0">
              <a:solidFill>
                <a:schemeClr val="accent6"/>
              </a:solidFill>
            </a:endParaRPr>
          </a:p>
          <a:p>
            <a:pPr algn="l"/>
            <a:r>
              <a:rPr lang="en-GB" sz="2800" dirty="0" smtClean="0">
                <a:solidFill>
                  <a:schemeClr val="accent6"/>
                </a:solidFill>
              </a:rPr>
              <a:t>Contamination</a:t>
            </a:r>
          </a:p>
          <a:p>
            <a:pPr algn="l"/>
            <a:endParaRPr lang="en-GB" sz="2800" dirty="0">
              <a:solidFill>
                <a:schemeClr val="accent6"/>
              </a:solidFill>
            </a:endParaRPr>
          </a:p>
          <a:p>
            <a:pPr algn="l"/>
            <a:r>
              <a:rPr lang="en-GB" sz="2800" dirty="0" smtClean="0">
                <a:solidFill>
                  <a:schemeClr val="accent6"/>
                </a:solidFill>
              </a:rPr>
              <a:t>Responsibility</a:t>
            </a:r>
            <a:endParaRPr lang="en-GB" sz="2800" dirty="0">
              <a:solidFill>
                <a:schemeClr val="accent6"/>
              </a:solidFill>
            </a:endParaRPr>
          </a:p>
        </p:txBody>
      </p:sp>
    </p:spTree>
    <p:extLst>
      <p:ext uri="{BB962C8B-B14F-4D97-AF65-F5344CB8AC3E}">
        <p14:creationId xmlns:p14="http://schemas.microsoft.com/office/powerpoint/2010/main" val="1928888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rotWithShape="1">
          <a:blip r:embed="rId5" cstate="print">
            <a:duotone>
              <a:schemeClr val="accent5">
                <a:shade val="45000"/>
                <a:satMod val="135000"/>
              </a:schemeClr>
              <a:prstClr val="white"/>
            </a:duotone>
            <a:extLst>
              <a:ext uri="{28A0092B-C50C-407E-A947-70E740481C1C}">
                <a14:useLocalDpi xmlns:a14="http://schemas.microsoft.com/office/drawing/2010/main" val="0"/>
              </a:ext>
            </a:extLst>
          </a:blip>
          <a:srcRect l="20457"/>
          <a:stretch/>
        </p:blipFill>
        <p:spPr>
          <a:xfrm>
            <a:off x="257034" y="908720"/>
            <a:ext cx="8661897" cy="6120680"/>
          </a:xfrm>
          <a:prstGeom prst="rect">
            <a:avLst/>
          </a:prstGeom>
          <a:ln>
            <a:noFill/>
          </a:ln>
          <a:effectLst>
            <a:softEdge rad="635000"/>
          </a:effectLst>
        </p:spPr>
      </p:pic>
      <p:sp>
        <p:nvSpPr>
          <p:cNvPr id="3" name="TextBox 2"/>
          <p:cNvSpPr txBox="1"/>
          <p:nvPr>
            <p:custDataLst>
              <p:tags r:id="rId2"/>
            </p:custDataLst>
          </p:nvPr>
        </p:nvSpPr>
        <p:spPr>
          <a:xfrm>
            <a:off x="1845885" y="139279"/>
            <a:ext cx="5484194" cy="769441"/>
          </a:xfrm>
          <a:prstGeom prst="rect">
            <a:avLst/>
          </a:prstGeom>
          <a:noFill/>
        </p:spPr>
        <p:txBody>
          <a:bodyPr wrap="none" rtlCol="0">
            <a:spAutoFit/>
          </a:bodyPr>
          <a:lstStyle/>
          <a:p>
            <a:r>
              <a:rPr lang="en-GB" sz="4400" dirty="0" smtClean="0">
                <a:solidFill>
                  <a:srgbClr val="FFC000"/>
                </a:solidFill>
                <a:effectLst>
                  <a:outerShdw blurRad="38100" dist="38100" dir="2700000" algn="tl">
                    <a:srgbClr val="000000">
                      <a:alpha val="43137"/>
                    </a:srgbClr>
                  </a:outerShdw>
                </a:effectLst>
              </a:rPr>
              <a:t>The Golden Hour</a:t>
            </a:r>
            <a:endParaRPr lang="en-GB" sz="4400" dirty="0">
              <a:solidFill>
                <a:srgbClr val="FFC000"/>
              </a:solidFill>
              <a:effectLst>
                <a:outerShdw blurRad="38100" dist="38100" dir="2700000" algn="tl">
                  <a:srgbClr val="000000">
                    <a:alpha val="43137"/>
                  </a:srgbClr>
                </a:outerShdw>
              </a:effectLst>
            </a:endParaRPr>
          </a:p>
        </p:txBody>
      </p:sp>
      <p:sp>
        <p:nvSpPr>
          <p:cNvPr id="5" name="TextBox 4"/>
          <p:cNvSpPr txBox="1"/>
          <p:nvPr/>
        </p:nvSpPr>
        <p:spPr>
          <a:xfrm>
            <a:off x="447522" y="1497028"/>
            <a:ext cx="8280920" cy="4031873"/>
          </a:xfrm>
          <a:prstGeom prst="rect">
            <a:avLst/>
          </a:prstGeom>
          <a:noFill/>
        </p:spPr>
        <p:txBody>
          <a:bodyPr wrap="square" rtlCol="0">
            <a:spAutoFit/>
          </a:bodyPr>
          <a:lstStyle/>
          <a:p>
            <a:pPr algn="l"/>
            <a:endParaRPr lang="en-GB" dirty="0" smtClean="0">
              <a:solidFill>
                <a:srgbClr val="0033CC"/>
              </a:solidFill>
            </a:endParaRPr>
          </a:p>
          <a:p>
            <a:pPr algn="l"/>
            <a:r>
              <a:rPr lang="en-GB" dirty="0" smtClean="0">
                <a:solidFill>
                  <a:srgbClr val="0033CC"/>
                </a:solidFill>
              </a:rPr>
              <a:t>Confirm</a:t>
            </a:r>
            <a:r>
              <a:rPr lang="en-GB" dirty="0" smtClean="0">
                <a:solidFill>
                  <a:schemeClr val="tx1"/>
                </a:solidFill>
              </a:rPr>
              <a:t> </a:t>
            </a:r>
            <a:r>
              <a:rPr lang="en-GB" b="0" dirty="0" smtClean="0">
                <a:solidFill>
                  <a:schemeClr val="tx1"/>
                </a:solidFill>
              </a:rPr>
              <a:t>exactly what has taken place</a:t>
            </a:r>
          </a:p>
          <a:p>
            <a:pPr algn="l"/>
            <a:endParaRPr lang="en-GB" b="0" dirty="0">
              <a:solidFill>
                <a:schemeClr val="tx1"/>
              </a:solidFill>
            </a:endParaRPr>
          </a:p>
          <a:p>
            <a:pPr algn="l"/>
            <a:r>
              <a:rPr lang="en-GB" dirty="0" smtClean="0">
                <a:solidFill>
                  <a:srgbClr val="0033CC"/>
                </a:solidFill>
              </a:rPr>
              <a:t>Cordon</a:t>
            </a:r>
            <a:r>
              <a:rPr lang="en-GB" b="0" dirty="0" smtClean="0">
                <a:solidFill>
                  <a:schemeClr val="tx1"/>
                </a:solidFill>
              </a:rPr>
              <a:t> off the crime scene</a:t>
            </a:r>
          </a:p>
          <a:p>
            <a:pPr algn="l"/>
            <a:endParaRPr lang="en-GB" b="0" dirty="0">
              <a:solidFill>
                <a:schemeClr val="tx1"/>
              </a:solidFill>
            </a:endParaRPr>
          </a:p>
          <a:p>
            <a:pPr algn="l"/>
            <a:r>
              <a:rPr lang="en-GB" dirty="0" smtClean="0">
                <a:solidFill>
                  <a:srgbClr val="0033CC"/>
                </a:solidFill>
              </a:rPr>
              <a:t>Secure</a:t>
            </a:r>
            <a:r>
              <a:rPr lang="en-GB" b="0" dirty="0" smtClean="0">
                <a:solidFill>
                  <a:schemeClr val="tx1"/>
                </a:solidFill>
              </a:rPr>
              <a:t> the crime scene</a:t>
            </a:r>
          </a:p>
          <a:p>
            <a:pPr algn="l"/>
            <a:endParaRPr lang="en-GB" b="0" dirty="0">
              <a:solidFill>
                <a:schemeClr val="tx1"/>
              </a:solidFill>
            </a:endParaRPr>
          </a:p>
          <a:p>
            <a:pPr algn="l"/>
            <a:r>
              <a:rPr lang="en-GB" dirty="0" smtClean="0">
                <a:solidFill>
                  <a:srgbClr val="0033CC"/>
                </a:solidFill>
              </a:rPr>
              <a:t>Control</a:t>
            </a:r>
            <a:r>
              <a:rPr lang="en-GB" b="0" dirty="0" smtClean="0">
                <a:solidFill>
                  <a:schemeClr val="tx1"/>
                </a:solidFill>
              </a:rPr>
              <a:t> the crime scene</a:t>
            </a:r>
            <a:endParaRPr lang="en-GB" dirty="0">
              <a:solidFill>
                <a:schemeClr val="tx1"/>
              </a:solidFill>
            </a:endParaRPr>
          </a:p>
        </p:txBody>
      </p:sp>
    </p:spTree>
    <p:extLst>
      <p:ext uri="{BB962C8B-B14F-4D97-AF65-F5344CB8AC3E}">
        <p14:creationId xmlns:p14="http://schemas.microsoft.com/office/powerpoint/2010/main" val="1902532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5" cstate="print">
            <a:lum bright="70000" contrast="-70000"/>
            <a:extLst>
              <a:ext uri="{28A0092B-C50C-407E-A947-70E740481C1C}">
                <a14:useLocalDpi xmlns:a14="http://schemas.microsoft.com/office/drawing/2010/main" val="0"/>
              </a:ext>
            </a:extLst>
          </a:blip>
          <a:srcRect r="17151"/>
          <a:stretch/>
        </p:blipFill>
        <p:spPr>
          <a:xfrm>
            <a:off x="-36512" y="-8483"/>
            <a:ext cx="9466289" cy="6866483"/>
          </a:xfrm>
          <a:prstGeom prst="rect">
            <a:avLst/>
          </a:prstGeom>
        </p:spPr>
      </p:pic>
      <p:sp>
        <p:nvSpPr>
          <p:cNvPr id="488450" name="Rectangle 3"/>
          <p:cNvSpPr>
            <a:spLocks noGrp="1" noChangeArrowheads="1"/>
          </p:cNvSpPr>
          <p:nvPr>
            <p:ph type="title" idx="4294967295"/>
            <p:custDataLst>
              <p:tags r:id="rId1"/>
            </p:custDataLst>
          </p:nvPr>
        </p:nvSpPr>
        <p:spPr>
          <a:xfrm>
            <a:off x="914400" y="188913"/>
            <a:ext cx="8229600" cy="647700"/>
          </a:xfrm>
        </p:spPr>
        <p:txBody>
          <a:bodyPr/>
          <a:lstStyle/>
          <a:p>
            <a:pPr eaLnBrk="1" hangingPunct="1"/>
            <a:r>
              <a:rPr lang="en-US" altLang="en-US" sz="3200" b="1" dirty="0" smtClean="0"/>
              <a:t>Protect</a:t>
            </a:r>
            <a:endParaRPr lang="en-GB" altLang="en-US" sz="3200" b="1" dirty="0" smtClean="0"/>
          </a:p>
        </p:txBody>
      </p:sp>
      <p:sp>
        <p:nvSpPr>
          <p:cNvPr id="51204" name="Rectangle 4"/>
          <p:cNvSpPr>
            <a:spLocks noGrp="1" noChangeArrowheads="1"/>
          </p:cNvSpPr>
          <p:nvPr>
            <p:ph type="body" idx="4294967295"/>
            <p:custDataLst>
              <p:tags r:id="rId2"/>
            </p:custDataLst>
          </p:nvPr>
        </p:nvSpPr>
        <p:spPr>
          <a:xfrm>
            <a:off x="250825" y="836613"/>
            <a:ext cx="8893175" cy="5329237"/>
          </a:xfrm>
        </p:spPr>
        <p:txBody>
          <a:bodyPr/>
          <a:lstStyle/>
          <a:p>
            <a:pPr marL="0" indent="0" eaLnBrk="1" hangingPunct="1">
              <a:spcBef>
                <a:spcPct val="0"/>
              </a:spcBef>
              <a:spcAft>
                <a:spcPts val="1800"/>
              </a:spcAft>
            </a:pPr>
            <a:endParaRPr lang="en-US" altLang="en-US" sz="3200" dirty="0" smtClean="0"/>
          </a:p>
          <a:p>
            <a:pPr marL="0" indent="0" eaLnBrk="1" hangingPunct="1">
              <a:spcBef>
                <a:spcPct val="0"/>
              </a:spcBef>
              <a:spcAft>
                <a:spcPts val="1800"/>
              </a:spcAft>
            </a:pPr>
            <a:r>
              <a:rPr lang="en-US" altLang="en-US" sz="3200" dirty="0" smtClean="0"/>
              <a:t>Do not allow the victim / witnesses to clean up</a:t>
            </a:r>
          </a:p>
          <a:p>
            <a:pPr marL="0" indent="0" eaLnBrk="1" hangingPunct="1">
              <a:spcBef>
                <a:spcPct val="0"/>
              </a:spcBef>
              <a:spcAft>
                <a:spcPts val="1800"/>
              </a:spcAft>
            </a:pPr>
            <a:r>
              <a:rPr lang="en-US" altLang="en-US" sz="3200" dirty="0" smtClean="0"/>
              <a:t>Do not walk around and move things yourself</a:t>
            </a:r>
          </a:p>
          <a:p>
            <a:pPr marL="0" indent="0" eaLnBrk="1" hangingPunct="1">
              <a:spcBef>
                <a:spcPct val="0"/>
              </a:spcBef>
              <a:spcAft>
                <a:spcPts val="1800"/>
              </a:spcAft>
            </a:pPr>
            <a:r>
              <a:rPr lang="en-US" altLang="en-US" sz="3200" dirty="0" smtClean="0"/>
              <a:t>Common Approach Path</a:t>
            </a:r>
          </a:p>
          <a:p>
            <a:pPr marL="0" indent="0" eaLnBrk="1" hangingPunct="1">
              <a:spcBef>
                <a:spcPct val="0"/>
              </a:spcBef>
              <a:spcAft>
                <a:spcPts val="1800"/>
              </a:spcAft>
            </a:pPr>
            <a:r>
              <a:rPr lang="en-US" altLang="en-US" sz="3200" dirty="0" smtClean="0"/>
              <a:t>Protect other evidence </a:t>
            </a:r>
          </a:p>
          <a:p>
            <a:pPr marL="0" indent="0" eaLnBrk="1" hangingPunct="1">
              <a:spcBef>
                <a:spcPct val="0"/>
              </a:spcBef>
              <a:spcAft>
                <a:spcPts val="1800"/>
              </a:spcAft>
            </a:pPr>
            <a:r>
              <a:rPr lang="en-US" altLang="en-US" sz="3200" dirty="0" smtClean="0"/>
              <a:t>Firearms</a:t>
            </a:r>
          </a:p>
          <a:p>
            <a:pPr marL="0" indent="0" eaLnBrk="1" hangingPunct="1">
              <a:spcBef>
                <a:spcPct val="0"/>
              </a:spcBef>
              <a:spcAft>
                <a:spcPts val="1800"/>
              </a:spcAft>
            </a:pPr>
            <a:r>
              <a:rPr lang="en-US" altLang="en-US" sz="3200" dirty="0" smtClean="0"/>
              <a:t>Bodies</a:t>
            </a:r>
            <a:endParaRPr lang="en-GB" altLang="en-US" sz="3200" dirty="0" smtClean="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1204">
                                            <p:txEl>
                                              <p:pRg st="1" end="1"/>
                                            </p:txEl>
                                          </p:spTgt>
                                        </p:tgtEl>
                                        <p:attrNameLst>
                                          <p:attrName>style.visibility</p:attrName>
                                        </p:attrNameLst>
                                      </p:cBhvr>
                                      <p:to>
                                        <p:strVal val="visible"/>
                                      </p:to>
                                    </p:set>
                                    <p:animEffect transition="in" filter="fade">
                                      <p:cBhvr>
                                        <p:cTn id="7" dur="500"/>
                                        <p:tgtEl>
                                          <p:spTgt spid="51204">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1204">
                                            <p:txEl>
                                              <p:pRg st="2" end="2"/>
                                            </p:txEl>
                                          </p:spTgt>
                                        </p:tgtEl>
                                        <p:attrNameLst>
                                          <p:attrName>style.visibility</p:attrName>
                                        </p:attrNameLst>
                                      </p:cBhvr>
                                      <p:to>
                                        <p:strVal val="visible"/>
                                      </p:to>
                                    </p:set>
                                    <p:animEffect transition="in" filter="fade">
                                      <p:cBhvr>
                                        <p:cTn id="12" dur="500"/>
                                        <p:tgtEl>
                                          <p:spTgt spid="5120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1204">
                                            <p:txEl>
                                              <p:pRg st="3" end="3"/>
                                            </p:txEl>
                                          </p:spTgt>
                                        </p:tgtEl>
                                        <p:attrNameLst>
                                          <p:attrName>style.visibility</p:attrName>
                                        </p:attrNameLst>
                                      </p:cBhvr>
                                      <p:to>
                                        <p:strVal val="visible"/>
                                      </p:to>
                                    </p:set>
                                    <p:animEffect transition="in" filter="fade">
                                      <p:cBhvr>
                                        <p:cTn id="17" dur="500"/>
                                        <p:tgtEl>
                                          <p:spTgt spid="51204">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1204">
                                            <p:txEl>
                                              <p:pRg st="4" end="4"/>
                                            </p:txEl>
                                          </p:spTgt>
                                        </p:tgtEl>
                                        <p:attrNameLst>
                                          <p:attrName>style.visibility</p:attrName>
                                        </p:attrNameLst>
                                      </p:cBhvr>
                                      <p:to>
                                        <p:strVal val="visible"/>
                                      </p:to>
                                    </p:set>
                                    <p:animEffect transition="in" filter="fade">
                                      <p:cBhvr>
                                        <p:cTn id="22" dur="500"/>
                                        <p:tgtEl>
                                          <p:spTgt spid="51204">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1204">
                                            <p:txEl>
                                              <p:pRg st="5" end="5"/>
                                            </p:txEl>
                                          </p:spTgt>
                                        </p:tgtEl>
                                        <p:attrNameLst>
                                          <p:attrName>style.visibility</p:attrName>
                                        </p:attrNameLst>
                                      </p:cBhvr>
                                      <p:to>
                                        <p:strVal val="visible"/>
                                      </p:to>
                                    </p:set>
                                    <p:animEffect transition="in" filter="fade">
                                      <p:cBhvr>
                                        <p:cTn id="27" dur="500"/>
                                        <p:tgtEl>
                                          <p:spTgt spid="51204">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1204">
                                            <p:txEl>
                                              <p:pRg st="6" end="6"/>
                                            </p:txEl>
                                          </p:spTgt>
                                        </p:tgtEl>
                                        <p:attrNameLst>
                                          <p:attrName>style.visibility</p:attrName>
                                        </p:attrNameLst>
                                      </p:cBhvr>
                                      <p:to>
                                        <p:strVal val="visible"/>
                                      </p:to>
                                    </p:set>
                                    <p:animEffect transition="in" filter="fade">
                                      <p:cBhvr>
                                        <p:cTn id="32" dur="500"/>
                                        <p:tgtEl>
                                          <p:spTgt spid="5120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4"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custDataLst>
              <p:tags r:id="rId1"/>
            </p:custDataLst>
          </p:nvPr>
        </p:nvSpPr>
        <p:spPr/>
        <p:txBody>
          <a:bodyPr/>
          <a:lstStyle/>
          <a:p>
            <a:r>
              <a:rPr lang="en-GB" b="1" dirty="0" smtClean="0"/>
              <a:t>Exhibit Labels</a:t>
            </a:r>
            <a:endParaRPr lang="en-GB" b="1" dirty="0"/>
          </a:p>
        </p:txBody>
      </p:sp>
      <p:sp>
        <p:nvSpPr>
          <p:cNvPr id="3" name="Content Placeholder 2"/>
          <p:cNvSpPr>
            <a:spLocks noGrp="1"/>
          </p:cNvSpPr>
          <p:nvPr>
            <p:ph sz="half" idx="1"/>
            <p:custDataLst>
              <p:tags r:id="rId2"/>
            </p:custDataLst>
          </p:nvPr>
        </p:nvSpPr>
        <p:spPr>
          <a:xfrm>
            <a:off x="467544" y="908720"/>
            <a:ext cx="6995120" cy="4857403"/>
          </a:xfrm>
        </p:spPr>
        <p:txBody>
          <a:bodyPr/>
          <a:lstStyle/>
          <a:p>
            <a:pPr>
              <a:spcBef>
                <a:spcPts val="0"/>
              </a:spcBef>
              <a:spcAft>
                <a:spcPts val="4200"/>
              </a:spcAft>
            </a:pPr>
            <a:endParaRPr lang="en-GB" dirty="0" smtClean="0"/>
          </a:p>
          <a:p>
            <a:pPr>
              <a:spcBef>
                <a:spcPts val="0"/>
              </a:spcBef>
              <a:spcAft>
                <a:spcPts val="4200"/>
              </a:spcAft>
            </a:pPr>
            <a:r>
              <a:rPr lang="en-GB" sz="3200" dirty="0" smtClean="0"/>
              <a:t>Exhibit reference number</a:t>
            </a:r>
          </a:p>
          <a:p>
            <a:pPr>
              <a:spcBef>
                <a:spcPts val="0"/>
              </a:spcBef>
              <a:spcAft>
                <a:spcPts val="4200"/>
              </a:spcAft>
            </a:pPr>
            <a:r>
              <a:rPr lang="en-GB" sz="3200" dirty="0" smtClean="0"/>
              <a:t>Description</a:t>
            </a:r>
          </a:p>
          <a:p>
            <a:pPr>
              <a:spcBef>
                <a:spcPts val="0"/>
              </a:spcBef>
              <a:spcAft>
                <a:spcPts val="4200"/>
              </a:spcAft>
            </a:pPr>
            <a:r>
              <a:rPr lang="en-GB" sz="3200" dirty="0" smtClean="0"/>
              <a:t>Date, time &amp; place</a:t>
            </a:r>
          </a:p>
          <a:p>
            <a:pPr>
              <a:spcBef>
                <a:spcPts val="0"/>
              </a:spcBef>
              <a:spcAft>
                <a:spcPts val="4200"/>
              </a:spcAft>
            </a:pPr>
            <a:r>
              <a:rPr lang="en-GB" sz="3200" dirty="0" smtClean="0"/>
              <a:t>Signing &amp; continuity</a:t>
            </a:r>
            <a:endParaRPr lang="en-GB" sz="3200" dirty="0"/>
          </a:p>
        </p:txBody>
      </p:sp>
      <p:pic>
        <p:nvPicPr>
          <p:cNvPr id="6146" name="Picture 2"/>
          <p:cNvPicPr>
            <a:picLocks noGrp="1" noChangeAspect="1" noChangeArrowheads="1"/>
          </p:cNvPicPr>
          <p:nvPr>
            <p:ph sz="half" idx="2"/>
            <p:custDataLst>
              <p:tags r:id="rId3"/>
            </p:custDataLst>
          </p:nvPr>
        </p:nvPicPr>
        <p:blipFill>
          <a:blip r:embed="rId6"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07503" y="980728"/>
            <a:ext cx="8782827" cy="5184576"/>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14922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6" cstate="print">
            <a:lum bright="70000" contrast="-70000"/>
            <a:extLst>
              <a:ext uri="{28A0092B-C50C-407E-A947-70E740481C1C}">
                <a14:useLocalDpi xmlns:a14="http://schemas.microsoft.com/office/drawing/2010/main" val="0"/>
              </a:ext>
            </a:extLst>
          </a:blip>
          <a:stretch>
            <a:fillRect/>
          </a:stretch>
        </p:blipFill>
        <p:spPr>
          <a:xfrm>
            <a:off x="395536" y="1340768"/>
            <a:ext cx="8196479" cy="4698188"/>
          </a:xfrm>
          <a:prstGeom prst="rect">
            <a:avLst/>
          </a:prstGeom>
          <a:ln>
            <a:noFill/>
          </a:ln>
          <a:effectLst>
            <a:softEdge rad="112500"/>
          </a:effectLst>
        </p:spPr>
      </p:pic>
      <p:sp>
        <p:nvSpPr>
          <p:cNvPr id="482306" name="Rectangle 3"/>
          <p:cNvSpPr>
            <a:spLocks noGrp="1" noChangeArrowheads="1"/>
          </p:cNvSpPr>
          <p:nvPr>
            <p:ph type="title" idx="4294967295"/>
            <p:custDataLst>
              <p:tags r:id="rId2"/>
            </p:custDataLst>
          </p:nvPr>
        </p:nvSpPr>
        <p:spPr>
          <a:xfrm>
            <a:off x="0" y="188913"/>
            <a:ext cx="8229600" cy="647700"/>
          </a:xfrm>
        </p:spPr>
        <p:txBody>
          <a:bodyPr/>
          <a:lstStyle/>
          <a:p>
            <a:pPr eaLnBrk="1" hangingPunct="1"/>
            <a:r>
              <a:rPr lang="en-GB" altLang="en-US" sz="3200" b="1" dirty="0" smtClean="0"/>
              <a:t>Arriving at the scene</a:t>
            </a:r>
          </a:p>
        </p:txBody>
      </p:sp>
      <p:sp>
        <p:nvSpPr>
          <p:cNvPr id="45060" name="Rectangle 4"/>
          <p:cNvSpPr>
            <a:spLocks noGrp="1" noChangeArrowheads="1"/>
          </p:cNvSpPr>
          <p:nvPr>
            <p:ph type="body" idx="4294967295"/>
            <p:custDataLst>
              <p:tags r:id="rId3"/>
            </p:custDataLst>
          </p:nvPr>
        </p:nvSpPr>
        <p:spPr>
          <a:xfrm>
            <a:off x="0" y="1412875"/>
            <a:ext cx="7705725" cy="4713288"/>
          </a:xfrm>
        </p:spPr>
        <p:txBody>
          <a:bodyPr/>
          <a:lstStyle/>
          <a:p>
            <a:pPr eaLnBrk="1" hangingPunct="1">
              <a:spcBef>
                <a:spcPct val="0"/>
              </a:spcBef>
              <a:spcAft>
                <a:spcPts val="1800"/>
              </a:spcAft>
            </a:pPr>
            <a:r>
              <a:rPr lang="en-GB" altLang="en-US" sz="3200" b="1" dirty="0"/>
              <a:t>Assess</a:t>
            </a:r>
            <a:endParaRPr lang="en-GB" altLang="en-US" sz="3200" dirty="0"/>
          </a:p>
          <a:p>
            <a:pPr marL="0" indent="0" eaLnBrk="1" hangingPunct="1">
              <a:spcBef>
                <a:spcPct val="0"/>
              </a:spcBef>
              <a:spcAft>
                <a:spcPts val="1800"/>
              </a:spcAft>
              <a:buNone/>
            </a:pPr>
            <a:r>
              <a:rPr lang="en-GB" altLang="en-US" sz="3200" b="1" dirty="0"/>
              <a:t>	</a:t>
            </a:r>
            <a:endParaRPr lang="en-GB" altLang="en-US" sz="3200" b="1" dirty="0" smtClean="0"/>
          </a:p>
          <a:p>
            <a:pPr marL="0" indent="0" eaLnBrk="1" hangingPunct="1">
              <a:spcBef>
                <a:spcPct val="0"/>
              </a:spcBef>
              <a:spcAft>
                <a:spcPts val="1800"/>
              </a:spcAft>
              <a:buNone/>
            </a:pPr>
            <a:r>
              <a:rPr lang="en-GB" altLang="en-US" sz="3200" b="1" dirty="0"/>
              <a:t>		</a:t>
            </a:r>
          </a:p>
          <a:p>
            <a:pPr marL="0" indent="0" eaLnBrk="1" hangingPunct="1">
              <a:spcBef>
                <a:spcPct val="0"/>
              </a:spcBef>
              <a:spcAft>
                <a:spcPts val="1800"/>
              </a:spcAft>
              <a:buNone/>
            </a:pPr>
            <a:r>
              <a:rPr lang="en-GB" altLang="en-US" sz="3200" b="1" dirty="0"/>
              <a:t>				Protect</a:t>
            </a:r>
          </a:p>
          <a:p>
            <a:pPr eaLnBrk="1" hangingPunct="1">
              <a:spcBef>
                <a:spcPct val="0"/>
              </a:spcBef>
              <a:spcAft>
                <a:spcPts val="1800"/>
              </a:spcAft>
            </a:pPr>
            <a:endParaRPr lang="en-GB" altLang="en-US" sz="3200" dirty="0" smtClean="0"/>
          </a:p>
          <a:p>
            <a:pPr eaLnBrk="1" hangingPunct="1">
              <a:spcBef>
                <a:spcPct val="0"/>
              </a:spcBef>
              <a:spcAft>
                <a:spcPts val="1800"/>
              </a:spcAft>
            </a:pPr>
            <a:endParaRPr lang="en-GB" altLang="en-US" sz="3200" dirty="0" smtClean="0"/>
          </a:p>
          <a:p>
            <a:pPr marL="3657600" lvl="8" indent="0">
              <a:spcBef>
                <a:spcPct val="0"/>
              </a:spcBef>
              <a:spcAft>
                <a:spcPts val="1800"/>
              </a:spcAft>
              <a:buNone/>
            </a:pPr>
            <a:r>
              <a:rPr lang="en-GB" altLang="en-US" sz="3200" b="1" dirty="0" smtClean="0"/>
              <a:t>    Communicate</a:t>
            </a:r>
            <a:endParaRPr lang="en-GB" altLang="en-US" sz="3200" dirty="0" smtClean="0"/>
          </a:p>
        </p:txBody>
      </p:sp>
    </p:spTree>
    <p:extLst>
      <p:ext uri="{BB962C8B-B14F-4D97-AF65-F5344CB8AC3E}">
        <p14:creationId xmlns:p14="http://schemas.microsoft.com/office/powerpoint/2010/main" val="49633425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5060">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6" cstate="print">
            <a:lum bright="70000" contrast="-70000"/>
            <a:extLst>
              <a:ext uri="{28A0092B-C50C-407E-A947-70E740481C1C}">
                <a14:useLocalDpi xmlns:a14="http://schemas.microsoft.com/office/drawing/2010/main" val="0"/>
              </a:ext>
            </a:extLst>
          </a:blip>
          <a:stretch>
            <a:fillRect/>
          </a:stretch>
        </p:blipFill>
        <p:spPr>
          <a:xfrm>
            <a:off x="395536" y="1340768"/>
            <a:ext cx="8196479" cy="4698188"/>
          </a:xfrm>
          <a:prstGeom prst="rect">
            <a:avLst/>
          </a:prstGeom>
          <a:ln>
            <a:noFill/>
          </a:ln>
          <a:effectLst>
            <a:softEdge rad="112500"/>
          </a:effectLst>
        </p:spPr>
      </p:pic>
      <p:sp>
        <p:nvSpPr>
          <p:cNvPr id="482306" name="Rectangle 3"/>
          <p:cNvSpPr>
            <a:spLocks noGrp="1" noChangeArrowheads="1"/>
          </p:cNvSpPr>
          <p:nvPr>
            <p:ph type="title" idx="4294967295"/>
            <p:custDataLst>
              <p:tags r:id="rId2"/>
            </p:custDataLst>
          </p:nvPr>
        </p:nvSpPr>
        <p:spPr>
          <a:xfrm>
            <a:off x="0" y="188913"/>
            <a:ext cx="8229600" cy="647700"/>
          </a:xfrm>
        </p:spPr>
        <p:txBody>
          <a:bodyPr/>
          <a:lstStyle/>
          <a:p>
            <a:pPr eaLnBrk="1" hangingPunct="1"/>
            <a:r>
              <a:rPr lang="en-GB" altLang="en-US" sz="3200" b="1" dirty="0" smtClean="0"/>
              <a:t>Communications should be …</a:t>
            </a:r>
          </a:p>
        </p:txBody>
      </p:sp>
      <p:sp>
        <p:nvSpPr>
          <p:cNvPr id="45060" name="Rectangle 4"/>
          <p:cNvSpPr>
            <a:spLocks noGrp="1" noChangeArrowheads="1"/>
          </p:cNvSpPr>
          <p:nvPr>
            <p:ph type="body" idx="4294967295"/>
            <p:custDataLst>
              <p:tags r:id="rId3"/>
            </p:custDataLst>
          </p:nvPr>
        </p:nvSpPr>
        <p:spPr>
          <a:xfrm>
            <a:off x="0" y="1412875"/>
            <a:ext cx="7705725" cy="5111750"/>
          </a:xfrm>
        </p:spPr>
        <p:txBody>
          <a:bodyPr/>
          <a:lstStyle/>
          <a:p>
            <a:pPr eaLnBrk="1" hangingPunct="1">
              <a:spcBef>
                <a:spcPct val="0"/>
              </a:spcBef>
              <a:spcAft>
                <a:spcPts val="1800"/>
              </a:spcAft>
            </a:pPr>
            <a:r>
              <a:rPr lang="en-GB" altLang="en-US" sz="3200" b="1" dirty="0" smtClean="0"/>
              <a:t>Accurate</a:t>
            </a:r>
            <a:endParaRPr lang="en-GB" altLang="en-US" sz="3200" dirty="0"/>
          </a:p>
          <a:p>
            <a:pPr eaLnBrk="1" hangingPunct="1">
              <a:spcBef>
                <a:spcPct val="0"/>
              </a:spcBef>
              <a:spcAft>
                <a:spcPts val="1800"/>
              </a:spcAft>
            </a:pPr>
            <a:endParaRPr lang="en-GB" altLang="en-US" sz="3200" b="1" dirty="0"/>
          </a:p>
          <a:p>
            <a:pPr marL="0" indent="0" eaLnBrk="1" hangingPunct="1">
              <a:spcBef>
                <a:spcPct val="0"/>
              </a:spcBef>
              <a:spcAft>
                <a:spcPts val="1800"/>
              </a:spcAft>
              <a:buNone/>
            </a:pPr>
            <a:endParaRPr lang="en-GB" altLang="en-US" sz="3200" b="1" dirty="0" smtClean="0"/>
          </a:p>
          <a:p>
            <a:pPr eaLnBrk="1" hangingPunct="1">
              <a:spcBef>
                <a:spcPct val="0"/>
              </a:spcBef>
              <a:spcAft>
                <a:spcPts val="1800"/>
              </a:spcAft>
            </a:pPr>
            <a:r>
              <a:rPr lang="en-GB" altLang="en-US" sz="3200" b="1" dirty="0" smtClean="0"/>
              <a:t>Brief</a:t>
            </a:r>
            <a:endParaRPr lang="en-GB" altLang="en-US" sz="3200" b="1" dirty="0"/>
          </a:p>
          <a:p>
            <a:pPr eaLnBrk="1" hangingPunct="1">
              <a:spcBef>
                <a:spcPct val="0"/>
              </a:spcBef>
              <a:spcAft>
                <a:spcPts val="1800"/>
              </a:spcAft>
            </a:pPr>
            <a:endParaRPr lang="en-GB" altLang="en-US" sz="3200" b="1" dirty="0"/>
          </a:p>
          <a:p>
            <a:pPr eaLnBrk="1" hangingPunct="1">
              <a:spcBef>
                <a:spcPct val="0"/>
              </a:spcBef>
              <a:spcAft>
                <a:spcPts val="1800"/>
              </a:spcAft>
            </a:pPr>
            <a:endParaRPr lang="en-GB" altLang="en-US" sz="3200" b="1" dirty="0"/>
          </a:p>
          <a:p>
            <a:pPr eaLnBrk="1" hangingPunct="1">
              <a:spcBef>
                <a:spcPct val="0"/>
              </a:spcBef>
              <a:spcAft>
                <a:spcPts val="1800"/>
              </a:spcAft>
            </a:pPr>
            <a:r>
              <a:rPr lang="en-GB" altLang="en-US" sz="3200" b="1" dirty="0" smtClean="0"/>
              <a:t>Clear</a:t>
            </a:r>
            <a:endParaRPr lang="en-GB" altLang="en-US" sz="3200" dirty="0" smtClean="0"/>
          </a:p>
        </p:txBody>
      </p:sp>
    </p:spTree>
    <p:extLst>
      <p:ext uri="{BB962C8B-B14F-4D97-AF65-F5344CB8AC3E}">
        <p14:creationId xmlns:p14="http://schemas.microsoft.com/office/powerpoint/2010/main" val="2253567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5060"/>
                                        </p:tgtEl>
                                        <p:attrNameLst>
                                          <p:attrName>style.visibility</p:attrName>
                                        </p:attrNameLst>
                                      </p:cBhvr>
                                      <p:to>
                                        <p:strVal val="visible"/>
                                      </p:to>
                                    </p:set>
                                    <p:animEffect transition="in" filter="fade">
                                      <p:cBhvr>
                                        <p:cTn id="7" dur="500"/>
                                        <p:tgtEl>
                                          <p:spTgt spid="45060"/>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45060">
                                            <p:txEl>
                                              <p:pRg st="3" end="3"/>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45060">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60"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honetic alphabet"/>
          <p:cNvPicPr>
            <a:picLocks noChangeAspect="1" noChangeArrowheads="1"/>
          </p:cNvPicPr>
          <p:nvPr/>
        </p:nvPicPr>
        <p:blipFill rotWithShape="1">
          <a:blip r:embed="rId4" cstate="print">
            <a:lum bright="70000" contrast="-70000"/>
            <a:extLst>
              <a:ext uri="{BEBA8EAE-BF5A-486C-A8C5-ECC9F3942E4B}">
                <a14:imgProps xmlns:a14="http://schemas.microsoft.com/office/drawing/2010/main">
                  <a14:imgLayer r:embed="rId5">
                    <a14:imgEffect>
                      <a14:colorTemperature colorTemp="4700"/>
                    </a14:imgEffect>
                  </a14:imgLayer>
                </a14:imgProps>
              </a:ext>
              <a:ext uri="{28A0092B-C50C-407E-A947-70E740481C1C}">
                <a14:useLocalDpi xmlns:a14="http://schemas.microsoft.com/office/drawing/2010/main" val="0"/>
              </a:ext>
            </a:extLst>
          </a:blip>
          <a:srcRect l="1175" b="12045"/>
          <a:stretch/>
        </p:blipFill>
        <p:spPr bwMode="auto">
          <a:xfrm>
            <a:off x="-756591" y="-3621"/>
            <a:ext cx="10279488" cy="686162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custDataLst>
              <p:tags r:id="rId1"/>
            </p:custDataLst>
          </p:nvPr>
        </p:nvSpPr>
        <p:spPr/>
        <p:txBody>
          <a:bodyPr/>
          <a:lstStyle/>
          <a:p>
            <a:r>
              <a:rPr lang="en-GB" b="1" dirty="0" smtClean="0"/>
              <a:t>Phonetic Alphabet</a:t>
            </a:r>
            <a:endParaRPr lang="en-GB" b="1" dirty="0"/>
          </a:p>
        </p:txBody>
      </p:sp>
    </p:spTree>
    <p:extLst>
      <p:ext uri="{BB962C8B-B14F-4D97-AF65-F5344CB8AC3E}">
        <p14:creationId xmlns:p14="http://schemas.microsoft.com/office/powerpoint/2010/main" val="3830564233"/>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honetic alphabet"/>
          <p:cNvPicPr>
            <a:picLocks noChangeAspect="1" noChangeArrowheads="1"/>
          </p:cNvPicPr>
          <p:nvPr/>
        </p:nvPicPr>
        <p:blipFill rotWithShape="1">
          <a:blip r:embed="rId5" cstate="print">
            <a:lum bright="70000" contrast="-70000"/>
            <a:extLst>
              <a:ext uri="{BEBA8EAE-BF5A-486C-A8C5-ECC9F3942E4B}">
                <a14:imgProps xmlns:a14="http://schemas.microsoft.com/office/drawing/2010/main">
                  <a14:imgLayer r:embed="rId6">
                    <a14:imgEffect>
                      <a14:colorTemperature colorTemp="4700"/>
                    </a14:imgEffect>
                  </a14:imgLayer>
                </a14:imgProps>
              </a:ext>
              <a:ext uri="{28A0092B-C50C-407E-A947-70E740481C1C}">
                <a14:useLocalDpi xmlns:a14="http://schemas.microsoft.com/office/drawing/2010/main" val="0"/>
              </a:ext>
            </a:extLst>
          </a:blip>
          <a:srcRect l="1175" b="12045"/>
          <a:stretch/>
        </p:blipFill>
        <p:spPr bwMode="auto">
          <a:xfrm>
            <a:off x="-756591" y="-3621"/>
            <a:ext cx="10279488" cy="686162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custDataLst>
              <p:tags r:id="rId1"/>
            </p:custDataLst>
          </p:nvPr>
        </p:nvSpPr>
        <p:spPr/>
        <p:txBody>
          <a:bodyPr/>
          <a:lstStyle/>
          <a:p>
            <a:r>
              <a:rPr lang="en-GB" b="1" dirty="0" smtClean="0"/>
              <a:t>Phonetic Alphabet</a:t>
            </a:r>
            <a:endParaRPr lang="en-GB" b="1" dirty="0"/>
          </a:p>
        </p:txBody>
      </p:sp>
      <p:pic>
        <p:nvPicPr>
          <p:cNvPr id="1027" name="Picture 3"/>
          <p:cNvPicPr>
            <a:picLocks noChangeAspect="1" noChangeArrowheads="1"/>
          </p:cNvPicPr>
          <p:nvPr>
            <p:custDataLst>
              <p:tags r:id="rId2"/>
            </p:custDataLst>
          </p:nvPr>
        </p:nvPicPr>
        <p:blipFill>
          <a:blip r:embed="rId7" cstate="print">
            <a:extLst>
              <a:ext uri="{28A0092B-C50C-407E-A947-70E740481C1C}">
                <a14:useLocalDpi xmlns:a14="http://schemas.microsoft.com/office/drawing/2010/main" val="0"/>
              </a:ext>
            </a:extLst>
          </a:blip>
          <a:srcRect/>
          <a:stretch>
            <a:fillRect/>
          </a:stretch>
        </p:blipFill>
        <p:spPr bwMode="auto">
          <a:xfrm>
            <a:off x="-657429" y="1700808"/>
            <a:ext cx="10207481" cy="4752528"/>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70191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7"/>
                                        </p:tgtEl>
                                        <p:attrNameLst>
                                          <p:attrName>style.visibility</p:attrName>
                                        </p:attrNameLst>
                                      </p:cBhvr>
                                      <p:to>
                                        <p:strVal val="visible"/>
                                      </p:to>
                                    </p:set>
                                    <p:animEffect transition="in" filter="fade">
                                      <p:cBhvr>
                                        <p:cTn id="7" dur="500"/>
                                        <p:tgtEl>
                                          <p:spTgt spid="10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3" name="Picture 3"/>
          <p:cNvPicPr>
            <a:picLocks noChangeAspect="1" noChangeArrowheads="1"/>
          </p:cNvPicPr>
          <p:nvPr>
            <p:custDataLst>
              <p:tags r:id="rId1"/>
            </p:custDataLst>
          </p:nvPr>
        </p:nvPicPr>
        <p:blipFill>
          <a:blip r:embed="rId6" cstate="print">
            <a:lum bright="70000" contrast="-70000"/>
            <a:extLst>
              <a:ext uri="{28A0092B-C50C-407E-A947-70E740481C1C}">
                <a14:useLocalDpi xmlns:a14="http://schemas.microsoft.com/office/drawing/2010/main" val="0"/>
              </a:ext>
            </a:extLst>
          </a:blip>
          <a:srcRect/>
          <a:stretch>
            <a:fillRect/>
          </a:stretch>
        </p:blipFill>
        <p:spPr bwMode="auto">
          <a:xfrm>
            <a:off x="467544" y="969501"/>
            <a:ext cx="8299631" cy="4979779"/>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custDataLst>
              <p:tags r:id="rId2"/>
            </p:custDataLst>
          </p:nvPr>
        </p:nvSpPr>
        <p:spPr/>
        <p:txBody>
          <a:bodyPr/>
          <a:lstStyle/>
          <a:p>
            <a:r>
              <a:rPr lang="en-GB" b="1" dirty="0" smtClean="0"/>
              <a:t>Police National Computer</a:t>
            </a:r>
            <a:endParaRPr lang="en-GB" b="1" dirty="0"/>
          </a:p>
        </p:txBody>
      </p:sp>
      <p:sp>
        <p:nvSpPr>
          <p:cNvPr id="3" name="Content Placeholder 2"/>
          <p:cNvSpPr>
            <a:spLocks noGrp="1"/>
          </p:cNvSpPr>
          <p:nvPr>
            <p:ph sz="half" idx="1"/>
            <p:custDataLst>
              <p:tags r:id="rId3"/>
            </p:custDataLst>
          </p:nvPr>
        </p:nvSpPr>
        <p:spPr>
          <a:xfrm>
            <a:off x="457200" y="2093976"/>
            <a:ext cx="6923112" cy="4032187"/>
          </a:xfrm>
        </p:spPr>
        <p:txBody>
          <a:bodyPr/>
          <a:lstStyle/>
          <a:p>
            <a:pPr>
              <a:spcBef>
                <a:spcPts val="0"/>
              </a:spcBef>
              <a:spcAft>
                <a:spcPts val="4800"/>
              </a:spcAft>
            </a:pPr>
            <a:r>
              <a:rPr lang="en-GB" b="1" dirty="0"/>
              <a:t>People</a:t>
            </a:r>
            <a:endParaRPr lang="en-GB" dirty="0"/>
          </a:p>
          <a:p>
            <a:pPr>
              <a:spcBef>
                <a:spcPts val="0"/>
              </a:spcBef>
              <a:spcAft>
                <a:spcPts val="4800"/>
              </a:spcAft>
            </a:pPr>
            <a:r>
              <a:rPr lang="en-GB" b="1" dirty="0"/>
              <a:t>Vehicles</a:t>
            </a:r>
            <a:endParaRPr lang="en-GB" dirty="0"/>
          </a:p>
          <a:p>
            <a:pPr>
              <a:spcBef>
                <a:spcPts val="0"/>
              </a:spcBef>
              <a:spcAft>
                <a:spcPts val="4800"/>
              </a:spcAft>
            </a:pPr>
            <a:r>
              <a:rPr lang="en-GB" dirty="0"/>
              <a:t>Property</a:t>
            </a:r>
          </a:p>
          <a:p>
            <a:pPr>
              <a:spcBef>
                <a:spcPts val="0"/>
              </a:spcBef>
              <a:spcAft>
                <a:spcPts val="4800"/>
              </a:spcAft>
            </a:pPr>
            <a:r>
              <a:rPr lang="en-GB" dirty="0"/>
              <a:t>Information directories</a:t>
            </a:r>
          </a:p>
          <a:p>
            <a:pPr>
              <a:spcBef>
                <a:spcPts val="0"/>
              </a:spcBef>
              <a:spcAft>
                <a:spcPts val="4800"/>
              </a:spcAft>
            </a:pPr>
            <a:r>
              <a:rPr lang="en-GB" dirty="0"/>
              <a:t>Broadcast </a:t>
            </a:r>
            <a:r>
              <a:rPr lang="en-GB" dirty="0" smtClean="0"/>
              <a:t>messages</a:t>
            </a:r>
            <a:endParaRPr lang="en-GB" dirty="0"/>
          </a:p>
        </p:txBody>
      </p:sp>
    </p:spTree>
    <p:extLst>
      <p:ext uri="{BB962C8B-B14F-4D97-AF65-F5344CB8AC3E}">
        <p14:creationId xmlns:p14="http://schemas.microsoft.com/office/powerpoint/2010/main" val="4017011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pnc"/>
          <p:cNvPicPr>
            <a:picLocks noChangeAspect="1" noChangeArrowheads="1"/>
          </p:cNvPicPr>
          <p:nvPr>
            <p:custDataLst>
              <p:tags r:id="rId1"/>
            </p:custDataLst>
          </p:nvPr>
        </p:nvPicPr>
        <p:blipFill>
          <a:blip r:embed="rId6" cstate="print">
            <a:lum bright="70000" contrast="-70000"/>
            <a:extLst>
              <a:ext uri="{28A0092B-C50C-407E-A947-70E740481C1C}">
                <a14:useLocalDpi xmlns:a14="http://schemas.microsoft.com/office/drawing/2010/main" val="0"/>
              </a:ext>
            </a:extLst>
          </a:blip>
          <a:srcRect/>
          <a:stretch>
            <a:fillRect/>
          </a:stretch>
        </p:blipFill>
        <p:spPr bwMode="auto">
          <a:xfrm>
            <a:off x="323528" y="778323"/>
            <a:ext cx="8634186" cy="538698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custDataLst>
              <p:tags r:id="rId2"/>
            </p:custDataLst>
          </p:nvPr>
        </p:nvSpPr>
        <p:spPr/>
        <p:txBody>
          <a:bodyPr/>
          <a:lstStyle/>
          <a:p>
            <a:r>
              <a:rPr lang="en-GB" b="1" dirty="0"/>
              <a:t>People/Persons on PNC</a:t>
            </a:r>
          </a:p>
        </p:txBody>
      </p:sp>
      <p:sp>
        <p:nvSpPr>
          <p:cNvPr id="3" name="Content Placeholder 2"/>
          <p:cNvSpPr>
            <a:spLocks noGrp="1"/>
          </p:cNvSpPr>
          <p:nvPr>
            <p:ph sz="half" idx="1"/>
            <p:custDataLst>
              <p:tags r:id="rId3"/>
            </p:custDataLst>
          </p:nvPr>
        </p:nvSpPr>
        <p:spPr>
          <a:xfrm>
            <a:off x="457200" y="1772816"/>
            <a:ext cx="8219256" cy="4353347"/>
          </a:xfrm>
        </p:spPr>
        <p:txBody>
          <a:bodyPr/>
          <a:lstStyle/>
          <a:p>
            <a:pPr marL="0" indent="0">
              <a:spcBef>
                <a:spcPts val="0"/>
              </a:spcBef>
              <a:spcAft>
                <a:spcPts val="3000"/>
              </a:spcAft>
            </a:pPr>
            <a:endParaRPr lang="en-GB" dirty="0" smtClean="0"/>
          </a:p>
          <a:p>
            <a:pPr marL="0" indent="0">
              <a:spcBef>
                <a:spcPts val="0"/>
              </a:spcBef>
              <a:spcAft>
                <a:spcPts val="4200"/>
              </a:spcAft>
            </a:pPr>
            <a:r>
              <a:rPr lang="en-GB" dirty="0" smtClean="0"/>
              <a:t>Wanted/Missing</a:t>
            </a:r>
            <a:endParaRPr lang="en-GB" dirty="0"/>
          </a:p>
          <a:p>
            <a:pPr>
              <a:spcBef>
                <a:spcPts val="0"/>
              </a:spcBef>
              <a:spcAft>
                <a:spcPts val="4200"/>
              </a:spcAft>
            </a:pPr>
            <a:r>
              <a:rPr lang="en-GB" dirty="0"/>
              <a:t>Disqualified Drivers </a:t>
            </a:r>
            <a:endParaRPr lang="en-GB" dirty="0" smtClean="0"/>
          </a:p>
          <a:p>
            <a:pPr>
              <a:spcAft>
                <a:spcPts val="4200"/>
              </a:spcAft>
            </a:pPr>
            <a:r>
              <a:rPr lang="en-GB" dirty="0" smtClean="0"/>
              <a:t>Subject </a:t>
            </a:r>
            <a:r>
              <a:rPr lang="en-GB" dirty="0"/>
              <a:t>of legal process </a:t>
            </a:r>
            <a:endParaRPr lang="en-GB" dirty="0" smtClean="0"/>
          </a:p>
          <a:p>
            <a:endParaRPr lang="en-GB" dirty="0"/>
          </a:p>
        </p:txBody>
      </p:sp>
    </p:spTree>
    <p:extLst>
      <p:ext uri="{BB962C8B-B14F-4D97-AF65-F5344CB8AC3E}">
        <p14:creationId xmlns:p14="http://schemas.microsoft.com/office/powerpoint/2010/main" val="4255029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intelligence"/>
          <p:cNvPicPr>
            <a:picLocks noChangeAspect="1" noChangeArrowheads="1"/>
          </p:cNvPicPr>
          <p:nvPr/>
        </p:nvPicPr>
        <p:blipFill>
          <a:blip r:embed="rId7" cstate="print">
            <a:lum bright="70000" contrast="-70000"/>
            <a:extLst>
              <a:ext uri="{28A0092B-C50C-407E-A947-70E740481C1C}">
                <a14:useLocalDpi xmlns:a14="http://schemas.microsoft.com/office/drawing/2010/main" val="0"/>
              </a:ext>
            </a:extLst>
          </a:blip>
          <a:srcRect/>
          <a:stretch>
            <a:fillRect/>
          </a:stretch>
        </p:blipFill>
        <p:spPr bwMode="auto">
          <a:xfrm>
            <a:off x="2695575" y="261938"/>
            <a:ext cx="3752850" cy="633412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custDataLst>
              <p:tags r:id="rId1"/>
            </p:custDataLst>
          </p:nvPr>
        </p:nvSpPr>
        <p:spPr/>
        <p:txBody>
          <a:bodyPr/>
          <a:lstStyle/>
          <a:p>
            <a:r>
              <a:rPr lang="en-GB" b="1" dirty="0" smtClean="0"/>
              <a:t>‘FLNASCH’ &amp; ‘FLIR’</a:t>
            </a:r>
            <a:endParaRPr lang="en-GB" b="1" dirty="0"/>
          </a:p>
        </p:txBody>
      </p:sp>
      <p:sp>
        <p:nvSpPr>
          <p:cNvPr id="3" name="Content Placeholder 2"/>
          <p:cNvSpPr>
            <a:spLocks noGrp="1"/>
          </p:cNvSpPr>
          <p:nvPr>
            <p:ph sz="half" idx="1"/>
            <p:custDataLst>
              <p:tags r:id="rId2"/>
            </p:custDataLst>
          </p:nvPr>
        </p:nvSpPr>
        <p:spPr/>
        <p:txBody>
          <a:bodyPr/>
          <a:lstStyle/>
          <a:p>
            <a:endParaRPr lang="en-GB" b="1" dirty="0" smtClean="0"/>
          </a:p>
          <a:p>
            <a:endParaRPr lang="en-GB" dirty="0"/>
          </a:p>
          <a:p>
            <a:endParaRPr lang="en-GB" dirty="0"/>
          </a:p>
        </p:txBody>
      </p:sp>
      <p:sp>
        <p:nvSpPr>
          <p:cNvPr id="4" name="Content Placeholder 3"/>
          <p:cNvSpPr>
            <a:spLocks noGrp="1"/>
          </p:cNvSpPr>
          <p:nvPr>
            <p:ph sz="half" idx="2"/>
            <p:custDataLst>
              <p:tags r:id="rId3"/>
            </p:custDataLst>
          </p:nvPr>
        </p:nvSpPr>
        <p:spPr/>
        <p:txBody>
          <a:bodyPr/>
          <a:lstStyle/>
          <a:p>
            <a:endParaRPr lang="en-GB" dirty="0" smtClean="0"/>
          </a:p>
          <a:p>
            <a:r>
              <a:rPr lang="en-GB" sz="2800" b="1" dirty="0">
                <a:solidFill>
                  <a:schemeClr val="accent2">
                    <a:lumMod val="75000"/>
                  </a:schemeClr>
                </a:solidFill>
              </a:rPr>
              <a:t>F</a:t>
            </a:r>
            <a:r>
              <a:rPr lang="en-GB" sz="2800" dirty="0">
                <a:solidFill>
                  <a:schemeClr val="accent2">
                    <a:lumMod val="75000"/>
                  </a:schemeClr>
                </a:solidFill>
              </a:rPr>
              <a:t> - Force number</a:t>
            </a:r>
          </a:p>
          <a:p>
            <a:r>
              <a:rPr lang="en-GB" sz="2800" b="1" dirty="0">
                <a:solidFill>
                  <a:schemeClr val="accent2">
                    <a:lumMod val="75000"/>
                  </a:schemeClr>
                </a:solidFill>
              </a:rPr>
              <a:t>L</a:t>
            </a:r>
            <a:r>
              <a:rPr lang="en-GB" sz="2800" dirty="0">
                <a:solidFill>
                  <a:schemeClr val="accent2">
                    <a:lumMod val="75000"/>
                  </a:schemeClr>
                </a:solidFill>
              </a:rPr>
              <a:t> - Location</a:t>
            </a:r>
          </a:p>
          <a:p>
            <a:r>
              <a:rPr lang="en-GB" sz="2800" b="1" dirty="0">
                <a:solidFill>
                  <a:schemeClr val="accent2">
                    <a:lumMod val="75000"/>
                  </a:schemeClr>
                </a:solidFill>
              </a:rPr>
              <a:t>I</a:t>
            </a:r>
            <a:r>
              <a:rPr lang="en-GB" sz="2800" dirty="0">
                <a:solidFill>
                  <a:schemeClr val="accent2">
                    <a:lumMod val="75000"/>
                  </a:schemeClr>
                </a:solidFill>
              </a:rPr>
              <a:t> - Index</a:t>
            </a:r>
          </a:p>
          <a:p>
            <a:r>
              <a:rPr lang="en-GB" sz="2800" b="1" dirty="0">
                <a:solidFill>
                  <a:schemeClr val="accent2">
                    <a:lumMod val="75000"/>
                  </a:schemeClr>
                </a:solidFill>
              </a:rPr>
              <a:t>R</a:t>
            </a:r>
            <a:r>
              <a:rPr lang="en-GB" sz="2800" dirty="0">
                <a:solidFill>
                  <a:schemeClr val="accent2">
                    <a:lumMod val="75000"/>
                  </a:schemeClr>
                </a:solidFill>
              </a:rPr>
              <a:t> - Reason</a:t>
            </a:r>
          </a:p>
          <a:p>
            <a:endParaRPr lang="en-GB" dirty="0"/>
          </a:p>
        </p:txBody>
      </p:sp>
      <p:sp>
        <p:nvSpPr>
          <p:cNvPr id="5" name="Content Placeholder 3"/>
          <p:cNvSpPr txBox="1">
            <a:spLocks/>
          </p:cNvSpPr>
          <p:nvPr>
            <p:custDataLst>
              <p:tags r:id="rId4"/>
            </p:custDataLst>
          </p:nvPr>
        </p:nvSpPr>
        <p:spPr bwMode="auto">
          <a:xfrm>
            <a:off x="467544" y="2093976"/>
            <a:ext cx="4038600" cy="40321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defRPr sz="28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defRPr sz="20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defRPr sz="18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defRPr sz="1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endParaRPr lang="en-GB" b="0" kern="0" dirty="0" smtClean="0"/>
          </a:p>
          <a:p>
            <a:r>
              <a:rPr lang="en-GB" b="1" kern="0" dirty="0" smtClean="0">
                <a:solidFill>
                  <a:schemeClr val="accent2">
                    <a:lumMod val="75000"/>
                  </a:schemeClr>
                </a:solidFill>
              </a:rPr>
              <a:t>F</a:t>
            </a:r>
            <a:r>
              <a:rPr lang="en-GB" b="0" kern="0" dirty="0" smtClean="0">
                <a:solidFill>
                  <a:schemeClr val="accent2">
                    <a:lumMod val="75000"/>
                  </a:schemeClr>
                </a:solidFill>
              </a:rPr>
              <a:t> - Force number</a:t>
            </a:r>
          </a:p>
          <a:p>
            <a:r>
              <a:rPr lang="en-GB" b="1" kern="0" dirty="0" smtClean="0">
                <a:solidFill>
                  <a:schemeClr val="accent2">
                    <a:lumMod val="75000"/>
                  </a:schemeClr>
                </a:solidFill>
              </a:rPr>
              <a:t>L</a:t>
            </a:r>
            <a:r>
              <a:rPr lang="en-GB" b="0" kern="0" dirty="0" smtClean="0">
                <a:solidFill>
                  <a:schemeClr val="accent2">
                    <a:lumMod val="75000"/>
                  </a:schemeClr>
                </a:solidFill>
              </a:rPr>
              <a:t> - Location</a:t>
            </a:r>
          </a:p>
          <a:p>
            <a:r>
              <a:rPr lang="en-GB" b="1" kern="0" dirty="0" smtClean="0">
                <a:solidFill>
                  <a:schemeClr val="accent2">
                    <a:lumMod val="75000"/>
                  </a:schemeClr>
                </a:solidFill>
              </a:rPr>
              <a:t>N</a:t>
            </a:r>
            <a:r>
              <a:rPr lang="en-GB" b="0" kern="0" dirty="0" smtClean="0">
                <a:solidFill>
                  <a:schemeClr val="accent2">
                    <a:lumMod val="75000"/>
                  </a:schemeClr>
                </a:solidFill>
              </a:rPr>
              <a:t>- Name</a:t>
            </a:r>
          </a:p>
          <a:p>
            <a:r>
              <a:rPr lang="en-GB" b="1" kern="0" dirty="0" smtClean="0">
                <a:solidFill>
                  <a:schemeClr val="accent2">
                    <a:lumMod val="75000"/>
                  </a:schemeClr>
                </a:solidFill>
              </a:rPr>
              <a:t>A</a:t>
            </a:r>
            <a:r>
              <a:rPr lang="en-GB" b="0" kern="0" dirty="0" smtClean="0">
                <a:solidFill>
                  <a:schemeClr val="accent2">
                    <a:lumMod val="75000"/>
                  </a:schemeClr>
                </a:solidFill>
              </a:rPr>
              <a:t> – Age/D.O.B</a:t>
            </a:r>
          </a:p>
          <a:p>
            <a:r>
              <a:rPr lang="en-GB" kern="0" dirty="0" smtClean="0">
                <a:solidFill>
                  <a:schemeClr val="accent2">
                    <a:lumMod val="75000"/>
                  </a:schemeClr>
                </a:solidFill>
              </a:rPr>
              <a:t>S</a:t>
            </a:r>
            <a:r>
              <a:rPr lang="en-GB" b="0" kern="0" dirty="0" smtClean="0">
                <a:solidFill>
                  <a:schemeClr val="accent2">
                    <a:lumMod val="75000"/>
                  </a:schemeClr>
                </a:solidFill>
              </a:rPr>
              <a:t> – Sex</a:t>
            </a:r>
          </a:p>
          <a:p>
            <a:r>
              <a:rPr lang="en-GB" kern="0" dirty="0" smtClean="0">
                <a:solidFill>
                  <a:schemeClr val="accent2">
                    <a:lumMod val="75000"/>
                  </a:schemeClr>
                </a:solidFill>
              </a:rPr>
              <a:t>C</a:t>
            </a:r>
            <a:r>
              <a:rPr lang="en-GB" b="0" kern="0" dirty="0" smtClean="0">
                <a:solidFill>
                  <a:schemeClr val="accent2">
                    <a:lumMod val="75000"/>
                  </a:schemeClr>
                </a:solidFill>
              </a:rPr>
              <a:t> – Colour</a:t>
            </a:r>
          </a:p>
          <a:p>
            <a:r>
              <a:rPr lang="en-GB" kern="0" dirty="0" smtClean="0">
                <a:solidFill>
                  <a:schemeClr val="accent2">
                    <a:lumMod val="75000"/>
                  </a:schemeClr>
                </a:solidFill>
              </a:rPr>
              <a:t>H</a:t>
            </a:r>
            <a:r>
              <a:rPr lang="en-GB" b="0" kern="0" dirty="0" smtClean="0">
                <a:solidFill>
                  <a:schemeClr val="accent2">
                    <a:lumMod val="75000"/>
                  </a:schemeClr>
                </a:solidFill>
              </a:rPr>
              <a:t> - Height</a:t>
            </a:r>
            <a:endParaRPr lang="en-GB" kern="0" dirty="0" smtClean="0">
              <a:solidFill>
                <a:schemeClr val="accent2">
                  <a:lumMod val="75000"/>
                </a:schemeClr>
              </a:solidFill>
            </a:endParaRPr>
          </a:p>
          <a:p>
            <a:endParaRPr lang="en-GB" b="0" kern="0" dirty="0"/>
          </a:p>
        </p:txBody>
      </p:sp>
    </p:spTree>
    <p:extLst>
      <p:ext uri="{BB962C8B-B14F-4D97-AF65-F5344CB8AC3E}">
        <p14:creationId xmlns:p14="http://schemas.microsoft.com/office/powerpoint/2010/main" val="2435323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500"/>
                                        <p:tgtEl>
                                          <p:spTgt spid="5">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500"/>
                                        <p:tgtEl>
                                          <p:spTgt spid="5">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fade">
                                      <p:cBhvr>
                                        <p:cTn id="22" dur="500"/>
                                        <p:tgtEl>
                                          <p:spTgt spid="5">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animEffect transition="in" filter="fade">
                                      <p:cBhvr>
                                        <p:cTn id="27" dur="500"/>
                                        <p:tgtEl>
                                          <p:spTgt spid="5">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xEl>
                                              <p:pRg st="6" end="6"/>
                                            </p:txEl>
                                          </p:spTgt>
                                        </p:tgtEl>
                                        <p:attrNameLst>
                                          <p:attrName>style.visibility</p:attrName>
                                        </p:attrNameLst>
                                      </p:cBhvr>
                                      <p:to>
                                        <p:strVal val="visible"/>
                                      </p:to>
                                    </p:set>
                                    <p:animEffect transition="in" filter="fade">
                                      <p:cBhvr>
                                        <p:cTn id="32" dur="500"/>
                                        <p:tgtEl>
                                          <p:spTgt spid="5">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
                                            <p:txEl>
                                              <p:pRg st="7" end="7"/>
                                            </p:txEl>
                                          </p:spTgt>
                                        </p:tgtEl>
                                        <p:attrNameLst>
                                          <p:attrName>style.visibility</p:attrName>
                                        </p:attrNameLst>
                                      </p:cBhvr>
                                      <p:to>
                                        <p:strVal val="visible"/>
                                      </p:to>
                                    </p:set>
                                    <p:animEffect transition="in" filter="fade">
                                      <p:cBhvr>
                                        <p:cTn id="37" dur="500"/>
                                        <p:tgtEl>
                                          <p:spTgt spid="5">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4">
                                            <p:txEl>
                                              <p:pRg st="1" end="1"/>
                                            </p:txEl>
                                          </p:spTgt>
                                        </p:tgtEl>
                                        <p:attrNameLst>
                                          <p:attrName>style.visibility</p:attrName>
                                        </p:attrNameLst>
                                      </p:cBhvr>
                                      <p:to>
                                        <p:strVal val="visible"/>
                                      </p:to>
                                    </p:set>
                                    <p:animEffect transition="in" filter="fade">
                                      <p:cBhvr>
                                        <p:cTn id="42" dur="500"/>
                                        <p:tgtEl>
                                          <p:spTgt spid="4">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4">
                                            <p:txEl>
                                              <p:pRg st="2" end="2"/>
                                            </p:txEl>
                                          </p:spTgt>
                                        </p:tgtEl>
                                        <p:attrNameLst>
                                          <p:attrName>style.visibility</p:attrName>
                                        </p:attrNameLst>
                                      </p:cBhvr>
                                      <p:to>
                                        <p:strVal val="visible"/>
                                      </p:to>
                                    </p:set>
                                    <p:animEffect transition="in" filter="fade">
                                      <p:cBhvr>
                                        <p:cTn id="47" dur="500"/>
                                        <p:tgtEl>
                                          <p:spTgt spid="4">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4">
                                            <p:txEl>
                                              <p:pRg st="3" end="3"/>
                                            </p:txEl>
                                          </p:spTgt>
                                        </p:tgtEl>
                                        <p:attrNameLst>
                                          <p:attrName>style.visibility</p:attrName>
                                        </p:attrNameLst>
                                      </p:cBhvr>
                                      <p:to>
                                        <p:strVal val="visible"/>
                                      </p:to>
                                    </p:set>
                                    <p:animEffect transition="in" filter="fade">
                                      <p:cBhvr>
                                        <p:cTn id="52" dur="500"/>
                                        <p:tgtEl>
                                          <p:spTgt spid="4">
                                            <p:txEl>
                                              <p:pRg st="3" end="3"/>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4">
                                            <p:txEl>
                                              <p:pRg st="4" end="4"/>
                                            </p:txEl>
                                          </p:spTgt>
                                        </p:tgtEl>
                                        <p:attrNameLst>
                                          <p:attrName>style.visibility</p:attrName>
                                        </p:attrNameLst>
                                      </p:cBhvr>
                                      <p:to>
                                        <p:strVal val="visible"/>
                                      </p:to>
                                    </p:set>
                                    <p:animEffect transition="in" filter="fade">
                                      <p:cBhvr>
                                        <p:cTn id="5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custDataLst>
              <p:tags r:id="rId1"/>
            </p:custDataLst>
          </p:nvPr>
        </p:nvSpPr>
        <p:spPr/>
        <p:txBody>
          <a:bodyPr/>
          <a:lstStyle/>
          <a:p>
            <a:r>
              <a:rPr lang="en-GB" b="1" dirty="0" smtClean="0"/>
              <a:t>Vehicle Information</a:t>
            </a:r>
            <a:endParaRPr lang="en-GB" b="1" dirty="0"/>
          </a:p>
        </p:txBody>
      </p:sp>
      <p:sp>
        <p:nvSpPr>
          <p:cNvPr id="3" name="Content Placeholder 2"/>
          <p:cNvSpPr>
            <a:spLocks noGrp="1"/>
          </p:cNvSpPr>
          <p:nvPr>
            <p:ph sz="half" idx="1"/>
            <p:custDataLst>
              <p:tags r:id="rId2"/>
            </p:custDataLst>
          </p:nvPr>
        </p:nvSpPr>
        <p:spPr>
          <a:xfrm>
            <a:off x="457200" y="2348880"/>
            <a:ext cx="4834880" cy="3777283"/>
          </a:xfrm>
        </p:spPr>
        <p:txBody>
          <a:bodyPr>
            <a:normAutofit/>
          </a:bodyPr>
          <a:lstStyle/>
          <a:p>
            <a:pPr>
              <a:spcBef>
                <a:spcPts val="0"/>
              </a:spcBef>
              <a:spcAft>
                <a:spcPts val="3000"/>
              </a:spcAft>
            </a:pPr>
            <a:r>
              <a:rPr lang="en-GB" dirty="0"/>
              <a:t>Lost or Stolen</a:t>
            </a:r>
          </a:p>
          <a:p>
            <a:pPr>
              <a:spcBef>
                <a:spcPts val="0"/>
              </a:spcBef>
              <a:spcAft>
                <a:spcPts val="3000"/>
              </a:spcAft>
            </a:pPr>
            <a:r>
              <a:rPr lang="en-GB" dirty="0"/>
              <a:t>Found</a:t>
            </a:r>
          </a:p>
          <a:p>
            <a:pPr>
              <a:spcBef>
                <a:spcPts val="0"/>
              </a:spcBef>
              <a:spcAft>
                <a:spcPts val="3000"/>
              </a:spcAft>
            </a:pPr>
            <a:r>
              <a:rPr lang="en-GB" dirty="0" smtClean="0"/>
              <a:t>Information</a:t>
            </a:r>
          </a:p>
          <a:p>
            <a:pPr>
              <a:spcBef>
                <a:spcPts val="0"/>
              </a:spcBef>
              <a:spcAft>
                <a:spcPts val="3000"/>
              </a:spcAft>
            </a:pPr>
            <a:r>
              <a:rPr lang="en-GB" dirty="0" smtClean="0"/>
              <a:t>‘Restricted’</a:t>
            </a:r>
          </a:p>
          <a:p>
            <a:pPr>
              <a:spcBef>
                <a:spcPts val="0"/>
              </a:spcBef>
              <a:spcAft>
                <a:spcPts val="3000"/>
              </a:spcAft>
            </a:pPr>
            <a:r>
              <a:rPr lang="en-GB" dirty="0" smtClean="0"/>
              <a:t>‘Blocked’</a:t>
            </a:r>
            <a:endParaRPr lang="en-GB" dirty="0"/>
          </a:p>
          <a:p>
            <a:pPr>
              <a:spcBef>
                <a:spcPts val="0"/>
              </a:spcBef>
              <a:spcAft>
                <a:spcPts val="3000"/>
              </a:spcAft>
            </a:pPr>
            <a:r>
              <a:rPr lang="en-GB" dirty="0" smtClean="0"/>
              <a:t>‘Destroyed’</a:t>
            </a:r>
            <a:endParaRPr lang="en-GB" dirty="0"/>
          </a:p>
        </p:txBody>
      </p:sp>
      <p:pic>
        <p:nvPicPr>
          <p:cNvPr id="7170" name="Picture 2"/>
          <p:cNvPicPr>
            <a:picLocks noGrp="1" noChangeAspect="1" noChangeArrowheads="1"/>
          </p:cNvPicPr>
          <p:nvPr>
            <p:ph sz="half" idx="2"/>
            <p:custDataLst>
              <p:tags r:id="rId3"/>
            </p:custDataLst>
          </p:nvPr>
        </p:nvPicPr>
        <p:blipFill rotWithShape="1">
          <a:blip r:embed="rId6" cstate="print">
            <a:extLst>
              <a:ext uri="{28A0092B-C50C-407E-A947-70E740481C1C}">
                <a14:useLocalDpi xmlns:a14="http://schemas.microsoft.com/office/drawing/2010/main" val="0"/>
              </a:ext>
            </a:extLst>
          </a:blip>
          <a:srcRect l="37221" r="6322"/>
          <a:stretch/>
        </p:blipFill>
        <p:spPr bwMode="auto">
          <a:xfrm>
            <a:off x="3347864" y="908720"/>
            <a:ext cx="4219521" cy="5612420"/>
          </a:xfrm>
          <a:prstGeom prst="rect">
            <a:avLst/>
          </a:prstGeom>
          <a:noFill/>
          <a:ln>
            <a:noFill/>
          </a:ln>
          <a:effectLst>
            <a:outerShdw dist="35921" dir="2700000" algn="ctr" rotWithShape="0">
              <a:schemeClr val="bg2"/>
            </a:outerShdw>
            <a:softEdge rad="6350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33265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tatus codes"/>
          <p:cNvPicPr>
            <a:picLocks noGrp="1" noChangeAspect="1" noChangeArrowheads="1"/>
          </p:cNvPicPr>
          <p:nvPr>
            <p:ph sz="half" idx="1"/>
            <p:custDataLst>
              <p:tags r:id="rId1"/>
            </p:custDataLst>
          </p:nvPr>
        </p:nvPicPr>
        <p:blipFill>
          <a:blip r:embed="rId4" cstate="print">
            <a:extLst>
              <a:ext uri="{28A0092B-C50C-407E-A947-70E740481C1C}">
                <a14:useLocalDpi xmlns:a14="http://schemas.microsoft.com/office/drawing/2010/main" val="0"/>
              </a:ext>
            </a:extLst>
          </a:blip>
          <a:srcRect/>
          <a:stretch>
            <a:fillRect/>
          </a:stretch>
        </p:blipFill>
        <p:spPr bwMode="auto">
          <a:xfrm>
            <a:off x="1907704" y="13659"/>
            <a:ext cx="5256584" cy="6727709"/>
          </a:xfrm>
          <a:prstGeom prst="rect">
            <a:avLst/>
          </a:prstGeom>
          <a:ln>
            <a:noFill/>
          </a:ln>
          <a:effectLst>
            <a:softEdge rad="127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7784711"/>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4114" name="Rectangle 2"/>
          <p:cNvSpPr>
            <a:spLocks noGrp="1" noChangeArrowheads="1"/>
          </p:cNvSpPr>
          <p:nvPr>
            <p:ph type="title"/>
            <p:custDataLst>
              <p:tags r:id="rId1"/>
            </p:custDataLst>
          </p:nvPr>
        </p:nvSpPr>
        <p:spPr>
          <a:xfrm>
            <a:off x="0" y="188640"/>
            <a:ext cx="9144000" cy="549275"/>
          </a:xfrm>
        </p:spPr>
        <p:txBody>
          <a:bodyPr/>
          <a:lstStyle/>
          <a:p>
            <a:r>
              <a:rPr lang="en-GB" altLang="en-US" sz="2800" b="1" dirty="0" smtClean="0"/>
              <a:t>Collating information – Pocket </a:t>
            </a:r>
            <a:r>
              <a:rPr lang="en-GB" altLang="en-US" sz="2800" b="1" dirty="0" err="1" smtClean="0"/>
              <a:t>NoteBook</a:t>
            </a:r>
            <a:endParaRPr lang="en-GB" altLang="en-US" sz="2800" b="1" dirty="0" smtClean="0"/>
          </a:p>
        </p:txBody>
      </p:sp>
      <p:sp>
        <p:nvSpPr>
          <p:cNvPr id="474115" name="Rectangle 3"/>
          <p:cNvSpPr>
            <a:spLocks noGrp="1" noChangeArrowheads="1"/>
          </p:cNvSpPr>
          <p:nvPr>
            <p:ph idx="1"/>
            <p:custDataLst>
              <p:tags r:id="rId2"/>
            </p:custDataLst>
          </p:nvPr>
        </p:nvSpPr>
        <p:spPr>
          <a:xfrm>
            <a:off x="467544" y="1124744"/>
            <a:ext cx="4752528" cy="5073427"/>
          </a:xfrm>
        </p:spPr>
        <p:txBody>
          <a:bodyPr>
            <a:normAutofit/>
          </a:bodyPr>
          <a:lstStyle/>
          <a:p>
            <a:pPr marL="0" indent="0">
              <a:spcBef>
                <a:spcPts val="0"/>
              </a:spcBef>
              <a:spcAft>
                <a:spcPts val="1800"/>
              </a:spcAft>
            </a:pPr>
            <a:r>
              <a:rPr lang="en-GB" altLang="en-US" sz="2800" dirty="0" smtClean="0"/>
              <a:t>Clear</a:t>
            </a:r>
          </a:p>
          <a:p>
            <a:pPr marL="0" indent="0">
              <a:spcBef>
                <a:spcPts val="0"/>
              </a:spcBef>
              <a:spcAft>
                <a:spcPts val="1800"/>
              </a:spcAft>
            </a:pPr>
            <a:r>
              <a:rPr lang="en-GB" altLang="en-US" sz="2800" dirty="0" smtClean="0"/>
              <a:t>Based on fact</a:t>
            </a:r>
          </a:p>
          <a:p>
            <a:pPr marL="0" indent="0">
              <a:spcBef>
                <a:spcPts val="0"/>
              </a:spcBef>
              <a:spcAft>
                <a:spcPts val="1800"/>
              </a:spcAft>
            </a:pPr>
            <a:r>
              <a:rPr lang="en-GB" altLang="en-US" sz="2800" dirty="0" smtClean="0"/>
              <a:t>Contain significant information </a:t>
            </a:r>
          </a:p>
          <a:p>
            <a:pPr marL="0" indent="0">
              <a:spcBef>
                <a:spcPts val="0"/>
              </a:spcBef>
              <a:spcAft>
                <a:spcPts val="1800"/>
              </a:spcAft>
            </a:pPr>
            <a:r>
              <a:rPr lang="en-GB" altLang="en-US" sz="2800" dirty="0" smtClean="0"/>
              <a:t>Contemporaneous account</a:t>
            </a:r>
          </a:p>
          <a:p>
            <a:pPr marL="0" indent="0">
              <a:spcBef>
                <a:spcPts val="0"/>
              </a:spcBef>
              <a:spcAft>
                <a:spcPts val="1800"/>
              </a:spcAft>
            </a:pPr>
            <a:r>
              <a:rPr lang="en-GB" altLang="en-US" sz="2800" dirty="0" smtClean="0"/>
              <a:t>Other officers</a:t>
            </a:r>
          </a:p>
        </p:txBody>
      </p:sp>
      <p:pic>
        <p:nvPicPr>
          <p:cNvPr id="2" name="Picture 1"/>
          <p:cNvPicPr>
            <a:picLocks noChangeAspect="1"/>
          </p:cNvPicPr>
          <p:nvPr>
            <p:custDataLst>
              <p:tags r:id="rId3"/>
            </p:custDataLst>
          </p:nvPr>
        </p:nvPicPr>
        <p:blipFill rotWithShape="1">
          <a:blip r:embed="rId6" cstate="print">
            <a:extLst>
              <a:ext uri="{28A0092B-C50C-407E-A947-70E740481C1C}">
                <a14:useLocalDpi xmlns:a14="http://schemas.microsoft.com/office/drawing/2010/main" val="0"/>
              </a:ext>
            </a:extLst>
          </a:blip>
          <a:srcRect r="30474"/>
          <a:stretch/>
        </p:blipFill>
        <p:spPr>
          <a:xfrm>
            <a:off x="5220072" y="1628799"/>
            <a:ext cx="3672408" cy="4320481"/>
          </a:xfrm>
          <a:prstGeom prst="rect">
            <a:avLst/>
          </a:prstGeom>
          <a:ln>
            <a:noFill/>
          </a:ln>
          <a:effectLst>
            <a:softEdge rad="112500"/>
          </a:effectLst>
        </p:spPr>
      </p:pic>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pnb"/>
          <p:cNvPicPr>
            <a:picLocks noChangeAspect="1" noChangeArrowheads="1"/>
          </p:cNvPicPr>
          <p:nvPr>
            <p:custDataLst>
              <p:tags r:id="rId1"/>
            </p:custDataLst>
          </p:nvPr>
        </p:nvPicPr>
        <p:blipFill>
          <a:blip r:embed="rId6" cstate="print">
            <a:lum bright="70000" contrast="-70000"/>
            <a:extLst>
              <a:ext uri="{28A0092B-C50C-407E-A947-70E740481C1C}">
                <a14:useLocalDpi xmlns:a14="http://schemas.microsoft.com/office/drawing/2010/main" val="0"/>
              </a:ext>
            </a:extLst>
          </a:blip>
          <a:srcRect/>
          <a:stretch>
            <a:fillRect/>
          </a:stretch>
        </p:blipFill>
        <p:spPr bwMode="auto">
          <a:xfrm>
            <a:off x="166089" y="701036"/>
            <a:ext cx="8798399" cy="5464268"/>
          </a:xfrm>
          <a:prstGeom prst="rect">
            <a:avLst/>
          </a:prstGeom>
          <a:noFill/>
          <a:effectLst>
            <a:softEdge rad="635000"/>
          </a:effectLst>
          <a:extLst>
            <a:ext uri="{909E8E84-426E-40DD-AFC4-6F175D3DCCD1}">
              <a14:hiddenFill xmlns:a14="http://schemas.microsoft.com/office/drawing/2010/main">
                <a:solidFill>
                  <a:srgbClr val="FFFFFF"/>
                </a:solidFill>
              </a14:hiddenFill>
            </a:ext>
          </a:extLst>
        </p:spPr>
      </p:pic>
      <p:sp>
        <p:nvSpPr>
          <p:cNvPr id="476162" name="Rectangle 2"/>
          <p:cNvSpPr>
            <a:spLocks noGrp="1" noChangeArrowheads="1"/>
          </p:cNvSpPr>
          <p:nvPr>
            <p:ph type="title"/>
            <p:custDataLst>
              <p:tags r:id="rId2"/>
            </p:custDataLst>
          </p:nvPr>
        </p:nvSpPr>
        <p:spPr/>
        <p:txBody>
          <a:bodyPr/>
          <a:lstStyle/>
          <a:p>
            <a:r>
              <a:rPr lang="en-GB" altLang="en-US" b="1" dirty="0" smtClean="0"/>
              <a:t>Block Letters</a:t>
            </a:r>
          </a:p>
        </p:txBody>
      </p:sp>
      <p:sp>
        <p:nvSpPr>
          <p:cNvPr id="476163" name="Rectangle 3"/>
          <p:cNvSpPr>
            <a:spLocks noGrp="1" noChangeArrowheads="1"/>
          </p:cNvSpPr>
          <p:nvPr>
            <p:ph idx="1"/>
            <p:custDataLst>
              <p:tags r:id="rId3"/>
            </p:custDataLst>
          </p:nvPr>
        </p:nvSpPr>
        <p:spPr>
          <a:xfrm>
            <a:off x="179512" y="2310380"/>
            <a:ext cx="8712968" cy="3311628"/>
          </a:xfrm>
        </p:spPr>
        <p:txBody>
          <a:bodyPr/>
          <a:lstStyle/>
          <a:p>
            <a:pPr marL="0" indent="0">
              <a:spcBef>
                <a:spcPts val="0"/>
              </a:spcBef>
              <a:spcAft>
                <a:spcPts val="1200"/>
              </a:spcAft>
            </a:pPr>
            <a:r>
              <a:rPr lang="en-GB" altLang="en-US" b="1" dirty="0" smtClean="0"/>
              <a:t>Surnames: </a:t>
            </a:r>
            <a:r>
              <a:rPr lang="en-GB" altLang="en-US" dirty="0" smtClean="0"/>
              <a:t>Mr Robin SMITH or Mr ROBIN </a:t>
            </a:r>
            <a:r>
              <a:rPr lang="en-GB" altLang="en-US" u="sng" dirty="0" smtClean="0"/>
              <a:t>SMITH</a:t>
            </a:r>
            <a:endParaRPr lang="en-GB" altLang="en-US" b="1" dirty="0" smtClean="0"/>
          </a:p>
          <a:p>
            <a:pPr marL="0" indent="0">
              <a:spcBef>
                <a:spcPts val="0"/>
              </a:spcBef>
              <a:spcAft>
                <a:spcPts val="1200"/>
              </a:spcAft>
            </a:pPr>
            <a:r>
              <a:rPr lang="en-GB" altLang="en-US" b="1" dirty="0" smtClean="0"/>
              <a:t>Days:	</a:t>
            </a:r>
            <a:r>
              <a:rPr lang="en-GB" altLang="en-US" dirty="0" smtClean="0"/>
              <a:t>SUNDAY</a:t>
            </a:r>
            <a:endParaRPr lang="en-GB" altLang="en-US" b="1" dirty="0" smtClean="0"/>
          </a:p>
          <a:p>
            <a:pPr marL="0" indent="0">
              <a:spcBef>
                <a:spcPts val="0"/>
              </a:spcBef>
              <a:spcAft>
                <a:spcPts val="1200"/>
              </a:spcAft>
            </a:pPr>
            <a:r>
              <a:rPr lang="en-GB" altLang="en-US" b="1" dirty="0" smtClean="0"/>
              <a:t>Dates:	</a:t>
            </a:r>
            <a:r>
              <a:rPr lang="en-GB" altLang="en-US" dirty="0" smtClean="0"/>
              <a:t>5TH DECEMBER 2005</a:t>
            </a:r>
            <a:endParaRPr lang="en-GB" altLang="en-US" b="1" dirty="0" smtClean="0"/>
          </a:p>
          <a:p>
            <a:pPr marL="0" indent="0">
              <a:spcBef>
                <a:spcPts val="0"/>
              </a:spcBef>
              <a:spcAft>
                <a:spcPts val="1200"/>
              </a:spcAft>
            </a:pPr>
            <a:r>
              <a:rPr lang="en-GB" altLang="en-US" b="1" dirty="0" smtClean="0"/>
              <a:t>Places:	</a:t>
            </a:r>
            <a:r>
              <a:rPr lang="en-GB" altLang="en-US" dirty="0" smtClean="0"/>
              <a:t>PARK CENTRE, KINGSBRIDGE	</a:t>
            </a:r>
          </a:p>
          <a:p>
            <a:pPr marL="0" indent="0">
              <a:spcBef>
                <a:spcPts val="0"/>
              </a:spcBef>
              <a:spcAft>
                <a:spcPts val="1200"/>
              </a:spcAft>
            </a:pPr>
            <a:r>
              <a:rPr lang="en-GB" altLang="en-US" b="1" dirty="0" smtClean="0"/>
              <a:t>Addresses: </a:t>
            </a:r>
            <a:r>
              <a:rPr lang="en-GB" altLang="en-US" dirty="0" smtClean="0"/>
              <a:t>14 AVIS WAY, WOODLEY</a:t>
            </a:r>
          </a:p>
          <a:p>
            <a:pPr marL="0" indent="0">
              <a:spcBef>
                <a:spcPts val="0"/>
              </a:spcBef>
              <a:spcAft>
                <a:spcPts val="1200"/>
              </a:spcAft>
            </a:pPr>
            <a:r>
              <a:rPr lang="en-GB" altLang="en-US" b="1" dirty="0" smtClean="0"/>
              <a:t>Times:	</a:t>
            </a:r>
            <a:r>
              <a:rPr lang="en-GB" altLang="en-US" dirty="0" smtClean="0"/>
              <a:t>0915 (24 hour clock)</a:t>
            </a:r>
          </a:p>
          <a:p>
            <a:endParaRPr lang="en-GB" altLang="en-US" dirty="0" smtClean="0"/>
          </a:p>
        </p:txBody>
      </p:sp>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5" cstate="print">
            <a:lum bright="70000" contrast="-70000"/>
            <a:extLst>
              <a:ext uri="{28A0092B-C50C-407E-A947-70E740481C1C}">
                <a14:useLocalDpi xmlns:a14="http://schemas.microsoft.com/office/drawing/2010/main" val="0"/>
              </a:ext>
            </a:extLst>
          </a:blip>
          <a:stretch>
            <a:fillRect/>
          </a:stretch>
        </p:blipFill>
        <p:spPr>
          <a:xfrm>
            <a:off x="-897634" y="-106303"/>
            <a:ext cx="10688813" cy="7135703"/>
          </a:xfrm>
          <a:prstGeom prst="rect">
            <a:avLst/>
          </a:prstGeom>
        </p:spPr>
      </p:pic>
      <p:sp>
        <p:nvSpPr>
          <p:cNvPr id="478210" name="Rectangle 2"/>
          <p:cNvSpPr>
            <a:spLocks noGrp="1" noChangeArrowheads="1"/>
          </p:cNvSpPr>
          <p:nvPr>
            <p:ph type="title"/>
            <p:custDataLst>
              <p:tags r:id="rId1"/>
            </p:custDataLst>
          </p:nvPr>
        </p:nvSpPr>
        <p:spPr/>
        <p:txBody>
          <a:bodyPr/>
          <a:lstStyle/>
          <a:p>
            <a:r>
              <a:rPr lang="en-US" altLang="en-US" b="1" dirty="0" smtClean="0"/>
              <a:t>No</a:t>
            </a:r>
          </a:p>
        </p:txBody>
      </p:sp>
      <p:sp>
        <p:nvSpPr>
          <p:cNvPr id="478211" name="Rectangle 3"/>
          <p:cNvSpPr>
            <a:spLocks noGrp="1" noChangeArrowheads="1"/>
          </p:cNvSpPr>
          <p:nvPr>
            <p:ph idx="1"/>
            <p:custDataLst>
              <p:tags r:id="rId2"/>
            </p:custDataLst>
          </p:nvPr>
        </p:nvSpPr>
        <p:spPr/>
        <p:txBody>
          <a:bodyPr>
            <a:normAutofit fontScale="92500" lnSpcReduction="20000"/>
          </a:bodyPr>
          <a:lstStyle/>
          <a:p>
            <a:r>
              <a:rPr lang="en-GB" altLang="en-US" sz="2800" b="1" dirty="0" smtClean="0"/>
              <a:t>E</a:t>
            </a:r>
            <a:r>
              <a:rPr lang="en-GB" altLang="en-US" sz="2800" dirty="0" smtClean="0"/>
              <a:t>rasures</a:t>
            </a:r>
            <a:endParaRPr lang="en-GB" altLang="en-US" sz="2800" b="1" dirty="0" smtClean="0"/>
          </a:p>
          <a:p>
            <a:r>
              <a:rPr lang="en-GB" altLang="en-US" sz="2800" b="1" dirty="0" smtClean="0"/>
              <a:t>L</a:t>
            </a:r>
            <a:r>
              <a:rPr lang="en-GB" altLang="en-US" sz="2800" dirty="0" smtClean="0"/>
              <a:t>eaves torn out</a:t>
            </a:r>
            <a:endParaRPr lang="en-GB" altLang="en-US" sz="2800" b="1" dirty="0" smtClean="0"/>
          </a:p>
          <a:p>
            <a:r>
              <a:rPr lang="en-GB" altLang="en-US" sz="2800" b="1" dirty="0" smtClean="0"/>
              <a:t>B</a:t>
            </a:r>
            <a:r>
              <a:rPr lang="en-GB" altLang="en-US" sz="2800" dirty="0" smtClean="0"/>
              <a:t>lank spaces</a:t>
            </a:r>
            <a:endParaRPr lang="en-GB" altLang="en-US" sz="2800" b="1" dirty="0" smtClean="0"/>
          </a:p>
          <a:p>
            <a:r>
              <a:rPr lang="en-GB" altLang="en-US" sz="2800" b="1" dirty="0" smtClean="0"/>
              <a:t>O</a:t>
            </a:r>
            <a:r>
              <a:rPr lang="en-GB" altLang="en-US" sz="2800" dirty="0" smtClean="0"/>
              <a:t>verwriting</a:t>
            </a:r>
            <a:endParaRPr lang="en-GB" altLang="en-US" sz="2800" b="1" dirty="0" smtClean="0"/>
          </a:p>
          <a:p>
            <a:r>
              <a:rPr lang="en-GB" altLang="en-US" sz="2800" b="1" dirty="0" smtClean="0"/>
              <a:t>W</a:t>
            </a:r>
            <a:r>
              <a:rPr lang="en-GB" altLang="en-US" sz="2800" dirty="0" smtClean="0"/>
              <a:t>riting between lines</a:t>
            </a:r>
          </a:p>
          <a:p>
            <a:endParaRPr lang="en-GB" altLang="en-US" sz="2800" dirty="0" smtClean="0"/>
          </a:p>
          <a:p>
            <a:pPr algn="ctr"/>
            <a:r>
              <a:rPr lang="en-GB" altLang="en-US" sz="2800" b="1" dirty="0" smtClean="0">
                <a:solidFill>
                  <a:schemeClr val="tx1"/>
                </a:solidFill>
              </a:rPr>
              <a:t>And</a:t>
            </a:r>
            <a:r>
              <a:rPr lang="en-GB" altLang="en-US" sz="2800" dirty="0" smtClean="0"/>
              <a:t> 	</a:t>
            </a:r>
          </a:p>
          <a:p>
            <a:endParaRPr lang="en-GB" altLang="en-US" sz="2800" b="1" dirty="0"/>
          </a:p>
          <a:p>
            <a:r>
              <a:rPr lang="en-GB" altLang="en-US" sz="2800" b="1" dirty="0" smtClean="0"/>
              <a:t>S</a:t>
            </a:r>
            <a:r>
              <a:rPr lang="en-GB" altLang="en-US" sz="2800" dirty="0" smtClean="0"/>
              <a:t>tatements in direct speech</a:t>
            </a:r>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Initial Response to Major Incidents</a:t>
            </a:r>
            <a:br>
              <a:rPr lang="en-GB" dirty="0"/>
            </a:b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237206821"/>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62" name="Rectangle 2"/>
          <p:cNvSpPr>
            <a:spLocks noGrp="1" noChangeArrowheads="1"/>
          </p:cNvSpPr>
          <p:nvPr>
            <p:ph type="title"/>
            <p:custDataLst>
              <p:tags r:id="rId1"/>
            </p:custDataLst>
          </p:nvPr>
        </p:nvSpPr>
        <p:spPr>
          <a:xfrm>
            <a:off x="685800" y="484632"/>
            <a:ext cx="7772400" cy="1072160"/>
          </a:xfrm>
        </p:spPr>
        <p:txBody>
          <a:bodyPr/>
          <a:lstStyle/>
          <a:p>
            <a:r>
              <a:rPr lang="en-GB" altLang="en-US" b="1" dirty="0" smtClean="0"/>
              <a:t>What is a Major Incident?</a:t>
            </a:r>
          </a:p>
        </p:txBody>
      </p:sp>
      <p:pic>
        <p:nvPicPr>
          <p:cNvPr id="2" name="Picture 1"/>
          <p:cNvPicPr>
            <a:picLocks noChangeAspect="1"/>
          </p:cNvPicPr>
          <p:nvPr/>
        </p:nvPicPr>
        <p:blipFill rotWithShape="1">
          <a:blip r:embed="rId4" cstate="print">
            <a:extLst>
              <a:ext uri="{28A0092B-C50C-407E-A947-70E740481C1C}">
                <a14:useLocalDpi xmlns:a14="http://schemas.microsoft.com/office/drawing/2010/main" val="0"/>
              </a:ext>
            </a:extLst>
          </a:blip>
          <a:srcRect l="-335" r="1" b="10458"/>
          <a:stretch/>
        </p:blipFill>
        <p:spPr>
          <a:xfrm>
            <a:off x="-36512" y="1412776"/>
            <a:ext cx="9174555" cy="5445224"/>
          </a:xfrm>
          <a:prstGeom prst="rect">
            <a:avLst/>
          </a:prstGeom>
        </p:spPr>
      </p:pic>
      <p:pic>
        <p:nvPicPr>
          <p:cNvPr id="5" name="Picture 4"/>
          <p:cNvPicPr>
            <a:picLocks noChangeAspect="1"/>
          </p:cNvPicPr>
          <p:nvPr/>
        </p:nvPicPr>
        <p:blipFill rotWithShape="1">
          <a:blip r:embed="rId5" cstate="print">
            <a:extLst>
              <a:ext uri="{28A0092B-C50C-407E-A947-70E740481C1C}">
                <a14:useLocalDpi xmlns:a14="http://schemas.microsoft.com/office/drawing/2010/main" val="0"/>
              </a:ext>
            </a:extLst>
          </a:blip>
          <a:srcRect l="-99" t="17375" b="9178"/>
          <a:stretch/>
        </p:blipFill>
        <p:spPr>
          <a:xfrm>
            <a:off x="0" y="1452324"/>
            <a:ext cx="9176547" cy="5405676"/>
          </a:xfrm>
          <a:prstGeom prst="rect">
            <a:avLst/>
          </a:prstGeom>
        </p:spPr>
      </p:pic>
      <p:pic>
        <p:nvPicPr>
          <p:cNvPr id="6" name="Picture 5"/>
          <p:cNvPicPr>
            <a:picLocks noChangeAspect="1"/>
          </p:cNvPicPr>
          <p:nvPr/>
        </p:nvPicPr>
        <p:blipFill rotWithShape="1">
          <a:blip r:embed="rId6" cstate="print">
            <a:extLst>
              <a:ext uri="{28A0092B-C50C-407E-A947-70E740481C1C}">
                <a14:useLocalDpi xmlns:a14="http://schemas.microsoft.com/office/drawing/2010/main" val="0"/>
              </a:ext>
            </a:extLst>
          </a:blip>
          <a:srcRect l="2123" b="13307"/>
          <a:stretch/>
        </p:blipFill>
        <p:spPr>
          <a:xfrm>
            <a:off x="0" y="1700808"/>
            <a:ext cx="9144000" cy="515719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childTnLst>
                                </p:cTn>
                              </p:par>
                            </p:childTnLst>
                          </p:cTn>
                        </p:par>
                        <p:par>
                          <p:cTn id="8" fill="hold">
                            <p:stCondLst>
                              <p:cond delay="2000"/>
                            </p:stCondLst>
                            <p:childTnLst>
                              <p:par>
                                <p:cTn id="9" presetID="10" presetClass="exit" presetSubtype="0" fill="hold" nodeType="afterEffect">
                                  <p:stCondLst>
                                    <p:cond delay="0"/>
                                  </p:stCondLst>
                                  <p:childTnLst>
                                    <p:animEffect transition="out" filter="fade">
                                      <p:cBhvr>
                                        <p:cTn id="10" dur="3000"/>
                                        <p:tgtEl>
                                          <p:spTgt spid="2"/>
                                        </p:tgtEl>
                                      </p:cBhvr>
                                    </p:animEffect>
                                    <p:set>
                                      <p:cBhvr>
                                        <p:cTn id="11" dur="1" fill="hold">
                                          <p:stCondLst>
                                            <p:cond delay="2999"/>
                                          </p:stCondLst>
                                        </p:cTn>
                                        <p:tgtEl>
                                          <p:spTgt spid="2"/>
                                        </p:tgtEl>
                                        <p:attrNameLst>
                                          <p:attrName>style.visibility</p:attrName>
                                        </p:attrNameLst>
                                      </p:cBhvr>
                                      <p:to>
                                        <p:strVal val="hidden"/>
                                      </p:to>
                                    </p:set>
                                  </p:childTnLst>
                                </p:cTn>
                              </p:par>
                            </p:childTnLst>
                          </p:cTn>
                        </p:par>
                        <p:par>
                          <p:cTn id="12" fill="hold">
                            <p:stCondLst>
                              <p:cond delay="5000"/>
                            </p:stCondLst>
                            <p:childTnLst>
                              <p:par>
                                <p:cTn id="13" presetID="10" presetClass="entr" presetSubtype="0" fill="hold" nodeType="after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1000"/>
                                        <p:tgtEl>
                                          <p:spTgt spid="5"/>
                                        </p:tgtEl>
                                      </p:cBhvr>
                                    </p:animEffect>
                                  </p:childTnLst>
                                </p:cTn>
                              </p:par>
                            </p:childTnLst>
                          </p:cTn>
                        </p:par>
                        <p:par>
                          <p:cTn id="16" fill="hold">
                            <p:stCondLst>
                              <p:cond delay="6000"/>
                            </p:stCondLst>
                            <p:childTnLst>
                              <p:par>
                                <p:cTn id="17" presetID="10" presetClass="exit" presetSubtype="0" fill="hold" nodeType="afterEffect">
                                  <p:stCondLst>
                                    <p:cond delay="0"/>
                                  </p:stCondLst>
                                  <p:childTnLst>
                                    <p:animEffect transition="out" filter="fade">
                                      <p:cBhvr>
                                        <p:cTn id="18" dur="3000"/>
                                        <p:tgtEl>
                                          <p:spTgt spid="5"/>
                                        </p:tgtEl>
                                      </p:cBhvr>
                                    </p:animEffect>
                                    <p:set>
                                      <p:cBhvr>
                                        <p:cTn id="19" dur="1" fill="hold">
                                          <p:stCondLst>
                                            <p:cond delay="2999"/>
                                          </p:stCondLst>
                                        </p:cTn>
                                        <p:tgtEl>
                                          <p:spTgt spid="5"/>
                                        </p:tgtEl>
                                        <p:attrNameLst>
                                          <p:attrName>style.visibility</p:attrName>
                                        </p:attrNameLst>
                                      </p:cBhvr>
                                      <p:to>
                                        <p:strVal val="hidden"/>
                                      </p:to>
                                    </p:set>
                                  </p:childTnLst>
                                </p:cTn>
                              </p:par>
                            </p:childTnLst>
                          </p:cTn>
                        </p:par>
                        <p:par>
                          <p:cTn id="20" fill="hold">
                            <p:stCondLst>
                              <p:cond delay="9000"/>
                            </p:stCondLst>
                            <p:childTnLst>
                              <p:par>
                                <p:cTn id="21" presetID="10" presetClass="entr" presetSubtype="0" fill="hold" nodeType="after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fade">
                                      <p:cBhvr>
                                        <p:cTn id="23"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custDataLst>
              <p:tags r:id="rId1"/>
            </p:custDataLst>
          </p:nvPr>
        </p:nvPicPr>
        <p:blipFill rotWithShape="1">
          <a:blip r:embed="rId6" cstate="print">
            <a:lum bright="70000" contrast="-70000"/>
            <a:extLst>
              <a:ext uri="{BEBA8EAE-BF5A-486C-A8C5-ECC9F3942E4B}">
                <a14:imgProps xmlns:a14="http://schemas.microsoft.com/office/drawing/2010/main">
                  <a14:imgLayer r:embed="rId7">
                    <a14:imgEffect>
                      <a14:saturation sat="400000"/>
                    </a14:imgEffect>
                  </a14:imgLayer>
                </a14:imgProps>
              </a:ext>
              <a:ext uri="{28A0092B-C50C-407E-A947-70E740481C1C}">
                <a14:useLocalDpi xmlns:a14="http://schemas.microsoft.com/office/drawing/2010/main" val="0"/>
              </a:ext>
            </a:extLst>
          </a:blip>
          <a:srcRect l="3273" b="14322"/>
          <a:stretch/>
        </p:blipFill>
        <p:spPr>
          <a:xfrm>
            <a:off x="72008" y="1268760"/>
            <a:ext cx="9036496" cy="5381422"/>
          </a:xfrm>
          <a:prstGeom prst="rect">
            <a:avLst/>
          </a:prstGeom>
          <a:ln>
            <a:noFill/>
          </a:ln>
          <a:effectLst>
            <a:softEdge rad="112500"/>
          </a:effectLst>
        </p:spPr>
      </p:pic>
      <p:sp>
        <p:nvSpPr>
          <p:cNvPr id="348162" name="Rectangle 2"/>
          <p:cNvSpPr>
            <a:spLocks noGrp="1" noChangeArrowheads="1"/>
          </p:cNvSpPr>
          <p:nvPr>
            <p:ph type="title"/>
            <p:custDataLst>
              <p:tags r:id="rId2"/>
            </p:custDataLst>
          </p:nvPr>
        </p:nvSpPr>
        <p:spPr/>
        <p:txBody>
          <a:bodyPr/>
          <a:lstStyle/>
          <a:p>
            <a:r>
              <a:rPr lang="en-GB" altLang="en-US" b="1" dirty="0" smtClean="0"/>
              <a:t>What is a Major Incident?</a:t>
            </a:r>
          </a:p>
        </p:txBody>
      </p:sp>
      <p:sp>
        <p:nvSpPr>
          <p:cNvPr id="348163" name="Rectangle 3"/>
          <p:cNvSpPr>
            <a:spLocks noGrp="1" noChangeArrowheads="1"/>
          </p:cNvSpPr>
          <p:nvPr>
            <p:ph idx="1"/>
            <p:custDataLst>
              <p:tags r:id="rId3"/>
            </p:custDataLst>
          </p:nvPr>
        </p:nvSpPr>
        <p:spPr/>
        <p:txBody>
          <a:bodyPr/>
          <a:lstStyle/>
          <a:p>
            <a:pPr marL="0" indent="0"/>
            <a:endParaRPr lang="en-GB" altLang="en-US" dirty="0" smtClean="0"/>
          </a:p>
          <a:p>
            <a:pPr marL="0" indent="0"/>
            <a:endParaRPr lang="en-GB" altLang="en-US" dirty="0" smtClean="0"/>
          </a:p>
        </p:txBody>
      </p:sp>
      <p:sp>
        <p:nvSpPr>
          <p:cNvPr id="2" name="Rectangle 1"/>
          <p:cNvSpPr/>
          <p:nvPr/>
        </p:nvSpPr>
        <p:spPr>
          <a:xfrm>
            <a:off x="627769" y="1916832"/>
            <a:ext cx="7920880" cy="3046988"/>
          </a:xfrm>
          <a:prstGeom prst="rect">
            <a:avLst/>
          </a:prstGeom>
        </p:spPr>
        <p:txBody>
          <a:bodyPr wrap="square">
            <a:spAutoFit/>
          </a:bodyPr>
          <a:lstStyle/>
          <a:p>
            <a:pPr algn="l">
              <a:spcAft>
                <a:spcPts val="2400"/>
              </a:spcAft>
            </a:pPr>
            <a:r>
              <a:rPr lang="en-GB" altLang="en-US" b="0" i="1" dirty="0">
                <a:solidFill>
                  <a:schemeClr val="accent6"/>
                </a:solidFill>
                <a:latin typeface="Arial" charset="0"/>
              </a:rPr>
              <a:t>‘An event or situation which threatens serious damage to human welfare and is one which requires the implementation of special arrangements by one or all of the emergency services, the NHS or a local authority’</a:t>
            </a:r>
          </a:p>
        </p:txBody>
      </p:sp>
    </p:spTree>
    <p:extLst>
      <p:ext uri="{BB962C8B-B14F-4D97-AF65-F5344CB8AC3E}">
        <p14:creationId xmlns:p14="http://schemas.microsoft.com/office/powerpoint/2010/main" val="480105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5" cstate="print">
            <a:lum bright="70000" contrast="-70000"/>
            <a:extLst>
              <a:ext uri="{BEBA8EAE-BF5A-486C-A8C5-ECC9F3942E4B}">
                <a14:imgProps xmlns:a14="http://schemas.microsoft.com/office/drawing/2010/main">
                  <a14:imgLayer r:embed="rId6">
                    <a14:imgEffect>
                      <a14:saturation sat="400000"/>
                    </a14:imgEffect>
                  </a14:imgLayer>
                </a14:imgProps>
              </a:ext>
              <a:ext uri="{28A0092B-C50C-407E-A947-70E740481C1C}">
                <a14:useLocalDpi xmlns:a14="http://schemas.microsoft.com/office/drawing/2010/main" val="0"/>
              </a:ext>
            </a:extLst>
          </a:blip>
          <a:srcRect b="2924"/>
          <a:stretch/>
        </p:blipFill>
        <p:spPr>
          <a:xfrm>
            <a:off x="0" y="893637"/>
            <a:ext cx="9180512" cy="5991747"/>
          </a:xfrm>
          <a:prstGeom prst="rect">
            <a:avLst/>
          </a:prstGeom>
        </p:spPr>
      </p:pic>
      <p:sp>
        <p:nvSpPr>
          <p:cNvPr id="348162" name="Rectangle 2"/>
          <p:cNvSpPr>
            <a:spLocks noGrp="1" noChangeArrowheads="1"/>
          </p:cNvSpPr>
          <p:nvPr>
            <p:ph type="title"/>
            <p:custDataLst>
              <p:tags r:id="rId1"/>
            </p:custDataLst>
          </p:nvPr>
        </p:nvSpPr>
        <p:spPr/>
        <p:txBody>
          <a:bodyPr/>
          <a:lstStyle/>
          <a:p>
            <a:r>
              <a:rPr lang="en-GB" altLang="en-US" b="1" dirty="0" smtClean="0"/>
              <a:t>What is a Major Incident?</a:t>
            </a:r>
          </a:p>
        </p:txBody>
      </p:sp>
      <p:sp>
        <p:nvSpPr>
          <p:cNvPr id="348163" name="Rectangle 3"/>
          <p:cNvSpPr>
            <a:spLocks noGrp="1" noChangeArrowheads="1"/>
          </p:cNvSpPr>
          <p:nvPr>
            <p:ph idx="1"/>
            <p:custDataLst>
              <p:tags r:id="rId2"/>
            </p:custDataLst>
          </p:nvPr>
        </p:nvSpPr>
        <p:spPr>
          <a:xfrm>
            <a:off x="685800" y="1772816"/>
            <a:ext cx="7772400" cy="4399384"/>
          </a:xfrm>
        </p:spPr>
        <p:txBody>
          <a:bodyPr/>
          <a:lstStyle/>
          <a:p>
            <a:pPr marL="0" indent="0"/>
            <a:endParaRPr lang="en-GB" altLang="en-US" dirty="0" smtClean="0"/>
          </a:p>
          <a:p>
            <a:pPr marL="0" indent="0"/>
            <a:endParaRPr lang="en-GB" altLang="en-US" dirty="0" smtClean="0"/>
          </a:p>
          <a:p>
            <a:pPr marL="0" indent="0"/>
            <a:r>
              <a:rPr lang="en-GB" altLang="en-US" sz="2800" dirty="0" smtClean="0"/>
              <a:t>An emergency that requires the implementation of special arrangements by one or more of the emergency services ,and generally includes the involvement, either directly or indirectly of large numbers of people. </a:t>
            </a:r>
          </a:p>
        </p:txBody>
      </p:sp>
    </p:spTree>
    <p:extLst>
      <p:ext uri="{BB962C8B-B14F-4D97-AF65-F5344CB8AC3E}">
        <p14:creationId xmlns:p14="http://schemas.microsoft.com/office/powerpoint/2010/main" val="36945307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48163">
                                            <p:txEl>
                                              <p:pRg st="2" end="2"/>
                                            </p:txEl>
                                          </p:spTgt>
                                        </p:tgtEl>
                                        <p:attrNameLst>
                                          <p:attrName>style.visibility</p:attrName>
                                        </p:attrNameLst>
                                      </p:cBhvr>
                                      <p:to>
                                        <p:strVal val="visible"/>
                                      </p:to>
                                    </p:set>
                                    <p:animEffect transition="in" filter="fade">
                                      <p:cBhvr>
                                        <p:cTn id="7" dur="500"/>
                                        <p:tgtEl>
                                          <p:spTgt spid="34816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63" grpId="0" build="p"/>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2258" name="Rectangle 2"/>
          <p:cNvSpPr>
            <a:spLocks noGrp="1" noChangeArrowheads="1"/>
          </p:cNvSpPr>
          <p:nvPr>
            <p:ph type="title"/>
            <p:custDataLst>
              <p:tags r:id="rId1"/>
            </p:custDataLst>
          </p:nvPr>
        </p:nvSpPr>
        <p:spPr/>
        <p:txBody>
          <a:bodyPr/>
          <a:lstStyle/>
          <a:p>
            <a:r>
              <a:rPr lang="en-GB" altLang="en-US" sz="3200" b="1" dirty="0" smtClean="0"/>
              <a:t>Priorities</a:t>
            </a:r>
          </a:p>
        </p:txBody>
      </p:sp>
      <p:sp>
        <p:nvSpPr>
          <p:cNvPr id="352259" name="Rectangle 3"/>
          <p:cNvSpPr>
            <a:spLocks noGrp="1" noChangeArrowheads="1"/>
          </p:cNvSpPr>
          <p:nvPr>
            <p:ph idx="1"/>
            <p:custDataLst>
              <p:tags r:id="rId2"/>
            </p:custDataLst>
          </p:nvPr>
        </p:nvSpPr>
        <p:spPr>
          <a:xfrm>
            <a:off x="539552" y="980728"/>
            <a:ext cx="2952130" cy="5310188"/>
          </a:xfrm>
        </p:spPr>
        <p:txBody>
          <a:bodyPr/>
          <a:lstStyle/>
          <a:p>
            <a:pPr marL="0" indent="0"/>
            <a:endParaRPr lang="en-GB" altLang="en-US" sz="2000" b="1" dirty="0" smtClean="0"/>
          </a:p>
          <a:p>
            <a:pPr marL="0" indent="0"/>
            <a:endParaRPr lang="en-GB" altLang="en-US" sz="2000" b="1" dirty="0" smtClean="0"/>
          </a:p>
          <a:p>
            <a:pPr marL="0" indent="0"/>
            <a:endParaRPr lang="en-GB" altLang="en-US" sz="2000" b="1" dirty="0" smtClean="0"/>
          </a:p>
          <a:p>
            <a:pPr marL="0" indent="0"/>
            <a:r>
              <a:rPr lang="en-GB" altLang="en-US" sz="2800" b="1" dirty="0" smtClean="0"/>
              <a:t>Confirm</a:t>
            </a:r>
          </a:p>
          <a:p>
            <a:pPr marL="0" indent="0"/>
            <a:endParaRPr lang="en-GB" altLang="en-US" sz="2800" b="1" dirty="0" smtClean="0"/>
          </a:p>
          <a:p>
            <a:pPr marL="0" indent="0"/>
            <a:r>
              <a:rPr lang="en-GB" altLang="en-US" sz="2800" b="1" dirty="0" smtClean="0"/>
              <a:t>Clear</a:t>
            </a:r>
          </a:p>
          <a:p>
            <a:pPr marL="0" indent="0"/>
            <a:endParaRPr lang="en-GB" altLang="en-US" sz="2800" b="1" dirty="0" smtClean="0"/>
          </a:p>
          <a:p>
            <a:pPr marL="0" indent="0"/>
            <a:r>
              <a:rPr lang="en-GB" altLang="en-US" sz="2800" b="1" dirty="0" smtClean="0"/>
              <a:t>Cordon</a:t>
            </a:r>
          </a:p>
          <a:p>
            <a:pPr marL="0" indent="0"/>
            <a:endParaRPr lang="en-GB" altLang="en-US" b="1" dirty="0" smtClean="0"/>
          </a:p>
        </p:txBody>
      </p:sp>
      <p:pic>
        <p:nvPicPr>
          <p:cNvPr id="3" name="Picture 2"/>
          <p:cNvPicPr>
            <a:picLocks noChangeAspect="1"/>
          </p:cNvPicPr>
          <p:nvPr>
            <p:custDataLst>
              <p:tags r:id="rId3"/>
            </p:custDataLst>
          </p:nvPr>
        </p:nvPicPr>
        <p:blipFill>
          <a:blip r:embed="rId6" cstate="print">
            <a:extLst>
              <a:ext uri="{28A0092B-C50C-407E-A947-70E740481C1C}">
                <a14:useLocalDpi xmlns:a14="http://schemas.microsoft.com/office/drawing/2010/main" val="0"/>
              </a:ext>
            </a:extLst>
          </a:blip>
          <a:stretch>
            <a:fillRect/>
          </a:stretch>
        </p:blipFill>
        <p:spPr>
          <a:xfrm>
            <a:off x="2843808" y="2060848"/>
            <a:ext cx="5972135" cy="3583282"/>
          </a:xfrm>
          <a:prstGeom prst="rect">
            <a:avLst/>
          </a:prstGeom>
          <a:effectLst>
            <a:softEdge rad="317500"/>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52259">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52259">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5225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6354" name="Rectangle 2"/>
          <p:cNvSpPr>
            <a:spLocks noGrp="1" noChangeArrowheads="1"/>
          </p:cNvSpPr>
          <p:nvPr>
            <p:ph type="title"/>
            <p:custDataLst>
              <p:tags r:id="rId1"/>
            </p:custDataLst>
          </p:nvPr>
        </p:nvSpPr>
        <p:spPr/>
        <p:txBody>
          <a:bodyPr/>
          <a:lstStyle/>
          <a:p>
            <a:r>
              <a:rPr lang="en-GB" altLang="en-US" b="1" dirty="0" smtClean="0"/>
              <a:t>Cordons - terrorism</a:t>
            </a:r>
          </a:p>
        </p:txBody>
      </p:sp>
      <p:sp>
        <p:nvSpPr>
          <p:cNvPr id="356355" name="Rectangle 3"/>
          <p:cNvSpPr>
            <a:spLocks noGrp="1" noChangeArrowheads="1"/>
          </p:cNvSpPr>
          <p:nvPr>
            <p:ph idx="1"/>
            <p:custDataLst>
              <p:tags r:id="rId2"/>
            </p:custDataLst>
          </p:nvPr>
        </p:nvSpPr>
        <p:spPr/>
        <p:txBody>
          <a:bodyPr/>
          <a:lstStyle/>
          <a:p>
            <a:endParaRPr lang="en-GB" altLang="en-US" dirty="0" smtClean="0"/>
          </a:p>
          <a:p>
            <a:r>
              <a:rPr lang="en-GB" altLang="en-US" sz="2800" dirty="0" smtClean="0"/>
              <a:t>Small package - </a:t>
            </a:r>
            <a:r>
              <a:rPr lang="en-GB" altLang="en-US" sz="2800" b="1" dirty="0" smtClean="0">
                <a:solidFill>
                  <a:srgbClr val="FF3300"/>
                </a:solidFill>
              </a:rPr>
              <a:t>100m</a:t>
            </a:r>
          </a:p>
          <a:p>
            <a:endParaRPr lang="en-GB" altLang="en-US" sz="2800" dirty="0" smtClean="0"/>
          </a:p>
          <a:p>
            <a:r>
              <a:rPr lang="en-GB" altLang="en-US" sz="2800" dirty="0" smtClean="0"/>
              <a:t>Small vehicle – </a:t>
            </a:r>
            <a:r>
              <a:rPr lang="en-GB" altLang="en-US" sz="2800" b="1" dirty="0" smtClean="0">
                <a:solidFill>
                  <a:srgbClr val="FF3300"/>
                </a:solidFill>
              </a:rPr>
              <a:t>200m</a:t>
            </a:r>
          </a:p>
          <a:p>
            <a:endParaRPr lang="en-GB" altLang="en-US" sz="2800" dirty="0" smtClean="0"/>
          </a:p>
          <a:p>
            <a:r>
              <a:rPr lang="en-GB" altLang="en-US" sz="2800" dirty="0" smtClean="0"/>
              <a:t>Large vehicle – </a:t>
            </a:r>
            <a:r>
              <a:rPr lang="en-GB" altLang="en-US" sz="2800" b="1" dirty="0" smtClean="0">
                <a:solidFill>
                  <a:srgbClr val="FF3300"/>
                </a:solidFill>
              </a:rPr>
              <a:t>400m</a:t>
            </a:r>
          </a:p>
          <a:p>
            <a:endParaRPr lang="en-GB" altLang="en-US" sz="2800" dirty="0" smtClean="0"/>
          </a:p>
          <a:p>
            <a:endParaRPr lang="en-GB" altLang="en-US" dirty="0" smtClean="0"/>
          </a:p>
        </p:txBody>
      </p:sp>
      <p:pic>
        <p:nvPicPr>
          <p:cNvPr id="4" name="Picture 3"/>
          <p:cNvPicPr>
            <a:picLocks noChangeAspect="1"/>
          </p:cNvPicPr>
          <p:nvPr>
            <p:custDataLst>
              <p:tags r:id="rId3"/>
            </p:custDataLst>
          </p:nvPr>
        </p:nvPicPr>
        <p:blipFill rotWithShape="1">
          <a:blip r:embed="rId6" cstate="print">
            <a:extLst>
              <a:ext uri="{28A0092B-C50C-407E-A947-70E740481C1C}">
                <a14:useLocalDpi xmlns:a14="http://schemas.microsoft.com/office/drawing/2010/main" val="0"/>
              </a:ext>
            </a:extLst>
          </a:blip>
          <a:srcRect l="5987" r="33378"/>
          <a:stretch/>
        </p:blipFill>
        <p:spPr>
          <a:xfrm>
            <a:off x="4749504" y="1679263"/>
            <a:ext cx="4214984" cy="3907209"/>
          </a:xfrm>
          <a:prstGeom prst="rect">
            <a:avLst/>
          </a:prstGeom>
          <a:ln>
            <a:noFill/>
          </a:ln>
          <a:effectLst>
            <a:softEdge rad="635000"/>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5635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56355">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5635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7" cstate="print">
            <a:lum bright="70000" contrast="-70000"/>
            <a:extLst>
              <a:ext uri="{28A0092B-C50C-407E-A947-70E740481C1C}">
                <a14:useLocalDpi xmlns:a14="http://schemas.microsoft.com/office/drawing/2010/main" val="0"/>
              </a:ext>
            </a:extLst>
          </a:blip>
          <a:stretch>
            <a:fillRect/>
          </a:stretch>
        </p:blipFill>
        <p:spPr>
          <a:xfrm>
            <a:off x="0" y="261116"/>
            <a:ext cx="9144000" cy="6335767"/>
          </a:xfrm>
          <a:prstGeom prst="rect">
            <a:avLst/>
          </a:prstGeom>
          <a:ln>
            <a:noFill/>
          </a:ln>
          <a:effectLst>
            <a:softEdge rad="112500"/>
          </a:effectLst>
        </p:spPr>
      </p:pic>
      <p:sp>
        <p:nvSpPr>
          <p:cNvPr id="360450" name="Rectangle 2"/>
          <p:cNvSpPr>
            <a:spLocks noGrp="1" noChangeArrowheads="1"/>
          </p:cNvSpPr>
          <p:nvPr>
            <p:ph type="title"/>
            <p:custDataLst>
              <p:tags r:id="rId2"/>
            </p:custDataLst>
          </p:nvPr>
        </p:nvSpPr>
        <p:spPr/>
        <p:txBody>
          <a:bodyPr/>
          <a:lstStyle/>
          <a:p>
            <a:r>
              <a:rPr lang="en-GB" altLang="en-US" b="1" dirty="0" smtClean="0"/>
              <a:t>Major Incidents</a:t>
            </a:r>
          </a:p>
        </p:txBody>
      </p:sp>
      <p:sp>
        <p:nvSpPr>
          <p:cNvPr id="360451" name="Rectangle 3"/>
          <p:cNvSpPr>
            <a:spLocks noGrp="1" noChangeArrowheads="1"/>
          </p:cNvSpPr>
          <p:nvPr>
            <p:ph sz="half" idx="1"/>
            <p:custDataLst>
              <p:tags r:id="rId3"/>
            </p:custDataLst>
          </p:nvPr>
        </p:nvSpPr>
        <p:spPr>
          <a:xfrm>
            <a:off x="457200" y="1844823"/>
            <a:ext cx="1019175" cy="4281340"/>
          </a:xfrm>
        </p:spPr>
        <p:txBody>
          <a:bodyPr/>
          <a:lstStyle/>
          <a:p>
            <a:pPr marL="0" indent="0">
              <a:buNone/>
            </a:pPr>
            <a:r>
              <a:rPr lang="en-GB" altLang="en-US" sz="3200" b="1" dirty="0" smtClean="0">
                <a:solidFill>
                  <a:srgbClr val="FF3300"/>
                </a:solidFill>
              </a:rPr>
              <a:t>C</a:t>
            </a:r>
          </a:p>
          <a:p>
            <a:pPr marL="0" indent="0">
              <a:buNone/>
            </a:pPr>
            <a:r>
              <a:rPr lang="en-GB" altLang="en-US" sz="3200" b="1" dirty="0" smtClean="0">
                <a:solidFill>
                  <a:srgbClr val="FF3300"/>
                </a:solidFill>
              </a:rPr>
              <a:t>H</a:t>
            </a:r>
          </a:p>
          <a:p>
            <a:pPr marL="0" indent="0">
              <a:buNone/>
            </a:pPr>
            <a:r>
              <a:rPr lang="en-GB" altLang="en-US" sz="3200" b="1" dirty="0" smtClean="0">
                <a:solidFill>
                  <a:srgbClr val="FF3300"/>
                </a:solidFill>
              </a:rPr>
              <a:t>A</a:t>
            </a:r>
          </a:p>
          <a:p>
            <a:pPr marL="0" indent="0">
              <a:buNone/>
            </a:pPr>
            <a:r>
              <a:rPr lang="en-GB" altLang="en-US" sz="3200" b="1" dirty="0" smtClean="0">
                <a:solidFill>
                  <a:srgbClr val="FF3300"/>
                </a:solidFill>
              </a:rPr>
              <a:t>L</a:t>
            </a:r>
          </a:p>
          <a:p>
            <a:pPr marL="0" indent="0">
              <a:buNone/>
            </a:pPr>
            <a:r>
              <a:rPr lang="en-GB" altLang="en-US" sz="3200" b="1" dirty="0" smtClean="0">
                <a:solidFill>
                  <a:srgbClr val="FF3300"/>
                </a:solidFill>
              </a:rPr>
              <a:t>E</a:t>
            </a:r>
          </a:p>
          <a:p>
            <a:pPr marL="0" indent="0">
              <a:buNone/>
            </a:pPr>
            <a:r>
              <a:rPr lang="en-GB" altLang="en-US" sz="3200" b="1" dirty="0" smtClean="0">
                <a:solidFill>
                  <a:srgbClr val="FF3300"/>
                </a:solidFill>
              </a:rPr>
              <a:t>T</a:t>
            </a:r>
          </a:p>
          <a:p>
            <a:pPr marL="0" indent="0">
              <a:buNone/>
            </a:pPr>
            <a:r>
              <a:rPr lang="en-GB" altLang="en-US" sz="3200" b="1" dirty="0" smtClean="0">
                <a:solidFill>
                  <a:srgbClr val="FF3300"/>
                </a:solidFill>
              </a:rPr>
              <a:t>S</a:t>
            </a:r>
          </a:p>
          <a:p>
            <a:pPr marL="0" indent="0"/>
            <a:endParaRPr lang="en-GB" altLang="en-US" dirty="0" smtClean="0"/>
          </a:p>
        </p:txBody>
      </p:sp>
      <p:sp>
        <p:nvSpPr>
          <p:cNvPr id="360452" name="Rectangle 4"/>
          <p:cNvSpPr>
            <a:spLocks noGrp="1" noChangeArrowheads="1"/>
          </p:cNvSpPr>
          <p:nvPr>
            <p:ph sz="half" idx="2"/>
            <p:custDataLst>
              <p:tags r:id="rId4"/>
            </p:custDataLst>
          </p:nvPr>
        </p:nvSpPr>
        <p:spPr>
          <a:xfrm>
            <a:off x="1835150" y="1844823"/>
            <a:ext cx="6851650" cy="4281339"/>
          </a:xfrm>
        </p:spPr>
        <p:txBody>
          <a:bodyPr/>
          <a:lstStyle/>
          <a:p>
            <a:pPr marL="0" indent="0">
              <a:buNone/>
            </a:pPr>
            <a:r>
              <a:rPr lang="en-GB" altLang="en-US" sz="3200" dirty="0" smtClean="0"/>
              <a:t>Casualties</a:t>
            </a:r>
          </a:p>
          <a:p>
            <a:pPr marL="0" indent="0">
              <a:buNone/>
            </a:pPr>
            <a:r>
              <a:rPr lang="en-GB" altLang="en-US" sz="3200" dirty="0" smtClean="0"/>
              <a:t>Hazards</a:t>
            </a:r>
          </a:p>
          <a:p>
            <a:pPr marL="0" indent="0">
              <a:buNone/>
            </a:pPr>
            <a:r>
              <a:rPr lang="en-GB" altLang="en-US" sz="3200" dirty="0" smtClean="0"/>
              <a:t>Access/Egress</a:t>
            </a:r>
          </a:p>
          <a:p>
            <a:pPr marL="0" indent="0">
              <a:buNone/>
            </a:pPr>
            <a:r>
              <a:rPr lang="en-GB" altLang="en-US" sz="3200" dirty="0" smtClean="0"/>
              <a:t>Location</a:t>
            </a:r>
          </a:p>
          <a:p>
            <a:pPr marL="0" indent="0">
              <a:buNone/>
            </a:pPr>
            <a:r>
              <a:rPr lang="en-GB" altLang="en-US" sz="3200" dirty="0" smtClean="0"/>
              <a:t>Emergency services</a:t>
            </a:r>
          </a:p>
          <a:p>
            <a:pPr marL="0" indent="0">
              <a:buNone/>
            </a:pPr>
            <a:r>
              <a:rPr lang="en-GB" altLang="en-US" sz="3200" dirty="0" smtClean="0"/>
              <a:t>Type of incident</a:t>
            </a:r>
          </a:p>
          <a:p>
            <a:pPr marL="0" indent="0">
              <a:buNone/>
            </a:pPr>
            <a:r>
              <a:rPr lang="en-GB" altLang="en-US" sz="3200" dirty="0" smtClean="0"/>
              <a:t>Safety/Start a log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604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60452">
                                            <p:txEl>
                                              <p:pRg st="0" end="0"/>
                                            </p:txEl>
                                          </p:spTgt>
                                        </p:tgtEl>
                                        <p:attrNameLst>
                                          <p:attrName>style.visibility</p:attrName>
                                        </p:attrNameLst>
                                      </p:cBhvr>
                                      <p:to>
                                        <p:strVal val="visible"/>
                                      </p:to>
                                    </p:set>
                                    <p:anim calcmode="lin" valueType="num">
                                      <p:cBhvr additive="base">
                                        <p:cTn id="11" dur="500" fill="hold"/>
                                        <p:tgtEl>
                                          <p:spTgt spid="360452">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6045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60452">
                                            <p:txEl>
                                              <p:pRg st="1" end="1"/>
                                            </p:txEl>
                                          </p:spTgt>
                                        </p:tgtEl>
                                        <p:attrNameLst>
                                          <p:attrName>style.visibility</p:attrName>
                                        </p:attrNameLst>
                                      </p:cBhvr>
                                      <p:to>
                                        <p:strVal val="visible"/>
                                      </p:to>
                                    </p:set>
                                    <p:anim calcmode="lin" valueType="num">
                                      <p:cBhvr additive="base">
                                        <p:cTn id="17" dur="500" fill="hold"/>
                                        <p:tgtEl>
                                          <p:spTgt spid="360452">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6045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60452">
                                            <p:txEl>
                                              <p:pRg st="2" end="2"/>
                                            </p:txEl>
                                          </p:spTgt>
                                        </p:tgtEl>
                                        <p:attrNameLst>
                                          <p:attrName>style.visibility</p:attrName>
                                        </p:attrNameLst>
                                      </p:cBhvr>
                                      <p:to>
                                        <p:strVal val="visible"/>
                                      </p:to>
                                    </p:set>
                                    <p:anim calcmode="lin" valueType="num">
                                      <p:cBhvr additive="base">
                                        <p:cTn id="23" dur="500" fill="hold"/>
                                        <p:tgtEl>
                                          <p:spTgt spid="360452">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6045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60452">
                                            <p:txEl>
                                              <p:pRg st="3" end="3"/>
                                            </p:txEl>
                                          </p:spTgt>
                                        </p:tgtEl>
                                        <p:attrNameLst>
                                          <p:attrName>style.visibility</p:attrName>
                                        </p:attrNameLst>
                                      </p:cBhvr>
                                      <p:to>
                                        <p:strVal val="visible"/>
                                      </p:to>
                                    </p:set>
                                    <p:anim calcmode="lin" valueType="num">
                                      <p:cBhvr additive="base">
                                        <p:cTn id="29" dur="500" fill="hold"/>
                                        <p:tgtEl>
                                          <p:spTgt spid="360452">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6045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60452">
                                            <p:txEl>
                                              <p:pRg st="4" end="4"/>
                                            </p:txEl>
                                          </p:spTgt>
                                        </p:tgtEl>
                                        <p:attrNameLst>
                                          <p:attrName>style.visibility</p:attrName>
                                        </p:attrNameLst>
                                      </p:cBhvr>
                                      <p:to>
                                        <p:strVal val="visible"/>
                                      </p:to>
                                    </p:set>
                                    <p:anim calcmode="lin" valueType="num">
                                      <p:cBhvr additive="base">
                                        <p:cTn id="35" dur="500" fill="hold"/>
                                        <p:tgtEl>
                                          <p:spTgt spid="360452">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6045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60452">
                                            <p:txEl>
                                              <p:pRg st="5" end="5"/>
                                            </p:txEl>
                                          </p:spTgt>
                                        </p:tgtEl>
                                        <p:attrNameLst>
                                          <p:attrName>style.visibility</p:attrName>
                                        </p:attrNameLst>
                                      </p:cBhvr>
                                      <p:to>
                                        <p:strVal val="visible"/>
                                      </p:to>
                                    </p:set>
                                    <p:anim calcmode="lin" valueType="num">
                                      <p:cBhvr additive="base">
                                        <p:cTn id="41" dur="500" fill="hold"/>
                                        <p:tgtEl>
                                          <p:spTgt spid="360452">
                                            <p:txEl>
                                              <p:pRg st="5" end="5"/>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6045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60452">
                                            <p:txEl>
                                              <p:pRg st="6" end="6"/>
                                            </p:txEl>
                                          </p:spTgt>
                                        </p:tgtEl>
                                        <p:attrNameLst>
                                          <p:attrName>style.visibility</p:attrName>
                                        </p:attrNameLst>
                                      </p:cBhvr>
                                      <p:to>
                                        <p:strVal val="visible"/>
                                      </p:to>
                                    </p:set>
                                    <p:anim calcmode="lin" valueType="num">
                                      <p:cBhvr additive="base">
                                        <p:cTn id="47" dur="500" fill="hold"/>
                                        <p:tgtEl>
                                          <p:spTgt spid="360452">
                                            <p:txEl>
                                              <p:pRg st="6" end="6"/>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6045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360451">
                                            <p:txEl>
                                              <p:pRg st="1" end="1"/>
                                            </p:txEl>
                                          </p:spTgt>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nodeType="clickEffect">
                                  <p:stCondLst>
                                    <p:cond delay="0"/>
                                  </p:stCondLst>
                                  <p:childTnLst>
                                    <p:set>
                                      <p:cBhvr>
                                        <p:cTn id="56" dur="1" fill="hold">
                                          <p:stCondLst>
                                            <p:cond delay="0"/>
                                          </p:stCondLst>
                                        </p:cTn>
                                        <p:tgtEl>
                                          <p:spTgt spid="360451">
                                            <p:txEl>
                                              <p:pRg st="2" end="2"/>
                                            </p:txEl>
                                          </p:spTgt>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nodeType="clickEffect">
                                  <p:stCondLst>
                                    <p:cond delay="0"/>
                                  </p:stCondLst>
                                  <p:childTnLst>
                                    <p:set>
                                      <p:cBhvr>
                                        <p:cTn id="60" dur="1" fill="hold">
                                          <p:stCondLst>
                                            <p:cond delay="0"/>
                                          </p:stCondLst>
                                        </p:cTn>
                                        <p:tgtEl>
                                          <p:spTgt spid="360451">
                                            <p:txEl>
                                              <p:pRg st="3" end="3"/>
                                            </p:txEl>
                                          </p:spTgt>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nodeType="clickEffect">
                                  <p:stCondLst>
                                    <p:cond delay="0"/>
                                  </p:stCondLst>
                                  <p:childTnLst>
                                    <p:set>
                                      <p:cBhvr>
                                        <p:cTn id="64" dur="1" fill="hold">
                                          <p:stCondLst>
                                            <p:cond delay="0"/>
                                          </p:stCondLst>
                                        </p:cTn>
                                        <p:tgtEl>
                                          <p:spTgt spid="360451">
                                            <p:txEl>
                                              <p:pRg st="4" end="4"/>
                                            </p:txEl>
                                          </p:spTgt>
                                        </p:tgtEl>
                                        <p:attrNameLst>
                                          <p:attrName>style.visibility</p:attrName>
                                        </p:attrNameLst>
                                      </p:cBhvr>
                                      <p:to>
                                        <p:strVal val="visible"/>
                                      </p:to>
                                    </p:set>
                                  </p:childTnLst>
                                </p:cTn>
                              </p:par>
                            </p:childTnLst>
                          </p:cTn>
                        </p:par>
                      </p:childTnLst>
                    </p:cTn>
                  </p:par>
                  <p:par>
                    <p:cTn id="65" fill="hold">
                      <p:stCondLst>
                        <p:cond delay="indefinite"/>
                      </p:stCondLst>
                      <p:childTnLst>
                        <p:par>
                          <p:cTn id="66" fill="hold">
                            <p:stCondLst>
                              <p:cond delay="0"/>
                            </p:stCondLst>
                            <p:childTnLst>
                              <p:par>
                                <p:cTn id="67" presetID="1" presetClass="entr" presetSubtype="0" fill="hold" nodeType="clickEffect">
                                  <p:stCondLst>
                                    <p:cond delay="0"/>
                                  </p:stCondLst>
                                  <p:childTnLst>
                                    <p:set>
                                      <p:cBhvr>
                                        <p:cTn id="68" dur="1" fill="hold">
                                          <p:stCondLst>
                                            <p:cond delay="0"/>
                                          </p:stCondLst>
                                        </p:cTn>
                                        <p:tgtEl>
                                          <p:spTgt spid="360451">
                                            <p:txEl>
                                              <p:pRg st="5" end="5"/>
                                            </p:txEl>
                                          </p:spTgt>
                                        </p:tgtEl>
                                        <p:attrNameLst>
                                          <p:attrName>style.visibility</p:attrName>
                                        </p:attrNameLst>
                                      </p:cBhvr>
                                      <p:to>
                                        <p:strVal val="visible"/>
                                      </p:to>
                                    </p:set>
                                  </p:childTnLst>
                                </p:cTn>
                              </p:par>
                            </p:childTnLst>
                          </p:cTn>
                        </p:par>
                      </p:childTnLst>
                    </p:cTn>
                  </p:par>
                  <p:par>
                    <p:cTn id="69" fill="hold">
                      <p:stCondLst>
                        <p:cond delay="indefinite"/>
                      </p:stCondLst>
                      <p:childTnLst>
                        <p:par>
                          <p:cTn id="70" fill="hold">
                            <p:stCondLst>
                              <p:cond delay="0"/>
                            </p:stCondLst>
                            <p:childTnLst>
                              <p:par>
                                <p:cTn id="71" presetID="1" presetClass="entr" presetSubtype="0" fill="hold" nodeType="clickEffect">
                                  <p:stCondLst>
                                    <p:cond delay="0"/>
                                  </p:stCondLst>
                                  <p:childTnLst>
                                    <p:set>
                                      <p:cBhvr>
                                        <p:cTn id="72" dur="1" fill="hold">
                                          <p:stCondLst>
                                            <p:cond delay="0"/>
                                          </p:stCondLst>
                                        </p:cTn>
                                        <p:tgtEl>
                                          <p:spTgt spid="36045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0452" grpId="0" build="p"/>
    </p:bldLst>
  </p:timing>
</p:sld>
</file>

<file path=ppt/slides/slide6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7170" name="Picture 2"/>
          <p:cNvPicPr>
            <a:picLocks noChangeAspect="1" noChangeArrowheads="1"/>
          </p:cNvPicPr>
          <p:nvPr>
            <p:custDataLst>
              <p:tags r:id="rId1"/>
            </p:custDataLst>
          </p:nvPr>
        </p:nvPicPr>
        <p:blipFill rotWithShape="1">
          <a:blip r:embed="rId5" cstate="print">
            <a:extLst>
              <a:ext uri="{28A0092B-C50C-407E-A947-70E740481C1C}">
                <a14:useLocalDpi xmlns:a14="http://schemas.microsoft.com/office/drawing/2010/main" val="0"/>
              </a:ext>
            </a:extLst>
          </a:blip>
          <a:srcRect l="12628" r="4757" b="5053"/>
          <a:stretch/>
        </p:blipFill>
        <p:spPr bwMode="auto">
          <a:xfrm>
            <a:off x="0" y="548680"/>
            <a:ext cx="9144000" cy="6568043"/>
          </a:xfrm>
          <a:prstGeom prst="rect">
            <a:avLst/>
          </a:prstGeom>
          <a:ln>
            <a:noFill/>
          </a:ln>
          <a:effectLst>
            <a:outerShdw dist="35921" dir="2700000" algn="ctr" rotWithShape="0">
              <a:schemeClr val="bg2"/>
            </a:outerShdw>
            <a:softEdge rad="6350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custDataLst>
              <p:tags r:id="rId2"/>
            </p:custDataLst>
          </p:nvPr>
        </p:nvSpPr>
        <p:spPr>
          <a:xfrm>
            <a:off x="468313" y="3095749"/>
            <a:ext cx="8229600" cy="549275"/>
          </a:xfrm>
        </p:spPr>
        <p:txBody>
          <a:bodyPr>
            <a:normAutofit fontScale="90000"/>
          </a:bodyPr>
          <a:lstStyle/>
          <a:p>
            <a:r>
              <a:rPr lang="en-GB" b="1" dirty="0" smtClean="0">
                <a:solidFill>
                  <a:schemeClr val="bg1"/>
                </a:solidFill>
                <a:effectLst>
                  <a:outerShdw blurRad="38100" dist="38100" dir="2700000" algn="tl">
                    <a:srgbClr val="000000">
                      <a:alpha val="43137"/>
                    </a:srgbClr>
                  </a:outerShdw>
                </a:effectLst>
              </a:rPr>
              <a:t>Incidents involving death</a:t>
            </a:r>
            <a:endParaRPr lang="en-GB" b="1"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44097988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custDataLst>
              <p:tags r:id="rId1"/>
            </p:custDataLst>
          </p:nvPr>
        </p:nvSpPr>
        <p:spPr/>
        <p:txBody>
          <a:bodyPr/>
          <a:lstStyle/>
          <a:p>
            <a:r>
              <a:rPr lang="en-GB" dirty="0" smtClean="0"/>
              <a:t>General Rules</a:t>
            </a:r>
            <a:endParaRPr lang="en-GB" dirty="0"/>
          </a:p>
        </p:txBody>
      </p:sp>
      <p:sp>
        <p:nvSpPr>
          <p:cNvPr id="3" name="Content Placeholder 2"/>
          <p:cNvSpPr>
            <a:spLocks noGrp="1"/>
          </p:cNvSpPr>
          <p:nvPr>
            <p:ph sz="half" idx="1"/>
            <p:custDataLst>
              <p:tags r:id="rId2"/>
            </p:custDataLst>
          </p:nvPr>
        </p:nvSpPr>
        <p:spPr>
          <a:xfrm>
            <a:off x="457200" y="908720"/>
            <a:ext cx="5770984" cy="5217443"/>
          </a:xfrm>
        </p:spPr>
        <p:txBody>
          <a:bodyPr/>
          <a:lstStyle/>
          <a:p>
            <a:pPr>
              <a:spcBef>
                <a:spcPts val="0"/>
              </a:spcBef>
              <a:spcAft>
                <a:spcPts val="3600"/>
              </a:spcAft>
            </a:pPr>
            <a:r>
              <a:rPr lang="en-GB" dirty="0" smtClean="0"/>
              <a:t>Health &amp; Safety</a:t>
            </a:r>
          </a:p>
          <a:p>
            <a:pPr>
              <a:spcBef>
                <a:spcPts val="0"/>
              </a:spcBef>
              <a:spcAft>
                <a:spcPts val="3600"/>
              </a:spcAft>
            </a:pPr>
            <a:r>
              <a:rPr lang="en-GB" dirty="0" smtClean="0"/>
              <a:t>CAP</a:t>
            </a:r>
          </a:p>
          <a:p>
            <a:pPr>
              <a:spcBef>
                <a:spcPts val="0"/>
              </a:spcBef>
              <a:spcAft>
                <a:spcPts val="3600"/>
              </a:spcAft>
            </a:pPr>
            <a:r>
              <a:rPr lang="en-GB" dirty="0" smtClean="0"/>
              <a:t>DANGER!</a:t>
            </a:r>
          </a:p>
          <a:p>
            <a:pPr>
              <a:spcBef>
                <a:spcPts val="0"/>
              </a:spcBef>
              <a:spcAft>
                <a:spcPts val="3600"/>
              </a:spcAft>
            </a:pPr>
            <a:r>
              <a:rPr lang="en-GB" dirty="0" smtClean="0"/>
              <a:t>Visual inspection</a:t>
            </a:r>
          </a:p>
          <a:p>
            <a:pPr>
              <a:spcBef>
                <a:spcPts val="0"/>
              </a:spcBef>
              <a:spcAft>
                <a:spcPts val="3600"/>
              </a:spcAft>
            </a:pPr>
            <a:r>
              <a:rPr lang="en-GB" dirty="0" smtClean="0"/>
              <a:t>Alive or dead?</a:t>
            </a:r>
          </a:p>
          <a:p>
            <a:pPr>
              <a:spcBef>
                <a:spcPts val="0"/>
              </a:spcBef>
              <a:spcAft>
                <a:spcPts val="3600"/>
              </a:spcAft>
            </a:pPr>
            <a:r>
              <a:rPr lang="en-GB" dirty="0" smtClean="0"/>
              <a:t>Suspicious/non-suspicious?</a:t>
            </a:r>
            <a:endParaRPr lang="en-GB" dirty="0"/>
          </a:p>
        </p:txBody>
      </p:sp>
      <p:pic>
        <p:nvPicPr>
          <p:cNvPr id="8194" name="Picture 2"/>
          <p:cNvPicPr>
            <a:picLocks noGrp="1" noChangeAspect="1" noChangeArrowheads="1"/>
          </p:cNvPicPr>
          <p:nvPr>
            <p:ph sz="half" idx="2"/>
            <p:custDataLst>
              <p:tags r:id="rId3"/>
            </p:custDataLst>
          </p:nvPr>
        </p:nvPicPr>
        <p:blipFill>
          <a:blip r:embed="rId6" cstate="print">
            <a:lum bright="70000" contrast="-70000"/>
            <a:extLst>
              <a:ext uri="{28A0092B-C50C-407E-A947-70E740481C1C}">
                <a14:useLocalDpi xmlns:a14="http://schemas.microsoft.com/office/drawing/2010/main" val="0"/>
              </a:ext>
            </a:extLst>
          </a:blip>
          <a:srcRect/>
          <a:stretch>
            <a:fillRect/>
          </a:stretch>
        </p:blipFill>
        <p:spPr bwMode="auto">
          <a:xfrm>
            <a:off x="395536" y="836712"/>
            <a:ext cx="7931224" cy="5261399"/>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3227303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custDataLst>
              <p:tags r:id="rId1"/>
            </p:custDataLst>
          </p:nvPr>
        </p:nvSpPr>
        <p:spPr/>
        <p:txBody>
          <a:bodyPr/>
          <a:lstStyle/>
          <a:p>
            <a:r>
              <a:rPr lang="en-GB" dirty="0" smtClean="0"/>
              <a:t>Additional Responsibilities</a:t>
            </a:r>
            <a:endParaRPr lang="en-GB" dirty="0"/>
          </a:p>
        </p:txBody>
      </p:sp>
      <p:sp>
        <p:nvSpPr>
          <p:cNvPr id="6" name="Content Placeholder 5"/>
          <p:cNvSpPr>
            <a:spLocks noGrp="1"/>
          </p:cNvSpPr>
          <p:nvPr>
            <p:ph sz="half" idx="1"/>
            <p:custDataLst>
              <p:tags r:id="rId2"/>
            </p:custDataLst>
          </p:nvPr>
        </p:nvSpPr>
        <p:spPr>
          <a:xfrm>
            <a:off x="251520" y="1844824"/>
            <a:ext cx="4038600" cy="4497363"/>
          </a:xfrm>
        </p:spPr>
        <p:txBody>
          <a:bodyPr/>
          <a:lstStyle/>
          <a:p>
            <a:pPr>
              <a:spcBef>
                <a:spcPts val="0"/>
              </a:spcBef>
              <a:spcAft>
                <a:spcPts val="3000"/>
              </a:spcAft>
            </a:pPr>
            <a:r>
              <a:rPr lang="en-GB" dirty="0" smtClean="0"/>
              <a:t>Life extinct</a:t>
            </a:r>
          </a:p>
          <a:p>
            <a:pPr>
              <a:spcBef>
                <a:spcPts val="0"/>
              </a:spcBef>
              <a:spcAft>
                <a:spcPts val="3000"/>
              </a:spcAft>
            </a:pPr>
            <a:r>
              <a:rPr lang="en-GB" dirty="0"/>
              <a:t>Funeral Director</a:t>
            </a:r>
          </a:p>
          <a:p>
            <a:pPr>
              <a:spcBef>
                <a:spcPts val="0"/>
              </a:spcBef>
              <a:spcAft>
                <a:spcPts val="3000"/>
              </a:spcAft>
            </a:pPr>
            <a:r>
              <a:rPr lang="en-GB" dirty="0" smtClean="0"/>
              <a:t>Property</a:t>
            </a:r>
          </a:p>
          <a:p>
            <a:pPr>
              <a:spcBef>
                <a:spcPts val="0"/>
              </a:spcBef>
              <a:spcAft>
                <a:spcPts val="3000"/>
              </a:spcAft>
            </a:pPr>
            <a:r>
              <a:rPr lang="en-GB" dirty="0" smtClean="0"/>
              <a:t>Suicide</a:t>
            </a:r>
          </a:p>
          <a:p>
            <a:pPr>
              <a:spcBef>
                <a:spcPts val="0"/>
              </a:spcBef>
              <a:spcAft>
                <a:spcPts val="3000"/>
              </a:spcAft>
            </a:pPr>
            <a:r>
              <a:rPr lang="en-GB" dirty="0" smtClean="0"/>
              <a:t>Death Message</a:t>
            </a:r>
          </a:p>
          <a:p>
            <a:pPr>
              <a:spcBef>
                <a:spcPts val="0"/>
              </a:spcBef>
              <a:spcAft>
                <a:spcPts val="3000"/>
              </a:spcAft>
            </a:pPr>
            <a:r>
              <a:rPr lang="en-GB" dirty="0" smtClean="0"/>
              <a:t>Coroner’s Report</a:t>
            </a:r>
          </a:p>
          <a:p>
            <a:endParaRPr lang="en-GB" dirty="0" smtClean="0"/>
          </a:p>
          <a:p>
            <a:endParaRPr lang="en-GB" dirty="0" smtClean="0"/>
          </a:p>
          <a:p>
            <a:endParaRPr lang="en-GB" dirty="0"/>
          </a:p>
        </p:txBody>
      </p:sp>
      <p:pic>
        <p:nvPicPr>
          <p:cNvPr id="9219" name="Picture 3" descr="crime scene5"/>
          <p:cNvPicPr>
            <a:picLocks noChangeAspect="1" noChangeArrowheads="1"/>
          </p:cNvPicPr>
          <p:nvPr>
            <p:custDataLst>
              <p:tags r:id="rId3"/>
            </p:custDataLst>
          </p:nvPr>
        </p:nvPicPr>
        <p:blipFill rotWithShape="1">
          <a:blip r:embed="rId6" cstate="print">
            <a:extLst>
              <a:ext uri="{28A0092B-C50C-407E-A947-70E740481C1C}">
                <a14:useLocalDpi xmlns:a14="http://schemas.microsoft.com/office/drawing/2010/main" val="0"/>
              </a:ext>
            </a:extLst>
          </a:blip>
          <a:srcRect l="37258"/>
          <a:stretch/>
        </p:blipFill>
        <p:spPr bwMode="auto">
          <a:xfrm>
            <a:off x="5165766" y="1543050"/>
            <a:ext cx="3788900" cy="3771900"/>
          </a:xfrm>
          <a:prstGeom prst="rect">
            <a:avLst/>
          </a:prstGeom>
          <a:noFill/>
          <a:effectLst>
            <a:softEdge rad="635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085395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custDataLst>
              <p:tags r:id="rId1"/>
            </p:custDataLst>
          </p:nvPr>
        </p:nvSpPr>
        <p:spPr>
          <a:xfrm>
            <a:off x="0" y="0"/>
            <a:ext cx="9144000" cy="6858000"/>
          </a:xfrm>
          <a:prstGeom prst="rect">
            <a:avLst/>
          </a:prstGeom>
          <a:solidFill>
            <a:schemeClr val="bg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6" name="Picture 2"/>
          <p:cNvPicPr>
            <a:picLocks noChangeAspect="1" noChangeArrowheads="1"/>
          </p:cNvPicPr>
          <p:nvPr>
            <p:custDataLst>
              <p:tags r:id="rId2"/>
            </p:custDataLst>
          </p:nvPr>
        </p:nvPicPr>
        <p:blipFill rotWithShape="1">
          <a:blip r:embed="rId6" cstate="print">
            <a:extLst>
              <a:ext uri="{28A0092B-C50C-407E-A947-70E740481C1C}">
                <a14:useLocalDpi xmlns:a14="http://schemas.microsoft.com/office/drawing/2010/main" val="0"/>
              </a:ext>
            </a:extLst>
          </a:blip>
          <a:srcRect r="8047" b="28425"/>
          <a:stretch/>
        </p:blipFill>
        <p:spPr bwMode="auto">
          <a:xfrm>
            <a:off x="1475656" y="832422"/>
            <a:ext cx="6305550" cy="4900834"/>
          </a:xfrm>
          <a:prstGeom prst="rect">
            <a:avLst/>
          </a:prstGeom>
          <a:noFill/>
          <a:ln>
            <a:noFill/>
          </a:ln>
          <a:effectLst>
            <a:outerShdw dist="35921" dir="2700000" algn="ctr" rotWithShape="0">
              <a:schemeClr val="bg2"/>
            </a:outerShdw>
            <a:softEdge rad="1270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ctrTitle"/>
            <p:custDataLst>
              <p:tags r:id="rId3"/>
            </p:custDataLst>
          </p:nvPr>
        </p:nvSpPr>
        <p:spPr>
          <a:xfrm>
            <a:off x="685800" y="4335239"/>
            <a:ext cx="7772400" cy="1470025"/>
          </a:xfrm>
        </p:spPr>
        <p:txBody>
          <a:bodyPr/>
          <a:lstStyle/>
          <a:p>
            <a:r>
              <a:rPr lang="en-GB" sz="4000" b="1" dirty="0" smtClean="0">
                <a:solidFill>
                  <a:schemeClr val="bg1"/>
                </a:solidFill>
                <a:effectLst>
                  <a:outerShdw blurRad="38100" dist="38100" dir="2700000" algn="tl">
                    <a:srgbClr val="000000">
                      <a:alpha val="43137"/>
                    </a:srgbClr>
                  </a:outerShdw>
                </a:effectLst>
              </a:rPr>
              <a:t>Any Questions?</a:t>
            </a:r>
            <a:endParaRPr lang="en-GB" sz="4000" b="1"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021154134"/>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
            </a:r>
            <a:br>
              <a:rPr lang="en-GB" dirty="0" smtClean="0"/>
            </a:br>
            <a:r>
              <a:rPr lang="en-GB" dirty="0"/>
              <a:t/>
            </a:r>
            <a:br>
              <a:rPr lang="en-GB" dirty="0"/>
            </a:br>
            <a:r>
              <a:rPr lang="en-GB" dirty="0" smtClean="0"/>
              <a:t/>
            </a:r>
            <a:br>
              <a:rPr lang="en-GB" dirty="0" smtClean="0"/>
            </a:br>
            <a:r>
              <a:rPr lang="en-GB" dirty="0" smtClean="0"/>
              <a:t>National </a:t>
            </a:r>
            <a:r>
              <a:rPr lang="en-GB" dirty="0"/>
              <a:t>Intelligence </a:t>
            </a:r>
            <a:r>
              <a:rPr lang="en-GB" dirty="0" smtClean="0"/>
              <a:t>Model (NIM)</a:t>
            </a:r>
            <a:r>
              <a:rPr lang="en-GB" dirty="0"/>
              <a:t/>
            </a:r>
            <a:br>
              <a:rPr lang="en-GB" dirty="0"/>
            </a:br>
            <a:r>
              <a:rPr lang="en-GB" dirty="0"/>
              <a:t>Gathering &amp; Submitting Intelligence</a:t>
            </a:r>
            <a:br>
              <a:rPr lang="en-GB" dirty="0"/>
            </a:br>
            <a:r>
              <a:rPr lang="en-GB" dirty="0" smtClean="0"/>
              <a:t/>
            </a:r>
            <a:br>
              <a:rPr lang="en-GB" dirty="0" smtClean="0"/>
            </a:br>
            <a:r>
              <a:rPr lang="en-GB" dirty="0"/>
              <a:t/>
            </a:r>
            <a:br>
              <a:rPr lang="en-GB" dirty="0"/>
            </a:br>
            <a:endParaRPr lang="en-GB" dirty="0"/>
          </a:p>
        </p:txBody>
      </p:sp>
      <p:sp>
        <p:nvSpPr>
          <p:cNvPr id="3" name="Subtitle 2"/>
          <p:cNvSpPr>
            <a:spLocks noGrp="1"/>
          </p:cNvSpPr>
          <p:nvPr>
            <p:ph type="subTitle" idx="1"/>
          </p:nvPr>
        </p:nvSpPr>
        <p:spPr>
          <a:xfrm>
            <a:off x="802386" y="4365104"/>
            <a:ext cx="6001862" cy="1093864"/>
          </a:xfrm>
        </p:spPr>
        <p:txBody>
          <a:bodyPr/>
          <a:lstStyle/>
          <a:p>
            <a:endParaRPr lang="en-GB" dirty="0"/>
          </a:p>
        </p:txBody>
      </p:sp>
    </p:spTree>
    <p:extLst>
      <p:ext uri="{BB962C8B-B14F-4D97-AF65-F5344CB8AC3E}">
        <p14:creationId xmlns:p14="http://schemas.microsoft.com/office/powerpoint/2010/main" val="1336684999"/>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custDataLst>
              <p:tags r:id="rId1"/>
            </p:custDataLst>
          </p:nvPr>
        </p:nvSpPr>
        <p:spPr>
          <a:xfrm>
            <a:off x="468313" y="260350"/>
            <a:ext cx="8229600" cy="549275"/>
          </a:xfrm>
        </p:spPr>
        <p:txBody>
          <a:bodyPr>
            <a:normAutofit fontScale="90000"/>
          </a:bodyPr>
          <a:lstStyle/>
          <a:p>
            <a:r>
              <a:rPr lang="en-GB" altLang="en-US" b="1" dirty="0" smtClean="0">
                <a:solidFill>
                  <a:schemeClr val="tx1"/>
                </a:solidFill>
              </a:rPr>
              <a:t>The </a:t>
            </a:r>
            <a:r>
              <a:rPr lang="en-GB" altLang="en-US" b="1" dirty="0" smtClean="0">
                <a:solidFill>
                  <a:srgbClr val="0033CC"/>
                </a:solidFill>
              </a:rPr>
              <a:t>N</a:t>
            </a:r>
            <a:r>
              <a:rPr lang="en-GB" altLang="en-US" b="1" dirty="0" smtClean="0">
                <a:solidFill>
                  <a:schemeClr val="tx1"/>
                </a:solidFill>
              </a:rPr>
              <a:t>ational </a:t>
            </a:r>
            <a:r>
              <a:rPr lang="en-GB" altLang="en-US" b="1" dirty="0" smtClean="0">
                <a:solidFill>
                  <a:srgbClr val="0033CC"/>
                </a:solidFill>
              </a:rPr>
              <a:t>I</a:t>
            </a:r>
            <a:r>
              <a:rPr lang="en-GB" altLang="en-US" b="1" dirty="0" smtClean="0">
                <a:solidFill>
                  <a:schemeClr val="tx1"/>
                </a:solidFill>
              </a:rPr>
              <a:t>ntelligence </a:t>
            </a:r>
            <a:r>
              <a:rPr lang="en-GB" altLang="en-US" b="1" dirty="0" smtClean="0">
                <a:solidFill>
                  <a:srgbClr val="0033CC"/>
                </a:solidFill>
              </a:rPr>
              <a:t>M</a:t>
            </a:r>
            <a:r>
              <a:rPr lang="en-GB" altLang="en-US" b="1" dirty="0" smtClean="0">
                <a:solidFill>
                  <a:schemeClr val="tx1"/>
                </a:solidFill>
              </a:rPr>
              <a:t>odel</a:t>
            </a:r>
          </a:p>
        </p:txBody>
      </p:sp>
      <p:sp>
        <p:nvSpPr>
          <p:cNvPr id="4099" name="TextBox 2"/>
          <p:cNvSpPr txBox="1">
            <a:spLocks noChangeArrowheads="1"/>
          </p:cNvSpPr>
          <p:nvPr>
            <p:custDataLst>
              <p:tags r:id="rId2"/>
            </p:custDataLst>
          </p:nvPr>
        </p:nvSpPr>
        <p:spPr bwMode="auto">
          <a:xfrm>
            <a:off x="5062176" y="1124744"/>
            <a:ext cx="3887788" cy="50167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3200" b="0" dirty="0" smtClean="0">
                <a:solidFill>
                  <a:srgbClr val="0033CC"/>
                </a:solidFill>
              </a:rPr>
              <a:t>Launched in 2000</a:t>
            </a:r>
          </a:p>
          <a:p>
            <a:pPr eaLnBrk="1" hangingPunct="1">
              <a:spcBef>
                <a:spcPct val="0"/>
              </a:spcBef>
              <a:buFontTx/>
              <a:buNone/>
            </a:pPr>
            <a:endParaRPr lang="en-GB" altLang="en-US" sz="3200" b="0" dirty="0">
              <a:solidFill>
                <a:srgbClr val="0033CC"/>
              </a:solidFill>
            </a:endParaRPr>
          </a:p>
          <a:p>
            <a:pPr eaLnBrk="1" hangingPunct="1">
              <a:spcBef>
                <a:spcPct val="0"/>
              </a:spcBef>
              <a:buFontTx/>
              <a:buNone/>
            </a:pPr>
            <a:r>
              <a:rPr lang="en-GB" altLang="en-US" sz="3200" b="0" dirty="0" smtClean="0">
                <a:solidFill>
                  <a:srgbClr val="0033CC"/>
                </a:solidFill>
              </a:rPr>
              <a:t>Framework </a:t>
            </a:r>
            <a:r>
              <a:rPr lang="en-GB" altLang="en-US" sz="3200" b="0" dirty="0">
                <a:solidFill>
                  <a:srgbClr val="0033CC"/>
                </a:solidFill>
              </a:rPr>
              <a:t>to place intelligence at the forefront in reducing crime and disorder</a:t>
            </a:r>
          </a:p>
          <a:p>
            <a:pPr eaLnBrk="1" hangingPunct="1">
              <a:spcBef>
                <a:spcPct val="0"/>
              </a:spcBef>
              <a:buFontTx/>
              <a:buNone/>
            </a:pPr>
            <a:endParaRPr lang="en-GB" altLang="en-US" sz="3200" b="0" dirty="0">
              <a:solidFill>
                <a:srgbClr val="0033CC"/>
              </a:solidFill>
            </a:endParaRPr>
          </a:p>
          <a:p>
            <a:pPr eaLnBrk="1" hangingPunct="1">
              <a:spcBef>
                <a:spcPct val="0"/>
              </a:spcBef>
              <a:buFontTx/>
              <a:buNone/>
            </a:pPr>
            <a:r>
              <a:rPr lang="en-GB" altLang="en-US" sz="3200" b="0" dirty="0">
                <a:solidFill>
                  <a:srgbClr val="0033CC"/>
                </a:solidFill>
              </a:rPr>
              <a:t>Informs strategic decision making</a:t>
            </a:r>
            <a:endParaRPr lang="en-GB" altLang="en-US" sz="3200" dirty="0">
              <a:solidFill>
                <a:srgbClr val="0033CC"/>
              </a:solidFill>
            </a:endParaRPr>
          </a:p>
        </p:txBody>
      </p:sp>
      <p:pic>
        <p:nvPicPr>
          <p:cNvPr id="4100" name="Picture 4" descr="\\Client\G$\CKP Images\NIM\NIM Logo.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95288" y="1557338"/>
            <a:ext cx="4464050"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67586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09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NIM</a:t>
            </a:r>
            <a:endParaRPr lang="en-GB" dirty="0"/>
          </a:p>
        </p:txBody>
      </p:sp>
      <p:sp>
        <p:nvSpPr>
          <p:cNvPr id="3" name="Content Placeholder 2"/>
          <p:cNvSpPr>
            <a:spLocks noGrp="1"/>
          </p:cNvSpPr>
          <p:nvPr>
            <p:ph idx="1"/>
          </p:nvPr>
        </p:nvSpPr>
        <p:spPr/>
        <p:txBody>
          <a:bodyPr/>
          <a:lstStyle/>
          <a:p>
            <a:r>
              <a:rPr lang="en-GB" dirty="0" smtClean="0"/>
              <a:t>Used by ALL UK Police forces and other agencies handling intelligence</a:t>
            </a:r>
          </a:p>
          <a:p>
            <a:r>
              <a:rPr lang="en-GB" dirty="0" smtClean="0"/>
              <a:t>A standardised framework that puts intelligence at the heart of policing</a:t>
            </a:r>
          </a:p>
          <a:p>
            <a:r>
              <a:rPr lang="en-GB" dirty="0" smtClean="0"/>
              <a:t>A business process model designed to guide all activities of a police force</a:t>
            </a:r>
          </a:p>
          <a:p>
            <a:r>
              <a:rPr lang="en-GB" dirty="0" smtClean="0"/>
              <a:t>Drives forward local, regional and national objectives</a:t>
            </a:r>
          </a:p>
          <a:p>
            <a:endParaRPr lang="en-GB" dirty="0"/>
          </a:p>
        </p:txBody>
      </p:sp>
    </p:spTree>
    <p:extLst>
      <p:ext uri="{BB962C8B-B14F-4D97-AF65-F5344CB8AC3E}">
        <p14:creationId xmlns:p14="http://schemas.microsoft.com/office/powerpoint/2010/main" val="996307054"/>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extBox 3"/>
          <p:cNvSpPr txBox="1">
            <a:spLocks noChangeArrowheads="1"/>
          </p:cNvSpPr>
          <p:nvPr>
            <p:custDataLst>
              <p:tags r:id="rId1"/>
            </p:custDataLst>
          </p:nvPr>
        </p:nvSpPr>
        <p:spPr bwMode="auto">
          <a:xfrm>
            <a:off x="4622726" y="328582"/>
            <a:ext cx="4249737" cy="61247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2800" b="0" dirty="0">
                <a:solidFill>
                  <a:srgbClr val="0033CC"/>
                </a:solidFill>
              </a:rPr>
              <a:t>Partnership working to secure community safety</a:t>
            </a:r>
          </a:p>
          <a:p>
            <a:pPr eaLnBrk="1" hangingPunct="1">
              <a:spcBef>
                <a:spcPct val="0"/>
              </a:spcBef>
              <a:buFontTx/>
              <a:buNone/>
            </a:pPr>
            <a:endParaRPr lang="en-GB" altLang="en-US" sz="2800" b="0" dirty="0">
              <a:solidFill>
                <a:srgbClr val="0033CC"/>
              </a:solidFill>
            </a:endParaRPr>
          </a:p>
          <a:p>
            <a:pPr eaLnBrk="1" hangingPunct="1">
              <a:spcBef>
                <a:spcPct val="0"/>
              </a:spcBef>
              <a:buFontTx/>
              <a:buNone/>
            </a:pPr>
            <a:r>
              <a:rPr lang="en-GB" altLang="en-US" sz="2800" b="0" dirty="0">
                <a:solidFill>
                  <a:srgbClr val="0033CC"/>
                </a:solidFill>
              </a:rPr>
              <a:t>Manage performance and risk</a:t>
            </a:r>
          </a:p>
          <a:p>
            <a:pPr eaLnBrk="1" hangingPunct="1">
              <a:spcBef>
                <a:spcPct val="0"/>
              </a:spcBef>
              <a:buFontTx/>
              <a:buNone/>
            </a:pPr>
            <a:endParaRPr lang="en-GB" altLang="en-US" sz="2800" b="0" dirty="0">
              <a:solidFill>
                <a:srgbClr val="0033CC"/>
              </a:solidFill>
            </a:endParaRPr>
          </a:p>
          <a:p>
            <a:pPr eaLnBrk="1" hangingPunct="1">
              <a:spcBef>
                <a:spcPct val="0"/>
              </a:spcBef>
              <a:buFontTx/>
              <a:buNone/>
            </a:pPr>
            <a:r>
              <a:rPr lang="en-GB" altLang="en-US" sz="2800" b="0" dirty="0">
                <a:solidFill>
                  <a:srgbClr val="0033CC"/>
                </a:solidFill>
              </a:rPr>
              <a:t>Ensures effective strategic decision making</a:t>
            </a:r>
          </a:p>
          <a:p>
            <a:pPr eaLnBrk="1" hangingPunct="1">
              <a:spcBef>
                <a:spcPct val="0"/>
              </a:spcBef>
              <a:buFontTx/>
              <a:buNone/>
            </a:pPr>
            <a:endParaRPr lang="en-GB" altLang="en-US" sz="2800" b="0" dirty="0">
              <a:solidFill>
                <a:srgbClr val="0033CC"/>
              </a:solidFill>
            </a:endParaRPr>
          </a:p>
          <a:p>
            <a:pPr eaLnBrk="1" hangingPunct="1">
              <a:spcBef>
                <a:spcPct val="0"/>
              </a:spcBef>
              <a:buFontTx/>
              <a:buNone/>
            </a:pPr>
            <a:r>
              <a:rPr lang="en-GB" altLang="en-US" sz="2800" b="0" dirty="0">
                <a:solidFill>
                  <a:srgbClr val="0033CC"/>
                </a:solidFill>
              </a:rPr>
              <a:t>Informs tactical decision making in operational policing</a:t>
            </a:r>
          </a:p>
        </p:txBody>
      </p:sp>
      <p:pic>
        <p:nvPicPr>
          <p:cNvPr id="5123" name="Picture 2" descr="\\Client\G$\CKP Images\Induction\Concerns 1.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50825" y="836613"/>
            <a:ext cx="4105275" cy="5472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4" name="TextBox 4"/>
          <p:cNvSpPr txBox="1">
            <a:spLocks noChangeArrowheads="1"/>
          </p:cNvSpPr>
          <p:nvPr>
            <p:custDataLst>
              <p:tags r:id="rId2"/>
            </p:custDataLst>
          </p:nvPr>
        </p:nvSpPr>
        <p:spPr bwMode="auto">
          <a:xfrm>
            <a:off x="503238" y="981075"/>
            <a:ext cx="360045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FontTx/>
              <a:buNone/>
            </a:pPr>
            <a:r>
              <a:rPr lang="en-GB" altLang="en-US" sz="3200" b="0" dirty="0">
                <a:solidFill>
                  <a:schemeClr val="tx1"/>
                </a:solidFill>
              </a:rPr>
              <a:t>Why NIM?</a:t>
            </a:r>
          </a:p>
        </p:txBody>
      </p:sp>
    </p:spTree>
    <p:extLst>
      <p:ext uri="{BB962C8B-B14F-4D97-AF65-F5344CB8AC3E}">
        <p14:creationId xmlns:p14="http://schemas.microsoft.com/office/powerpoint/2010/main" val="1025367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122">
                                            <p:txEl>
                                              <p:pRg st="0" end="0"/>
                                            </p:txEl>
                                          </p:spTgt>
                                        </p:tgtEl>
                                        <p:attrNameLst>
                                          <p:attrName>style.visibility</p:attrName>
                                        </p:attrNameLst>
                                      </p:cBhvr>
                                      <p:to>
                                        <p:strVal val="visible"/>
                                      </p:to>
                                    </p:set>
                                    <p:animEffect transition="in" filter="fade">
                                      <p:cBhvr>
                                        <p:cTn id="7" dur="500"/>
                                        <p:tgtEl>
                                          <p:spTgt spid="512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122">
                                            <p:txEl>
                                              <p:pRg st="2" end="2"/>
                                            </p:txEl>
                                          </p:spTgt>
                                        </p:tgtEl>
                                        <p:attrNameLst>
                                          <p:attrName>style.visibility</p:attrName>
                                        </p:attrNameLst>
                                      </p:cBhvr>
                                      <p:to>
                                        <p:strVal val="visible"/>
                                      </p:to>
                                    </p:set>
                                    <p:animEffect transition="in" filter="fade">
                                      <p:cBhvr>
                                        <p:cTn id="12" dur="500"/>
                                        <p:tgtEl>
                                          <p:spTgt spid="512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122">
                                            <p:txEl>
                                              <p:pRg st="4" end="4"/>
                                            </p:txEl>
                                          </p:spTgt>
                                        </p:tgtEl>
                                        <p:attrNameLst>
                                          <p:attrName>style.visibility</p:attrName>
                                        </p:attrNameLst>
                                      </p:cBhvr>
                                      <p:to>
                                        <p:strVal val="visible"/>
                                      </p:to>
                                    </p:set>
                                    <p:animEffect transition="in" filter="fade">
                                      <p:cBhvr>
                                        <p:cTn id="17" dur="500"/>
                                        <p:tgtEl>
                                          <p:spTgt spid="5122">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122">
                                            <p:txEl>
                                              <p:pRg st="6" end="6"/>
                                            </p:txEl>
                                          </p:spTgt>
                                        </p:tgtEl>
                                        <p:attrNameLst>
                                          <p:attrName>style.visibility</p:attrName>
                                        </p:attrNameLst>
                                      </p:cBhvr>
                                      <p:to>
                                        <p:strVal val="visible"/>
                                      </p:to>
                                    </p:set>
                                    <p:animEffect transition="in" filter="fade">
                                      <p:cBhvr>
                                        <p:cTn id="22" dur="500"/>
                                        <p:tgtEl>
                                          <p:spTgt spid="512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build="p"/>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Client\G$\CKP Images\NIM\Law 1.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27088" y="296863"/>
            <a:ext cx="2376487" cy="1655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7" name="Picture 3" descr="\\Client\G$\CKP Images\NIM\Policy &amp; Procedure 2.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795963" y="296863"/>
            <a:ext cx="2232025" cy="1655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8" name="Rectangle 3"/>
          <p:cNvSpPr>
            <a:spLocks noChangeArrowheads="1"/>
          </p:cNvSpPr>
          <p:nvPr>
            <p:custDataLst>
              <p:tags r:id="rId1"/>
            </p:custDataLst>
          </p:nvPr>
        </p:nvSpPr>
        <p:spPr bwMode="auto">
          <a:xfrm>
            <a:off x="305661" y="2217307"/>
            <a:ext cx="4572000" cy="41395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spcAft>
                <a:spcPts val="2400"/>
              </a:spcAft>
              <a:buFontTx/>
              <a:buNone/>
            </a:pPr>
            <a:r>
              <a:rPr lang="en-GB" altLang="en-US" sz="2800" b="0" dirty="0" smtClean="0">
                <a:solidFill>
                  <a:srgbClr val="0033CC"/>
                </a:solidFill>
              </a:rPr>
              <a:t>C.P.I.A 1996</a:t>
            </a:r>
          </a:p>
          <a:p>
            <a:pPr eaLnBrk="1" hangingPunct="1">
              <a:spcBef>
                <a:spcPct val="0"/>
              </a:spcBef>
              <a:spcAft>
                <a:spcPts val="2400"/>
              </a:spcAft>
              <a:buFontTx/>
              <a:buNone/>
            </a:pPr>
            <a:r>
              <a:rPr lang="en-GB" altLang="en-US" sz="2800" b="0" dirty="0" smtClean="0">
                <a:solidFill>
                  <a:srgbClr val="0033CC"/>
                </a:solidFill>
              </a:rPr>
              <a:t>D.P.A 1998</a:t>
            </a:r>
          </a:p>
          <a:p>
            <a:pPr eaLnBrk="1" hangingPunct="1">
              <a:spcBef>
                <a:spcPct val="0"/>
              </a:spcBef>
              <a:spcAft>
                <a:spcPts val="2400"/>
              </a:spcAft>
              <a:buFontTx/>
              <a:buNone/>
            </a:pPr>
            <a:r>
              <a:rPr lang="en-GB" altLang="en-US" sz="2800" b="0" dirty="0" smtClean="0">
                <a:solidFill>
                  <a:srgbClr val="0033CC"/>
                </a:solidFill>
              </a:rPr>
              <a:t>H.R.A 1998</a:t>
            </a:r>
          </a:p>
          <a:p>
            <a:pPr eaLnBrk="1" hangingPunct="1">
              <a:spcBef>
                <a:spcPct val="0"/>
              </a:spcBef>
              <a:spcAft>
                <a:spcPts val="2400"/>
              </a:spcAft>
              <a:buFontTx/>
              <a:buNone/>
            </a:pPr>
            <a:r>
              <a:rPr lang="en-GB" altLang="en-US" sz="2800" b="0" dirty="0" smtClean="0">
                <a:solidFill>
                  <a:srgbClr val="0033CC"/>
                </a:solidFill>
              </a:rPr>
              <a:t>F.o.I.A 2000</a:t>
            </a:r>
          </a:p>
          <a:p>
            <a:pPr eaLnBrk="1" hangingPunct="1">
              <a:spcBef>
                <a:spcPct val="0"/>
              </a:spcBef>
              <a:spcAft>
                <a:spcPts val="1800"/>
              </a:spcAft>
              <a:buFontTx/>
              <a:buNone/>
            </a:pPr>
            <a:r>
              <a:rPr lang="en-GB" altLang="en-US" sz="2800" b="0" dirty="0" smtClean="0">
                <a:solidFill>
                  <a:srgbClr val="0033CC"/>
                </a:solidFill>
              </a:rPr>
              <a:t>R.I.P.A 2000</a:t>
            </a:r>
          </a:p>
          <a:p>
            <a:pPr eaLnBrk="1" hangingPunct="1">
              <a:spcBef>
                <a:spcPct val="0"/>
              </a:spcBef>
              <a:spcAft>
                <a:spcPts val="1800"/>
              </a:spcAft>
              <a:buFontTx/>
              <a:buNone/>
            </a:pPr>
            <a:r>
              <a:rPr lang="en-GB" altLang="en-US" sz="2800" b="0" dirty="0" smtClean="0">
                <a:solidFill>
                  <a:srgbClr val="0033CC"/>
                </a:solidFill>
              </a:rPr>
              <a:t>Equality Act 2010</a:t>
            </a:r>
            <a:endParaRPr lang="en-GB" altLang="en-US" sz="2800" b="0" dirty="0">
              <a:solidFill>
                <a:srgbClr val="0033CC"/>
              </a:solidFill>
            </a:endParaRPr>
          </a:p>
        </p:txBody>
      </p:sp>
      <p:sp>
        <p:nvSpPr>
          <p:cNvPr id="7" name="Rectangle 6"/>
          <p:cNvSpPr txBox="1">
            <a:spLocks noChangeArrowheads="1"/>
          </p:cNvSpPr>
          <p:nvPr>
            <p:custDataLst>
              <p:tags r:id="rId2"/>
            </p:custDataLst>
          </p:nvPr>
        </p:nvSpPr>
        <p:spPr>
          <a:xfrm>
            <a:off x="5105400" y="2132856"/>
            <a:ext cx="4038600" cy="4308499"/>
          </a:xfrm>
          <a:prstGeom prst="rect">
            <a:avLst/>
          </a:prstGeom>
        </p:spPr>
        <p:txBody>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indent="0">
              <a:spcBef>
                <a:spcPts val="0"/>
              </a:spcBef>
              <a:spcAft>
                <a:spcPts val="1800"/>
              </a:spcAft>
              <a:buFontTx/>
              <a:buNone/>
              <a:defRPr/>
            </a:pPr>
            <a:r>
              <a:rPr lang="en-GB" altLang="en-US" sz="2800" b="0" kern="0" dirty="0" smtClean="0">
                <a:solidFill>
                  <a:srgbClr val="0033CC"/>
                </a:solidFill>
              </a:rPr>
              <a:t>NIM </a:t>
            </a:r>
            <a:r>
              <a:rPr lang="en-GB" altLang="en-US" sz="2800" b="0" kern="0" dirty="0" smtClean="0">
                <a:solidFill>
                  <a:srgbClr val="0033CC"/>
                </a:solidFill>
              </a:rPr>
              <a:t>3x5x2 </a:t>
            </a:r>
            <a:r>
              <a:rPr lang="en-GB" altLang="en-US" sz="2800" b="0" kern="0" dirty="0" smtClean="0">
                <a:solidFill>
                  <a:srgbClr val="0033CC"/>
                </a:solidFill>
              </a:rPr>
              <a:t>grading system</a:t>
            </a:r>
          </a:p>
          <a:p>
            <a:pPr marL="0" indent="0">
              <a:spcBef>
                <a:spcPts val="0"/>
              </a:spcBef>
              <a:spcAft>
                <a:spcPts val="1800"/>
              </a:spcAft>
              <a:buFontTx/>
              <a:buNone/>
              <a:defRPr/>
            </a:pPr>
            <a:r>
              <a:rPr lang="en-GB" altLang="en-US" sz="2800" b="0" kern="0" dirty="0" smtClean="0">
                <a:solidFill>
                  <a:srgbClr val="0033CC"/>
                </a:solidFill>
              </a:rPr>
              <a:t>National Briefing Model</a:t>
            </a:r>
          </a:p>
          <a:p>
            <a:pPr marL="0" indent="0">
              <a:spcBef>
                <a:spcPts val="0"/>
              </a:spcBef>
              <a:spcAft>
                <a:spcPts val="1800"/>
              </a:spcAft>
              <a:buFontTx/>
              <a:buNone/>
              <a:defRPr/>
            </a:pPr>
            <a:r>
              <a:rPr lang="en-GB" altLang="en-US" sz="2800" b="0" kern="0" dirty="0" smtClean="0">
                <a:solidFill>
                  <a:srgbClr val="0033CC"/>
                </a:solidFill>
              </a:rPr>
              <a:t>Management Police Information (MOPI)</a:t>
            </a:r>
          </a:p>
          <a:p>
            <a:pPr marL="0" indent="0">
              <a:spcBef>
                <a:spcPts val="0"/>
              </a:spcBef>
              <a:spcAft>
                <a:spcPts val="1800"/>
              </a:spcAft>
              <a:buFontTx/>
              <a:buNone/>
              <a:defRPr/>
            </a:pPr>
            <a:r>
              <a:rPr lang="en-GB" altLang="en-US" sz="2800" b="0" kern="0" dirty="0" smtClean="0">
                <a:solidFill>
                  <a:srgbClr val="0033CC"/>
                </a:solidFill>
              </a:rPr>
              <a:t>CHIS National Policy</a:t>
            </a:r>
          </a:p>
          <a:p>
            <a:pPr marL="0" indent="0">
              <a:spcBef>
                <a:spcPts val="0"/>
              </a:spcBef>
              <a:spcAft>
                <a:spcPts val="1800"/>
              </a:spcAft>
              <a:buFontTx/>
              <a:buNone/>
              <a:defRPr/>
            </a:pPr>
            <a:r>
              <a:rPr lang="en-GB" altLang="en-US" b="0" kern="0" dirty="0" smtClean="0">
                <a:solidFill>
                  <a:srgbClr val="0033CC"/>
                </a:solidFill>
              </a:rPr>
              <a:t/>
            </a:r>
            <a:br>
              <a:rPr lang="en-GB" altLang="en-US" b="0" kern="0" dirty="0" smtClean="0">
                <a:solidFill>
                  <a:srgbClr val="0033CC"/>
                </a:solidFill>
              </a:rPr>
            </a:br>
            <a:endParaRPr lang="en-GB" altLang="en-US" b="0" kern="0" dirty="0">
              <a:solidFill>
                <a:srgbClr val="0033CC"/>
              </a:solidFill>
            </a:endParaRPr>
          </a:p>
        </p:txBody>
      </p:sp>
      <p:sp>
        <p:nvSpPr>
          <p:cNvPr id="6" name="TextBox 5"/>
          <p:cNvSpPr txBox="1"/>
          <p:nvPr>
            <p:custDataLst>
              <p:tags r:id="rId3"/>
            </p:custDataLst>
          </p:nvPr>
        </p:nvSpPr>
        <p:spPr>
          <a:xfrm>
            <a:off x="305661" y="6433473"/>
            <a:ext cx="8744702" cy="307777"/>
          </a:xfrm>
          <a:prstGeom prst="rect">
            <a:avLst/>
          </a:prstGeom>
          <a:noFill/>
        </p:spPr>
        <p:txBody>
          <a:bodyPr wrap="none" rtlCol="0">
            <a:spAutoFit/>
          </a:bodyPr>
          <a:lstStyle/>
          <a:p>
            <a:r>
              <a:rPr lang="en-GB" sz="1400" dirty="0">
                <a:solidFill>
                  <a:srgbClr val="0033CC"/>
                </a:solidFill>
              </a:rPr>
              <a:t>http://www.app.college.police.uk/app-content/operations/briefing-and-debriefing</a:t>
            </a:r>
            <a:r>
              <a:rPr lang="en-GB" sz="1400" b="0" dirty="0">
                <a:solidFill>
                  <a:srgbClr val="0033CC"/>
                </a:solidFill>
              </a:rPr>
              <a:t>/</a:t>
            </a:r>
          </a:p>
        </p:txBody>
      </p:sp>
    </p:spTree>
    <p:extLst>
      <p:ext uri="{BB962C8B-B14F-4D97-AF65-F5344CB8AC3E}">
        <p14:creationId xmlns:p14="http://schemas.microsoft.com/office/powerpoint/2010/main" val="1781113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14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14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14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148">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1" end="1"/>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6"/>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Client\G$\CKP Images\NIM\Intelligence 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58930882"/>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Client\G$\CKP Images\NIM\Intelligence 1.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7" name="TextBox 1"/>
          <p:cNvSpPr txBox="1">
            <a:spLocks noChangeArrowheads="1"/>
          </p:cNvSpPr>
          <p:nvPr>
            <p:custDataLst>
              <p:tags r:id="rId1"/>
            </p:custDataLst>
          </p:nvPr>
        </p:nvSpPr>
        <p:spPr bwMode="auto">
          <a:xfrm>
            <a:off x="1547813" y="1484313"/>
            <a:ext cx="6480175" cy="585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endParaRPr lang="en-US" altLang="en-US" sz="3200" dirty="0">
              <a:solidFill>
                <a:schemeClr val="bg1"/>
              </a:solidFill>
            </a:endParaRPr>
          </a:p>
        </p:txBody>
      </p:sp>
      <p:sp>
        <p:nvSpPr>
          <p:cNvPr id="11268" name="TextBox 2"/>
          <p:cNvSpPr txBox="1">
            <a:spLocks noChangeArrowheads="1"/>
          </p:cNvSpPr>
          <p:nvPr>
            <p:custDataLst>
              <p:tags r:id="rId2"/>
            </p:custDataLst>
          </p:nvPr>
        </p:nvSpPr>
        <p:spPr bwMode="auto">
          <a:xfrm>
            <a:off x="468313" y="1477963"/>
            <a:ext cx="8207375"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FontTx/>
              <a:buNone/>
            </a:pPr>
            <a:r>
              <a:rPr lang="en-GB" altLang="en-US" sz="3200" dirty="0" smtClean="0">
                <a:solidFill>
                  <a:srgbClr val="0033CC"/>
                </a:solidFill>
              </a:rPr>
              <a:t>Information</a:t>
            </a:r>
            <a:endParaRPr lang="en-GB" altLang="en-US" sz="3200" dirty="0">
              <a:solidFill>
                <a:srgbClr val="0033CC"/>
              </a:solidFill>
            </a:endParaRPr>
          </a:p>
        </p:txBody>
      </p:sp>
      <p:sp>
        <p:nvSpPr>
          <p:cNvPr id="5" name="TextBox 2"/>
          <p:cNvSpPr txBox="1">
            <a:spLocks noChangeArrowheads="1"/>
          </p:cNvSpPr>
          <p:nvPr>
            <p:custDataLst>
              <p:tags r:id="rId3"/>
            </p:custDataLst>
          </p:nvPr>
        </p:nvSpPr>
        <p:spPr bwMode="auto">
          <a:xfrm>
            <a:off x="467544" y="2556193"/>
            <a:ext cx="8207375"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FontTx/>
              <a:buNone/>
            </a:pPr>
            <a:r>
              <a:rPr lang="en-GB" altLang="en-US" sz="3200" dirty="0" smtClean="0">
                <a:solidFill>
                  <a:srgbClr val="0033CC"/>
                </a:solidFill>
              </a:rPr>
              <a:t>Intelligence</a:t>
            </a:r>
            <a:endParaRPr lang="en-GB" altLang="en-US" sz="3200" dirty="0">
              <a:solidFill>
                <a:srgbClr val="0033CC"/>
              </a:solidFill>
            </a:endParaRPr>
          </a:p>
        </p:txBody>
      </p:sp>
      <p:sp>
        <p:nvSpPr>
          <p:cNvPr id="6" name="TextBox 2"/>
          <p:cNvSpPr txBox="1">
            <a:spLocks noChangeArrowheads="1"/>
          </p:cNvSpPr>
          <p:nvPr>
            <p:custDataLst>
              <p:tags r:id="rId4"/>
            </p:custDataLst>
          </p:nvPr>
        </p:nvSpPr>
        <p:spPr bwMode="auto">
          <a:xfrm>
            <a:off x="469081" y="3636313"/>
            <a:ext cx="8207375"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FontTx/>
              <a:buNone/>
            </a:pPr>
            <a:r>
              <a:rPr lang="en-GB" altLang="en-US" sz="3200" dirty="0" smtClean="0">
                <a:solidFill>
                  <a:srgbClr val="0033CC"/>
                </a:solidFill>
              </a:rPr>
              <a:t>Evidence</a:t>
            </a:r>
            <a:endParaRPr lang="en-GB" altLang="en-US" sz="3200" dirty="0">
              <a:solidFill>
                <a:srgbClr val="0033CC"/>
              </a:solidFill>
            </a:endParaRPr>
          </a:p>
        </p:txBody>
      </p:sp>
    </p:spTree>
    <p:extLst>
      <p:ext uri="{BB962C8B-B14F-4D97-AF65-F5344CB8AC3E}">
        <p14:creationId xmlns:p14="http://schemas.microsoft.com/office/powerpoint/2010/main" val="2011372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268"/>
                                        </p:tgtEl>
                                        <p:attrNameLst>
                                          <p:attrName>style.visibility</p:attrName>
                                        </p:attrNameLst>
                                      </p:cBhvr>
                                      <p:to>
                                        <p:strVal val="visible"/>
                                      </p:to>
                                    </p:set>
                                    <p:animEffect transition="in" filter="fade">
                                      <p:cBhvr>
                                        <p:cTn id="7" dur="500"/>
                                        <p:tgtEl>
                                          <p:spTgt spid="1126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8" grpId="0"/>
      <p:bldP spid="5" grpId="0"/>
      <p:bldP spid="6" grpId="0"/>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Information</a:t>
            </a:r>
          </a:p>
        </p:txBody>
      </p:sp>
      <p:sp>
        <p:nvSpPr>
          <p:cNvPr id="3" name="Content Placeholder 2"/>
          <p:cNvSpPr>
            <a:spLocks noGrp="1"/>
          </p:cNvSpPr>
          <p:nvPr>
            <p:ph idx="1"/>
          </p:nvPr>
        </p:nvSpPr>
        <p:spPr/>
        <p:txBody>
          <a:bodyPr/>
          <a:lstStyle/>
          <a:p>
            <a:r>
              <a:rPr lang="en-GB" sz="2800" dirty="0"/>
              <a:t>Information normally comes from a source that needs no confidentiality, constraints or protection.   </a:t>
            </a:r>
          </a:p>
          <a:p>
            <a:r>
              <a:rPr lang="en-GB" sz="2800" dirty="0"/>
              <a:t>It is  an overt, i.e. not hidden,  piece of information or sequence of communications.  </a:t>
            </a:r>
          </a:p>
          <a:p>
            <a:r>
              <a:rPr lang="en-GB" sz="2800" dirty="0"/>
              <a:t>A member of the public calling to report an incident would fit this definition.</a:t>
            </a:r>
          </a:p>
          <a:p>
            <a:endParaRPr lang="en-GB" dirty="0"/>
          </a:p>
        </p:txBody>
      </p:sp>
    </p:spTree>
    <p:extLst>
      <p:ext uri="{BB962C8B-B14F-4D97-AF65-F5344CB8AC3E}">
        <p14:creationId xmlns:p14="http://schemas.microsoft.com/office/powerpoint/2010/main" val="948908260"/>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Client\G$\CKP Images\Induction\Questions 5.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96863" y="981075"/>
            <a:ext cx="3470275" cy="507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19" name="TextBox 3"/>
          <p:cNvSpPr txBox="1">
            <a:spLocks noChangeArrowheads="1"/>
          </p:cNvSpPr>
          <p:nvPr>
            <p:custDataLst>
              <p:tags r:id="rId1"/>
            </p:custDataLst>
          </p:nvPr>
        </p:nvSpPr>
        <p:spPr bwMode="auto">
          <a:xfrm>
            <a:off x="3767138" y="2933700"/>
            <a:ext cx="4837112"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3200" b="0" dirty="0">
                <a:solidFill>
                  <a:srgbClr val="0033CC"/>
                </a:solidFill>
              </a:rPr>
              <a:t>What is intelligence?</a:t>
            </a:r>
          </a:p>
        </p:txBody>
      </p:sp>
    </p:spTree>
    <p:extLst>
      <p:ext uri="{BB962C8B-B14F-4D97-AF65-F5344CB8AC3E}">
        <p14:creationId xmlns:p14="http://schemas.microsoft.com/office/powerpoint/2010/main" val="950536854"/>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Client\G$\CKP Images\NIM\Intelligence 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3" name="TextBox 1"/>
          <p:cNvSpPr txBox="1">
            <a:spLocks noChangeArrowheads="1"/>
          </p:cNvSpPr>
          <p:nvPr>
            <p:custDataLst>
              <p:tags r:id="rId1"/>
            </p:custDataLst>
          </p:nvPr>
        </p:nvSpPr>
        <p:spPr bwMode="auto">
          <a:xfrm>
            <a:off x="1547813" y="1484313"/>
            <a:ext cx="6480175" cy="585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endParaRPr lang="en-US" altLang="en-US" sz="3200" dirty="0">
              <a:solidFill>
                <a:schemeClr val="bg1"/>
              </a:solidFill>
            </a:endParaRPr>
          </a:p>
        </p:txBody>
      </p:sp>
      <p:sp>
        <p:nvSpPr>
          <p:cNvPr id="10244" name="TextBox 2"/>
          <p:cNvSpPr txBox="1">
            <a:spLocks noChangeArrowheads="1"/>
          </p:cNvSpPr>
          <p:nvPr>
            <p:custDataLst>
              <p:tags r:id="rId2"/>
            </p:custDataLst>
          </p:nvPr>
        </p:nvSpPr>
        <p:spPr bwMode="auto">
          <a:xfrm>
            <a:off x="467519" y="3789040"/>
            <a:ext cx="8208962"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FontTx/>
              <a:buNone/>
            </a:pPr>
            <a:r>
              <a:rPr lang="en-GB" altLang="en-US" sz="3200" dirty="0">
                <a:solidFill>
                  <a:srgbClr val="0033CC"/>
                </a:solidFill>
              </a:rPr>
              <a:t>Information developed for action and policy making which is the subject of processing</a:t>
            </a:r>
          </a:p>
        </p:txBody>
      </p:sp>
    </p:spTree>
    <p:extLst>
      <p:ext uri="{BB962C8B-B14F-4D97-AF65-F5344CB8AC3E}">
        <p14:creationId xmlns:p14="http://schemas.microsoft.com/office/powerpoint/2010/main" val="3678087693"/>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Box 3"/>
          <p:cNvSpPr txBox="1">
            <a:spLocks noChangeArrowheads="1"/>
          </p:cNvSpPr>
          <p:nvPr>
            <p:custDataLst>
              <p:tags r:id="rId1"/>
            </p:custDataLst>
          </p:nvPr>
        </p:nvSpPr>
        <p:spPr bwMode="auto">
          <a:xfrm>
            <a:off x="3419475" y="2733675"/>
            <a:ext cx="5165725"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3200" b="0" dirty="0">
                <a:solidFill>
                  <a:srgbClr val="0033CC"/>
                </a:solidFill>
              </a:rPr>
              <a:t>Where could this information come from?</a:t>
            </a:r>
          </a:p>
        </p:txBody>
      </p:sp>
      <p:pic>
        <p:nvPicPr>
          <p:cNvPr id="12291" name="Picture 2" descr="\\Client\G$\CKP Images\NIM\Question 1.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50825" y="836613"/>
            <a:ext cx="3168650" cy="4537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99236310"/>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Client\G$\CKP Images\NIM\Information.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0"/>
            <a:ext cx="939641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5" name="Rectangle 3"/>
          <p:cNvSpPr>
            <a:spLocks noChangeArrowheads="1"/>
          </p:cNvSpPr>
          <p:nvPr>
            <p:custDataLst>
              <p:tags r:id="rId1"/>
            </p:custDataLst>
          </p:nvPr>
        </p:nvSpPr>
        <p:spPr bwMode="auto">
          <a:xfrm>
            <a:off x="755649" y="243512"/>
            <a:ext cx="8208963" cy="6370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spcAft>
                <a:spcPts val="1200"/>
              </a:spcAft>
              <a:buFontTx/>
              <a:buNone/>
            </a:pPr>
            <a:r>
              <a:rPr lang="en-GB" altLang="en-US" sz="2800" b="0" dirty="0">
                <a:solidFill>
                  <a:srgbClr val="0033CC"/>
                </a:solidFill>
              </a:rPr>
              <a:t>Community involvement</a:t>
            </a:r>
          </a:p>
          <a:p>
            <a:pPr eaLnBrk="1" hangingPunct="1">
              <a:spcBef>
                <a:spcPct val="0"/>
              </a:spcBef>
              <a:spcAft>
                <a:spcPts val="1200"/>
              </a:spcAft>
              <a:buFontTx/>
              <a:buNone/>
            </a:pPr>
            <a:r>
              <a:rPr lang="en-GB" altLang="en-US" sz="2800" b="0" dirty="0">
                <a:solidFill>
                  <a:srgbClr val="0033CC"/>
                </a:solidFill>
              </a:rPr>
              <a:t>Individuals </a:t>
            </a:r>
            <a:r>
              <a:rPr lang="en-GB" altLang="en-US" sz="2800" b="0" dirty="0" smtClean="0">
                <a:solidFill>
                  <a:srgbClr val="0033CC"/>
                </a:solidFill>
              </a:rPr>
              <a:t>within communities</a:t>
            </a:r>
            <a:endParaRPr lang="en-GB" altLang="en-US" sz="2800" b="0" dirty="0">
              <a:solidFill>
                <a:srgbClr val="0033CC"/>
              </a:solidFill>
            </a:endParaRPr>
          </a:p>
          <a:p>
            <a:pPr eaLnBrk="1" hangingPunct="1">
              <a:spcBef>
                <a:spcPct val="0"/>
              </a:spcBef>
              <a:spcAft>
                <a:spcPts val="1200"/>
              </a:spcAft>
              <a:buFontTx/>
              <a:buNone/>
            </a:pPr>
            <a:r>
              <a:rPr lang="en-GB" altLang="en-US" sz="2800" b="0" dirty="0">
                <a:solidFill>
                  <a:srgbClr val="0033CC"/>
                </a:solidFill>
              </a:rPr>
              <a:t>Registered sources</a:t>
            </a:r>
          </a:p>
          <a:p>
            <a:pPr eaLnBrk="1" hangingPunct="1">
              <a:spcBef>
                <a:spcPct val="0"/>
              </a:spcBef>
              <a:spcAft>
                <a:spcPts val="1200"/>
              </a:spcAft>
              <a:buFontTx/>
              <a:buNone/>
            </a:pPr>
            <a:r>
              <a:rPr lang="en-GB" altLang="en-US" sz="2800" b="0" dirty="0">
                <a:solidFill>
                  <a:srgbClr val="0033CC"/>
                </a:solidFill>
              </a:rPr>
              <a:t>Victims and Witnesses</a:t>
            </a:r>
          </a:p>
          <a:p>
            <a:pPr eaLnBrk="1" hangingPunct="1">
              <a:spcBef>
                <a:spcPct val="0"/>
              </a:spcBef>
              <a:spcAft>
                <a:spcPts val="1200"/>
              </a:spcAft>
              <a:buFontTx/>
              <a:buNone/>
            </a:pPr>
            <a:r>
              <a:rPr lang="en-GB" altLang="en-US" sz="2800" b="0" dirty="0">
                <a:solidFill>
                  <a:srgbClr val="0033CC"/>
                </a:solidFill>
              </a:rPr>
              <a:t>Local/national media</a:t>
            </a:r>
          </a:p>
          <a:p>
            <a:pPr eaLnBrk="1" hangingPunct="1">
              <a:spcBef>
                <a:spcPct val="0"/>
              </a:spcBef>
              <a:spcAft>
                <a:spcPts val="1200"/>
              </a:spcAft>
              <a:buFontTx/>
              <a:buNone/>
            </a:pPr>
            <a:r>
              <a:rPr lang="en-GB" altLang="en-US" sz="2800" b="0" dirty="0">
                <a:solidFill>
                  <a:srgbClr val="0033CC"/>
                </a:solidFill>
              </a:rPr>
              <a:t>Crime </a:t>
            </a:r>
            <a:r>
              <a:rPr lang="en-GB" altLang="en-US" sz="2800" b="0" dirty="0" smtClean="0">
                <a:solidFill>
                  <a:srgbClr val="0033CC"/>
                </a:solidFill>
              </a:rPr>
              <a:t>Stoppers</a:t>
            </a:r>
            <a:endParaRPr lang="en-GB" altLang="en-US" sz="2800" b="0" dirty="0">
              <a:solidFill>
                <a:srgbClr val="0033CC"/>
              </a:solidFill>
            </a:endParaRPr>
          </a:p>
          <a:p>
            <a:pPr eaLnBrk="1" hangingPunct="1">
              <a:spcBef>
                <a:spcPct val="0"/>
              </a:spcBef>
              <a:spcAft>
                <a:spcPts val="1200"/>
              </a:spcAft>
              <a:buFontTx/>
              <a:buNone/>
            </a:pPr>
            <a:r>
              <a:rPr lang="en-GB" altLang="en-US" sz="2800" b="0" dirty="0">
                <a:solidFill>
                  <a:srgbClr val="0033CC"/>
                </a:solidFill>
              </a:rPr>
              <a:t>National Missing </a:t>
            </a:r>
            <a:r>
              <a:rPr lang="en-GB" altLang="en-US" sz="2800" b="0" dirty="0" smtClean="0">
                <a:solidFill>
                  <a:srgbClr val="0033CC"/>
                </a:solidFill>
              </a:rPr>
              <a:t>Persons Bureau</a:t>
            </a:r>
            <a:endParaRPr lang="en-GB" altLang="en-US" sz="2800" b="0" dirty="0">
              <a:solidFill>
                <a:srgbClr val="0033CC"/>
              </a:solidFill>
            </a:endParaRPr>
          </a:p>
          <a:p>
            <a:pPr eaLnBrk="1" hangingPunct="1">
              <a:spcBef>
                <a:spcPct val="0"/>
              </a:spcBef>
              <a:spcAft>
                <a:spcPts val="1200"/>
              </a:spcAft>
              <a:buFontTx/>
              <a:buNone/>
            </a:pPr>
            <a:r>
              <a:rPr lang="en-GB" altLang="en-US" sz="2800" b="0" dirty="0">
                <a:solidFill>
                  <a:srgbClr val="0033CC"/>
                </a:solidFill>
              </a:rPr>
              <a:t>Surveillance</a:t>
            </a:r>
          </a:p>
          <a:p>
            <a:pPr eaLnBrk="1" hangingPunct="1">
              <a:spcBef>
                <a:spcPct val="0"/>
              </a:spcBef>
              <a:spcAft>
                <a:spcPts val="1200"/>
              </a:spcAft>
              <a:buFontTx/>
              <a:buNone/>
            </a:pPr>
            <a:r>
              <a:rPr lang="en-GB" altLang="en-US" sz="2800" b="0" dirty="0">
                <a:solidFill>
                  <a:srgbClr val="0033CC"/>
                </a:solidFill>
              </a:rPr>
              <a:t>Covert Human Intelligence Source</a:t>
            </a:r>
          </a:p>
          <a:p>
            <a:pPr eaLnBrk="1" hangingPunct="1">
              <a:spcBef>
                <a:spcPct val="0"/>
              </a:spcBef>
              <a:spcAft>
                <a:spcPts val="1200"/>
              </a:spcAft>
              <a:buFontTx/>
              <a:buNone/>
            </a:pPr>
            <a:r>
              <a:rPr lang="en-GB" altLang="en-US" sz="2800" b="0" dirty="0">
                <a:solidFill>
                  <a:srgbClr val="0033CC"/>
                </a:solidFill>
              </a:rPr>
              <a:t>CCTV</a:t>
            </a:r>
          </a:p>
          <a:p>
            <a:pPr eaLnBrk="1" hangingPunct="1">
              <a:spcBef>
                <a:spcPct val="0"/>
              </a:spcBef>
              <a:spcAft>
                <a:spcPts val="1200"/>
              </a:spcAft>
              <a:buFontTx/>
              <a:buNone/>
            </a:pPr>
            <a:r>
              <a:rPr lang="en-GB" altLang="en-US" sz="2800" b="0" dirty="0">
                <a:solidFill>
                  <a:srgbClr val="0033CC"/>
                </a:solidFill>
              </a:rPr>
              <a:t>Police National Computer</a:t>
            </a:r>
          </a:p>
        </p:txBody>
      </p:sp>
    </p:spTree>
    <p:extLst>
      <p:ext uri="{BB962C8B-B14F-4D97-AF65-F5344CB8AC3E}">
        <p14:creationId xmlns:p14="http://schemas.microsoft.com/office/powerpoint/2010/main" val="957996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315"/>
                                        </p:tgtEl>
                                        <p:attrNameLst>
                                          <p:attrName>style.visibility</p:attrName>
                                        </p:attrNameLst>
                                      </p:cBhvr>
                                      <p:to>
                                        <p:strVal val="visible"/>
                                      </p:to>
                                    </p:set>
                                    <p:animEffect transition="in" filter="fade">
                                      <p:cBhvr>
                                        <p:cTn id="7" dur="500"/>
                                        <p:tgtEl>
                                          <p:spTgt spid="133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3" descr="\\Client\G$\CKP Images\NIM\Intelligence 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0"/>
            <a:ext cx="9144000" cy="6958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1" name="TextBox 4"/>
          <p:cNvSpPr txBox="1">
            <a:spLocks noChangeArrowheads="1"/>
          </p:cNvSpPr>
          <p:nvPr>
            <p:custDataLst>
              <p:tags r:id="rId1"/>
            </p:custDataLst>
          </p:nvPr>
        </p:nvSpPr>
        <p:spPr bwMode="auto">
          <a:xfrm>
            <a:off x="35496" y="2996952"/>
            <a:ext cx="9108504" cy="1754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FontTx/>
              <a:buNone/>
            </a:pPr>
            <a:r>
              <a:rPr lang="en-GB" altLang="en-US" sz="3600" dirty="0">
                <a:solidFill>
                  <a:schemeClr val="bg1"/>
                </a:solidFill>
                <a:effectLst>
                  <a:outerShdw blurRad="38100" dist="38100" dir="2700000" algn="tl">
                    <a:srgbClr val="000000">
                      <a:alpha val="43137"/>
                    </a:srgbClr>
                  </a:outerShdw>
                </a:effectLst>
              </a:rPr>
              <a:t>National Intelligence Report Form</a:t>
            </a:r>
          </a:p>
          <a:p>
            <a:pPr algn="ctr" eaLnBrk="1" hangingPunct="1">
              <a:spcBef>
                <a:spcPct val="0"/>
              </a:spcBef>
              <a:buFontTx/>
              <a:buNone/>
            </a:pPr>
            <a:endParaRPr lang="en-GB" altLang="en-US" sz="3600" dirty="0">
              <a:solidFill>
                <a:schemeClr val="bg1"/>
              </a:solidFill>
              <a:effectLst>
                <a:outerShdw blurRad="38100" dist="38100" dir="2700000" algn="tl">
                  <a:srgbClr val="000000">
                    <a:alpha val="43137"/>
                  </a:srgbClr>
                </a:outerShdw>
              </a:effectLst>
            </a:endParaRPr>
          </a:p>
          <a:p>
            <a:pPr algn="ctr" eaLnBrk="1" hangingPunct="1">
              <a:spcBef>
                <a:spcPct val="0"/>
              </a:spcBef>
              <a:buFontTx/>
              <a:buNone/>
            </a:pPr>
            <a:r>
              <a:rPr lang="en-GB" altLang="en-US" sz="3600" dirty="0" smtClean="0">
                <a:solidFill>
                  <a:schemeClr val="bg1"/>
                </a:solidFill>
                <a:effectLst>
                  <a:outerShdw blurRad="38100" dist="38100" dir="2700000" algn="tl">
                    <a:srgbClr val="000000">
                      <a:alpha val="43137"/>
                    </a:srgbClr>
                  </a:outerShdw>
                </a:effectLst>
              </a:rPr>
              <a:t>3X5X2</a:t>
            </a:r>
            <a:endParaRPr lang="en-GB" altLang="en-US" sz="3600"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767722961"/>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descr="\\Client\G$\CKP Images\NIM\Information.pn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0" y="0"/>
            <a:ext cx="939641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5" name="Rectangle 3"/>
          <p:cNvSpPr>
            <a:spLocks noChangeArrowheads="1"/>
          </p:cNvSpPr>
          <p:nvPr>
            <p:custDataLst>
              <p:tags r:id="rId1"/>
            </p:custDataLst>
          </p:nvPr>
        </p:nvSpPr>
        <p:spPr bwMode="auto">
          <a:xfrm>
            <a:off x="755650" y="260350"/>
            <a:ext cx="8208963"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FontTx/>
              <a:buNone/>
            </a:pPr>
            <a:r>
              <a:rPr lang="en-GB" altLang="en-US" sz="2800" dirty="0" smtClean="0">
                <a:solidFill>
                  <a:schemeClr val="tx1"/>
                </a:solidFill>
              </a:rPr>
              <a:t>Reliability of Source</a:t>
            </a:r>
            <a:endParaRPr lang="en-GB" altLang="en-US" sz="2800" dirty="0">
              <a:solidFill>
                <a:schemeClr val="tx1"/>
              </a:solidFill>
            </a:endParaRPr>
          </a:p>
        </p:txBody>
      </p:sp>
      <p:sp>
        <p:nvSpPr>
          <p:cNvPr id="23556" name="TextBox 2"/>
          <p:cNvSpPr txBox="1">
            <a:spLocks noChangeArrowheads="1"/>
          </p:cNvSpPr>
          <p:nvPr>
            <p:custDataLst>
              <p:tags r:id="rId2"/>
            </p:custDataLst>
          </p:nvPr>
        </p:nvSpPr>
        <p:spPr bwMode="auto">
          <a:xfrm>
            <a:off x="1258888" y="1125538"/>
            <a:ext cx="649287" cy="4522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3200" dirty="0">
                <a:solidFill>
                  <a:srgbClr val="FF3300"/>
                </a:solidFill>
              </a:rPr>
              <a:t>1</a:t>
            </a:r>
          </a:p>
          <a:p>
            <a:pPr eaLnBrk="1" hangingPunct="1">
              <a:spcBef>
                <a:spcPct val="0"/>
              </a:spcBef>
              <a:buFontTx/>
              <a:buNone/>
            </a:pPr>
            <a:endParaRPr lang="en-GB" altLang="en-US" sz="3200" dirty="0">
              <a:solidFill>
                <a:schemeClr val="tx1"/>
              </a:solidFill>
            </a:endParaRPr>
          </a:p>
          <a:p>
            <a:pPr eaLnBrk="1" hangingPunct="1">
              <a:spcBef>
                <a:spcPct val="0"/>
              </a:spcBef>
              <a:buFontTx/>
              <a:buNone/>
            </a:pPr>
            <a:r>
              <a:rPr lang="en-GB" altLang="en-US" sz="3200" dirty="0">
                <a:solidFill>
                  <a:srgbClr val="FF3300"/>
                </a:solidFill>
              </a:rPr>
              <a:t>2</a:t>
            </a:r>
          </a:p>
          <a:p>
            <a:pPr eaLnBrk="1" hangingPunct="1">
              <a:spcBef>
                <a:spcPct val="0"/>
              </a:spcBef>
              <a:buFontTx/>
              <a:buNone/>
            </a:pPr>
            <a:endParaRPr lang="en-GB" altLang="en-US" sz="3200" dirty="0">
              <a:solidFill>
                <a:schemeClr val="tx1"/>
              </a:solidFill>
            </a:endParaRPr>
          </a:p>
          <a:p>
            <a:pPr eaLnBrk="1" hangingPunct="1">
              <a:spcBef>
                <a:spcPct val="0"/>
              </a:spcBef>
              <a:buFontTx/>
              <a:buNone/>
            </a:pPr>
            <a:r>
              <a:rPr lang="en-GB" altLang="en-US" sz="3200" dirty="0">
                <a:solidFill>
                  <a:srgbClr val="FF3300"/>
                </a:solidFill>
              </a:rPr>
              <a:t>3</a:t>
            </a:r>
          </a:p>
          <a:p>
            <a:pPr eaLnBrk="1" hangingPunct="1">
              <a:spcBef>
                <a:spcPct val="0"/>
              </a:spcBef>
              <a:buFontTx/>
              <a:buNone/>
            </a:pPr>
            <a:endParaRPr lang="en-GB" altLang="en-US" sz="3200" dirty="0">
              <a:solidFill>
                <a:schemeClr val="tx1"/>
              </a:solidFill>
            </a:endParaRPr>
          </a:p>
          <a:p>
            <a:pPr eaLnBrk="1" hangingPunct="1">
              <a:spcBef>
                <a:spcPct val="0"/>
              </a:spcBef>
              <a:buFontTx/>
              <a:buNone/>
            </a:pPr>
            <a:endParaRPr lang="en-GB" altLang="en-US" sz="3200" dirty="0">
              <a:solidFill>
                <a:srgbClr val="FF3300"/>
              </a:solidFill>
            </a:endParaRPr>
          </a:p>
          <a:p>
            <a:pPr eaLnBrk="1" hangingPunct="1">
              <a:spcBef>
                <a:spcPct val="0"/>
              </a:spcBef>
              <a:buFontTx/>
              <a:buNone/>
            </a:pPr>
            <a:endParaRPr lang="en-GB" altLang="en-US" sz="3200" dirty="0">
              <a:solidFill>
                <a:schemeClr val="tx1"/>
              </a:solidFill>
            </a:endParaRPr>
          </a:p>
          <a:p>
            <a:pPr eaLnBrk="1" hangingPunct="1">
              <a:spcBef>
                <a:spcPct val="0"/>
              </a:spcBef>
              <a:buFontTx/>
              <a:buNone/>
            </a:pPr>
            <a:endParaRPr lang="en-GB" altLang="en-US" sz="3200" dirty="0">
              <a:solidFill>
                <a:srgbClr val="FF3300"/>
              </a:solidFill>
            </a:endParaRPr>
          </a:p>
        </p:txBody>
      </p:sp>
      <p:sp>
        <p:nvSpPr>
          <p:cNvPr id="23557" name="TextBox 3"/>
          <p:cNvSpPr txBox="1">
            <a:spLocks noChangeArrowheads="1"/>
          </p:cNvSpPr>
          <p:nvPr>
            <p:custDataLst>
              <p:tags r:id="rId3"/>
            </p:custDataLst>
          </p:nvPr>
        </p:nvSpPr>
        <p:spPr bwMode="auto">
          <a:xfrm>
            <a:off x="539553" y="1125538"/>
            <a:ext cx="6408936"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3200" b="0" dirty="0" smtClean="0">
                <a:solidFill>
                  <a:srgbClr val="0033CC"/>
                </a:solidFill>
              </a:rPr>
              <a:t>Reliable</a:t>
            </a:r>
            <a:endParaRPr lang="en-GB" altLang="en-US" sz="3200" b="0" dirty="0">
              <a:solidFill>
                <a:srgbClr val="0033CC"/>
              </a:solidFill>
            </a:endParaRPr>
          </a:p>
        </p:txBody>
      </p:sp>
      <p:sp>
        <p:nvSpPr>
          <p:cNvPr id="23558" name="TextBox 4"/>
          <p:cNvSpPr txBox="1">
            <a:spLocks noChangeArrowheads="1"/>
          </p:cNvSpPr>
          <p:nvPr>
            <p:custDataLst>
              <p:tags r:id="rId4"/>
            </p:custDataLst>
          </p:nvPr>
        </p:nvSpPr>
        <p:spPr bwMode="auto">
          <a:xfrm>
            <a:off x="2195513" y="2060575"/>
            <a:ext cx="338455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3200" b="0" dirty="0" smtClean="0">
                <a:solidFill>
                  <a:srgbClr val="0033CC"/>
                </a:solidFill>
              </a:rPr>
              <a:t>Untested</a:t>
            </a:r>
            <a:endParaRPr lang="en-GB" altLang="en-US" sz="3200" b="0" dirty="0">
              <a:solidFill>
                <a:srgbClr val="0033CC"/>
              </a:solidFill>
            </a:endParaRPr>
          </a:p>
        </p:txBody>
      </p:sp>
      <p:sp>
        <p:nvSpPr>
          <p:cNvPr id="23559" name="TextBox 5"/>
          <p:cNvSpPr txBox="1">
            <a:spLocks noChangeArrowheads="1"/>
          </p:cNvSpPr>
          <p:nvPr>
            <p:custDataLst>
              <p:tags r:id="rId5"/>
            </p:custDataLst>
          </p:nvPr>
        </p:nvSpPr>
        <p:spPr bwMode="auto">
          <a:xfrm>
            <a:off x="1908175" y="3094038"/>
            <a:ext cx="4678363" cy="585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3200" b="0" dirty="0" smtClean="0">
                <a:solidFill>
                  <a:srgbClr val="0033CC"/>
                </a:solidFill>
              </a:rPr>
              <a:t>Not Reliable</a:t>
            </a:r>
            <a:endParaRPr lang="en-GB" altLang="en-US" sz="3200" b="0" dirty="0">
              <a:solidFill>
                <a:srgbClr val="0033CC"/>
              </a:solidFill>
            </a:endParaRPr>
          </a:p>
        </p:txBody>
      </p:sp>
    </p:spTree>
    <p:extLst>
      <p:ext uri="{BB962C8B-B14F-4D97-AF65-F5344CB8AC3E}">
        <p14:creationId xmlns:p14="http://schemas.microsoft.com/office/powerpoint/2010/main" val="178426364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3557"/>
                                        </p:tgtEl>
                                        <p:attrNameLst>
                                          <p:attrName>style.visibility</p:attrName>
                                        </p:attrNameLst>
                                      </p:cBhvr>
                                      <p:to>
                                        <p:strVal val="visible"/>
                                      </p:to>
                                    </p:set>
                                    <p:animEffect transition="in" filter="fade">
                                      <p:cBhvr>
                                        <p:cTn id="7" dur="500"/>
                                        <p:tgtEl>
                                          <p:spTgt spid="23557"/>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3558"/>
                                        </p:tgtEl>
                                        <p:attrNameLst>
                                          <p:attrName>style.visibility</p:attrName>
                                        </p:attrNameLst>
                                      </p:cBhvr>
                                      <p:to>
                                        <p:strVal val="visible"/>
                                      </p:to>
                                    </p:set>
                                    <p:animEffect transition="in" filter="fade">
                                      <p:cBhvr>
                                        <p:cTn id="12" dur="500"/>
                                        <p:tgtEl>
                                          <p:spTgt spid="23558"/>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3559"/>
                                        </p:tgtEl>
                                        <p:attrNameLst>
                                          <p:attrName>style.visibility</p:attrName>
                                        </p:attrNameLst>
                                      </p:cBhvr>
                                      <p:to>
                                        <p:strVal val="visible"/>
                                      </p:to>
                                    </p:set>
                                    <p:animEffect transition="in" filter="fade">
                                      <p:cBhvr>
                                        <p:cTn id="17" dur="500"/>
                                        <p:tgtEl>
                                          <p:spTgt spid="235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7" grpId="0"/>
      <p:bldP spid="23558" grpId="0"/>
      <p:bldP spid="23559" grpId="0"/>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Client\G$\CKP Images\NIM\Information.png"/>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0" y="28575"/>
            <a:ext cx="939641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79" name="Rectangle 3"/>
          <p:cNvSpPr>
            <a:spLocks noChangeArrowheads="1"/>
          </p:cNvSpPr>
          <p:nvPr>
            <p:custDataLst>
              <p:tags r:id="rId1"/>
            </p:custDataLst>
          </p:nvPr>
        </p:nvSpPr>
        <p:spPr bwMode="auto">
          <a:xfrm>
            <a:off x="755650" y="28575"/>
            <a:ext cx="820896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FontTx/>
              <a:buNone/>
            </a:pPr>
            <a:r>
              <a:rPr lang="en-GB" altLang="en-US" sz="2800" dirty="0" smtClean="0">
                <a:solidFill>
                  <a:schemeClr val="tx1"/>
                </a:solidFill>
              </a:rPr>
              <a:t>Reliability of Intelligence </a:t>
            </a:r>
            <a:endParaRPr lang="en-GB" altLang="en-US" sz="2800" dirty="0">
              <a:solidFill>
                <a:schemeClr val="tx1"/>
              </a:solidFill>
            </a:endParaRPr>
          </a:p>
        </p:txBody>
      </p:sp>
      <p:sp>
        <p:nvSpPr>
          <p:cNvPr id="24580" name="TextBox 2"/>
          <p:cNvSpPr txBox="1">
            <a:spLocks noChangeArrowheads="1"/>
          </p:cNvSpPr>
          <p:nvPr>
            <p:custDataLst>
              <p:tags r:id="rId2"/>
            </p:custDataLst>
          </p:nvPr>
        </p:nvSpPr>
        <p:spPr bwMode="auto">
          <a:xfrm>
            <a:off x="683568" y="690563"/>
            <a:ext cx="649287"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3200" dirty="0">
                <a:solidFill>
                  <a:srgbClr val="FF3300"/>
                </a:solidFill>
              </a:rPr>
              <a:t>A</a:t>
            </a:r>
          </a:p>
          <a:p>
            <a:pPr eaLnBrk="1" hangingPunct="1">
              <a:spcBef>
                <a:spcPct val="0"/>
              </a:spcBef>
              <a:buFontTx/>
              <a:buNone/>
            </a:pPr>
            <a:endParaRPr lang="en-GB" altLang="en-US" dirty="0">
              <a:solidFill>
                <a:srgbClr val="FF3300"/>
              </a:solidFill>
            </a:endParaRPr>
          </a:p>
          <a:p>
            <a:pPr eaLnBrk="1" hangingPunct="1">
              <a:spcBef>
                <a:spcPct val="0"/>
              </a:spcBef>
              <a:buFontTx/>
              <a:buNone/>
            </a:pPr>
            <a:r>
              <a:rPr lang="en-GB" altLang="en-US" sz="3200" dirty="0">
                <a:solidFill>
                  <a:srgbClr val="FF3300"/>
                </a:solidFill>
              </a:rPr>
              <a:t>B</a:t>
            </a:r>
          </a:p>
          <a:p>
            <a:pPr eaLnBrk="1" hangingPunct="1">
              <a:spcBef>
                <a:spcPct val="0"/>
              </a:spcBef>
              <a:buFontTx/>
              <a:buNone/>
            </a:pPr>
            <a:endParaRPr lang="en-GB" altLang="en-US" sz="3200" dirty="0" smtClean="0">
              <a:solidFill>
                <a:srgbClr val="FF3300"/>
              </a:solidFill>
            </a:endParaRPr>
          </a:p>
          <a:p>
            <a:pPr eaLnBrk="1" hangingPunct="1">
              <a:spcBef>
                <a:spcPct val="0"/>
              </a:spcBef>
              <a:buFontTx/>
              <a:buNone/>
            </a:pPr>
            <a:r>
              <a:rPr lang="en-GB" altLang="en-US" sz="3200" dirty="0" smtClean="0">
                <a:solidFill>
                  <a:srgbClr val="FF3300"/>
                </a:solidFill>
              </a:rPr>
              <a:t>C</a:t>
            </a:r>
            <a:endParaRPr lang="en-GB" altLang="en-US" sz="3200" dirty="0">
              <a:solidFill>
                <a:srgbClr val="FF3300"/>
              </a:solidFill>
            </a:endParaRPr>
          </a:p>
          <a:p>
            <a:pPr eaLnBrk="1" hangingPunct="1">
              <a:spcBef>
                <a:spcPct val="0"/>
              </a:spcBef>
              <a:buFontTx/>
              <a:buNone/>
            </a:pPr>
            <a:endParaRPr lang="en-GB" altLang="en-US" sz="3200" dirty="0">
              <a:solidFill>
                <a:srgbClr val="FF3300"/>
              </a:solidFill>
            </a:endParaRPr>
          </a:p>
          <a:p>
            <a:pPr eaLnBrk="1" hangingPunct="1">
              <a:spcBef>
                <a:spcPct val="0"/>
              </a:spcBef>
              <a:buFontTx/>
              <a:buNone/>
            </a:pPr>
            <a:r>
              <a:rPr lang="en-GB" altLang="en-US" sz="3200" dirty="0" smtClean="0">
                <a:solidFill>
                  <a:srgbClr val="FF3300"/>
                </a:solidFill>
              </a:rPr>
              <a:t>D</a:t>
            </a:r>
            <a:endParaRPr lang="en-GB" altLang="en-US" sz="3200" dirty="0">
              <a:solidFill>
                <a:srgbClr val="FF3300"/>
              </a:solidFill>
            </a:endParaRPr>
          </a:p>
          <a:p>
            <a:pPr eaLnBrk="1" hangingPunct="1">
              <a:spcBef>
                <a:spcPct val="0"/>
              </a:spcBef>
              <a:buFontTx/>
              <a:buNone/>
            </a:pPr>
            <a:endParaRPr lang="en-GB" altLang="en-US" sz="3200" dirty="0">
              <a:solidFill>
                <a:srgbClr val="FF3300"/>
              </a:solidFill>
            </a:endParaRPr>
          </a:p>
          <a:p>
            <a:pPr eaLnBrk="1" hangingPunct="1">
              <a:spcBef>
                <a:spcPct val="0"/>
              </a:spcBef>
              <a:buFontTx/>
              <a:buNone/>
            </a:pPr>
            <a:r>
              <a:rPr lang="en-GB" altLang="en-US" sz="3200" dirty="0" smtClean="0">
                <a:solidFill>
                  <a:srgbClr val="FF3300"/>
                </a:solidFill>
              </a:rPr>
              <a:t>E</a:t>
            </a:r>
            <a:endParaRPr lang="en-GB" altLang="en-US" sz="3200" dirty="0">
              <a:solidFill>
                <a:srgbClr val="FF3300"/>
              </a:solidFill>
            </a:endParaRPr>
          </a:p>
        </p:txBody>
      </p:sp>
      <p:sp>
        <p:nvSpPr>
          <p:cNvPr id="24581" name="TextBox 3"/>
          <p:cNvSpPr txBox="1">
            <a:spLocks noChangeArrowheads="1"/>
          </p:cNvSpPr>
          <p:nvPr>
            <p:custDataLst>
              <p:tags r:id="rId3"/>
            </p:custDataLst>
          </p:nvPr>
        </p:nvSpPr>
        <p:spPr bwMode="auto">
          <a:xfrm>
            <a:off x="1475656" y="674464"/>
            <a:ext cx="766834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2800" b="0" dirty="0">
                <a:solidFill>
                  <a:srgbClr val="0033CC"/>
                </a:solidFill>
              </a:rPr>
              <a:t>Known </a:t>
            </a:r>
            <a:r>
              <a:rPr lang="en-GB" altLang="en-US" sz="2800" b="0" dirty="0" smtClean="0">
                <a:solidFill>
                  <a:srgbClr val="0033CC"/>
                </a:solidFill>
              </a:rPr>
              <a:t>Directly (e.g. Direct </a:t>
            </a:r>
            <a:r>
              <a:rPr lang="en-GB" altLang="en-US" sz="2800" b="0" dirty="0" err="1" smtClean="0">
                <a:solidFill>
                  <a:srgbClr val="0033CC"/>
                </a:solidFill>
              </a:rPr>
              <a:t>Obs</a:t>
            </a:r>
            <a:r>
              <a:rPr lang="en-GB" altLang="en-US" sz="2800" b="0" dirty="0" smtClean="0">
                <a:solidFill>
                  <a:srgbClr val="0033CC"/>
                </a:solidFill>
              </a:rPr>
              <a:t> or CCTV)</a:t>
            </a:r>
            <a:endParaRPr lang="en-GB" altLang="en-US" sz="2800" b="0" dirty="0">
              <a:solidFill>
                <a:srgbClr val="0033CC"/>
              </a:solidFill>
            </a:endParaRPr>
          </a:p>
        </p:txBody>
      </p:sp>
      <p:sp>
        <p:nvSpPr>
          <p:cNvPr id="24582" name="TextBox 4"/>
          <p:cNvSpPr txBox="1">
            <a:spLocks noChangeArrowheads="1"/>
          </p:cNvSpPr>
          <p:nvPr>
            <p:custDataLst>
              <p:tags r:id="rId4"/>
            </p:custDataLst>
          </p:nvPr>
        </p:nvSpPr>
        <p:spPr bwMode="auto">
          <a:xfrm>
            <a:off x="179512" y="1556792"/>
            <a:ext cx="896448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2800" b="0" dirty="0" smtClean="0">
                <a:solidFill>
                  <a:srgbClr val="0033CC"/>
                </a:solidFill>
              </a:rPr>
              <a:t>Known indirectly but corroborated</a:t>
            </a:r>
            <a:endParaRPr lang="en-GB" altLang="en-US" sz="2800" b="0" dirty="0">
              <a:solidFill>
                <a:srgbClr val="0033CC"/>
              </a:solidFill>
            </a:endParaRPr>
          </a:p>
        </p:txBody>
      </p:sp>
      <p:sp>
        <p:nvSpPr>
          <p:cNvPr id="24583" name="TextBox 5"/>
          <p:cNvSpPr txBox="1">
            <a:spLocks noChangeArrowheads="1"/>
          </p:cNvSpPr>
          <p:nvPr>
            <p:custDataLst>
              <p:tags r:id="rId5"/>
            </p:custDataLst>
          </p:nvPr>
        </p:nvSpPr>
        <p:spPr bwMode="auto">
          <a:xfrm>
            <a:off x="-2808187" y="2551309"/>
            <a:ext cx="1177280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2800" b="0" dirty="0" smtClean="0">
                <a:solidFill>
                  <a:srgbClr val="0033CC"/>
                </a:solidFill>
              </a:rPr>
              <a:t>Known Indirectly</a:t>
            </a:r>
            <a:endParaRPr lang="en-GB" altLang="en-US" sz="2800" b="0" dirty="0">
              <a:solidFill>
                <a:srgbClr val="0033CC"/>
              </a:solidFill>
            </a:endParaRPr>
          </a:p>
        </p:txBody>
      </p:sp>
      <p:sp>
        <p:nvSpPr>
          <p:cNvPr id="24584" name="TextBox 6"/>
          <p:cNvSpPr txBox="1">
            <a:spLocks noChangeArrowheads="1"/>
          </p:cNvSpPr>
          <p:nvPr>
            <p:custDataLst>
              <p:tags r:id="rId6"/>
            </p:custDataLst>
          </p:nvPr>
        </p:nvSpPr>
        <p:spPr bwMode="auto">
          <a:xfrm>
            <a:off x="-3804846" y="3608229"/>
            <a:ext cx="12780912"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2800" b="0" dirty="0" smtClean="0">
                <a:solidFill>
                  <a:srgbClr val="0033CC"/>
                </a:solidFill>
              </a:rPr>
              <a:t>Not Known</a:t>
            </a:r>
            <a:endParaRPr lang="en-GB" altLang="en-US" sz="2800" b="0" dirty="0">
              <a:solidFill>
                <a:srgbClr val="0033CC"/>
              </a:solidFill>
            </a:endParaRPr>
          </a:p>
        </p:txBody>
      </p:sp>
      <p:sp>
        <p:nvSpPr>
          <p:cNvPr id="24585" name="TextBox 7"/>
          <p:cNvSpPr txBox="1">
            <a:spLocks noChangeArrowheads="1"/>
          </p:cNvSpPr>
          <p:nvPr>
            <p:custDataLst>
              <p:tags r:id="rId7"/>
            </p:custDataLst>
          </p:nvPr>
        </p:nvSpPr>
        <p:spPr bwMode="auto">
          <a:xfrm>
            <a:off x="-1548680" y="4569481"/>
            <a:ext cx="10203135"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2800" b="0" dirty="0">
                <a:solidFill>
                  <a:srgbClr val="0033CC"/>
                </a:solidFill>
              </a:rPr>
              <a:t>Suspected to be </a:t>
            </a:r>
            <a:r>
              <a:rPr lang="en-GB" altLang="en-US" sz="2800" b="0" dirty="0" smtClean="0">
                <a:solidFill>
                  <a:srgbClr val="0033CC"/>
                </a:solidFill>
              </a:rPr>
              <a:t>false</a:t>
            </a:r>
            <a:endParaRPr lang="en-GB" altLang="en-US" sz="2800" b="0" dirty="0">
              <a:solidFill>
                <a:srgbClr val="0033CC"/>
              </a:solidFill>
            </a:endParaRPr>
          </a:p>
        </p:txBody>
      </p:sp>
    </p:spTree>
    <p:extLst>
      <p:ext uri="{BB962C8B-B14F-4D97-AF65-F5344CB8AC3E}">
        <p14:creationId xmlns:p14="http://schemas.microsoft.com/office/powerpoint/2010/main" val="427889555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4581"/>
                                        </p:tgtEl>
                                        <p:attrNameLst>
                                          <p:attrName>style.visibility</p:attrName>
                                        </p:attrNameLst>
                                      </p:cBhvr>
                                      <p:to>
                                        <p:strVal val="visible"/>
                                      </p:to>
                                    </p:set>
                                    <p:animEffect transition="in" filter="fade">
                                      <p:cBhvr>
                                        <p:cTn id="7" dur="500"/>
                                        <p:tgtEl>
                                          <p:spTgt spid="24581"/>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4582"/>
                                        </p:tgtEl>
                                        <p:attrNameLst>
                                          <p:attrName>style.visibility</p:attrName>
                                        </p:attrNameLst>
                                      </p:cBhvr>
                                      <p:to>
                                        <p:strVal val="visible"/>
                                      </p:to>
                                    </p:set>
                                    <p:animEffect transition="in" filter="fade">
                                      <p:cBhvr>
                                        <p:cTn id="12" dur="500"/>
                                        <p:tgtEl>
                                          <p:spTgt spid="24582"/>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4583"/>
                                        </p:tgtEl>
                                        <p:attrNameLst>
                                          <p:attrName>style.visibility</p:attrName>
                                        </p:attrNameLst>
                                      </p:cBhvr>
                                      <p:to>
                                        <p:strVal val="visible"/>
                                      </p:to>
                                    </p:set>
                                    <p:animEffect transition="in" filter="fade">
                                      <p:cBhvr>
                                        <p:cTn id="17" dur="500"/>
                                        <p:tgtEl>
                                          <p:spTgt spid="24583"/>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4584"/>
                                        </p:tgtEl>
                                        <p:attrNameLst>
                                          <p:attrName>style.visibility</p:attrName>
                                        </p:attrNameLst>
                                      </p:cBhvr>
                                      <p:to>
                                        <p:strVal val="visible"/>
                                      </p:to>
                                    </p:set>
                                    <p:animEffect transition="in" filter="fade">
                                      <p:cBhvr>
                                        <p:cTn id="22" dur="500"/>
                                        <p:tgtEl>
                                          <p:spTgt spid="2458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4585"/>
                                        </p:tgtEl>
                                        <p:attrNameLst>
                                          <p:attrName>style.visibility</p:attrName>
                                        </p:attrNameLst>
                                      </p:cBhvr>
                                      <p:to>
                                        <p:strVal val="visible"/>
                                      </p:to>
                                    </p:set>
                                    <p:animEffect transition="in" filter="fade">
                                      <p:cBhvr>
                                        <p:cTn id="27" dur="500"/>
                                        <p:tgtEl>
                                          <p:spTgt spid="2458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81" grpId="0"/>
      <p:bldP spid="24582" grpId="0"/>
      <p:bldP spid="24583" grpId="0"/>
      <p:bldP spid="24584" grpId="0"/>
      <p:bldP spid="24585" grpId="0"/>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507782"/>
            <a:ext cx="7772400" cy="688970"/>
          </a:xfrm>
        </p:spPr>
        <p:txBody>
          <a:bodyPr>
            <a:normAutofit fontScale="90000"/>
          </a:bodyPr>
          <a:lstStyle/>
          <a:p>
            <a:r>
              <a:rPr lang="en-GB" dirty="0"/>
              <a:t>Distribution (Who can see it?)</a:t>
            </a:r>
            <a:br>
              <a:rPr lang="en-GB" dirty="0"/>
            </a:br>
            <a:endParaRPr lang="en-GB" dirty="0"/>
          </a:p>
        </p:txBody>
      </p:sp>
      <p:sp>
        <p:nvSpPr>
          <p:cNvPr id="3" name="Content Placeholder 2"/>
          <p:cNvSpPr>
            <a:spLocks noGrp="1"/>
          </p:cNvSpPr>
          <p:nvPr>
            <p:ph idx="1"/>
          </p:nvPr>
        </p:nvSpPr>
        <p:spPr/>
        <p:txBody>
          <a:bodyPr/>
          <a:lstStyle/>
          <a:p>
            <a:pPr marL="0" indent="0">
              <a:buNone/>
            </a:pPr>
            <a:r>
              <a:rPr lang="en-GB" sz="2400" b="1" dirty="0" smtClean="0">
                <a:solidFill>
                  <a:srgbClr val="FF0000"/>
                </a:solidFill>
              </a:rPr>
              <a:t>P </a:t>
            </a:r>
            <a:r>
              <a:rPr lang="en-GB" dirty="0" smtClean="0"/>
              <a:t>     </a:t>
            </a:r>
            <a:r>
              <a:rPr lang="en-GB" sz="2400" dirty="0" smtClean="0"/>
              <a:t>Lawful Sharing is Permitted</a:t>
            </a:r>
          </a:p>
          <a:p>
            <a:pPr marL="0" indent="0">
              <a:buNone/>
            </a:pPr>
            <a:endParaRPr lang="en-GB" dirty="0"/>
          </a:p>
          <a:p>
            <a:pPr marL="0" indent="0">
              <a:buNone/>
            </a:pPr>
            <a:r>
              <a:rPr lang="en-GB" sz="2400" b="1" dirty="0" smtClean="0">
                <a:solidFill>
                  <a:srgbClr val="FF0000"/>
                </a:solidFill>
              </a:rPr>
              <a:t>C</a:t>
            </a:r>
            <a:r>
              <a:rPr lang="en-GB" dirty="0" smtClean="0"/>
              <a:t>      </a:t>
            </a:r>
            <a:r>
              <a:rPr lang="en-GB" sz="2400" dirty="0" smtClean="0"/>
              <a:t>Lawful Sharing permitted but with Conditions</a:t>
            </a:r>
            <a:endParaRPr lang="en-GB" sz="2400" dirty="0"/>
          </a:p>
        </p:txBody>
      </p:sp>
    </p:spTree>
    <p:extLst>
      <p:ext uri="{BB962C8B-B14F-4D97-AF65-F5344CB8AC3E}">
        <p14:creationId xmlns:p14="http://schemas.microsoft.com/office/powerpoint/2010/main" val="1582480546"/>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descr="\\Client\G$\CKP Images\NIM\Information.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3" y="-27384"/>
            <a:ext cx="939641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362569" y="548680"/>
            <a:ext cx="8604448" cy="4524315"/>
          </a:xfrm>
          <a:prstGeom prst="rect">
            <a:avLst/>
          </a:prstGeom>
        </p:spPr>
        <p:txBody>
          <a:bodyPr wrap="square">
            <a:spAutoFit/>
          </a:bodyPr>
          <a:lstStyle/>
          <a:p>
            <a:pPr>
              <a:spcAft>
                <a:spcPts val="0"/>
              </a:spcAft>
            </a:pPr>
            <a:r>
              <a:rPr lang="en-GB" altLang="en-US" dirty="0">
                <a:solidFill>
                  <a:srgbClr val="0033CC"/>
                </a:solidFill>
                <a:latin typeface="Arial" charset="0"/>
              </a:rPr>
              <a:t>When intelligence logs are submitted they should be entered so that the source of the information cannot be identified.</a:t>
            </a:r>
          </a:p>
          <a:p>
            <a:pPr>
              <a:spcAft>
                <a:spcPts val="0"/>
              </a:spcAft>
            </a:pPr>
            <a:endParaRPr lang="en-GB" altLang="en-US" dirty="0">
              <a:solidFill>
                <a:srgbClr val="0033CC"/>
              </a:solidFill>
              <a:latin typeface="Arial" charset="0"/>
            </a:endParaRPr>
          </a:p>
          <a:p>
            <a:pPr>
              <a:spcAft>
                <a:spcPts val="0"/>
              </a:spcAft>
            </a:pPr>
            <a:r>
              <a:rPr lang="en-GB" altLang="en-US" dirty="0">
                <a:solidFill>
                  <a:srgbClr val="0033CC"/>
                </a:solidFill>
                <a:latin typeface="Arial" charset="0"/>
              </a:rPr>
              <a:t>In some forces the LIO carries out this prior to entering them into the forces intelligence database</a:t>
            </a:r>
            <a:r>
              <a:rPr lang="en-GB" altLang="en-US" dirty="0" smtClean="0">
                <a:solidFill>
                  <a:srgbClr val="0033CC"/>
                </a:solidFill>
                <a:latin typeface="Arial" charset="0"/>
              </a:rPr>
              <a:t>.</a:t>
            </a:r>
          </a:p>
          <a:p>
            <a:pPr>
              <a:spcAft>
                <a:spcPts val="0"/>
              </a:spcAft>
            </a:pPr>
            <a:endParaRPr lang="en-GB" altLang="en-US" dirty="0">
              <a:solidFill>
                <a:srgbClr val="0033CC"/>
              </a:solidFill>
              <a:latin typeface="Arial" charset="0"/>
            </a:endParaRPr>
          </a:p>
          <a:p>
            <a:pPr>
              <a:spcAft>
                <a:spcPts val="0"/>
              </a:spcAft>
            </a:pPr>
            <a:r>
              <a:rPr lang="en-GB" altLang="en-US" dirty="0" smtClean="0">
                <a:solidFill>
                  <a:srgbClr val="0033CC"/>
                </a:solidFill>
                <a:latin typeface="Arial" charset="0"/>
              </a:rPr>
              <a:t>This process is known as </a:t>
            </a:r>
            <a:r>
              <a:rPr lang="en-GB" altLang="en-US" dirty="0" smtClean="0">
                <a:solidFill>
                  <a:srgbClr val="FF3300"/>
                </a:solidFill>
                <a:latin typeface="Arial" charset="0"/>
              </a:rPr>
              <a:t>‘sanitisation’</a:t>
            </a:r>
            <a:endParaRPr lang="en-GB" altLang="en-US" dirty="0">
              <a:solidFill>
                <a:srgbClr val="FF3300"/>
              </a:solidFill>
              <a:latin typeface="Arial" charset="0"/>
            </a:endParaRPr>
          </a:p>
        </p:txBody>
      </p:sp>
    </p:spTree>
    <p:extLst>
      <p:ext uri="{BB962C8B-B14F-4D97-AF65-F5344CB8AC3E}">
        <p14:creationId xmlns:p14="http://schemas.microsoft.com/office/powerpoint/2010/main" val="1809507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evidence</a:t>
            </a:r>
            <a:endParaRPr lang="en-GB" dirty="0"/>
          </a:p>
        </p:txBody>
      </p:sp>
      <p:sp>
        <p:nvSpPr>
          <p:cNvPr id="3" name="Content Placeholder 2"/>
          <p:cNvSpPr>
            <a:spLocks noGrp="1"/>
          </p:cNvSpPr>
          <p:nvPr>
            <p:ph idx="1"/>
          </p:nvPr>
        </p:nvSpPr>
        <p:spPr/>
        <p:txBody>
          <a:bodyPr>
            <a:normAutofit/>
          </a:bodyPr>
          <a:lstStyle/>
          <a:p>
            <a:endParaRPr lang="en-GB" sz="2800" dirty="0" smtClean="0"/>
          </a:p>
          <a:p>
            <a:endParaRPr lang="en-GB" sz="2800" dirty="0" smtClean="0"/>
          </a:p>
          <a:p>
            <a:r>
              <a:rPr lang="en-GB" sz="2800" dirty="0" smtClean="0"/>
              <a:t>Information or intelligence which is admissible in a court of law</a:t>
            </a:r>
            <a:endParaRPr lang="en-GB" sz="2800" dirty="0"/>
          </a:p>
        </p:txBody>
      </p:sp>
    </p:spTree>
    <p:extLst>
      <p:ext uri="{BB962C8B-B14F-4D97-AF65-F5344CB8AC3E}">
        <p14:creationId xmlns:p14="http://schemas.microsoft.com/office/powerpoint/2010/main" val="2668001088"/>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4" descr="\\Client\G$\CKP Images\NIM\Levels of Operation.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13181"/>
          <a:stretch/>
        </p:blipFill>
        <p:spPr bwMode="auto">
          <a:xfrm>
            <a:off x="0" y="0"/>
            <a:ext cx="6012160" cy="687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39" name="TextBox 1"/>
          <p:cNvSpPr txBox="1">
            <a:spLocks noChangeArrowheads="1"/>
          </p:cNvSpPr>
          <p:nvPr>
            <p:custDataLst>
              <p:tags r:id="rId1"/>
            </p:custDataLst>
          </p:nvPr>
        </p:nvSpPr>
        <p:spPr bwMode="auto">
          <a:xfrm>
            <a:off x="3924300" y="3144838"/>
            <a:ext cx="489585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r>
              <a:rPr lang="en-GB" altLang="en-US" dirty="0">
                <a:solidFill>
                  <a:srgbClr val="0033CC"/>
                </a:solidFill>
              </a:rPr>
              <a:t>Levels of Operation</a:t>
            </a:r>
          </a:p>
        </p:txBody>
      </p:sp>
    </p:spTree>
    <p:extLst>
      <p:ext uri="{BB962C8B-B14F-4D97-AF65-F5344CB8AC3E}">
        <p14:creationId xmlns:p14="http://schemas.microsoft.com/office/powerpoint/2010/main" val="3633494283"/>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14"/>
          <p:cNvPicPr>
            <a:picLocks noChangeAspect="1" noChangeArrowheads="1"/>
          </p:cNvPicPr>
          <p:nvPr/>
        </p:nvPicPr>
        <p:blipFill>
          <a:blip r:embed="rId18" cstate="print">
            <a:extLst>
              <a:ext uri="{28A0092B-C50C-407E-A947-70E740481C1C}">
                <a14:useLocalDpi xmlns:a14="http://schemas.microsoft.com/office/drawing/2010/main" val="0"/>
              </a:ext>
            </a:extLst>
          </a:blip>
          <a:srcRect/>
          <a:stretch>
            <a:fillRect/>
          </a:stretch>
        </p:blipFill>
        <p:spPr bwMode="auto">
          <a:xfrm>
            <a:off x="-107952" y="-31750"/>
            <a:ext cx="9471025" cy="6858000"/>
          </a:xfrm>
          <a:prstGeom prst="rect">
            <a:avLst/>
          </a:prstGeom>
          <a:solidFill>
            <a:srgbClr val="FFFF66"/>
          </a:solidFill>
          <a:ln>
            <a:noFill/>
          </a:ln>
          <a:extLst>
            <a:ext uri="{91240B29-F687-4F45-9708-019B960494DF}">
              <a14:hiddenLine xmlns:a14="http://schemas.microsoft.com/office/drawing/2010/main" w="9525">
                <a:solidFill>
                  <a:srgbClr val="000000"/>
                </a:solidFill>
                <a:miter lim="800000"/>
                <a:headEnd/>
                <a:tailEnd/>
              </a14:hiddenLine>
            </a:ext>
          </a:extLst>
        </p:spPr>
      </p:pic>
      <p:grpSp>
        <p:nvGrpSpPr>
          <p:cNvPr id="11" name="Group 34"/>
          <p:cNvGrpSpPr>
            <a:grpSpLocks/>
          </p:cNvGrpSpPr>
          <p:nvPr/>
        </p:nvGrpSpPr>
        <p:grpSpPr bwMode="auto">
          <a:xfrm>
            <a:off x="211138" y="4033838"/>
            <a:ext cx="2497137" cy="1924050"/>
            <a:chOff x="1056" y="1104"/>
            <a:chExt cx="3887" cy="2640"/>
          </a:xfrm>
        </p:grpSpPr>
        <p:sp>
          <p:nvSpPr>
            <p:cNvPr id="15378" name="Freeform 35"/>
            <p:cNvSpPr>
              <a:spLocks/>
            </p:cNvSpPr>
            <p:nvPr>
              <p:custDataLst>
                <p:tags r:id="rId11"/>
              </p:custDataLst>
            </p:nvPr>
          </p:nvSpPr>
          <p:spPr bwMode="auto">
            <a:xfrm>
              <a:off x="1056" y="1245"/>
              <a:ext cx="1391" cy="1309"/>
            </a:xfrm>
            <a:custGeom>
              <a:avLst/>
              <a:gdLst>
                <a:gd name="T0" fmla="*/ 391 w 1328"/>
                <a:gd name="T1" fmla="*/ 256 h 1346"/>
                <a:gd name="T2" fmla="*/ 694 w 1328"/>
                <a:gd name="T3" fmla="*/ 212 h 1346"/>
                <a:gd name="T4" fmla="*/ 832 w 1328"/>
                <a:gd name="T5" fmla="*/ 167 h 1346"/>
                <a:gd name="T6" fmla="*/ 859 w 1328"/>
                <a:gd name="T7" fmla="*/ 134 h 1346"/>
                <a:gd name="T8" fmla="*/ 874 w 1328"/>
                <a:gd name="T9" fmla="*/ 101 h 1346"/>
                <a:gd name="T10" fmla="*/ 928 w 1328"/>
                <a:gd name="T11" fmla="*/ 35 h 1346"/>
                <a:gd name="T12" fmla="*/ 1012 w 1328"/>
                <a:gd name="T13" fmla="*/ 146 h 1346"/>
                <a:gd name="T14" fmla="*/ 1149 w 1328"/>
                <a:gd name="T15" fmla="*/ 256 h 1346"/>
                <a:gd name="T16" fmla="*/ 1259 w 1328"/>
                <a:gd name="T17" fmla="*/ 344 h 1346"/>
                <a:gd name="T18" fmla="*/ 1328 w 1328"/>
                <a:gd name="T19" fmla="*/ 399 h 1346"/>
                <a:gd name="T20" fmla="*/ 1411 w 1328"/>
                <a:gd name="T21" fmla="*/ 421 h 1346"/>
                <a:gd name="T22" fmla="*/ 1466 w 1328"/>
                <a:gd name="T23" fmla="*/ 443 h 1346"/>
                <a:gd name="T24" fmla="*/ 1466 w 1328"/>
                <a:gd name="T25" fmla="*/ 830 h 1346"/>
                <a:gd name="T26" fmla="*/ 1384 w 1328"/>
                <a:gd name="T27" fmla="*/ 984 h 1346"/>
                <a:gd name="T28" fmla="*/ 1121 w 1328"/>
                <a:gd name="T29" fmla="*/ 995 h 1346"/>
                <a:gd name="T30" fmla="*/ 818 w 1328"/>
                <a:gd name="T31" fmla="*/ 1094 h 1346"/>
                <a:gd name="T32" fmla="*/ 749 w 1328"/>
                <a:gd name="T33" fmla="*/ 1172 h 1346"/>
                <a:gd name="T34" fmla="*/ 722 w 1328"/>
                <a:gd name="T35" fmla="*/ 1238 h 1346"/>
                <a:gd name="T36" fmla="*/ 667 w 1328"/>
                <a:gd name="T37" fmla="*/ 1017 h 1346"/>
                <a:gd name="T38" fmla="*/ 639 w 1328"/>
                <a:gd name="T39" fmla="*/ 984 h 1346"/>
                <a:gd name="T40" fmla="*/ 571 w 1328"/>
                <a:gd name="T41" fmla="*/ 874 h 1346"/>
                <a:gd name="T42" fmla="*/ 487 w 1328"/>
                <a:gd name="T43" fmla="*/ 852 h 1346"/>
                <a:gd name="T44" fmla="*/ 460 w 1328"/>
                <a:gd name="T45" fmla="*/ 786 h 1346"/>
                <a:gd name="T46" fmla="*/ 418 w 1328"/>
                <a:gd name="T47" fmla="*/ 753 h 1346"/>
                <a:gd name="T48" fmla="*/ 252 w 1328"/>
                <a:gd name="T49" fmla="*/ 586 h 1346"/>
                <a:gd name="T50" fmla="*/ 239 w 1328"/>
                <a:gd name="T51" fmla="*/ 520 h 1346"/>
                <a:gd name="T52" fmla="*/ 31 w 1328"/>
                <a:gd name="T53" fmla="*/ 377 h 1346"/>
                <a:gd name="T54" fmla="*/ 4 w 1328"/>
                <a:gd name="T55" fmla="*/ 311 h 1346"/>
                <a:gd name="T56" fmla="*/ 46 w 1328"/>
                <a:gd name="T57" fmla="*/ 300 h 1346"/>
                <a:gd name="T58" fmla="*/ 115 w 1328"/>
                <a:gd name="T59" fmla="*/ 289 h 1346"/>
                <a:gd name="T60" fmla="*/ 267 w 1328"/>
                <a:gd name="T61" fmla="*/ 278 h 1346"/>
                <a:gd name="T62" fmla="*/ 391 w 1328"/>
                <a:gd name="T63" fmla="*/ 256 h 134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1328" h="1346">
                  <a:moveTo>
                    <a:pt x="340" y="278"/>
                  </a:moveTo>
                  <a:cubicBezTo>
                    <a:pt x="422" y="251"/>
                    <a:pt x="519" y="244"/>
                    <a:pt x="604" y="230"/>
                  </a:cubicBezTo>
                  <a:cubicBezTo>
                    <a:pt x="646" y="223"/>
                    <a:pt x="684" y="195"/>
                    <a:pt x="724" y="182"/>
                  </a:cubicBezTo>
                  <a:cubicBezTo>
                    <a:pt x="732" y="170"/>
                    <a:pt x="742" y="159"/>
                    <a:pt x="748" y="146"/>
                  </a:cubicBezTo>
                  <a:cubicBezTo>
                    <a:pt x="754" y="135"/>
                    <a:pt x="754" y="121"/>
                    <a:pt x="760" y="110"/>
                  </a:cubicBezTo>
                  <a:cubicBezTo>
                    <a:pt x="774" y="85"/>
                    <a:pt x="808" y="38"/>
                    <a:pt x="808" y="38"/>
                  </a:cubicBezTo>
                  <a:cubicBezTo>
                    <a:pt x="903" y="102"/>
                    <a:pt x="766" y="0"/>
                    <a:pt x="880" y="158"/>
                  </a:cubicBezTo>
                  <a:cubicBezTo>
                    <a:pt x="913" y="204"/>
                    <a:pt x="1000" y="278"/>
                    <a:pt x="1000" y="278"/>
                  </a:cubicBezTo>
                  <a:cubicBezTo>
                    <a:pt x="1044" y="409"/>
                    <a:pt x="988" y="307"/>
                    <a:pt x="1096" y="374"/>
                  </a:cubicBezTo>
                  <a:cubicBezTo>
                    <a:pt x="1224" y="454"/>
                    <a:pt x="1012" y="370"/>
                    <a:pt x="1156" y="434"/>
                  </a:cubicBezTo>
                  <a:cubicBezTo>
                    <a:pt x="1179" y="444"/>
                    <a:pt x="1205" y="449"/>
                    <a:pt x="1228" y="458"/>
                  </a:cubicBezTo>
                  <a:cubicBezTo>
                    <a:pt x="1245" y="465"/>
                    <a:pt x="1260" y="474"/>
                    <a:pt x="1276" y="482"/>
                  </a:cubicBezTo>
                  <a:cubicBezTo>
                    <a:pt x="1328" y="637"/>
                    <a:pt x="1296" y="527"/>
                    <a:pt x="1276" y="902"/>
                  </a:cubicBezTo>
                  <a:cubicBezTo>
                    <a:pt x="1273" y="950"/>
                    <a:pt x="1270" y="1059"/>
                    <a:pt x="1204" y="1070"/>
                  </a:cubicBezTo>
                  <a:cubicBezTo>
                    <a:pt x="1129" y="1083"/>
                    <a:pt x="1052" y="1078"/>
                    <a:pt x="976" y="1082"/>
                  </a:cubicBezTo>
                  <a:cubicBezTo>
                    <a:pt x="883" y="1108"/>
                    <a:pt x="783" y="1119"/>
                    <a:pt x="712" y="1190"/>
                  </a:cubicBezTo>
                  <a:cubicBezTo>
                    <a:pt x="708" y="1194"/>
                    <a:pt x="657" y="1262"/>
                    <a:pt x="652" y="1274"/>
                  </a:cubicBezTo>
                  <a:cubicBezTo>
                    <a:pt x="642" y="1297"/>
                    <a:pt x="628" y="1346"/>
                    <a:pt x="628" y="1346"/>
                  </a:cubicBezTo>
                  <a:cubicBezTo>
                    <a:pt x="611" y="1277"/>
                    <a:pt x="606" y="1167"/>
                    <a:pt x="580" y="1106"/>
                  </a:cubicBezTo>
                  <a:cubicBezTo>
                    <a:pt x="574" y="1093"/>
                    <a:pt x="562" y="1083"/>
                    <a:pt x="556" y="1070"/>
                  </a:cubicBezTo>
                  <a:cubicBezTo>
                    <a:pt x="539" y="1031"/>
                    <a:pt x="537" y="977"/>
                    <a:pt x="496" y="950"/>
                  </a:cubicBezTo>
                  <a:cubicBezTo>
                    <a:pt x="475" y="936"/>
                    <a:pt x="448" y="934"/>
                    <a:pt x="424" y="926"/>
                  </a:cubicBezTo>
                  <a:cubicBezTo>
                    <a:pt x="416" y="902"/>
                    <a:pt x="412" y="876"/>
                    <a:pt x="400" y="854"/>
                  </a:cubicBezTo>
                  <a:cubicBezTo>
                    <a:pt x="392" y="839"/>
                    <a:pt x="375" y="831"/>
                    <a:pt x="364" y="818"/>
                  </a:cubicBezTo>
                  <a:cubicBezTo>
                    <a:pt x="313" y="758"/>
                    <a:pt x="255" y="709"/>
                    <a:pt x="220" y="638"/>
                  </a:cubicBezTo>
                  <a:cubicBezTo>
                    <a:pt x="216" y="614"/>
                    <a:pt x="221" y="587"/>
                    <a:pt x="208" y="566"/>
                  </a:cubicBezTo>
                  <a:cubicBezTo>
                    <a:pt x="176" y="514"/>
                    <a:pt x="75" y="445"/>
                    <a:pt x="28" y="410"/>
                  </a:cubicBezTo>
                  <a:cubicBezTo>
                    <a:pt x="20" y="386"/>
                    <a:pt x="0" y="363"/>
                    <a:pt x="4" y="338"/>
                  </a:cubicBezTo>
                  <a:cubicBezTo>
                    <a:pt x="6" y="325"/>
                    <a:pt x="28" y="329"/>
                    <a:pt x="40" y="326"/>
                  </a:cubicBezTo>
                  <a:cubicBezTo>
                    <a:pt x="60" y="321"/>
                    <a:pt x="80" y="317"/>
                    <a:pt x="100" y="314"/>
                  </a:cubicBezTo>
                  <a:cubicBezTo>
                    <a:pt x="144" y="309"/>
                    <a:pt x="188" y="306"/>
                    <a:pt x="232" y="302"/>
                  </a:cubicBezTo>
                  <a:cubicBezTo>
                    <a:pt x="268" y="293"/>
                    <a:pt x="303" y="278"/>
                    <a:pt x="340" y="278"/>
                  </a:cubicBezTo>
                  <a:close/>
                </a:path>
              </a:pathLst>
            </a:custGeom>
            <a:solidFill>
              <a:schemeClr val="accent1"/>
            </a:solidFill>
            <a:ln w="3810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dirty="0"/>
            </a:p>
          </p:txBody>
        </p:sp>
        <p:sp>
          <p:nvSpPr>
            <p:cNvPr id="15379" name="Freeform 36"/>
            <p:cNvSpPr>
              <a:spLocks/>
            </p:cNvSpPr>
            <p:nvPr>
              <p:custDataLst>
                <p:tags r:id="rId12"/>
              </p:custDataLst>
            </p:nvPr>
          </p:nvSpPr>
          <p:spPr bwMode="auto">
            <a:xfrm>
              <a:off x="1813" y="1104"/>
              <a:ext cx="1726" cy="2310"/>
            </a:xfrm>
            <a:custGeom>
              <a:avLst/>
              <a:gdLst>
                <a:gd name="T0" fmla="*/ 0 w 1896"/>
                <a:gd name="T1" fmla="*/ 50 h 2228"/>
                <a:gd name="T2" fmla="*/ 1322 w 1896"/>
                <a:gd name="T3" fmla="*/ 89 h 2228"/>
                <a:gd name="T4" fmla="*/ 1394 w 1896"/>
                <a:gd name="T5" fmla="*/ 102 h 2228"/>
                <a:gd name="T6" fmla="*/ 1376 w 1896"/>
                <a:gd name="T7" fmla="*/ 182 h 2228"/>
                <a:gd name="T8" fmla="*/ 1367 w 1896"/>
                <a:gd name="T9" fmla="*/ 223 h 2228"/>
                <a:gd name="T10" fmla="*/ 1358 w 1896"/>
                <a:gd name="T11" fmla="*/ 263 h 2228"/>
                <a:gd name="T12" fmla="*/ 1376 w 1896"/>
                <a:gd name="T13" fmla="*/ 463 h 2228"/>
                <a:gd name="T14" fmla="*/ 1430 w 1896"/>
                <a:gd name="T15" fmla="*/ 584 h 2228"/>
                <a:gd name="T16" fmla="*/ 1367 w 1896"/>
                <a:gd name="T17" fmla="*/ 650 h 2228"/>
                <a:gd name="T18" fmla="*/ 1349 w 1896"/>
                <a:gd name="T19" fmla="*/ 758 h 2228"/>
                <a:gd name="T20" fmla="*/ 1313 w 1896"/>
                <a:gd name="T21" fmla="*/ 1186 h 2228"/>
                <a:gd name="T22" fmla="*/ 1358 w 1896"/>
                <a:gd name="T23" fmla="*/ 1975 h 2228"/>
                <a:gd name="T24" fmla="*/ 1304 w 1896"/>
                <a:gd name="T25" fmla="*/ 2483 h 2228"/>
                <a:gd name="T26" fmla="*/ 1258 w 1896"/>
                <a:gd name="T27" fmla="*/ 2456 h 2228"/>
                <a:gd name="T28" fmla="*/ 1213 w 1896"/>
                <a:gd name="T29" fmla="*/ 2216 h 2228"/>
                <a:gd name="T30" fmla="*/ 1095 w 1896"/>
                <a:gd name="T31" fmla="*/ 2122 h 2228"/>
                <a:gd name="T32" fmla="*/ 1086 w 1896"/>
                <a:gd name="T33" fmla="*/ 1841 h 2228"/>
                <a:gd name="T34" fmla="*/ 806 w 1896"/>
                <a:gd name="T35" fmla="*/ 1748 h 2228"/>
                <a:gd name="T36" fmla="*/ 697 w 1896"/>
                <a:gd name="T37" fmla="*/ 1721 h 2228"/>
                <a:gd name="T38" fmla="*/ 534 w 1896"/>
                <a:gd name="T39" fmla="*/ 1360 h 2228"/>
                <a:gd name="T40" fmla="*/ 452 w 1896"/>
                <a:gd name="T41" fmla="*/ 1239 h 2228"/>
                <a:gd name="T42" fmla="*/ 299 w 1896"/>
                <a:gd name="T43" fmla="*/ 1213 h 2228"/>
                <a:gd name="T44" fmla="*/ 335 w 1896"/>
                <a:gd name="T45" fmla="*/ 1079 h 2228"/>
                <a:gd name="T46" fmla="*/ 344 w 1896"/>
                <a:gd name="T47" fmla="*/ 770 h 2228"/>
                <a:gd name="T48" fmla="*/ 317 w 1896"/>
                <a:gd name="T49" fmla="*/ 624 h 2228"/>
                <a:gd name="T50" fmla="*/ 335 w 1896"/>
                <a:gd name="T51" fmla="*/ 665 h 2228"/>
                <a:gd name="T52" fmla="*/ 353 w 1896"/>
                <a:gd name="T53" fmla="*/ 624 h 2228"/>
                <a:gd name="T54" fmla="*/ 326 w 1896"/>
                <a:gd name="T55" fmla="*/ 597 h 2228"/>
                <a:gd name="T56" fmla="*/ 218 w 1896"/>
                <a:gd name="T57" fmla="*/ 490 h 2228"/>
                <a:gd name="T58" fmla="*/ 227 w 1896"/>
                <a:gd name="T59" fmla="*/ 450 h 2228"/>
                <a:gd name="T60" fmla="*/ 189 w 1896"/>
                <a:gd name="T61" fmla="*/ 436 h 2228"/>
                <a:gd name="T62" fmla="*/ 163 w 1896"/>
                <a:gd name="T63" fmla="*/ 424 h 2228"/>
                <a:gd name="T64" fmla="*/ 90 w 1896"/>
                <a:gd name="T65" fmla="*/ 303 h 2228"/>
                <a:gd name="T66" fmla="*/ 72 w 1896"/>
                <a:gd name="T67" fmla="*/ 263 h 2228"/>
                <a:gd name="T68" fmla="*/ 63 w 1896"/>
                <a:gd name="T69" fmla="*/ 223 h 2228"/>
                <a:gd name="T70" fmla="*/ 27 w 1896"/>
                <a:gd name="T71" fmla="*/ 182 h 2228"/>
                <a:gd name="T72" fmla="*/ 0 w 1896"/>
                <a:gd name="T73" fmla="*/ 50 h 2228"/>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896" h="2228">
                  <a:moveTo>
                    <a:pt x="0" y="44"/>
                  </a:moveTo>
                  <a:cubicBezTo>
                    <a:pt x="577" y="0"/>
                    <a:pt x="1173" y="51"/>
                    <a:pt x="1752" y="80"/>
                  </a:cubicBezTo>
                  <a:cubicBezTo>
                    <a:pt x="1784" y="84"/>
                    <a:pt x="1827" y="68"/>
                    <a:pt x="1848" y="92"/>
                  </a:cubicBezTo>
                  <a:cubicBezTo>
                    <a:pt x="1864" y="111"/>
                    <a:pt x="1832" y="140"/>
                    <a:pt x="1824" y="164"/>
                  </a:cubicBezTo>
                  <a:cubicBezTo>
                    <a:pt x="1820" y="176"/>
                    <a:pt x="1816" y="188"/>
                    <a:pt x="1812" y="200"/>
                  </a:cubicBezTo>
                  <a:cubicBezTo>
                    <a:pt x="1808" y="212"/>
                    <a:pt x="1800" y="236"/>
                    <a:pt x="1800" y="236"/>
                  </a:cubicBezTo>
                  <a:cubicBezTo>
                    <a:pt x="1805" y="296"/>
                    <a:pt x="1790" y="366"/>
                    <a:pt x="1824" y="416"/>
                  </a:cubicBezTo>
                  <a:cubicBezTo>
                    <a:pt x="1852" y="458"/>
                    <a:pt x="1879" y="474"/>
                    <a:pt x="1896" y="524"/>
                  </a:cubicBezTo>
                  <a:cubicBezTo>
                    <a:pt x="1869" y="537"/>
                    <a:pt x="1826" y="553"/>
                    <a:pt x="1812" y="584"/>
                  </a:cubicBezTo>
                  <a:cubicBezTo>
                    <a:pt x="1798" y="614"/>
                    <a:pt x="1788" y="680"/>
                    <a:pt x="1788" y="680"/>
                  </a:cubicBezTo>
                  <a:cubicBezTo>
                    <a:pt x="1776" y="809"/>
                    <a:pt x="1754" y="935"/>
                    <a:pt x="1740" y="1064"/>
                  </a:cubicBezTo>
                  <a:cubicBezTo>
                    <a:pt x="1751" y="1302"/>
                    <a:pt x="1780" y="1535"/>
                    <a:pt x="1800" y="1772"/>
                  </a:cubicBezTo>
                  <a:cubicBezTo>
                    <a:pt x="1789" y="1912"/>
                    <a:pt x="1808" y="2108"/>
                    <a:pt x="1728" y="2228"/>
                  </a:cubicBezTo>
                  <a:cubicBezTo>
                    <a:pt x="1708" y="2220"/>
                    <a:pt x="1680" y="2222"/>
                    <a:pt x="1668" y="2204"/>
                  </a:cubicBezTo>
                  <a:cubicBezTo>
                    <a:pt x="1580" y="2067"/>
                    <a:pt x="1644" y="2095"/>
                    <a:pt x="1608" y="1988"/>
                  </a:cubicBezTo>
                  <a:cubicBezTo>
                    <a:pt x="1590" y="1934"/>
                    <a:pt x="1500" y="1923"/>
                    <a:pt x="1452" y="1904"/>
                  </a:cubicBezTo>
                  <a:cubicBezTo>
                    <a:pt x="1419" y="1806"/>
                    <a:pt x="1431" y="1777"/>
                    <a:pt x="1440" y="1652"/>
                  </a:cubicBezTo>
                  <a:cubicBezTo>
                    <a:pt x="1378" y="1467"/>
                    <a:pt x="1446" y="1596"/>
                    <a:pt x="1068" y="1568"/>
                  </a:cubicBezTo>
                  <a:cubicBezTo>
                    <a:pt x="1019" y="1564"/>
                    <a:pt x="924" y="1544"/>
                    <a:pt x="924" y="1544"/>
                  </a:cubicBezTo>
                  <a:cubicBezTo>
                    <a:pt x="852" y="1436"/>
                    <a:pt x="780" y="1328"/>
                    <a:pt x="708" y="1220"/>
                  </a:cubicBezTo>
                  <a:cubicBezTo>
                    <a:pt x="684" y="1184"/>
                    <a:pt x="646" y="1120"/>
                    <a:pt x="600" y="1112"/>
                  </a:cubicBezTo>
                  <a:cubicBezTo>
                    <a:pt x="354" y="1071"/>
                    <a:pt x="482" y="1131"/>
                    <a:pt x="396" y="1088"/>
                  </a:cubicBezTo>
                  <a:cubicBezTo>
                    <a:pt x="407" y="1042"/>
                    <a:pt x="429" y="1012"/>
                    <a:pt x="444" y="968"/>
                  </a:cubicBezTo>
                  <a:cubicBezTo>
                    <a:pt x="448" y="876"/>
                    <a:pt x="449" y="784"/>
                    <a:pt x="456" y="692"/>
                  </a:cubicBezTo>
                  <a:cubicBezTo>
                    <a:pt x="458" y="664"/>
                    <a:pt x="484" y="560"/>
                    <a:pt x="420" y="560"/>
                  </a:cubicBezTo>
                  <a:cubicBezTo>
                    <a:pt x="406" y="560"/>
                    <a:pt x="436" y="584"/>
                    <a:pt x="444" y="596"/>
                  </a:cubicBezTo>
                  <a:cubicBezTo>
                    <a:pt x="452" y="584"/>
                    <a:pt x="471" y="574"/>
                    <a:pt x="468" y="560"/>
                  </a:cubicBezTo>
                  <a:cubicBezTo>
                    <a:pt x="465" y="546"/>
                    <a:pt x="443" y="545"/>
                    <a:pt x="432" y="536"/>
                  </a:cubicBezTo>
                  <a:cubicBezTo>
                    <a:pt x="385" y="497"/>
                    <a:pt x="347" y="460"/>
                    <a:pt x="288" y="440"/>
                  </a:cubicBezTo>
                  <a:cubicBezTo>
                    <a:pt x="292" y="428"/>
                    <a:pt x="308" y="414"/>
                    <a:pt x="300" y="404"/>
                  </a:cubicBezTo>
                  <a:cubicBezTo>
                    <a:pt x="290" y="391"/>
                    <a:pt x="268" y="397"/>
                    <a:pt x="252" y="392"/>
                  </a:cubicBezTo>
                  <a:cubicBezTo>
                    <a:pt x="240" y="389"/>
                    <a:pt x="228" y="384"/>
                    <a:pt x="216" y="380"/>
                  </a:cubicBezTo>
                  <a:cubicBezTo>
                    <a:pt x="106" y="214"/>
                    <a:pt x="227" y="379"/>
                    <a:pt x="120" y="272"/>
                  </a:cubicBezTo>
                  <a:cubicBezTo>
                    <a:pt x="110" y="262"/>
                    <a:pt x="102" y="249"/>
                    <a:pt x="96" y="236"/>
                  </a:cubicBezTo>
                  <a:cubicBezTo>
                    <a:pt x="90" y="225"/>
                    <a:pt x="92" y="210"/>
                    <a:pt x="84" y="200"/>
                  </a:cubicBezTo>
                  <a:cubicBezTo>
                    <a:pt x="71" y="185"/>
                    <a:pt x="50" y="178"/>
                    <a:pt x="36" y="164"/>
                  </a:cubicBezTo>
                  <a:cubicBezTo>
                    <a:pt x="1" y="129"/>
                    <a:pt x="0" y="89"/>
                    <a:pt x="0" y="44"/>
                  </a:cubicBezTo>
                  <a:close/>
                </a:path>
              </a:pathLst>
            </a:custGeom>
            <a:solidFill>
              <a:schemeClr val="folHlink"/>
            </a:solidFill>
            <a:ln w="3810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dirty="0"/>
            </a:p>
          </p:txBody>
        </p:sp>
        <p:sp>
          <p:nvSpPr>
            <p:cNvPr id="15380" name="Freeform 37"/>
            <p:cNvSpPr>
              <a:spLocks/>
            </p:cNvSpPr>
            <p:nvPr>
              <p:custDataLst>
                <p:tags r:id="rId13"/>
              </p:custDataLst>
            </p:nvPr>
          </p:nvSpPr>
          <p:spPr bwMode="auto">
            <a:xfrm>
              <a:off x="1486" y="2188"/>
              <a:ext cx="2184" cy="1556"/>
            </a:xfrm>
            <a:custGeom>
              <a:avLst/>
              <a:gdLst>
                <a:gd name="T0" fmla="*/ 134 w 2299"/>
                <a:gd name="T1" fmla="*/ 288 h 1512"/>
                <a:gd name="T2" fmla="*/ 51 w 2299"/>
                <a:gd name="T3" fmla="*/ 694 h 1512"/>
                <a:gd name="T4" fmla="*/ 21 w 2299"/>
                <a:gd name="T5" fmla="*/ 785 h 1512"/>
                <a:gd name="T6" fmla="*/ 0 w 2299"/>
                <a:gd name="T7" fmla="*/ 863 h 1512"/>
                <a:gd name="T8" fmla="*/ 9 w 2299"/>
                <a:gd name="T9" fmla="*/ 1112 h 1512"/>
                <a:gd name="T10" fmla="*/ 30 w 2299"/>
                <a:gd name="T11" fmla="*/ 1269 h 1512"/>
                <a:gd name="T12" fmla="*/ 42 w 2299"/>
                <a:gd name="T13" fmla="*/ 1399 h 1512"/>
                <a:gd name="T14" fmla="*/ 51 w 2299"/>
                <a:gd name="T15" fmla="*/ 1439 h 1512"/>
                <a:gd name="T16" fmla="*/ 144 w 2299"/>
                <a:gd name="T17" fmla="*/ 1452 h 1512"/>
                <a:gd name="T18" fmla="*/ 339 w 2299"/>
                <a:gd name="T19" fmla="*/ 1464 h 1512"/>
                <a:gd name="T20" fmla="*/ 545 w 2299"/>
                <a:gd name="T21" fmla="*/ 1504 h 1512"/>
                <a:gd name="T22" fmla="*/ 669 w 2299"/>
                <a:gd name="T23" fmla="*/ 1543 h 1512"/>
                <a:gd name="T24" fmla="*/ 750 w 2299"/>
                <a:gd name="T25" fmla="*/ 1596 h 1512"/>
                <a:gd name="T26" fmla="*/ 792 w 2299"/>
                <a:gd name="T27" fmla="*/ 1608 h 1512"/>
                <a:gd name="T28" fmla="*/ 905 w 2299"/>
                <a:gd name="T29" fmla="*/ 1648 h 1512"/>
                <a:gd name="T30" fmla="*/ 978 w 2299"/>
                <a:gd name="T31" fmla="*/ 1335 h 1512"/>
                <a:gd name="T32" fmla="*/ 1091 w 2299"/>
                <a:gd name="T33" fmla="*/ 1399 h 1512"/>
                <a:gd name="T34" fmla="*/ 1152 w 2299"/>
                <a:gd name="T35" fmla="*/ 1413 h 1512"/>
                <a:gd name="T36" fmla="*/ 1286 w 2299"/>
                <a:gd name="T37" fmla="*/ 1491 h 1512"/>
                <a:gd name="T38" fmla="*/ 1543 w 2299"/>
                <a:gd name="T39" fmla="*/ 1582 h 1512"/>
                <a:gd name="T40" fmla="*/ 1945 w 2299"/>
                <a:gd name="T41" fmla="*/ 1530 h 1512"/>
                <a:gd name="T42" fmla="*/ 1924 w 2299"/>
                <a:gd name="T43" fmla="*/ 1215 h 1512"/>
                <a:gd name="T44" fmla="*/ 1852 w 2299"/>
                <a:gd name="T45" fmla="*/ 954 h 1512"/>
                <a:gd name="T46" fmla="*/ 1842 w 2299"/>
                <a:gd name="T47" fmla="*/ 1020 h 1512"/>
                <a:gd name="T48" fmla="*/ 1821 w 2299"/>
                <a:gd name="T49" fmla="*/ 1098 h 1512"/>
                <a:gd name="T50" fmla="*/ 1779 w 2299"/>
                <a:gd name="T51" fmla="*/ 1269 h 1512"/>
                <a:gd name="T52" fmla="*/ 1749 w 2299"/>
                <a:gd name="T53" fmla="*/ 1242 h 1512"/>
                <a:gd name="T54" fmla="*/ 1677 w 2299"/>
                <a:gd name="T55" fmla="*/ 1086 h 1512"/>
                <a:gd name="T56" fmla="*/ 1667 w 2299"/>
                <a:gd name="T57" fmla="*/ 981 h 1512"/>
                <a:gd name="T58" fmla="*/ 1574 w 2299"/>
                <a:gd name="T59" fmla="*/ 915 h 1512"/>
                <a:gd name="T60" fmla="*/ 1523 w 2299"/>
                <a:gd name="T61" fmla="*/ 798 h 1512"/>
                <a:gd name="T62" fmla="*/ 1512 w 2299"/>
                <a:gd name="T63" fmla="*/ 575 h 1512"/>
                <a:gd name="T64" fmla="*/ 1482 w 2299"/>
                <a:gd name="T65" fmla="*/ 550 h 1512"/>
                <a:gd name="T66" fmla="*/ 1347 w 2299"/>
                <a:gd name="T67" fmla="*/ 536 h 1512"/>
                <a:gd name="T68" fmla="*/ 1111 w 2299"/>
                <a:gd name="T69" fmla="*/ 484 h 1512"/>
                <a:gd name="T70" fmla="*/ 1029 w 2299"/>
                <a:gd name="T71" fmla="*/ 353 h 1512"/>
                <a:gd name="T72" fmla="*/ 987 w 2299"/>
                <a:gd name="T73" fmla="*/ 314 h 1512"/>
                <a:gd name="T74" fmla="*/ 884 w 2299"/>
                <a:gd name="T75" fmla="*/ 156 h 1512"/>
                <a:gd name="T76" fmla="*/ 803 w 2299"/>
                <a:gd name="T77" fmla="*/ 51 h 1512"/>
                <a:gd name="T78" fmla="*/ 638 w 2299"/>
                <a:gd name="T79" fmla="*/ 0 h 1512"/>
                <a:gd name="T80" fmla="*/ 535 w 2299"/>
                <a:gd name="T81" fmla="*/ 12 h 1512"/>
                <a:gd name="T82" fmla="*/ 370 w 2299"/>
                <a:gd name="T83" fmla="*/ 39 h 1512"/>
                <a:gd name="T84" fmla="*/ 278 w 2299"/>
                <a:gd name="T85" fmla="*/ 92 h 1512"/>
                <a:gd name="T86" fmla="*/ 196 w 2299"/>
                <a:gd name="T87" fmla="*/ 171 h 1512"/>
                <a:gd name="T88" fmla="*/ 175 w 2299"/>
                <a:gd name="T89" fmla="*/ 210 h 1512"/>
                <a:gd name="T90" fmla="*/ 113 w 2299"/>
                <a:gd name="T91" fmla="*/ 288 h 1512"/>
                <a:gd name="T92" fmla="*/ 134 w 2299"/>
                <a:gd name="T93" fmla="*/ 288 h 1512"/>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299" h="1512">
                  <a:moveTo>
                    <a:pt x="156" y="264"/>
                  </a:moveTo>
                  <a:cubicBezTo>
                    <a:pt x="141" y="385"/>
                    <a:pt x="130" y="532"/>
                    <a:pt x="60" y="636"/>
                  </a:cubicBezTo>
                  <a:cubicBezTo>
                    <a:pt x="28" y="763"/>
                    <a:pt x="71" y="613"/>
                    <a:pt x="24" y="720"/>
                  </a:cubicBezTo>
                  <a:cubicBezTo>
                    <a:pt x="14" y="743"/>
                    <a:pt x="0" y="792"/>
                    <a:pt x="0" y="792"/>
                  </a:cubicBezTo>
                  <a:cubicBezTo>
                    <a:pt x="4" y="868"/>
                    <a:pt x="5" y="944"/>
                    <a:pt x="12" y="1020"/>
                  </a:cubicBezTo>
                  <a:cubicBezTo>
                    <a:pt x="17" y="1068"/>
                    <a:pt x="31" y="1116"/>
                    <a:pt x="36" y="1164"/>
                  </a:cubicBezTo>
                  <a:cubicBezTo>
                    <a:pt x="40" y="1204"/>
                    <a:pt x="42" y="1244"/>
                    <a:pt x="48" y="1284"/>
                  </a:cubicBezTo>
                  <a:cubicBezTo>
                    <a:pt x="50" y="1297"/>
                    <a:pt x="48" y="1315"/>
                    <a:pt x="60" y="1320"/>
                  </a:cubicBezTo>
                  <a:cubicBezTo>
                    <a:pt x="94" y="1333"/>
                    <a:pt x="132" y="1329"/>
                    <a:pt x="168" y="1332"/>
                  </a:cubicBezTo>
                  <a:cubicBezTo>
                    <a:pt x="244" y="1337"/>
                    <a:pt x="320" y="1340"/>
                    <a:pt x="396" y="1344"/>
                  </a:cubicBezTo>
                  <a:cubicBezTo>
                    <a:pt x="476" y="1357"/>
                    <a:pt x="556" y="1367"/>
                    <a:pt x="636" y="1380"/>
                  </a:cubicBezTo>
                  <a:cubicBezTo>
                    <a:pt x="776" y="1450"/>
                    <a:pt x="552" y="1345"/>
                    <a:pt x="780" y="1416"/>
                  </a:cubicBezTo>
                  <a:cubicBezTo>
                    <a:pt x="814" y="1427"/>
                    <a:pt x="844" y="1448"/>
                    <a:pt x="876" y="1464"/>
                  </a:cubicBezTo>
                  <a:cubicBezTo>
                    <a:pt x="891" y="1471"/>
                    <a:pt x="908" y="1471"/>
                    <a:pt x="924" y="1476"/>
                  </a:cubicBezTo>
                  <a:cubicBezTo>
                    <a:pt x="968" y="1489"/>
                    <a:pt x="1056" y="1512"/>
                    <a:pt x="1056" y="1512"/>
                  </a:cubicBezTo>
                  <a:cubicBezTo>
                    <a:pt x="1205" y="1475"/>
                    <a:pt x="1065" y="1336"/>
                    <a:pt x="1140" y="1224"/>
                  </a:cubicBezTo>
                  <a:cubicBezTo>
                    <a:pt x="1228" y="1242"/>
                    <a:pt x="1183" y="1225"/>
                    <a:pt x="1272" y="1284"/>
                  </a:cubicBezTo>
                  <a:cubicBezTo>
                    <a:pt x="1292" y="1297"/>
                    <a:pt x="1320" y="1292"/>
                    <a:pt x="1344" y="1296"/>
                  </a:cubicBezTo>
                  <a:cubicBezTo>
                    <a:pt x="1405" y="1342"/>
                    <a:pt x="1423" y="1355"/>
                    <a:pt x="1500" y="1368"/>
                  </a:cubicBezTo>
                  <a:cubicBezTo>
                    <a:pt x="1586" y="1425"/>
                    <a:pt x="1701" y="1427"/>
                    <a:pt x="1800" y="1452"/>
                  </a:cubicBezTo>
                  <a:cubicBezTo>
                    <a:pt x="1995" y="1446"/>
                    <a:pt x="2127" y="1498"/>
                    <a:pt x="2268" y="1404"/>
                  </a:cubicBezTo>
                  <a:cubicBezTo>
                    <a:pt x="2299" y="1310"/>
                    <a:pt x="2275" y="1208"/>
                    <a:pt x="2244" y="1116"/>
                  </a:cubicBezTo>
                  <a:cubicBezTo>
                    <a:pt x="2228" y="850"/>
                    <a:pt x="2279" y="956"/>
                    <a:pt x="2160" y="876"/>
                  </a:cubicBezTo>
                  <a:cubicBezTo>
                    <a:pt x="2156" y="896"/>
                    <a:pt x="2153" y="916"/>
                    <a:pt x="2148" y="936"/>
                  </a:cubicBezTo>
                  <a:cubicBezTo>
                    <a:pt x="2141" y="960"/>
                    <a:pt x="2124" y="1008"/>
                    <a:pt x="2124" y="1008"/>
                  </a:cubicBezTo>
                  <a:cubicBezTo>
                    <a:pt x="2123" y="1016"/>
                    <a:pt x="2135" y="1154"/>
                    <a:pt x="2076" y="1164"/>
                  </a:cubicBezTo>
                  <a:cubicBezTo>
                    <a:pt x="2062" y="1166"/>
                    <a:pt x="2052" y="1148"/>
                    <a:pt x="2040" y="1140"/>
                  </a:cubicBezTo>
                  <a:cubicBezTo>
                    <a:pt x="2007" y="1090"/>
                    <a:pt x="1974" y="1051"/>
                    <a:pt x="1956" y="996"/>
                  </a:cubicBezTo>
                  <a:cubicBezTo>
                    <a:pt x="1952" y="964"/>
                    <a:pt x="1960" y="928"/>
                    <a:pt x="1944" y="900"/>
                  </a:cubicBezTo>
                  <a:cubicBezTo>
                    <a:pt x="1924" y="866"/>
                    <a:pt x="1872" y="852"/>
                    <a:pt x="1836" y="840"/>
                  </a:cubicBezTo>
                  <a:cubicBezTo>
                    <a:pt x="1781" y="757"/>
                    <a:pt x="1797" y="795"/>
                    <a:pt x="1776" y="732"/>
                  </a:cubicBezTo>
                  <a:cubicBezTo>
                    <a:pt x="1772" y="664"/>
                    <a:pt x="1778" y="595"/>
                    <a:pt x="1764" y="528"/>
                  </a:cubicBezTo>
                  <a:cubicBezTo>
                    <a:pt x="1761" y="514"/>
                    <a:pt x="1742" y="507"/>
                    <a:pt x="1728" y="504"/>
                  </a:cubicBezTo>
                  <a:cubicBezTo>
                    <a:pt x="1677" y="494"/>
                    <a:pt x="1624" y="497"/>
                    <a:pt x="1572" y="492"/>
                  </a:cubicBezTo>
                  <a:cubicBezTo>
                    <a:pt x="1478" y="483"/>
                    <a:pt x="1386" y="474"/>
                    <a:pt x="1296" y="444"/>
                  </a:cubicBezTo>
                  <a:cubicBezTo>
                    <a:pt x="1259" y="407"/>
                    <a:pt x="1237" y="361"/>
                    <a:pt x="1200" y="324"/>
                  </a:cubicBezTo>
                  <a:cubicBezTo>
                    <a:pt x="1186" y="310"/>
                    <a:pt x="1166" y="302"/>
                    <a:pt x="1152" y="288"/>
                  </a:cubicBezTo>
                  <a:cubicBezTo>
                    <a:pt x="1113" y="249"/>
                    <a:pt x="1068" y="188"/>
                    <a:pt x="1032" y="144"/>
                  </a:cubicBezTo>
                  <a:cubicBezTo>
                    <a:pt x="1003" y="110"/>
                    <a:pt x="982" y="65"/>
                    <a:pt x="936" y="48"/>
                  </a:cubicBezTo>
                  <a:cubicBezTo>
                    <a:pt x="875" y="25"/>
                    <a:pt x="806" y="21"/>
                    <a:pt x="744" y="0"/>
                  </a:cubicBezTo>
                  <a:cubicBezTo>
                    <a:pt x="704" y="4"/>
                    <a:pt x="664" y="7"/>
                    <a:pt x="624" y="12"/>
                  </a:cubicBezTo>
                  <a:cubicBezTo>
                    <a:pt x="560" y="19"/>
                    <a:pt x="432" y="36"/>
                    <a:pt x="432" y="36"/>
                  </a:cubicBezTo>
                  <a:cubicBezTo>
                    <a:pt x="346" y="65"/>
                    <a:pt x="381" y="46"/>
                    <a:pt x="324" y="84"/>
                  </a:cubicBezTo>
                  <a:cubicBezTo>
                    <a:pt x="292" y="132"/>
                    <a:pt x="275" y="125"/>
                    <a:pt x="228" y="156"/>
                  </a:cubicBezTo>
                  <a:cubicBezTo>
                    <a:pt x="220" y="168"/>
                    <a:pt x="214" y="181"/>
                    <a:pt x="204" y="192"/>
                  </a:cubicBezTo>
                  <a:cubicBezTo>
                    <a:pt x="181" y="217"/>
                    <a:pt x="132" y="264"/>
                    <a:pt x="132" y="264"/>
                  </a:cubicBezTo>
                  <a:cubicBezTo>
                    <a:pt x="148" y="328"/>
                    <a:pt x="140" y="328"/>
                    <a:pt x="156" y="264"/>
                  </a:cubicBezTo>
                  <a:close/>
                </a:path>
              </a:pathLst>
            </a:custGeom>
            <a:solidFill>
              <a:srgbClr val="FFFFCC"/>
            </a:solidFill>
            <a:ln w="3810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dirty="0"/>
            </a:p>
          </p:txBody>
        </p:sp>
        <p:sp>
          <p:nvSpPr>
            <p:cNvPr id="15381" name="Freeform 38"/>
            <p:cNvSpPr>
              <a:spLocks/>
            </p:cNvSpPr>
            <p:nvPr>
              <p:custDataLst>
                <p:tags r:id="rId14"/>
              </p:custDataLst>
            </p:nvPr>
          </p:nvSpPr>
          <p:spPr bwMode="auto">
            <a:xfrm>
              <a:off x="3233" y="1227"/>
              <a:ext cx="1704" cy="1291"/>
            </a:xfrm>
            <a:custGeom>
              <a:avLst/>
              <a:gdLst>
                <a:gd name="T0" fmla="*/ 155 w 1752"/>
                <a:gd name="T1" fmla="*/ 11 h 2464"/>
                <a:gd name="T2" fmla="*/ 408 w 1752"/>
                <a:gd name="T3" fmla="*/ 6 h 2464"/>
                <a:gd name="T4" fmla="*/ 839 w 1752"/>
                <a:gd name="T5" fmla="*/ 20 h 2464"/>
                <a:gd name="T6" fmla="*/ 784 w 1752"/>
                <a:gd name="T7" fmla="*/ 73 h 2464"/>
                <a:gd name="T8" fmla="*/ 740 w 1752"/>
                <a:gd name="T9" fmla="*/ 89 h 2464"/>
                <a:gd name="T10" fmla="*/ 718 w 1752"/>
                <a:gd name="T11" fmla="*/ 100 h 2464"/>
                <a:gd name="T12" fmla="*/ 861 w 1752"/>
                <a:gd name="T13" fmla="*/ 149 h 2464"/>
                <a:gd name="T14" fmla="*/ 939 w 1752"/>
                <a:gd name="T15" fmla="*/ 127 h 2464"/>
                <a:gd name="T16" fmla="*/ 1005 w 1752"/>
                <a:gd name="T17" fmla="*/ 93 h 2464"/>
                <a:gd name="T18" fmla="*/ 1083 w 1752"/>
                <a:gd name="T19" fmla="*/ 67 h 2464"/>
                <a:gd name="T20" fmla="*/ 1125 w 1752"/>
                <a:gd name="T21" fmla="*/ 93 h 2464"/>
                <a:gd name="T22" fmla="*/ 1182 w 1752"/>
                <a:gd name="T23" fmla="*/ 117 h 2464"/>
                <a:gd name="T24" fmla="*/ 1236 w 1752"/>
                <a:gd name="T25" fmla="*/ 145 h 2464"/>
                <a:gd name="T26" fmla="*/ 1347 w 1752"/>
                <a:gd name="T27" fmla="*/ 185 h 2464"/>
                <a:gd name="T28" fmla="*/ 1368 w 1752"/>
                <a:gd name="T29" fmla="*/ 200 h 2464"/>
                <a:gd name="T30" fmla="*/ 1380 w 1752"/>
                <a:gd name="T31" fmla="*/ 210 h 2464"/>
                <a:gd name="T32" fmla="*/ 1446 w 1752"/>
                <a:gd name="T33" fmla="*/ 224 h 2464"/>
                <a:gd name="T34" fmla="*/ 1524 w 1752"/>
                <a:gd name="T35" fmla="*/ 251 h 2464"/>
                <a:gd name="T36" fmla="*/ 1545 w 1752"/>
                <a:gd name="T37" fmla="*/ 261 h 2464"/>
                <a:gd name="T38" fmla="*/ 1579 w 1752"/>
                <a:gd name="T39" fmla="*/ 267 h 2464"/>
                <a:gd name="T40" fmla="*/ 1612 w 1752"/>
                <a:gd name="T41" fmla="*/ 277 h 2464"/>
                <a:gd name="T42" fmla="*/ 1413 w 1752"/>
                <a:gd name="T43" fmla="*/ 280 h 2464"/>
                <a:gd name="T44" fmla="*/ 1302 w 1752"/>
                <a:gd name="T45" fmla="*/ 294 h 2464"/>
                <a:gd name="T46" fmla="*/ 1236 w 1752"/>
                <a:gd name="T47" fmla="*/ 305 h 2464"/>
                <a:gd name="T48" fmla="*/ 1149 w 1752"/>
                <a:gd name="T49" fmla="*/ 325 h 2464"/>
                <a:gd name="T50" fmla="*/ 1005 w 1752"/>
                <a:gd name="T51" fmla="*/ 346 h 2464"/>
                <a:gd name="T52" fmla="*/ 905 w 1752"/>
                <a:gd name="T53" fmla="*/ 334 h 2464"/>
                <a:gd name="T54" fmla="*/ 828 w 1752"/>
                <a:gd name="T55" fmla="*/ 329 h 2464"/>
                <a:gd name="T56" fmla="*/ 695 w 1752"/>
                <a:gd name="T57" fmla="*/ 331 h 2464"/>
                <a:gd name="T58" fmla="*/ 596 w 1752"/>
                <a:gd name="T59" fmla="*/ 340 h 2464"/>
                <a:gd name="T60" fmla="*/ 530 w 1752"/>
                <a:gd name="T61" fmla="*/ 343 h 2464"/>
                <a:gd name="T62" fmla="*/ 331 w 1752"/>
                <a:gd name="T63" fmla="*/ 353 h 2464"/>
                <a:gd name="T64" fmla="*/ 265 w 1752"/>
                <a:gd name="T65" fmla="*/ 352 h 2464"/>
                <a:gd name="T66" fmla="*/ 254 w 1752"/>
                <a:gd name="T67" fmla="*/ 334 h 2464"/>
                <a:gd name="T68" fmla="*/ 221 w 1752"/>
                <a:gd name="T69" fmla="*/ 317 h 2464"/>
                <a:gd name="T70" fmla="*/ 165 w 1752"/>
                <a:gd name="T71" fmla="*/ 286 h 2464"/>
                <a:gd name="T72" fmla="*/ 132 w 1752"/>
                <a:gd name="T73" fmla="*/ 310 h 2464"/>
                <a:gd name="T74" fmla="*/ 111 w 1752"/>
                <a:gd name="T75" fmla="*/ 320 h 2464"/>
                <a:gd name="T76" fmla="*/ 33 w 1752"/>
                <a:gd name="T77" fmla="*/ 325 h 2464"/>
                <a:gd name="T78" fmla="*/ 99 w 1752"/>
                <a:gd name="T79" fmla="*/ 294 h 2464"/>
                <a:gd name="T80" fmla="*/ 54 w 1752"/>
                <a:gd name="T81" fmla="*/ 234 h 2464"/>
                <a:gd name="T82" fmla="*/ 33 w 1752"/>
                <a:gd name="T83" fmla="*/ 220 h 2464"/>
                <a:gd name="T84" fmla="*/ 12 w 1752"/>
                <a:gd name="T85" fmla="*/ 203 h 2464"/>
                <a:gd name="T86" fmla="*/ 0 w 1752"/>
                <a:gd name="T87" fmla="*/ 163 h 2464"/>
                <a:gd name="T88" fmla="*/ 45 w 1752"/>
                <a:gd name="T89" fmla="*/ 105 h 2464"/>
                <a:gd name="T90" fmla="*/ 78 w 1752"/>
                <a:gd name="T91" fmla="*/ 89 h 2464"/>
                <a:gd name="T92" fmla="*/ 144 w 1752"/>
                <a:gd name="T93" fmla="*/ 81 h 2464"/>
                <a:gd name="T94" fmla="*/ 132 w 1752"/>
                <a:gd name="T95" fmla="*/ 72 h 2464"/>
                <a:gd name="T96" fmla="*/ 88 w 1752"/>
                <a:gd name="T97" fmla="*/ 61 h 2464"/>
                <a:gd name="T98" fmla="*/ 78 w 1752"/>
                <a:gd name="T99" fmla="*/ 56 h 2464"/>
                <a:gd name="T100" fmla="*/ 99 w 1752"/>
                <a:gd name="T101" fmla="*/ 20 h 2464"/>
                <a:gd name="T102" fmla="*/ 111 w 1752"/>
                <a:gd name="T103" fmla="*/ 9 h 2464"/>
                <a:gd name="T104" fmla="*/ 144 w 1752"/>
                <a:gd name="T105" fmla="*/ 8 h 2464"/>
                <a:gd name="T106" fmla="*/ 155 w 1752"/>
                <a:gd name="T107" fmla="*/ 11 h 2464"/>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752" h="2464">
                  <a:moveTo>
                    <a:pt x="168" y="79"/>
                  </a:moveTo>
                  <a:cubicBezTo>
                    <a:pt x="258" y="49"/>
                    <a:pt x="349" y="50"/>
                    <a:pt x="444" y="43"/>
                  </a:cubicBezTo>
                  <a:cubicBezTo>
                    <a:pt x="670" y="51"/>
                    <a:pt x="773" y="0"/>
                    <a:pt x="912" y="139"/>
                  </a:cubicBezTo>
                  <a:cubicBezTo>
                    <a:pt x="964" y="295"/>
                    <a:pt x="895" y="381"/>
                    <a:pt x="852" y="511"/>
                  </a:cubicBezTo>
                  <a:cubicBezTo>
                    <a:pt x="838" y="552"/>
                    <a:pt x="821" y="581"/>
                    <a:pt x="804" y="619"/>
                  </a:cubicBezTo>
                  <a:cubicBezTo>
                    <a:pt x="794" y="642"/>
                    <a:pt x="780" y="691"/>
                    <a:pt x="780" y="691"/>
                  </a:cubicBezTo>
                  <a:cubicBezTo>
                    <a:pt x="810" y="840"/>
                    <a:pt x="807" y="943"/>
                    <a:pt x="936" y="1039"/>
                  </a:cubicBezTo>
                  <a:cubicBezTo>
                    <a:pt x="1027" y="1016"/>
                    <a:pt x="994" y="1040"/>
                    <a:pt x="1020" y="883"/>
                  </a:cubicBezTo>
                  <a:cubicBezTo>
                    <a:pt x="1050" y="704"/>
                    <a:pt x="1022" y="783"/>
                    <a:pt x="1092" y="643"/>
                  </a:cubicBezTo>
                  <a:cubicBezTo>
                    <a:pt x="1199" y="430"/>
                    <a:pt x="1086" y="553"/>
                    <a:pt x="1176" y="463"/>
                  </a:cubicBezTo>
                  <a:cubicBezTo>
                    <a:pt x="1227" y="539"/>
                    <a:pt x="1198" y="485"/>
                    <a:pt x="1224" y="643"/>
                  </a:cubicBezTo>
                  <a:cubicBezTo>
                    <a:pt x="1227" y="664"/>
                    <a:pt x="1281" y="804"/>
                    <a:pt x="1284" y="811"/>
                  </a:cubicBezTo>
                  <a:cubicBezTo>
                    <a:pt x="1296" y="883"/>
                    <a:pt x="1325" y="933"/>
                    <a:pt x="1344" y="1003"/>
                  </a:cubicBezTo>
                  <a:cubicBezTo>
                    <a:pt x="1410" y="1245"/>
                    <a:pt x="1347" y="1136"/>
                    <a:pt x="1464" y="1291"/>
                  </a:cubicBezTo>
                  <a:cubicBezTo>
                    <a:pt x="1472" y="1323"/>
                    <a:pt x="1481" y="1355"/>
                    <a:pt x="1488" y="1387"/>
                  </a:cubicBezTo>
                  <a:cubicBezTo>
                    <a:pt x="1493" y="1411"/>
                    <a:pt x="1489" y="1437"/>
                    <a:pt x="1500" y="1459"/>
                  </a:cubicBezTo>
                  <a:cubicBezTo>
                    <a:pt x="1518" y="1495"/>
                    <a:pt x="1572" y="1555"/>
                    <a:pt x="1572" y="1555"/>
                  </a:cubicBezTo>
                  <a:cubicBezTo>
                    <a:pt x="1626" y="1718"/>
                    <a:pt x="1590" y="1659"/>
                    <a:pt x="1656" y="1747"/>
                  </a:cubicBezTo>
                  <a:cubicBezTo>
                    <a:pt x="1664" y="1771"/>
                    <a:pt x="1668" y="1797"/>
                    <a:pt x="1680" y="1819"/>
                  </a:cubicBezTo>
                  <a:cubicBezTo>
                    <a:pt x="1688" y="1834"/>
                    <a:pt x="1705" y="1842"/>
                    <a:pt x="1716" y="1855"/>
                  </a:cubicBezTo>
                  <a:cubicBezTo>
                    <a:pt x="1742" y="1886"/>
                    <a:pt x="1740" y="1891"/>
                    <a:pt x="1752" y="1927"/>
                  </a:cubicBezTo>
                  <a:cubicBezTo>
                    <a:pt x="1680" y="1935"/>
                    <a:pt x="1607" y="1938"/>
                    <a:pt x="1536" y="1951"/>
                  </a:cubicBezTo>
                  <a:cubicBezTo>
                    <a:pt x="1481" y="1961"/>
                    <a:pt x="1449" y="2010"/>
                    <a:pt x="1416" y="2047"/>
                  </a:cubicBezTo>
                  <a:cubicBezTo>
                    <a:pt x="1393" y="2072"/>
                    <a:pt x="1363" y="2091"/>
                    <a:pt x="1344" y="2119"/>
                  </a:cubicBezTo>
                  <a:cubicBezTo>
                    <a:pt x="1318" y="2158"/>
                    <a:pt x="1283" y="2228"/>
                    <a:pt x="1248" y="2263"/>
                  </a:cubicBezTo>
                  <a:cubicBezTo>
                    <a:pt x="1197" y="2314"/>
                    <a:pt x="1143" y="2356"/>
                    <a:pt x="1092" y="2407"/>
                  </a:cubicBezTo>
                  <a:cubicBezTo>
                    <a:pt x="1024" y="2384"/>
                    <a:pt x="1065" y="2404"/>
                    <a:pt x="984" y="2323"/>
                  </a:cubicBezTo>
                  <a:cubicBezTo>
                    <a:pt x="969" y="2308"/>
                    <a:pt x="922" y="2294"/>
                    <a:pt x="900" y="2287"/>
                  </a:cubicBezTo>
                  <a:cubicBezTo>
                    <a:pt x="852" y="2291"/>
                    <a:pt x="804" y="2293"/>
                    <a:pt x="756" y="2299"/>
                  </a:cubicBezTo>
                  <a:cubicBezTo>
                    <a:pt x="716" y="2304"/>
                    <a:pt x="676" y="2340"/>
                    <a:pt x="648" y="2359"/>
                  </a:cubicBezTo>
                  <a:cubicBezTo>
                    <a:pt x="627" y="2373"/>
                    <a:pt x="599" y="2372"/>
                    <a:pt x="576" y="2383"/>
                  </a:cubicBezTo>
                  <a:cubicBezTo>
                    <a:pt x="507" y="2417"/>
                    <a:pt x="434" y="2436"/>
                    <a:pt x="360" y="2455"/>
                  </a:cubicBezTo>
                  <a:cubicBezTo>
                    <a:pt x="336" y="2451"/>
                    <a:pt x="301" y="2464"/>
                    <a:pt x="288" y="2443"/>
                  </a:cubicBezTo>
                  <a:cubicBezTo>
                    <a:pt x="266" y="2409"/>
                    <a:pt x="283" y="2363"/>
                    <a:pt x="276" y="2323"/>
                  </a:cubicBezTo>
                  <a:cubicBezTo>
                    <a:pt x="268" y="2282"/>
                    <a:pt x="250" y="2244"/>
                    <a:pt x="240" y="2203"/>
                  </a:cubicBezTo>
                  <a:cubicBezTo>
                    <a:pt x="231" y="2090"/>
                    <a:pt x="249" y="2056"/>
                    <a:pt x="180" y="1987"/>
                  </a:cubicBezTo>
                  <a:cubicBezTo>
                    <a:pt x="170" y="2047"/>
                    <a:pt x="164" y="2095"/>
                    <a:pt x="144" y="2155"/>
                  </a:cubicBezTo>
                  <a:cubicBezTo>
                    <a:pt x="136" y="2179"/>
                    <a:pt x="141" y="2213"/>
                    <a:pt x="120" y="2227"/>
                  </a:cubicBezTo>
                  <a:cubicBezTo>
                    <a:pt x="70" y="2260"/>
                    <a:pt x="98" y="2248"/>
                    <a:pt x="36" y="2263"/>
                  </a:cubicBezTo>
                  <a:cubicBezTo>
                    <a:pt x="46" y="2184"/>
                    <a:pt x="64" y="2114"/>
                    <a:pt x="108" y="2047"/>
                  </a:cubicBezTo>
                  <a:cubicBezTo>
                    <a:pt x="98" y="1904"/>
                    <a:pt x="83" y="1768"/>
                    <a:pt x="60" y="1627"/>
                  </a:cubicBezTo>
                  <a:cubicBezTo>
                    <a:pt x="30" y="1449"/>
                    <a:pt x="64" y="1652"/>
                    <a:pt x="36" y="1531"/>
                  </a:cubicBezTo>
                  <a:cubicBezTo>
                    <a:pt x="27" y="1491"/>
                    <a:pt x="12" y="1411"/>
                    <a:pt x="12" y="1411"/>
                  </a:cubicBezTo>
                  <a:cubicBezTo>
                    <a:pt x="8" y="1319"/>
                    <a:pt x="0" y="1227"/>
                    <a:pt x="0" y="1135"/>
                  </a:cubicBezTo>
                  <a:cubicBezTo>
                    <a:pt x="0" y="987"/>
                    <a:pt x="7" y="863"/>
                    <a:pt x="48" y="727"/>
                  </a:cubicBezTo>
                  <a:cubicBezTo>
                    <a:pt x="59" y="691"/>
                    <a:pt x="57" y="646"/>
                    <a:pt x="84" y="619"/>
                  </a:cubicBezTo>
                  <a:cubicBezTo>
                    <a:pt x="130" y="573"/>
                    <a:pt x="106" y="592"/>
                    <a:pt x="156" y="559"/>
                  </a:cubicBezTo>
                  <a:cubicBezTo>
                    <a:pt x="152" y="539"/>
                    <a:pt x="152" y="518"/>
                    <a:pt x="144" y="499"/>
                  </a:cubicBezTo>
                  <a:cubicBezTo>
                    <a:pt x="132" y="473"/>
                    <a:pt x="105" y="454"/>
                    <a:pt x="96" y="427"/>
                  </a:cubicBezTo>
                  <a:cubicBezTo>
                    <a:pt x="92" y="415"/>
                    <a:pt x="88" y="403"/>
                    <a:pt x="84" y="391"/>
                  </a:cubicBezTo>
                  <a:cubicBezTo>
                    <a:pt x="93" y="268"/>
                    <a:pt x="93" y="247"/>
                    <a:pt x="108" y="139"/>
                  </a:cubicBezTo>
                  <a:cubicBezTo>
                    <a:pt x="111" y="115"/>
                    <a:pt x="108" y="88"/>
                    <a:pt x="120" y="67"/>
                  </a:cubicBezTo>
                  <a:cubicBezTo>
                    <a:pt x="126" y="56"/>
                    <a:pt x="144" y="59"/>
                    <a:pt x="156" y="55"/>
                  </a:cubicBezTo>
                  <a:cubicBezTo>
                    <a:pt x="200" y="70"/>
                    <a:pt x="203" y="61"/>
                    <a:pt x="168" y="79"/>
                  </a:cubicBezTo>
                  <a:close/>
                </a:path>
              </a:pathLst>
            </a:custGeom>
            <a:solidFill>
              <a:schemeClr val="hlink"/>
            </a:solidFill>
            <a:ln w="3810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dirty="0"/>
            </a:p>
          </p:txBody>
        </p:sp>
        <p:sp>
          <p:nvSpPr>
            <p:cNvPr id="15382" name="Freeform 39"/>
            <p:cNvSpPr>
              <a:spLocks/>
            </p:cNvSpPr>
            <p:nvPr>
              <p:custDataLst>
                <p:tags r:id="rId15"/>
              </p:custDataLst>
            </p:nvPr>
          </p:nvSpPr>
          <p:spPr bwMode="auto">
            <a:xfrm>
              <a:off x="3233" y="2141"/>
              <a:ext cx="1710" cy="1414"/>
            </a:xfrm>
            <a:custGeom>
              <a:avLst/>
              <a:gdLst>
                <a:gd name="T0" fmla="*/ 21 w 1795"/>
                <a:gd name="T1" fmla="*/ 187 h 1296"/>
                <a:gd name="T2" fmla="*/ 72 w 1795"/>
                <a:gd name="T3" fmla="*/ 47 h 1296"/>
                <a:gd name="T4" fmla="*/ 166 w 1795"/>
                <a:gd name="T5" fmla="*/ 0 h 1296"/>
                <a:gd name="T6" fmla="*/ 228 w 1795"/>
                <a:gd name="T7" fmla="*/ 125 h 1296"/>
                <a:gd name="T8" fmla="*/ 363 w 1795"/>
                <a:gd name="T9" fmla="*/ 327 h 1296"/>
                <a:gd name="T10" fmla="*/ 1016 w 1795"/>
                <a:gd name="T11" fmla="*/ 249 h 1296"/>
                <a:gd name="T12" fmla="*/ 1079 w 1795"/>
                <a:gd name="T13" fmla="*/ 218 h 1296"/>
                <a:gd name="T14" fmla="*/ 1131 w 1795"/>
                <a:gd name="T15" fmla="*/ 109 h 1296"/>
                <a:gd name="T16" fmla="*/ 1379 w 1795"/>
                <a:gd name="T17" fmla="*/ 31 h 1296"/>
                <a:gd name="T18" fmla="*/ 1515 w 1795"/>
                <a:gd name="T19" fmla="*/ 47 h 1296"/>
                <a:gd name="T20" fmla="*/ 1545 w 1795"/>
                <a:gd name="T21" fmla="*/ 62 h 1296"/>
                <a:gd name="T22" fmla="*/ 1484 w 1795"/>
                <a:gd name="T23" fmla="*/ 280 h 1296"/>
                <a:gd name="T24" fmla="*/ 1432 w 1795"/>
                <a:gd name="T25" fmla="*/ 530 h 1296"/>
                <a:gd name="T26" fmla="*/ 1379 w 1795"/>
                <a:gd name="T27" fmla="*/ 1294 h 1296"/>
                <a:gd name="T28" fmla="*/ 1256 w 1795"/>
                <a:gd name="T29" fmla="*/ 1246 h 1296"/>
                <a:gd name="T30" fmla="*/ 861 w 1795"/>
                <a:gd name="T31" fmla="*/ 1123 h 1296"/>
                <a:gd name="T32" fmla="*/ 664 w 1795"/>
                <a:gd name="T33" fmla="*/ 1417 h 1296"/>
                <a:gd name="T34" fmla="*/ 592 w 1795"/>
                <a:gd name="T35" fmla="*/ 1417 h 1296"/>
                <a:gd name="T36" fmla="*/ 498 w 1795"/>
                <a:gd name="T37" fmla="*/ 1450 h 1296"/>
                <a:gd name="T38" fmla="*/ 280 w 1795"/>
                <a:gd name="T39" fmla="*/ 1683 h 1296"/>
                <a:gd name="T40" fmla="*/ 187 w 1795"/>
                <a:gd name="T41" fmla="*/ 1558 h 1296"/>
                <a:gd name="T42" fmla="*/ 155 w 1795"/>
                <a:gd name="T43" fmla="*/ 1573 h 1296"/>
                <a:gd name="T44" fmla="*/ 145 w 1795"/>
                <a:gd name="T45" fmla="*/ 1621 h 1296"/>
                <a:gd name="T46" fmla="*/ 93 w 1795"/>
                <a:gd name="T47" fmla="*/ 1683 h 1296"/>
                <a:gd name="T48" fmla="*/ 63 w 1795"/>
                <a:gd name="T49" fmla="*/ 1668 h 1296"/>
                <a:gd name="T50" fmla="*/ 72 w 1795"/>
                <a:gd name="T51" fmla="*/ 1387 h 1296"/>
                <a:gd name="T52" fmla="*/ 72 w 1795"/>
                <a:gd name="T53" fmla="*/ 624 h 1296"/>
                <a:gd name="T54" fmla="*/ 21 w 1795"/>
                <a:gd name="T55" fmla="*/ 358 h 1296"/>
                <a:gd name="T56" fmla="*/ 0 w 1795"/>
                <a:gd name="T57" fmla="*/ 265 h 1296"/>
                <a:gd name="T58" fmla="*/ 21 w 1795"/>
                <a:gd name="T59" fmla="*/ 187 h 129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1795" h="1296">
                  <a:moveTo>
                    <a:pt x="24" y="144"/>
                  </a:moveTo>
                  <a:cubicBezTo>
                    <a:pt x="45" y="81"/>
                    <a:pt x="29" y="119"/>
                    <a:pt x="84" y="36"/>
                  </a:cubicBezTo>
                  <a:cubicBezTo>
                    <a:pt x="105" y="4"/>
                    <a:pt x="192" y="0"/>
                    <a:pt x="192" y="0"/>
                  </a:cubicBezTo>
                  <a:cubicBezTo>
                    <a:pt x="265" y="24"/>
                    <a:pt x="235" y="39"/>
                    <a:pt x="264" y="96"/>
                  </a:cubicBezTo>
                  <a:cubicBezTo>
                    <a:pt x="306" y="179"/>
                    <a:pt x="341" y="213"/>
                    <a:pt x="420" y="252"/>
                  </a:cubicBezTo>
                  <a:cubicBezTo>
                    <a:pt x="673" y="233"/>
                    <a:pt x="921" y="203"/>
                    <a:pt x="1176" y="192"/>
                  </a:cubicBezTo>
                  <a:cubicBezTo>
                    <a:pt x="1200" y="184"/>
                    <a:pt x="1234" y="189"/>
                    <a:pt x="1248" y="168"/>
                  </a:cubicBezTo>
                  <a:cubicBezTo>
                    <a:pt x="1257" y="154"/>
                    <a:pt x="1299" y="90"/>
                    <a:pt x="1308" y="84"/>
                  </a:cubicBezTo>
                  <a:cubicBezTo>
                    <a:pt x="1375" y="40"/>
                    <a:pt x="1513" y="45"/>
                    <a:pt x="1596" y="24"/>
                  </a:cubicBezTo>
                  <a:cubicBezTo>
                    <a:pt x="1648" y="28"/>
                    <a:pt x="1700" y="30"/>
                    <a:pt x="1752" y="36"/>
                  </a:cubicBezTo>
                  <a:cubicBezTo>
                    <a:pt x="1765" y="38"/>
                    <a:pt x="1786" y="35"/>
                    <a:pt x="1788" y="48"/>
                  </a:cubicBezTo>
                  <a:cubicBezTo>
                    <a:pt x="1795" y="100"/>
                    <a:pt x="1744" y="174"/>
                    <a:pt x="1716" y="216"/>
                  </a:cubicBezTo>
                  <a:cubicBezTo>
                    <a:pt x="1699" y="284"/>
                    <a:pt x="1673" y="341"/>
                    <a:pt x="1656" y="408"/>
                  </a:cubicBezTo>
                  <a:cubicBezTo>
                    <a:pt x="1658" y="472"/>
                    <a:pt x="1715" y="897"/>
                    <a:pt x="1596" y="996"/>
                  </a:cubicBezTo>
                  <a:cubicBezTo>
                    <a:pt x="1558" y="1028"/>
                    <a:pt x="1499" y="976"/>
                    <a:pt x="1452" y="960"/>
                  </a:cubicBezTo>
                  <a:cubicBezTo>
                    <a:pt x="1306" y="911"/>
                    <a:pt x="1148" y="889"/>
                    <a:pt x="996" y="864"/>
                  </a:cubicBezTo>
                  <a:cubicBezTo>
                    <a:pt x="725" y="880"/>
                    <a:pt x="785" y="830"/>
                    <a:pt x="768" y="1092"/>
                  </a:cubicBezTo>
                  <a:cubicBezTo>
                    <a:pt x="692" y="1073"/>
                    <a:pt x="748" y="1078"/>
                    <a:pt x="684" y="1092"/>
                  </a:cubicBezTo>
                  <a:cubicBezTo>
                    <a:pt x="661" y="1097"/>
                    <a:pt x="603" y="1101"/>
                    <a:pt x="576" y="1116"/>
                  </a:cubicBezTo>
                  <a:cubicBezTo>
                    <a:pt x="485" y="1167"/>
                    <a:pt x="423" y="1263"/>
                    <a:pt x="324" y="1296"/>
                  </a:cubicBezTo>
                  <a:cubicBezTo>
                    <a:pt x="255" y="1279"/>
                    <a:pt x="254" y="1257"/>
                    <a:pt x="216" y="1200"/>
                  </a:cubicBezTo>
                  <a:cubicBezTo>
                    <a:pt x="204" y="1204"/>
                    <a:pt x="189" y="1203"/>
                    <a:pt x="180" y="1212"/>
                  </a:cubicBezTo>
                  <a:cubicBezTo>
                    <a:pt x="171" y="1221"/>
                    <a:pt x="174" y="1237"/>
                    <a:pt x="168" y="1248"/>
                  </a:cubicBezTo>
                  <a:cubicBezTo>
                    <a:pt x="146" y="1291"/>
                    <a:pt x="150" y="1282"/>
                    <a:pt x="108" y="1296"/>
                  </a:cubicBezTo>
                  <a:cubicBezTo>
                    <a:pt x="96" y="1292"/>
                    <a:pt x="80" y="1294"/>
                    <a:pt x="72" y="1284"/>
                  </a:cubicBezTo>
                  <a:cubicBezTo>
                    <a:pt x="35" y="1238"/>
                    <a:pt x="66" y="1121"/>
                    <a:pt x="84" y="1068"/>
                  </a:cubicBezTo>
                  <a:cubicBezTo>
                    <a:pt x="115" y="819"/>
                    <a:pt x="103" y="952"/>
                    <a:pt x="84" y="480"/>
                  </a:cubicBezTo>
                  <a:cubicBezTo>
                    <a:pt x="81" y="394"/>
                    <a:pt x="55" y="347"/>
                    <a:pt x="24" y="276"/>
                  </a:cubicBezTo>
                  <a:cubicBezTo>
                    <a:pt x="14" y="253"/>
                    <a:pt x="0" y="204"/>
                    <a:pt x="0" y="204"/>
                  </a:cubicBezTo>
                  <a:cubicBezTo>
                    <a:pt x="13" y="151"/>
                    <a:pt x="0" y="168"/>
                    <a:pt x="24" y="144"/>
                  </a:cubicBezTo>
                  <a:close/>
                </a:path>
              </a:pathLst>
            </a:custGeom>
            <a:solidFill>
              <a:srgbClr val="CCFFCC"/>
            </a:solidFill>
            <a:ln w="3810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dirty="0"/>
            </a:p>
          </p:txBody>
        </p:sp>
      </p:grpSp>
      <p:sp>
        <p:nvSpPr>
          <p:cNvPr id="17" name="Text Box 61"/>
          <p:cNvSpPr txBox="1">
            <a:spLocks noChangeArrowheads="1"/>
          </p:cNvSpPr>
          <p:nvPr>
            <p:custDataLst>
              <p:tags r:id="rId1"/>
            </p:custDataLst>
          </p:nvPr>
        </p:nvSpPr>
        <p:spPr bwMode="auto">
          <a:xfrm>
            <a:off x="482583" y="4429693"/>
            <a:ext cx="1991251" cy="830997"/>
          </a:xfrm>
          <a:prstGeom prst="rect">
            <a:avLst/>
          </a:prstGeom>
          <a:solidFill>
            <a:srgbClr val="FFFFCC"/>
          </a:solidFill>
          <a:ln w="12700" cap="sq">
            <a:solidFill>
              <a:schemeClr val="accent2"/>
            </a:solidFill>
            <a:miter lim="800000"/>
            <a:headEnd type="none" w="sm" len="sm"/>
            <a:tailEnd type="none" w="sm" len="sm"/>
          </a:ln>
          <a:effectLst>
            <a:outerShdw dist="107763" dir="2700000" algn="ctr" rotWithShape="0">
              <a:srgbClr val="808080"/>
            </a:outerShdw>
          </a:effectLst>
        </p:spPr>
        <p:txBody>
          <a:bodyPr wrap="non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a:spcBef>
                <a:spcPct val="0"/>
              </a:spcBef>
              <a:buFontTx/>
              <a:buNone/>
            </a:pPr>
            <a:r>
              <a:rPr lang="en-GB" altLang="en-US" dirty="0">
                <a:solidFill>
                  <a:srgbClr val="0033CC"/>
                </a:solidFill>
              </a:rPr>
              <a:t>Level 1 </a:t>
            </a:r>
          </a:p>
          <a:p>
            <a:pPr algn="ctr">
              <a:spcBef>
                <a:spcPct val="0"/>
              </a:spcBef>
              <a:buFontTx/>
              <a:buNone/>
            </a:pPr>
            <a:r>
              <a:rPr lang="en-GB" altLang="en-US" dirty="0">
                <a:solidFill>
                  <a:srgbClr val="0033CC"/>
                </a:solidFill>
              </a:rPr>
              <a:t>Local Area</a:t>
            </a:r>
          </a:p>
        </p:txBody>
      </p:sp>
      <p:grpSp>
        <p:nvGrpSpPr>
          <p:cNvPr id="15365" name="Group 9"/>
          <p:cNvGrpSpPr>
            <a:grpSpLocks/>
          </p:cNvGrpSpPr>
          <p:nvPr/>
        </p:nvGrpSpPr>
        <p:grpSpPr bwMode="auto">
          <a:xfrm>
            <a:off x="3603625" y="2936875"/>
            <a:ext cx="1795463" cy="1604963"/>
            <a:chOff x="3456" y="2109"/>
            <a:chExt cx="732" cy="1011"/>
          </a:xfrm>
        </p:grpSpPr>
        <p:sp>
          <p:nvSpPr>
            <p:cNvPr id="15374" name="Oval 10"/>
            <p:cNvSpPr>
              <a:spLocks noChangeArrowheads="1"/>
            </p:cNvSpPr>
            <p:nvPr>
              <p:custDataLst>
                <p:tags r:id="rId7"/>
              </p:custDataLst>
            </p:nvPr>
          </p:nvSpPr>
          <p:spPr bwMode="auto">
            <a:xfrm>
              <a:off x="4092" y="2704"/>
              <a:ext cx="96" cy="96"/>
            </a:xfrm>
            <a:prstGeom prst="ellipse">
              <a:avLst/>
            </a:prstGeom>
            <a:solidFill>
              <a:srgbClr val="FFFF66"/>
            </a:solidFill>
            <a:ln w="12700" cap="sq">
              <a:solidFill>
                <a:schemeClr val="accent2"/>
              </a:solidFill>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endParaRPr lang="en-US" altLang="en-US" sz="3200" dirty="0">
                <a:solidFill>
                  <a:schemeClr val="bg1"/>
                </a:solidFill>
              </a:endParaRPr>
            </a:p>
          </p:txBody>
        </p:sp>
        <p:sp>
          <p:nvSpPr>
            <p:cNvPr id="15375" name="Oval 11"/>
            <p:cNvSpPr>
              <a:spLocks noChangeArrowheads="1"/>
            </p:cNvSpPr>
            <p:nvPr>
              <p:custDataLst>
                <p:tags r:id="rId8"/>
              </p:custDataLst>
            </p:nvPr>
          </p:nvSpPr>
          <p:spPr bwMode="auto">
            <a:xfrm>
              <a:off x="3456" y="3024"/>
              <a:ext cx="96" cy="96"/>
            </a:xfrm>
            <a:prstGeom prst="ellipse">
              <a:avLst/>
            </a:prstGeom>
            <a:solidFill>
              <a:srgbClr val="FFFF66"/>
            </a:solidFill>
            <a:ln w="12700" cap="sq">
              <a:solidFill>
                <a:schemeClr val="accent2"/>
              </a:solidFill>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endParaRPr lang="en-US" altLang="en-US" sz="3200" dirty="0">
                <a:solidFill>
                  <a:schemeClr val="bg1"/>
                </a:solidFill>
              </a:endParaRPr>
            </a:p>
          </p:txBody>
        </p:sp>
        <p:sp>
          <p:nvSpPr>
            <p:cNvPr id="15376" name="Oval 12"/>
            <p:cNvSpPr>
              <a:spLocks noChangeArrowheads="1"/>
            </p:cNvSpPr>
            <p:nvPr>
              <p:custDataLst>
                <p:tags r:id="rId9"/>
              </p:custDataLst>
            </p:nvPr>
          </p:nvSpPr>
          <p:spPr bwMode="auto">
            <a:xfrm>
              <a:off x="4090" y="2109"/>
              <a:ext cx="96" cy="96"/>
            </a:xfrm>
            <a:prstGeom prst="ellipse">
              <a:avLst/>
            </a:prstGeom>
            <a:solidFill>
              <a:srgbClr val="FFFF66"/>
            </a:solidFill>
            <a:ln w="12700" cap="sq">
              <a:solidFill>
                <a:schemeClr val="accent2"/>
              </a:solidFill>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endParaRPr lang="en-US" altLang="en-US" sz="3200" dirty="0">
                <a:solidFill>
                  <a:schemeClr val="bg1"/>
                </a:solidFill>
              </a:endParaRPr>
            </a:p>
          </p:txBody>
        </p:sp>
        <p:sp>
          <p:nvSpPr>
            <p:cNvPr id="15377" name="Oval 13"/>
            <p:cNvSpPr>
              <a:spLocks noChangeArrowheads="1"/>
            </p:cNvSpPr>
            <p:nvPr>
              <p:custDataLst>
                <p:tags r:id="rId10"/>
              </p:custDataLst>
            </p:nvPr>
          </p:nvSpPr>
          <p:spPr bwMode="auto">
            <a:xfrm>
              <a:off x="3481" y="2399"/>
              <a:ext cx="96" cy="96"/>
            </a:xfrm>
            <a:prstGeom prst="ellipse">
              <a:avLst/>
            </a:prstGeom>
            <a:solidFill>
              <a:srgbClr val="FFFF66"/>
            </a:solidFill>
            <a:ln w="12700" cap="sq">
              <a:solidFill>
                <a:schemeClr val="accent2"/>
              </a:solidFill>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endParaRPr lang="en-US" altLang="en-US" sz="3200" dirty="0">
                <a:solidFill>
                  <a:schemeClr val="bg1"/>
                </a:solidFill>
              </a:endParaRPr>
            </a:p>
          </p:txBody>
        </p:sp>
      </p:grpSp>
      <p:cxnSp>
        <p:nvCxnSpPr>
          <p:cNvPr id="15366" name="AutoShape 5"/>
          <p:cNvCxnSpPr>
            <a:cxnSpLocks noChangeShapeType="1"/>
          </p:cNvCxnSpPr>
          <p:nvPr/>
        </p:nvCxnSpPr>
        <p:spPr bwMode="auto">
          <a:xfrm>
            <a:off x="3709988" y="3549650"/>
            <a:ext cx="0" cy="815975"/>
          </a:xfrm>
          <a:prstGeom prst="straightConnector1">
            <a:avLst/>
          </a:prstGeom>
          <a:noFill/>
          <a:ln w="28575" cap="sq">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cxnSp>
      <p:cxnSp>
        <p:nvCxnSpPr>
          <p:cNvPr id="15367" name="AutoShape 5"/>
          <p:cNvCxnSpPr>
            <a:cxnSpLocks noChangeShapeType="1"/>
          </p:cNvCxnSpPr>
          <p:nvPr/>
        </p:nvCxnSpPr>
        <p:spPr bwMode="auto">
          <a:xfrm flipH="1" flipV="1">
            <a:off x="3933825" y="3554413"/>
            <a:ext cx="1246188" cy="357187"/>
          </a:xfrm>
          <a:prstGeom prst="straightConnector1">
            <a:avLst/>
          </a:prstGeom>
          <a:noFill/>
          <a:ln w="28575" cap="sq">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cxnSp>
      <p:cxnSp>
        <p:nvCxnSpPr>
          <p:cNvPr id="15368" name="AutoShape 5"/>
          <p:cNvCxnSpPr>
            <a:cxnSpLocks noChangeShapeType="1"/>
          </p:cNvCxnSpPr>
          <p:nvPr/>
        </p:nvCxnSpPr>
        <p:spPr bwMode="auto">
          <a:xfrm flipH="1">
            <a:off x="3906838" y="3017838"/>
            <a:ext cx="1246187" cy="379412"/>
          </a:xfrm>
          <a:prstGeom prst="straightConnector1">
            <a:avLst/>
          </a:prstGeom>
          <a:noFill/>
          <a:ln w="28575" cap="sq">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cxnSp>
      <p:sp>
        <p:nvSpPr>
          <p:cNvPr id="36" name="AutoShape 57"/>
          <p:cNvSpPr>
            <a:spLocks noChangeArrowheads="1"/>
          </p:cNvSpPr>
          <p:nvPr>
            <p:custDataLst>
              <p:tags r:id="rId2"/>
            </p:custDataLst>
          </p:nvPr>
        </p:nvSpPr>
        <p:spPr bwMode="auto">
          <a:xfrm rot="9193843">
            <a:off x="2751138" y="4457700"/>
            <a:ext cx="871537" cy="485775"/>
          </a:xfrm>
          <a:prstGeom prst="leftArrow">
            <a:avLst>
              <a:gd name="adj1" fmla="val 50000"/>
              <a:gd name="adj2" fmla="val 50244"/>
            </a:avLst>
          </a:prstGeom>
          <a:solidFill>
            <a:srgbClr val="FF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rot="10800000" wrap="none" anchor="ct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FontTx/>
              <a:buNone/>
            </a:pPr>
            <a:endParaRPr lang="en-US" altLang="en-US" sz="3200" dirty="0">
              <a:solidFill>
                <a:schemeClr val="bg1"/>
              </a:solidFill>
            </a:endParaRPr>
          </a:p>
        </p:txBody>
      </p:sp>
      <p:sp>
        <p:nvSpPr>
          <p:cNvPr id="37" name="AutoShape 59"/>
          <p:cNvSpPr>
            <a:spLocks noChangeArrowheads="1"/>
          </p:cNvSpPr>
          <p:nvPr>
            <p:custDataLst>
              <p:tags r:id="rId3"/>
            </p:custDataLst>
          </p:nvPr>
        </p:nvSpPr>
        <p:spPr bwMode="auto">
          <a:xfrm rot="18954445">
            <a:off x="6453439" y="4953735"/>
            <a:ext cx="1008062" cy="485775"/>
          </a:xfrm>
          <a:prstGeom prst="leftArrow">
            <a:avLst>
              <a:gd name="adj1" fmla="val 50000"/>
              <a:gd name="adj2" fmla="val 51879"/>
            </a:avLst>
          </a:prstGeom>
          <a:solidFill>
            <a:srgbClr val="FF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FontTx/>
              <a:buNone/>
            </a:pPr>
            <a:endParaRPr lang="en-US" altLang="en-US" sz="3200" dirty="0">
              <a:solidFill>
                <a:schemeClr val="bg1"/>
              </a:solidFill>
            </a:endParaRPr>
          </a:p>
        </p:txBody>
      </p:sp>
      <p:sp>
        <p:nvSpPr>
          <p:cNvPr id="38" name="Text Box 16"/>
          <p:cNvSpPr txBox="1">
            <a:spLocks noChangeArrowheads="1"/>
          </p:cNvSpPr>
          <p:nvPr>
            <p:custDataLst>
              <p:tags r:id="rId4"/>
            </p:custDataLst>
          </p:nvPr>
        </p:nvSpPr>
        <p:spPr bwMode="auto">
          <a:xfrm>
            <a:off x="5899379" y="3409535"/>
            <a:ext cx="3333750" cy="1200329"/>
          </a:xfrm>
          <a:prstGeom prst="rect">
            <a:avLst/>
          </a:prstGeom>
          <a:solidFill>
            <a:srgbClr val="FFFFCC"/>
          </a:solidFill>
          <a:ln w="12700" cap="sq">
            <a:solidFill>
              <a:schemeClr val="accent2"/>
            </a:solidFill>
            <a:miter lim="800000"/>
            <a:headEnd type="none" w="sm" len="sm"/>
            <a:tailEnd type="none" w="sm" len="sm"/>
          </a:ln>
          <a:effectLst>
            <a:outerShdw dist="107763" dir="2700000" algn="ctr" rotWithShape="0">
              <a:srgbClr val="808080"/>
            </a:outerShdw>
          </a:effec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a:spcBef>
                <a:spcPct val="50000"/>
              </a:spcBef>
              <a:buFontTx/>
              <a:buNone/>
            </a:pPr>
            <a:r>
              <a:rPr lang="en-GB" altLang="en-US" dirty="0">
                <a:solidFill>
                  <a:srgbClr val="0033CC"/>
                </a:solidFill>
              </a:rPr>
              <a:t>Level 3</a:t>
            </a:r>
            <a:br>
              <a:rPr lang="en-GB" altLang="en-US" dirty="0">
                <a:solidFill>
                  <a:srgbClr val="0033CC"/>
                </a:solidFill>
              </a:rPr>
            </a:br>
            <a:r>
              <a:rPr lang="en-GB" altLang="en-US" dirty="0">
                <a:solidFill>
                  <a:srgbClr val="0033CC"/>
                </a:solidFill>
              </a:rPr>
              <a:t>Serious &amp; Organised Crime</a:t>
            </a:r>
          </a:p>
        </p:txBody>
      </p:sp>
      <p:sp>
        <p:nvSpPr>
          <p:cNvPr id="39" name="AutoShape 58"/>
          <p:cNvSpPr>
            <a:spLocks noChangeArrowheads="1"/>
          </p:cNvSpPr>
          <p:nvPr>
            <p:custDataLst>
              <p:tags r:id="rId5"/>
            </p:custDataLst>
          </p:nvPr>
        </p:nvSpPr>
        <p:spPr bwMode="auto">
          <a:xfrm rot="20408718">
            <a:off x="5534820" y="2368283"/>
            <a:ext cx="1008062" cy="485775"/>
          </a:xfrm>
          <a:prstGeom prst="leftArrow">
            <a:avLst>
              <a:gd name="adj1" fmla="val 50000"/>
              <a:gd name="adj2" fmla="val 51879"/>
            </a:avLst>
          </a:prstGeom>
          <a:solidFill>
            <a:srgbClr val="FF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FontTx/>
              <a:buNone/>
            </a:pPr>
            <a:endParaRPr lang="en-US" altLang="en-US" sz="3200" dirty="0">
              <a:solidFill>
                <a:schemeClr val="bg1"/>
              </a:solidFill>
            </a:endParaRPr>
          </a:p>
        </p:txBody>
      </p:sp>
      <p:sp>
        <p:nvSpPr>
          <p:cNvPr id="40" name="Text Box 14"/>
          <p:cNvSpPr txBox="1">
            <a:spLocks noChangeArrowheads="1"/>
          </p:cNvSpPr>
          <p:nvPr>
            <p:custDataLst>
              <p:tags r:id="rId6"/>
            </p:custDataLst>
          </p:nvPr>
        </p:nvSpPr>
        <p:spPr bwMode="auto">
          <a:xfrm>
            <a:off x="6109017" y="1011204"/>
            <a:ext cx="2914475" cy="1200329"/>
          </a:xfrm>
          <a:prstGeom prst="rect">
            <a:avLst/>
          </a:prstGeom>
          <a:solidFill>
            <a:srgbClr val="FFFFCC"/>
          </a:solidFill>
          <a:ln w="12700" cap="sq">
            <a:solidFill>
              <a:schemeClr val="accent2"/>
            </a:solidFill>
            <a:miter lim="800000"/>
            <a:headEnd type="none" w="sm" len="sm"/>
            <a:tailEnd type="none" w="sm" len="sm"/>
          </a:ln>
          <a:effectLst>
            <a:outerShdw dist="107763" dir="2700000" algn="ctr" rotWithShape="0">
              <a:srgbClr val="808080"/>
            </a:outerShdw>
          </a:effec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a:spcBef>
                <a:spcPct val="0"/>
              </a:spcBef>
              <a:buFontTx/>
              <a:buNone/>
            </a:pPr>
            <a:r>
              <a:rPr lang="en-GB" altLang="en-US" dirty="0">
                <a:solidFill>
                  <a:srgbClr val="0033CC"/>
                </a:solidFill>
              </a:rPr>
              <a:t>Level 2 </a:t>
            </a:r>
          </a:p>
          <a:p>
            <a:pPr algn="ctr">
              <a:spcBef>
                <a:spcPct val="0"/>
              </a:spcBef>
              <a:buFontTx/>
              <a:buNone/>
            </a:pPr>
            <a:r>
              <a:rPr lang="en-GB" altLang="en-US" dirty="0" smtClean="0">
                <a:solidFill>
                  <a:srgbClr val="0033CC"/>
                </a:solidFill>
              </a:rPr>
              <a:t>Force/Cross </a:t>
            </a:r>
            <a:r>
              <a:rPr lang="en-GB" altLang="en-US" dirty="0">
                <a:solidFill>
                  <a:srgbClr val="0033CC"/>
                </a:solidFill>
              </a:rPr>
              <a:t>Border</a:t>
            </a:r>
          </a:p>
        </p:txBody>
      </p:sp>
    </p:spTree>
    <p:extLst>
      <p:ext uri="{BB962C8B-B14F-4D97-AF65-F5344CB8AC3E}">
        <p14:creationId xmlns:p14="http://schemas.microsoft.com/office/powerpoint/2010/main" val="310017447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6"/>
                                        </p:tgtEl>
                                        <p:attrNameLst>
                                          <p:attrName>style.visibility</p:attrName>
                                        </p:attrNameLst>
                                      </p:cBhvr>
                                      <p:to>
                                        <p:strVal val="visible"/>
                                      </p:to>
                                    </p:set>
                                    <p:animEffect transition="in" filter="fade">
                                      <p:cBhvr>
                                        <p:cTn id="7" dur="500"/>
                                        <p:tgtEl>
                                          <p:spTgt spid="36"/>
                                        </p:tgtEl>
                                      </p:cBhvr>
                                    </p:animEffect>
                                  </p:childTnLst>
                                </p:cTn>
                              </p:par>
                              <p:par>
                                <p:cTn id="8" presetID="1" presetClass="entr" presetSubtype="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childTnLst>
                                </p:cTn>
                              </p:par>
                              <p:par>
                                <p:cTn id="10" presetID="10" presetClass="entr" presetSubtype="0" fill="hold" grpId="0" nodeType="with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9"/>
                                        </p:tgtEl>
                                        <p:attrNameLst>
                                          <p:attrName>style.visibility</p:attrName>
                                        </p:attrNameLst>
                                      </p:cBhvr>
                                      <p:to>
                                        <p:strVal val="visible"/>
                                      </p:to>
                                    </p:set>
                                    <p:animEffect transition="in" filter="fade">
                                      <p:cBhvr>
                                        <p:cTn id="17" dur="500"/>
                                        <p:tgtEl>
                                          <p:spTgt spid="39"/>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40"/>
                                        </p:tgtEl>
                                        <p:attrNameLst>
                                          <p:attrName>style.visibility</p:attrName>
                                        </p:attrNameLst>
                                      </p:cBhvr>
                                      <p:to>
                                        <p:strVal val="visible"/>
                                      </p:to>
                                    </p:set>
                                    <p:animEffect transition="in" filter="fade">
                                      <p:cBhvr>
                                        <p:cTn id="20" dur="500"/>
                                        <p:tgtEl>
                                          <p:spTgt spid="40"/>
                                        </p:tgtEl>
                                      </p:cBhvr>
                                    </p:animEffect>
                                  </p:childTnLst>
                                </p:cTn>
                              </p:par>
                              <p:par>
                                <p:cTn id="21" presetID="10" presetClass="entr" presetSubtype="0" fill="hold" nodeType="withEffect">
                                  <p:stCondLst>
                                    <p:cond delay="0"/>
                                  </p:stCondLst>
                                  <p:childTnLst>
                                    <p:set>
                                      <p:cBhvr>
                                        <p:cTn id="22" dur="1" fill="hold">
                                          <p:stCondLst>
                                            <p:cond delay="0"/>
                                          </p:stCondLst>
                                        </p:cTn>
                                        <p:tgtEl>
                                          <p:spTgt spid="15365"/>
                                        </p:tgtEl>
                                        <p:attrNameLst>
                                          <p:attrName>style.visibility</p:attrName>
                                        </p:attrNameLst>
                                      </p:cBhvr>
                                      <p:to>
                                        <p:strVal val="visible"/>
                                      </p:to>
                                    </p:set>
                                    <p:animEffect transition="in" filter="fade">
                                      <p:cBhvr>
                                        <p:cTn id="23" dur="500"/>
                                        <p:tgtEl>
                                          <p:spTgt spid="15365"/>
                                        </p:tgtEl>
                                      </p:cBhvr>
                                    </p:animEffect>
                                  </p:childTnLst>
                                </p:cTn>
                              </p:par>
                              <p:par>
                                <p:cTn id="24" presetID="10" presetClass="entr" presetSubtype="0" fill="hold" nodeType="withEffect">
                                  <p:stCondLst>
                                    <p:cond delay="0"/>
                                  </p:stCondLst>
                                  <p:childTnLst>
                                    <p:set>
                                      <p:cBhvr>
                                        <p:cTn id="25" dur="1" fill="hold">
                                          <p:stCondLst>
                                            <p:cond delay="0"/>
                                          </p:stCondLst>
                                        </p:cTn>
                                        <p:tgtEl>
                                          <p:spTgt spid="15368"/>
                                        </p:tgtEl>
                                        <p:attrNameLst>
                                          <p:attrName>style.visibility</p:attrName>
                                        </p:attrNameLst>
                                      </p:cBhvr>
                                      <p:to>
                                        <p:strVal val="visible"/>
                                      </p:to>
                                    </p:set>
                                    <p:animEffect transition="in" filter="fade">
                                      <p:cBhvr>
                                        <p:cTn id="26" dur="500"/>
                                        <p:tgtEl>
                                          <p:spTgt spid="15368"/>
                                        </p:tgtEl>
                                      </p:cBhvr>
                                    </p:animEffect>
                                  </p:childTnLst>
                                </p:cTn>
                              </p:par>
                              <p:par>
                                <p:cTn id="27" presetID="10" presetClass="entr" presetSubtype="0" fill="hold" nodeType="withEffect">
                                  <p:stCondLst>
                                    <p:cond delay="0"/>
                                  </p:stCondLst>
                                  <p:childTnLst>
                                    <p:set>
                                      <p:cBhvr>
                                        <p:cTn id="28" dur="1" fill="hold">
                                          <p:stCondLst>
                                            <p:cond delay="0"/>
                                          </p:stCondLst>
                                        </p:cTn>
                                        <p:tgtEl>
                                          <p:spTgt spid="15367"/>
                                        </p:tgtEl>
                                        <p:attrNameLst>
                                          <p:attrName>style.visibility</p:attrName>
                                        </p:attrNameLst>
                                      </p:cBhvr>
                                      <p:to>
                                        <p:strVal val="visible"/>
                                      </p:to>
                                    </p:set>
                                    <p:animEffect transition="in" filter="fade">
                                      <p:cBhvr>
                                        <p:cTn id="29" dur="500"/>
                                        <p:tgtEl>
                                          <p:spTgt spid="15367"/>
                                        </p:tgtEl>
                                      </p:cBhvr>
                                    </p:animEffect>
                                  </p:childTnLst>
                                </p:cTn>
                              </p:par>
                              <p:par>
                                <p:cTn id="30" presetID="10" presetClass="entr" presetSubtype="0" fill="hold" nodeType="withEffect">
                                  <p:stCondLst>
                                    <p:cond delay="0"/>
                                  </p:stCondLst>
                                  <p:childTnLst>
                                    <p:set>
                                      <p:cBhvr>
                                        <p:cTn id="31" dur="1" fill="hold">
                                          <p:stCondLst>
                                            <p:cond delay="0"/>
                                          </p:stCondLst>
                                        </p:cTn>
                                        <p:tgtEl>
                                          <p:spTgt spid="15366"/>
                                        </p:tgtEl>
                                        <p:attrNameLst>
                                          <p:attrName>style.visibility</p:attrName>
                                        </p:attrNameLst>
                                      </p:cBhvr>
                                      <p:to>
                                        <p:strVal val="visible"/>
                                      </p:to>
                                    </p:set>
                                    <p:animEffect transition="in" filter="fade">
                                      <p:cBhvr>
                                        <p:cTn id="32" dur="500"/>
                                        <p:tgtEl>
                                          <p:spTgt spid="15366"/>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7"/>
                                        </p:tgtEl>
                                        <p:attrNameLst>
                                          <p:attrName>style.visibility</p:attrName>
                                        </p:attrNameLst>
                                      </p:cBhvr>
                                      <p:to>
                                        <p:strVal val="visible"/>
                                      </p:to>
                                    </p:set>
                                    <p:animEffect transition="in" filter="fade">
                                      <p:cBhvr>
                                        <p:cTn id="37" dur="500"/>
                                        <p:tgtEl>
                                          <p:spTgt spid="37"/>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38"/>
                                        </p:tgtEl>
                                        <p:attrNameLst>
                                          <p:attrName>style.visibility</p:attrName>
                                        </p:attrNameLst>
                                      </p:cBhvr>
                                      <p:to>
                                        <p:strVal val="visible"/>
                                      </p:to>
                                    </p:set>
                                    <p:animEffect transition="in" filter="fade">
                                      <p:cBhvr>
                                        <p:cTn id="40" dur="5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36" grpId="0" animBg="1"/>
      <p:bldP spid="37" grpId="0" animBg="1"/>
      <p:bldP spid="38" grpId="0" animBg="1"/>
      <p:bldP spid="39" grpId="0" animBg="1"/>
      <p:bldP spid="40" grpId="0" animBg="1"/>
    </p:bld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p:cNvPicPr>
            <a:picLocks noChangeAspect="1" noChangeArrowheads="1"/>
          </p:cNvPicPr>
          <p:nvPr>
            <p:custDataLst>
              <p:tags r:id="rId1"/>
            </p:custDataLst>
          </p:nvPr>
        </p:nvPicPr>
        <p:blipFill>
          <a:blip r:embed="rId6" cstate="print">
            <a:lum bright="70000" contrast="-20000"/>
          </a:blip>
          <a:srcRect/>
          <a:stretch>
            <a:fillRect/>
          </a:stretch>
        </p:blipFill>
        <p:spPr bwMode="auto">
          <a:xfrm>
            <a:off x="1043608" y="764704"/>
            <a:ext cx="7116142" cy="54006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7" name="TextBox 3"/>
          <p:cNvSpPr txBox="1">
            <a:spLocks noChangeArrowheads="1"/>
          </p:cNvSpPr>
          <p:nvPr>
            <p:custDataLst>
              <p:tags r:id="rId2"/>
            </p:custDataLst>
          </p:nvPr>
        </p:nvSpPr>
        <p:spPr bwMode="auto">
          <a:xfrm>
            <a:off x="1259632" y="180504"/>
            <a:ext cx="7129462"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FontTx/>
              <a:buNone/>
            </a:pPr>
            <a:r>
              <a:rPr lang="en-GB" altLang="en-US" sz="3200" dirty="0">
                <a:solidFill>
                  <a:schemeClr val="tx1"/>
                </a:solidFill>
              </a:rPr>
              <a:t>Organisations/Departments</a:t>
            </a:r>
          </a:p>
        </p:txBody>
      </p:sp>
      <p:sp>
        <p:nvSpPr>
          <p:cNvPr id="16388" name="TextBox 4"/>
          <p:cNvSpPr txBox="1">
            <a:spLocks noChangeArrowheads="1"/>
          </p:cNvSpPr>
          <p:nvPr>
            <p:custDataLst>
              <p:tags r:id="rId3"/>
            </p:custDataLst>
          </p:nvPr>
        </p:nvSpPr>
        <p:spPr bwMode="auto">
          <a:xfrm>
            <a:off x="1259632" y="1700213"/>
            <a:ext cx="6697663" cy="3477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spcAft>
                <a:spcPts val="1800"/>
              </a:spcAft>
              <a:buFontTx/>
              <a:buNone/>
            </a:pPr>
            <a:r>
              <a:rPr lang="en-GB" altLang="en-US" sz="3200" dirty="0">
                <a:solidFill>
                  <a:srgbClr val="0033CC"/>
                </a:solidFill>
              </a:rPr>
              <a:t>National Crime Agency</a:t>
            </a:r>
          </a:p>
          <a:p>
            <a:pPr algn="ctr" eaLnBrk="1" hangingPunct="1">
              <a:spcBef>
                <a:spcPct val="0"/>
              </a:spcBef>
              <a:spcAft>
                <a:spcPts val="1800"/>
              </a:spcAft>
              <a:buFontTx/>
              <a:buNone/>
            </a:pPr>
            <a:endParaRPr lang="en-GB" altLang="en-US" sz="3200" dirty="0">
              <a:solidFill>
                <a:srgbClr val="0033CC"/>
              </a:solidFill>
            </a:endParaRPr>
          </a:p>
          <a:p>
            <a:pPr algn="ctr" eaLnBrk="1" hangingPunct="1">
              <a:spcBef>
                <a:spcPct val="0"/>
              </a:spcBef>
              <a:spcAft>
                <a:spcPts val="1800"/>
              </a:spcAft>
              <a:buFontTx/>
              <a:buNone/>
            </a:pPr>
            <a:r>
              <a:rPr lang="en-GB" altLang="en-US" sz="3200" dirty="0">
                <a:solidFill>
                  <a:srgbClr val="0033CC"/>
                </a:solidFill>
              </a:rPr>
              <a:t>Force Intelligence Bureau</a:t>
            </a:r>
          </a:p>
          <a:p>
            <a:pPr algn="ctr" eaLnBrk="1" hangingPunct="1">
              <a:spcBef>
                <a:spcPct val="0"/>
              </a:spcBef>
              <a:spcAft>
                <a:spcPts val="1800"/>
              </a:spcAft>
              <a:buFontTx/>
              <a:buNone/>
            </a:pPr>
            <a:endParaRPr lang="en-GB" altLang="en-US" sz="3200" dirty="0">
              <a:solidFill>
                <a:srgbClr val="0033CC"/>
              </a:solidFill>
            </a:endParaRPr>
          </a:p>
          <a:p>
            <a:pPr algn="ctr" eaLnBrk="1" hangingPunct="1">
              <a:spcBef>
                <a:spcPct val="0"/>
              </a:spcBef>
              <a:spcAft>
                <a:spcPts val="1800"/>
              </a:spcAft>
              <a:buFontTx/>
              <a:buNone/>
            </a:pPr>
            <a:r>
              <a:rPr lang="en-GB" altLang="en-US" sz="3200" dirty="0">
                <a:solidFill>
                  <a:srgbClr val="0033CC"/>
                </a:solidFill>
              </a:rPr>
              <a:t>Local Intelligence Units</a:t>
            </a:r>
          </a:p>
        </p:txBody>
      </p:sp>
    </p:spTree>
    <p:extLst>
      <p:ext uri="{BB962C8B-B14F-4D97-AF65-F5344CB8AC3E}">
        <p14:creationId xmlns:p14="http://schemas.microsoft.com/office/powerpoint/2010/main" val="62201667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6388">
                                            <p:txEl>
                                              <p:pRg st="0" end="0"/>
                                            </p:txEl>
                                          </p:spTgt>
                                        </p:tgtEl>
                                        <p:attrNameLst>
                                          <p:attrName>style.visibility</p:attrName>
                                        </p:attrNameLst>
                                      </p:cBhvr>
                                      <p:to>
                                        <p:strVal val="visible"/>
                                      </p:to>
                                    </p:set>
                                    <p:animEffect transition="in" filter="fade">
                                      <p:cBhvr>
                                        <p:cTn id="7" dur="500"/>
                                        <p:tgtEl>
                                          <p:spTgt spid="1638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6388">
                                            <p:txEl>
                                              <p:pRg st="2" end="2"/>
                                            </p:txEl>
                                          </p:spTgt>
                                        </p:tgtEl>
                                        <p:attrNameLst>
                                          <p:attrName>style.visibility</p:attrName>
                                        </p:attrNameLst>
                                      </p:cBhvr>
                                      <p:to>
                                        <p:strVal val="visible"/>
                                      </p:to>
                                    </p:set>
                                    <p:animEffect transition="in" filter="fade">
                                      <p:cBhvr>
                                        <p:cTn id="12" dur="500"/>
                                        <p:tgtEl>
                                          <p:spTgt spid="16388">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388">
                                            <p:txEl>
                                              <p:pRg st="4" end="4"/>
                                            </p:txEl>
                                          </p:spTgt>
                                        </p:tgtEl>
                                        <p:attrNameLst>
                                          <p:attrName>style.visibility</p:attrName>
                                        </p:attrNameLst>
                                      </p:cBhvr>
                                      <p:to>
                                        <p:strVal val="visible"/>
                                      </p:to>
                                    </p:set>
                                    <p:animEffect transition="in" filter="fade">
                                      <p:cBhvr>
                                        <p:cTn id="17" dur="500"/>
                                        <p:tgtEl>
                                          <p:spTgt spid="1638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Client\G$\Roger Images\Images\tapecuedited.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0"/>
            <a:ext cx="43561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1" name="TextBox 3"/>
          <p:cNvSpPr txBox="1">
            <a:spLocks noChangeArrowheads="1"/>
          </p:cNvSpPr>
          <p:nvPr>
            <p:custDataLst>
              <p:tags r:id="rId1"/>
            </p:custDataLst>
          </p:nvPr>
        </p:nvSpPr>
        <p:spPr bwMode="auto">
          <a:xfrm>
            <a:off x="4572000" y="1268413"/>
            <a:ext cx="4321175" cy="4462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3200" b="0" dirty="0">
                <a:solidFill>
                  <a:srgbClr val="0033CC"/>
                </a:solidFill>
              </a:rPr>
              <a:t>Single Point of </a:t>
            </a:r>
            <a:r>
              <a:rPr lang="en-GB" altLang="en-US" sz="3200" b="0" dirty="0" smtClean="0">
                <a:solidFill>
                  <a:srgbClr val="0033CC"/>
                </a:solidFill>
              </a:rPr>
              <a:t>Contact (</a:t>
            </a:r>
            <a:r>
              <a:rPr lang="en-GB" altLang="en-US" sz="3200" b="0" dirty="0">
                <a:solidFill>
                  <a:srgbClr val="0033CC"/>
                </a:solidFill>
              </a:rPr>
              <a:t>SPOC)</a:t>
            </a:r>
          </a:p>
          <a:p>
            <a:pPr eaLnBrk="1" hangingPunct="1">
              <a:spcBef>
                <a:spcPct val="0"/>
              </a:spcBef>
              <a:buFontTx/>
              <a:buNone/>
            </a:pPr>
            <a:endParaRPr lang="en-GB" altLang="en-US" sz="3200" b="0" dirty="0">
              <a:solidFill>
                <a:srgbClr val="0033CC"/>
              </a:solidFill>
            </a:endParaRPr>
          </a:p>
          <a:p>
            <a:pPr eaLnBrk="1" hangingPunct="1">
              <a:spcBef>
                <a:spcPct val="0"/>
              </a:spcBef>
              <a:buFontTx/>
              <a:buNone/>
            </a:pPr>
            <a:r>
              <a:rPr lang="en-GB" altLang="en-US" sz="3200" b="0" dirty="0">
                <a:solidFill>
                  <a:srgbClr val="0033CC"/>
                </a:solidFill>
              </a:rPr>
              <a:t>Local Intelligence Officer (LIO)</a:t>
            </a:r>
          </a:p>
          <a:p>
            <a:pPr eaLnBrk="1" hangingPunct="1">
              <a:spcBef>
                <a:spcPct val="0"/>
              </a:spcBef>
              <a:buFontTx/>
              <a:buNone/>
            </a:pPr>
            <a:endParaRPr lang="en-GB" altLang="en-US" sz="3200" b="0" dirty="0">
              <a:solidFill>
                <a:srgbClr val="0033CC"/>
              </a:solidFill>
            </a:endParaRPr>
          </a:p>
          <a:p>
            <a:pPr eaLnBrk="1" hangingPunct="1">
              <a:spcBef>
                <a:spcPct val="0"/>
              </a:spcBef>
              <a:buFontTx/>
              <a:buNone/>
            </a:pPr>
            <a:r>
              <a:rPr lang="en-GB" altLang="en-US" sz="3200" b="0" dirty="0">
                <a:solidFill>
                  <a:srgbClr val="0033CC"/>
                </a:solidFill>
              </a:rPr>
              <a:t>Field Intelligence Officer (FIO)</a:t>
            </a:r>
          </a:p>
          <a:p>
            <a:pPr eaLnBrk="1" hangingPunct="1">
              <a:spcBef>
                <a:spcPct val="0"/>
              </a:spcBef>
              <a:buFontTx/>
              <a:buNone/>
            </a:pPr>
            <a:endParaRPr lang="en-GB" altLang="en-US" sz="2800" b="0" dirty="0">
              <a:solidFill>
                <a:schemeClr val="tx1"/>
              </a:solidFill>
            </a:endParaRPr>
          </a:p>
        </p:txBody>
      </p:sp>
      <p:sp>
        <p:nvSpPr>
          <p:cNvPr id="2" name="TextBox 1"/>
          <p:cNvSpPr txBox="1"/>
          <p:nvPr>
            <p:custDataLst>
              <p:tags r:id="rId2"/>
            </p:custDataLst>
          </p:nvPr>
        </p:nvSpPr>
        <p:spPr>
          <a:xfrm>
            <a:off x="5436096" y="114744"/>
            <a:ext cx="2484976" cy="584775"/>
          </a:xfrm>
          <a:prstGeom prst="rect">
            <a:avLst/>
          </a:prstGeom>
          <a:noFill/>
        </p:spPr>
        <p:txBody>
          <a:bodyPr wrap="none" rtlCol="0">
            <a:spAutoFit/>
          </a:bodyPr>
          <a:lstStyle/>
          <a:p>
            <a:r>
              <a:rPr lang="en-GB" dirty="0" smtClean="0">
                <a:solidFill>
                  <a:schemeClr val="tx1"/>
                </a:solidFill>
              </a:rPr>
              <a:t>Personnel</a:t>
            </a:r>
            <a:endParaRPr lang="en-GB" dirty="0">
              <a:solidFill>
                <a:schemeClr val="tx1"/>
              </a:solidFill>
            </a:endParaRPr>
          </a:p>
        </p:txBody>
      </p:sp>
    </p:spTree>
    <p:extLst>
      <p:ext uri="{BB962C8B-B14F-4D97-AF65-F5344CB8AC3E}">
        <p14:creationId xmlns:p14="http://schemas.microsoft.com/office/powerpoint/2010/main" val="1665184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fade">
                                      <p:cBhvr>
                                        <p:cTn id="7" dur="500"/>
                                        <p:tgtEl>
                                          <p:spTgt spid="1741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411">
                                            <p:txEl>
                                              <p:pRg st="2" end="2"/>
                                            </p:txEl>
                                          </p:spTgt>
                                        </p:tgtEl>
                                        <p:attrNameLst>
                                          <p:attrName>style.visibility</p:attrName>
                                        </p:attrNameLst>
                                      </p:cBhvr>
                                      <p:to>
                                        <p:strVal val="visible"/>
                                      </p:to>
                                    </p:set>
                                    <p:animEffect transition="in" filter="fade">
                                      <p:cBhvr>
                                        <p:cTn id="12" dur="500"/>
                                        <p:tgtEl>
                                          <p:spTgt spid="17411">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7411">
                                            <p:txEl>
                                              <p:pRg st="4" end="4"/>
                                            </p:txEl>
                                          </p:spTgt>
                                        </p:tgtEl>
                                        <p:attrNameLst>
                                          <p:attrName>style.visibility</p:attrName>
                                        </p:attrNameLst>
                                      </p:cBhvr>
                                      <p:to>
                                        <p:strVal val="visible"/>
                                      </p:to>
                                    </p:set>
                                    <p:animEffect transition="in" filter="fade">
                                      <p:cBhvr>
                                        <p:cTn id="17" dur="500"/>
                                        <p:tgtEl>
                                          <p:spTgt spid="1741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Client\G$\Roger Images\Images\tapecuedited.JPG"/>
          <p:cNvPicPr>
            <a:picLocks noChangeAspect="1" noChangeArrowheads="1"/>
          </p:cNvPicPr>
          <p:nvPr/>
        </p:nvPicPr>
        <p:blipFill>
          <a:blip r:embed="rId8"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custDataLst>
              <p:tags r:id="rId1"/>
            </p:custDataLst>
          </p:nvPr>
        </p:nvSpPr>
        <p:spPr>
          <a:xfrm>
            <a:off x="457200" y="188640"/>
            <a:ext cx="8229600" cy="562074"/>
          </a:xfrm>
        </p:spPr>
        <p:txBody>
          <a:bodyPr>
            <a:normAutofit fontScale="90000"/>
          </a:bodyPr>
          <a:lstStyle/>
          <a:p>
            <a:r>
              <a:rPr lang="en-GB" sz="3600" b="1" dirty="0" smtClean="0"/>
              <a:t>Analysing Intelligence</a:t>
            </a:r>
            <a:endParaRPr lang="en-GB" sz="3600" b="1" dirty="0"/>
          </a:p>
        </p:txBody>
      </p:sp>
      <p:sp>
        <p:nvSpPr>
          <p:cNvPr id="3" name="Content Placeholder 2"/>
          <p:cNvSpPr>
            <a:spLocks noGrp="1"/>
          </p:cNvSpPr>
          <p:nvPr>
            <p:ph sz="half" idx="1"/>
            <p:custDataLst>
              <p:tags r:id="rId2"/>
            </p:custDataLst>
          </p:nvPr>
        </p:nvSpPr>
        <p:spPr>
          <a:xfrm>
            <a:off x="457200" y="1052736"/>
            <a:ext cx="4038600" cy="2376264"/>
          </a:xfrm>
        </p:spPr>
        <p:txBody>
          <a:bodyPr/>
          <a:lstStyle/>
          <a:p>
            <a:r>
              <a:rPr lang="en-GB" b="1" u="sng" dirty="0" smtClean="0">
                <a:solidFill>
                  <a:srgbClr val="FFFF00"/>
                </a:solidFill>
                <a:effectLst>
                  <a:outerShdw blurRad="38100" dist="38100" dir="2700000" algn="tl">
                    <a:srgbClr val="000000">
                      <a:alpha val="43137"/>
                    </a:srgbClr>
                  </a:outerShdw>
                </a:effectLst>
              </a:rPr>
              <a:t>Problem Profiling</a:t>
            </a:r>
          </a:p>
          <a:p>
            <a:r>
              <a:rPr lang="en-GB" b="1" dirty="0" smtClean="0">
                <a:solidFill>
                  <a:srgbClr val="FFFF00"/>
                </a:solidFill>
                <a:effectLst>
                  <a:outerShdw blurRad="38100" dist="38100" dir="2700000" algn="tl">
                    <a:srgbClr val="000000">
                      <a:alpha val="43137"/>
                    </a:srgbClr>
                  </a:outerShdw>
                </a:effectLst>
              </a:rPr>
              <a:t>Crime Hotspots</a:t>
            </a:r>
          </a:p>
          <a:p>
            <a:r>
              <a:rPr lang="en-GB" b="1" dirty="0" smtClean="0">
                <a:solidFill>
                  <a:srgbClr val="FFFF00"/>
                </a:solidFill>
                <a:effectLst>
                  <a:outerShdw blurRad="38100" dist="38100" dir="2700000" algn="tl">
                    <a:srgbClr val="000000">
                      <a:alpha val="43137"/>
                    </a:srgbClr>
                  </a:outerShdw>
                </a:effectLst>
              </a:rPr>
              <a:t>Crime series</a:t>
            </a:r>
            <a:endParaRPr lang="en-GB" b="1" dirty="0">
              <a:solidFill>
                <a:srgbClr val="FFFF00"/>
              </a:solidFill>
              <a:effectLst>
                <a:outerShdw blurRad="38100" dist="38100" dir="2700000" algn="tl">
                  <a:srgbClr val="000000">
                    <a:alpha val="43137"/>
                  </a:srgbClr>
                </a:outerShdw>
              </a:effectLst>
            </a:endParaRPr>
          </a:p>
        </p:txBody>
      </p:sp>
      <p:sp>
        <p:nvSpPr>
          <p:cNvPr id="4" name="Content Placeholder 3"/>
          <p:cNvSpPr>
            <a:spLocks noGrp="1"/>
          </p:cNvSpPr>
          <p:nvPr>
            <p:ph sz="half" idx="2"/>
            <p:custDataLst>
              <p:tags r:id="rId3"/>
            </p:custDataLst>
          </p:nvPr>
        </p:nvSpPr>
        <p:spPr>
          <a:xfrm>
            <a:off x="4648200" y="1052736"/>
            <a:ext cx="4038600" cy="2376264"/>
          </a:xfrm>
        </p:spPr>
        <p:txBody>
          <a:bodyPr/>
          <a:lstStyle/>
          <a:p>
            <a:r>
              <a:rPr lang="en-GB" b="1" u="sng" dirty="0" smtClean="0">
                <a:solidFill>
                  <a:srgbClr val="FFFF00"/>
                </a:solidFill>
                <a:effectLst>
                  <a:outerShdw blurRad="38100" dist="38100" dir="2700000" algn="tl">
                    <a:srgbClr val="000000">
                      <a:alpha val="43137"/>
                    </a:srgbClr>
                  </a:outerShdw>
                </a:effectLst>
              </a:rPr>
              <a:t>Subject Profiling</a:t>
            </a:r>
          </a:p>
          <a:p>
            <a:r>
              <a:rPr lang="en-GB" b="1" dirty="0" smtClean="0">
                <a:solidFill>
                  <a:srgbClr val="FFFF00"/>
                </a:solidFill>
                <a:effectLst>
                  <a:outerShdw blurRad="38100" dist="38100" dir="2700000" algn="tl">
                    <a:srgbClr val="000000">
                      <a:alpha val="43137"/>
                    </a:srgbClr>
                  </a:outerShdw>
                </a:effectLst>
              </a:rPr>
              <a:t>Analysing the actions of criminals &amp; associates</a:t>
            </a:r>
            <a:endParaRPr lang="en-GB" b="1" dirty="0">
              <a:solidFill>
                <a:srgbClr val="FFFF00"/>
              </a:solidFill>
              <a:effectLst>
                <a:outerShdw blurRad="38100" dist="38100" dir="2700000" algn="tl">
                  <a:srgbClr val="000000">
                    <a:alpha val="43137"/>
                  </a:srgbClr>
                </a:outerShdw>
              </a:effectLst>
            </a:endParaRPr>
          </a:p>
        </p:txBody>
      </p:sp>
      <p:sp>
        <p:nvSpPr>
          <p:cNvPr id="6" name="TextBox 5"/>
          <p:cNvSpPr txBox="1"/>
          <p:nvPr>
            <p:custDataLst>
              <p:tags r:id="rId4"/>
            </p:custDataLst>
          </p:nvPr>
        </p:nvSpPr>
        <p:spPr>
          <a:xfrm>
            <a:off x="2011844" y="4013774"/>
            <a:ext cx="5120312" cy="584775"/>
          </a:xfrm>
          <a:prstGeom prst="rect">
            <a:avLst/>
          </a:prstGeom>
          <a:noFill/>
        </p:spPr>
        <p:txBody>
          <a:bodyPr wrap="none" rtlCol="0">
            <a:spAutoFit/>
          </a:bodyPr>
          <a:lstStyle/>
          <a:p>
            <a:r>
              <a:rPr lang="en-GB" dirty="0" smtClean="0">
                <a:solidFill>
                  <a:srgbClr val="FF3300"/>
                </a:solidFill>
              </a:rPr>
              <a:t>Strategic</a:t>
            </a:r>
            <a:r>
              <a:rPr lang="en-GB" dirty="0" smtClean="0"/>
              <a:t> </a:t>
            </a:r>
            <a:r>
              <a:rPr lang="en-GB" dirty="0" smtClean="0">
                <a:solidFill>
                  <a:srgbClr val="0033CC"/>
                </a:solidFill>
              </a:rPr>
              <a:t>assessment</a:t>
            </a:r>
            <a:endParaRPr lang="en-GB" dirty="0">
              <a:solidFill>
                <a:srgbClr val="0033CC"/>
              </a:solidFill>
            </a:endParaRPr>
          </a:p>
        </p:txBody>
      </p:sp>
      <p:sp>
        <p:nvSpPr>
          <p:cNvPr id="7" name="TextBox 6"/>
          <p:cNvSpPr txBox="1"/>
          <p:nvPr>
            <p:custDataLst>
              <p:tags r:id="rId5"/>
            </p:custDataLst>
          </p:nvPr>
        </p:nvSpPr>
        <p:spPr>
          <a:xfrm>
            <a:off x="1975768" y="5517232"/>
            <a:ext cx="4815742" cy="584775"/>
          </a:xfrm>
          <a:prstGeom prst="rect">
            <a:avLst/>
          </a:prstGeom>
          <a:noFill/>
        </p:spPr>
        <p:txBody>
          <a:bodyPr wrap="none" rtlCol="0">
            <a:spAutoFit/>
          </a:bodyPr>
          <a:lstStyle/>
          <a:p>
            <a:r>
              <a:rPr lang="en-GB" dirty="0" smtClean="0">
                <a:solidFill>
                  <a:srgbClr val="FF3300"/>
                </a:solidFill>
              </a:rPr>
              <a:t>Tactical</a:t>
            </a:r>
            <a:r>
              <a:rPr lang="en-GB" dirty="0" smtClean="0"/>
              <a:t> </a:t>
            </a:r>
            <a:r>
              <a:rPr lang="en-GB" dirty="0" smtClean="0">
                <a:solidFill>
                  <a:srgbClr val="0033CC"/>
                </a:solidFill>
              </a:rPr>
              <a:t>assessment</a:t>
            </a:r>
            <a:endParaRPr lang="en-GB" dirty="0">
              <a:solidFill>
                <a:srgbClr val="0033CC"/>
              </a:solidFill>
            </a:endParaRPr>
          </a:p>
        </p:txBody>
      </p:sp>
    </p:spTree>
    <p:extLst>
      <p:ext uri="{BB962C8B-B14F-4D97-AF65-F5344CB8AC3E}">
        <p14:creationId xmlns:p14="http://schemas.microsoft.com/office/powerpoint/2010/main" val="364889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0" end="0"/>
                                            </p:txEl>
                                          </p:spTgt>
                                        </p:tgtEl>
                                        <p:attrNameLst>
                                          <p:attrName>style.visibility</p:attrName>
                                        </p:attrNameLst>
                                      </p:cBhvr>
                                      <p:to>
                                        <p:strVal val="visible"/>
                                      </p:to>
                                    </p:set>
                                    <p:animEffect transition="in" filter="fade">
                                      <p:cBhvr>
                                        <p:cTn id="22" dur="500"/>
                                        <p:tgtEl>
                                          <p:spTgt spid="4">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animEffect transition="in" filter="fade">
                                      <p:cBhvr>
                                        <p:cTn id="27" dur="500"/>
                                        <p:tgtEl>
                                          <p:spTgt spid="4">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fade">
                                      <p:cBhvr>
                                        <p:cTn id="32" dur="500"/>
                                        <p:tgtEl>
                                          <p:spTgt spid="6"/>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animEffect transition="in" filter="fade">
                                      <p:cBhvr>
                                        <p:cTn id="3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6" grpId="0"/>
      <p:bldP spid="7" grpId="0"/>
    </p:bld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lient\G$\Roger Images\Images\text graphic\meeting_ethnic_mix_01.jpg"/>
          <p:cNvPicPr>
            <a:picLocks noChangeAspect="1" noChangeArrowheads="1"/>
          </p:cNvPicPr>
          <p:nvPr/>
        </p:nvPicPr>
        <p:blipFill>
          <a:blip r:embed="rId3">
            <a:duotone>
              <a:prstClr val="black"/>
              <a:schemeClr val="accent6">
                <a:tint val="45000"/>
                <a:satMod val="400000"/>
              </a:schemeClr>
            </a:duotone>
            <a:extLst>
              <a:ext uri="{BEBA8EAE-BF5A-486C-A8C5-ECC9F3942E4B}">
                <a14:imgProps xmlns:a14="http://schemas.microsoft.com/office/drawing/2010/main">
                  <a14:imgLayer r:embed="rId4">
                    <a14:imgEffect>
                      <a14:colorTemperature colorTemp="11200"/>
                    </a14:imgEffect>
                    <a14:imgEffect>
                      <a14:brightnessContrast bright="24000"/>
                    </a14:imgEffect>
                  </a14:imgLayer>
                </a14:imgProps>
              </a:ext>
              <a:ext uri="{28A0092B-C50C-407E-A947-70E740481C1C}">
                <a14:useLocalDpi xmlns:a14="http://schemas.microsoft.com/office/drawing/2010/main" val="0"/>
              </a:ext>
            </a:extLst>
          </a:blip>
          <a:srcRect/>
          <a:stretch>
            <a:fillRect/>
          </a:stretch>
        </p:blipFill>
        <p:spPr bwMode="auto">
          <a:xfrm>
            <a:off x="0" y="0"/>
            <a:ext cx="9143999"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39551" y="2825497"/>
            <a:ext cx="8064896" cy="584775"/>
          </a:xfrm>
          <a:prstGeom prst="rect">
            <a:avLst/>
          </a:prstGeom>
          <a:noFill/>
        </p:spPr>
        <p:txBody>
          <a:bodyPr wrap="square" rtlCol="0">
            <a:spAutoFit/>
          </a:bodyPr>
          <a:lstStyle/>
          <a:p>
            <a:pPr algn="ctr"/>
            <a:r>
              <a:rPr lang="en-GB" dirty="0" smtClean="0">
                <a:solidFill>
                  <a:srgbClr val="FFFF00"/>
                </a:solidFill>
              </a:rPr>
              <a:t>Strategic Tasking &amp; Coordinating</a:t>
            </a:r>
            <a:endParaRPr lang="en-GB" dirty="0">
              <a:solidFill>
                <a:srgbClr val="FFFF00"/>
              </a:solidFill>
            </a:endParaRPr>
          </a:p>
        </p:txBody>
      </p:sp>
    </p:spTree>
    <p:extLst>
      <p:ext uri="{BB962C8B-B14F-4D97-AF65-F5344CB8AC3E}">
        <p14:creationId xmlns:p14="http://schemas.microsoft.com/office/powerpoint/2010/main" val="499724607"/>
      </p:ext>
    </p:extLst>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lient\G$\Roger Images\Images\Photos\DSCF8804.JPG"/>
          <p:cNvPicPr>
            <a:picLocks noChangeAspect="1" noChangeArrowheads="1"/>
          </p:cNvPicPr>
          <p:nvPr/>
        </p:nvPicPr>
        <p:blipFill>
          <a:blip r:embed="rId3" cstate="print">
            <a:lum bright="70000" contrast="-70000"/>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15008" y="3167390"/>
            <a:ext cx="8928992" cy="523220"/>
          </a:xfrm>
          <a:prstGeom prst="rect">
            <a:avLst/>
          </a:prstGeom>
          <a:noFill/>
        </p:spPr>
        <p:txBody>
          <a:bodyPr wrap="square" rtlCol="0">
            <a:spAutoFit/>
          </a:bodyPr>
          <a:lstStyle/>
          <a:p>
            <a:r>
              <a:rPr lang="en-GB" sz="2800" dirty="0" smtClean="0">
                <a:solidFill>
                  <a:srgbClr val="0033CC"/>
                </a:solidFill>
              </a:rPr>
              <a:t>B.C.U. Tactical Tasking &amp; Co-ordinating</a:t>
            </a:r>
            <a:endParaRPr lang="en-GB" sz="2800" dirty="0">
              <a:solidFill>
                <a:srgbClr val="0033CC"/>
              </a:solidFill>
            </a:endParaRPr>
          </a:p>
        </p:txBody>
      </p:sp>
    </p:spTree>
    <p:extLst>
      <p:ext uri="{BB962C8B-B14F-4D97-AF65-F5344CB8AC3E}">
        <p14:creationId xmlns:p14="http://schemas.microsoft.com/office/powerpoint/2010/main" val="3457674159"/>
      </p:ext>
    </p:extLst>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Client\G$\Roger Images\Images\Adam - Image Bank\Image Bank\Leadership\Leadership3.JPG"/>
          <p:cNvPicPr>
            <a:picLocks noChangeAspect="1" noChangeArrowheads="1"/>
          </p:cNvPicPr>
          <p:nvPr/>
        </p:nvPicPr>
        <p:blipFill>
          <a:blip r:embed="rId5" cstate="print">
            <a:duotone>
              <a:schemeClr val="accent6">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07950" y="0"/>
            <a:ext cx="925195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59" name="TextBox 3"/>
          <p:cNvSpPr txBox="1">
            <a:spLocks noChangeArrowheads="1"/>
          </p:cNvSpPr>
          <p:nvPr>
            <p:custDataLst>
              <p:tags r:id="rId1"/>
            </p:custDataLst>
          </p:nvPr>
        </p:nvSpPr>
        <p:spPr bwMode="auto">
          <a:xfrm>
            <a:off x="2051967" y="404813"/>
            <a:ext cx="504031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FontTx/>
              <a:buNone/>
            </a:pPr>
            <a:r>
              <a:rPr lang="en-GB" altLang="en-US" sz="3600" dirty="0">
                <a:solidFill>
                  <a:srgbClr val="FFFF00"/>
                </a:solidFill>
                <a:effectLst>
                  <a:outerShdw blurRad="38100" dist="38100" dir="2700000" algn="tl">
                    <a:srgbClr val="000000">
                      <a:alpha val="43137"/>
                    </a:srgbClr>
                  </a:outerShdw>
                </a:effectLst>
              </a:rPr>
              <a:t>Daily Briefing</a:t>
            </a:r>
          </a:p>
        </p:txBody>
      </p:sp>
      <p:sp>
        <p:nvSpPr>
          <p:cNvPr id="19460" name="TextBox 4"/>
          <p:cNvSpPr txBox="1">
            <a:spLocks noChangeArrowheads="1"/>
          </p:cNvSpPr>
          <p:nvPr>
            <p:custDataLst>
              <p:tags r:id="rId2"/>
            </p:custDataLst>
          </p:nvPr>
        </p:nvSpPr>
        <p:spPr bwMode="auto">
          <a:xfrm>
            <a:off x="539552" y="1689770"/>
            <a:ext cx="7704856"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3200" dirty="0">
                <a:solidFill>
                  <a:srgbClr val="0033CC"/>
                </a:solidFill>
                <a:effectLst>
                  <a:outerShdw blurRad="38100" dist="38100" dir="2700000" algn="tl">
                    <a:srgbClr val="000000">
                      <a:alpha val="43137"/>
                    </a:srgbClr>
                  </a:outerShdw>
                </a:effectLst>
              </a:rPr>
              <a:t>Review previous 24 hours</a:t>
            </a:r>
          </a:p>
          <a:p>
            <a:pPr eaLnBrk="1" hangingPunct="1">
              <a:spcBef>
                <a:spcPct val="0"/>
              </a:spcBef>
              <a:buFontTx/>
              <a:buNone/>
            </a:pPr>
            <a:endParaRPr lang="en-GB" altLang="en-US" sz="3200" dirty="0">
              <a:solidFill>
                <a:schemeClr val="bg1"/>
              </a:solidFill>
              <a:effectLst>
                <a:outerShdw blurRad="38100" dist="38100" dir="2700000" algn="tl">
                  <a:srgbClr val="000000">
                    <a:alpha val="43137"/>
                  </a:srgbClr>
                </a:outerShdw>
              </a:effectLst>
            </a:endParaRPr>
          </a:p>
          <a:p>
            <a:pPr eaLnBrk="1" hangingPunct="1">
              <a:spcBef>
                <a:spcPct val="0"/>
              </a:spcBef>
              <a:buFontTx/>
              <a:buNone/>
            </a:pPr>
            <a:r>
              <a:rPr lang="en-GB" altLang="en-US" sz="3200" dirty="0">
                <a:solidFill>
                  <a:srgbClr val="0033CC"/>
                </a:solidFill>
                <a:effectLst>
                  <a:outerShdw blurRad="38100" dist="38100" dir="2700000" algn="tl">
                    <a:srgbClr val="000000">
                      <a:alpha val="43137"/>
                    </a:srgbClr>
                  </a:outerShdw>
                </a:effectLst>
              </a:rPr>
              <a:t>Plan next 24 hours</a:t>
            </a:r>
          </a:p>
          <a:p>
            <a:pPr eaLnBrk="1" hangingPunct="1">
              <a:spcBef>
                <a:spcPct val="0"/>
              </a:spcBef>
              <a:buFontTx/>
              <a:buNone/>
            </a:pPr>
            <a:endParaRPr lang="en-GB" altLang="en-US" sz="3200" dirty="0">
              <a:solidFill>
                <a:srgbClr val="0033CC"/>
              </a:solidFill>
              <a:effectLst>
                <a:outerShdw blurRad="38100" dist="38100" dir="2700000" algn="tl">
                  <a:srgbClr val="000000">
                    <a:alpha val="43137"/>
                  </a:srgbClr>
                </a:outerShdw>
              </a:effectLst>
            </a:endParaRPr>
          </a:p>
          <a:p>
            <a:pPr eaLnBrk="1" hangingPunct="1">
              <a:spcBef>
                <a:spcPct val="0"/>
              </a:spcBef>
              <a:buFontTx/>
              <a:buNone/>
            </a:pPr>
            <a:r>
              <a:rPr lang="en-GB" altLang="en-US" sz="3200" dirty="0">
                <a:solidFill>
                  <a:srgbClr val="0033CC"/>
                </a:solidFill>
                <a:effectLst>
                  <a:outerShdw blurRad="38100" dist="38100" dir="2700000" algn="tl">
                    <a:srgbClr val="000000">
                      <a:alpha val="43137"/>
                    </a:srgbClr>
                  </a:outerShdw>
                </a:effectLst>
              </a:rPr>
              <a:t>Examine and review information</a:t>
            </a:r>
          </a:p>
          <a:p>
            <a:pPr eaLnBrk="1" hangingPunct="1">
              <a:spcBef>
                <a:spcPct val="0"/>
              </a:spcBef>
              <a:buFontTx/>
              <a:buNone/>
            </a:pPr>
            <a:endParaRPr lang="en-GB" altLang="en-US" sz="3200" dirty="0">
              <a:solidFill>
                <a:srgbClr val="0033CC"/>
              </a:solidFill>
              <a:effectLst>
                <a:outerShdw blurRad="38100" dist="38100" dir="2700000" algn="tl">
                  <a:srgbClr val="000000">
                    <a:alpha val="43137"/>
                  </a:srgbClr>
                </a:outerShdw>
              </a:effectLst>
            </a:endParaRPr>
          </a:p>
          <a:p>
            <a:pPr eaLnBrk="1" hangingPunct="1">
              <a:spcBef>
                <a:spcPct val="0"/>
              </a:spcBef>
              <a:buFontTx/>
              <a:buNone/>
            </a:pPr>
            <a:r>
              <a:rPr lang="en-GB" altLang="en-US" sz="3200" dirty="0">
                <a:solidFill>
                  <a:srgbClr val="0033CC"/>
                </a:solidFill>
                <a:effectLst>
                  <a:outerShdw blurRad="38100" dist="38100" dir="2700000" algn="tl">
                    <a:srgbClr val="000000">
                      <a:alpha val="43137"/>
                    </a:srgbClr>
                  </a:outerShdw>
                </a:effectLst>
              </a:rPr>
              <a:t>Tasking</a:t>
            </a:r>
          </a:p>
        </p:txBody>
      </p:sp>
    </p:spTree>
    <p:extLst>
      <p:ext uri="{BB962C8B-B14F-4D97-AF65-F5344CB8AC3E}">
        <p14:creationId xmlns:p14="http://schemas.microsoft.com/office/powerpoint/2010/main" val="291339533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9460">
                                            <p:txEl>
                                              <p:pRg st="0" end="0"/>
                                            </p:txEl>
                                          </p:spTgt>
                                        </p:tgtEl>
                                        <p:attrNameLst>
                                          <p:attrName>style.visibility</p:attrName>
                                        </p:attrNameLst>
                                      </p:cBhvr>
                                      <p:to>
                                        <p:strVal val="visible"/>
                                      </p:to>
                                    </p:set>
                                    <p:animEffect transition="in" filter="fade">
                                      <p:cBhvr>
                                        <p:cTn id="7" dur="500"/>
                                        <p:tgtEl>
                                          <p:spTgt spid="1946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460">
                                            <p:txEl>
                                              <p:pRg st="2" end="2"/>
                                            </p:txEl>
                                          </p:spTgt>
                                        </p:tgtEl>
                                        <p:attrNameLst>
                                          <p:attrName>style.visibility</p:attrName>
                                        </p:attrNameLst>
                                      </p:cBhvr>
                                      <p:to>
                                        <p:strVal val="visible"/>
                                      </p:to>
                                    </p:set>
                                    <p:animEffect transition="in" filter="fade">
                                      <p:cBhvr>
                                        <p:cTn id="12" dur="500"/>
                                        <p:tgtEl>
                                          <p:spTgt spid="19460">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9460">
                                            <p:txEl>
                                              <p:pRg st="4" end="4"/>
                                            </p:txEl>
                                          </p:spTgt>
                                        </p:tgtEl>
                                        <p:attrNameLst>
                                          <p:attrName>style.visibility</p:attrName>
                                        </p:attrNameLst>
                                      </p:cBhvr>
                                      <p:to>
                                        <p:strVal val="visible"/>
                                      </p:to>
                                    </p:set>
                                    <p:animEffect transition="in" filter="fade">
                                      <p:cBhvr>
                                        <p:cTn id="17" dur="500"/>
                                        <p:tgtEl>
                                          <p:spTgt spid="19460">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460">
                                            <p:txEl>
                                              <p:pRg st="6" end="6"/>
                                            </p:txEl>
                                          </p:spTgt>
                                        </p:tgtEl>
                                        <p:attrNameLst>
                                          <p:attrName>style.visibility</p:attrName>
                                        </p:attrNameLst>
                                      </p:cBhvr>
                                      <p:to>
                                        <p:strVal val="visible"/>
                                      </p:to>
                                    </p:set>
                                    <p:animEffect transition="in" filter="fade">
                                      <p:cBhvr>
                                        <p:cTn id="22" dur="500"/>
                                        <p:tgtEl>
                                          <p:spTgt spid="19460">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Text Box 11"/>
          <p:cNvSpPr txBox="1">
            <a:spLocks noChangeArrowheads="1"/>
          </p:cNvSpPr>
          <p:nvPr>
            <p:custDataLst>
              <p:tags r:id="rId1"/>
            </p:custDataLst>
          </p:nvPr>
        </p:nvSpPr>
        <p:spPr bwMode="auto">
          <a:xfrm>
            <a:off x="467544" y="165331"/>
            <a:ext cx="8372475" cy="646331"/>
          </a:xfrm>
          <a:prstGeom prst="rect">
            <a:avLst/>
          </a:prstGeom>
          <a:noFill/>
          <a:ln>
            <a:noFill/>
          </a:ln>
          <a:effectLst/>
          <a:extLst>
            <a:ext uri="{909E8E84-426E-40DD-AFC4-6F175D3DCCD1}">
              <a14:hiddenFill xmlns:a14="http://schemas.microsoft.com/office/drawing/2010/main">
                <a:solidFill>
                  <a:schemeClr val="accent2"/>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FontTx/>
              <a:buNone/>
            </a:pPr>
            <a:r>
              <a:rPr lang="en-GB" altLang="en-US" sz="3600" b="0" dirty="0">
                <a:solidFill>
                  <a:schemeClr val="tx1"/>
                </a:solidFill>
              </a:rPr>
              <a:t>The Intelligence Cycle</a:t>
            </a:r>
          </a:p>
        </p:txBody>
      </p:sp>
      <p:sp>
        <p:nvSpPr>
          <p:cNvPr id="2" name="Curved Down Arrow 1"/>
          <p:cNvSpPr/>
          <p:nvPr>
            <p:custDataLst>
              <p:tags r:id="rId2"/>
            </p:custDataLst>
          </p:nvPr>
        </p:nvSpPr>
        <p:spPr>
          <a:xfrm>
            <a:off x="2411760" y="1628800"/>
            <a:ext cx="4104456" cy="2016224"/>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3" name="Curved Up Arrow 2"/>
          <p:cNvSpPr/>
          <p:nvPr>
            <p:custDataLst>
              <p:tags r:id="rId3"/>
            </p:custDataLst>
          </p:nvPr>
        </p:nvSpPr>
        <p:spPr>
          <a:xfrm flipH="1">
            <a:off x="2195736" y="3717032"/>
            <a:ext cx="4051300" cy="1903909"/>
          </a:xfrm>
          <a:prstGeom prst="curved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6" name="AutoShape 2"/>
          <p:cNvSpPr>
            <a:spLocks noChangeArrowheads="1"/>
          </p:cNvSpPr>
          <p:nvPr>
            <p:custDataLst>
              <p:tags r:id="rId4"/>
            </p:custDataLst>
          </p:nvPr>
        </p:nvSpPr>
        <p:spPr bwMode="auto">
          <a:xfrm>
            <a:off x="5868144" y="1450876"/>
            <a:ext cx="2072594" cy="1100708"/>
          </a:xfrm>
          <a:prstGeom prst="diamond">
            <a:avLst/>
          </a:prstGeom>
          <a:solidFill>
            <a:srgbClr val="FFFF00"/>
          </a:solidFill>
          <a:ln w="12700" cap="sq">
            <a:solidFill>
              <a:schemeClr val="tx1"/>
            </a:solidFill>
            <a:miter lim="800000"/>
            <a:headEnd type="none" w="sm" len="sm"/>
            <a:tailEnd type="none" w="sm" len="sm"/>
          </a:ln>
          <a:effectLst>
            <a:outerShdw dist="107763" dir="2700000" algn="ctr" rotWithShape="0">
              <a:srgbClr val="808080"/>
            </a:outerShdw>
          </a:effectLst>
        </p:spPr>
        <p:txBody>
          <a:bodyPr wrap="none" anchor="ct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a:spcBef>
                <a:spcPct val="0"/>
              </a:spcBef>
              <a:buFontTx/>
              <a:buNone/>
            </a:pPr>
            <a:r>
              <a:rPr lang="en-GB" altLang="en-US" sz="2200" b="0" dirty="0">
                <a:solidFill>
                  <a:schemeClr val="tx1"/>
                </a:solidFill>
              </a:rPr>
              <a:t>Direction</a:t>
            </a:r>
          </a:p>
        </p:txBody>
      </p:sp>
      <p:sp>
        <p:nvSpPr>
          <p:cNvPr id="7" name="AutoShape 5"/>
          <p:cNvSpPr>
            <a:spLocks noChangeArrowheads="1"/>
          </p:cNvSpPr>
          <p:nvPr>
            <p:custDataLst>
              <p:tags r:id="rId5"/>
            </p:custDataLst>
          </p:nvPr>
        </p:nvSpPr>
        <p:spPr bwMode="auto">
          <a:xfrm>
            <a:off x="6247036" y="4173686"/>
            <a:ext cx="1981200" cy="990600"/>
          </a:xfrm>
          <a:prstGeom prst="diamond">
            <a:avLst/>
          </a:prstGeom>
          <a:solidFill>
            <a:srgbClr val="FFFF00"/>
          </a:solidFill>
          <a:ln w="12700" cap="sq">
            <a:solidFill>
              <a:schemeClr val="tx1"/>
            </a:solidFill>
            <a:miter lim="800000"/>
            <a:headEnd type="none" w="sm" len="sm"/>
            <a:tailEnd type="none" w="sm" len="sm"/>
          </a:ln>
          <a:effectLst>
            <a:outerShdw dist="107763" dir="2700000" algn="ctr" rotWithShape="0">
              <a:srgbClr val="808080"/>
            </a:outerShdw>
          </a:effectLst>
        </p:spPr>
        <p:txBody>
          <a:bodyPr wrap="none" anchor="ct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a:spcBef>
                <a:spcPct val="0"/>
              </a:spcBef>
              <a:buFontTx/>
              <a:buNone/>
            </a:pPr>
            <a:r>
              <a:rPr lang="en-GB" altLang="en-US" sz="2200" b="0" dirty="0">
                <a:solidFill>
                  <a:schemeClr val="tx1"/>
                </a:solidFill>
              </a:rPr>
              <a:t>Collection</a:t>
            </a:r>
          </a:p>
        </p:txBody>
      </p:sp>
      <p:sp>
        <p:nvSpPr>
          <p:cNvPr id="8" name="AutoShape 4"/>
          <p:cNvSpPr>
            <a:spLocks noChangeArrowheads="1"/>
          </p:cNvSpPr>
          <p:nvPr>
            <p:custDataLst>
              <p:tags r:id="rId6"/>
            </p:custDataLst>
          </p:nvPr>
        </p:nvSpPr>
        <p:spPr bwMode="auto">
          <a:xfrm>
            <a:off x="3347864" y="5703191"/>
            <a:ext cx="1981200" cy="990600"/>
          </a:xfrm>
          <a:prstGeom prst="diamond">
            <a:avLst/>
          </a:prstGeom>
          <a:solidFill>
            <a:srgbClr val="FFFF00"/>
          </a:solidFill>
          <a:ln w="12700" cap="sq">
            <a:solidFill>
              <a:schemeClr val="tx1"/>
            </a:solidFill>
            <a:miter lim="800000"/>
            <a:headEnd type="none" w="sm" len="sm"/>
            <a:tailEnd type="none" w="sm" len="sm"/>
          </a:ln>
          <a:effectLst>
            <a:outerShdw dist="107763" dir="2700000" algn="ctr" rotWithShape="0">
              <a:srgbClr val="808080"/>
            </a:outerShdw>
          </a:effectLst>
        </p:spPr>
        <p:txBody>
          <a:bodyPr wrap="none" anchor="ct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a:spcBef>
                <a:spcPct val="0"/>
              </a:spcBef>
              <a:buFontTx/>
              <a:buNone/>
            </a:pPr>
            <a:r>
              <a:rPr lang="en-GB" altLang="en-US" sz="2200" b="0" dirty="0">
                <a:solidFill>
                  <a:schemeClr val="tx1"/>
                </a:solidFill>
              </a:rPr>
              <a:t>Evaluation</a:t>
            </a:r>
          </a:p>
        </p:txBody>
      </p:sp>
      <p:sp>
        <p:nvSpPr>
          <p:cNvPr id="9" name="AutoShape 3"/>
          <p:cNvSpPr>
            <a:spLocks noChangeArrowheads="1"/>
          </p:cNvSpPr>
          <p:nvPr>
            <p:custDataLst>
              <p:tags r:id="rId7"/>
            </p:custDataLst>
          </p:nvPr>
        </p:nvSpPr>
        <p:spPr bwMode="auto">
          <a:xfrm>
            <a:off x="428576" y="4173686"/>
            <a:ext cx="1981200" cy="990600"/>
          </a:xfrm>
          <a:prstGeom prst="diamond">
            <a:avLst/>
          </a:prstGeom>
          <a:solidFill>
            <a:srgbClr val="FFFF00"/>
          </a:solidFill>
          <a:ln w="12700" cap="sq">
            <a:solidFill>
              <a:schemeClr val="tx1"/>
            </a:solidFill>
            <a:miter lim="800000"/>
            <a:headEnd type="none" w="sm" len="sm"/>
            <a:tailEnd type="none" w="sm" len="sm"/>
          </a:ln>
          <a:effectLst>
            <a:outerShdw dist="107763" dir="2700000" algn="ctr" rotWithShape="0">
              <a:srgbClr val="808080"/>
            </a:outerShdw>
          </a:effectLst>
        </p:spPr>
        <p:txBody>
          <a:bodyPr wrap="none" anchor="ct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a:spcBef>
                <a:spcPct val="0"/>
              </a:spcBef>
              <a:buFontTx/>
              <a:buNone/>
            </a:pPr>
            <a:r>
              <a:rPr lang="en-GB" altLang="en-US" sz="2200" b="0" dirty="0">
                <a:solidFill>
                  <a:schemeClr val="tx1"/>
                </a:solidFill>
              </a:rPr>
              <a:t>Analysis</a:t>
            </a:r>
          </a:p>
        </p:txBody>
      </p:sp>
      <p:sp>
        <p:nvSpPr>
          <p:cNvPr id="10" name="AutoShape 6"/>
          <p:cNvSpPr>
            <a:spLocks noChangeArrowheads="1"/>
          </p:cNvSpPr>
          <p:nvPr>
            <p:custDataLst>
              <p:tags r:id="rId8"/>
            </p:custDataLst>
          </p:nvPr>
        </p:nvSpPr>
        <p:spPr bwMode="auto">
          <a:xfrm>
            <a:off x="425352" y="1435809"/>
            <a:ext cx="2286000" cy="1066800"/>
          </a:xfrm>
          <a:prstGeom prst="diamond">
            <a:avLst/>
          </a:prstGeom>
          <a:solidFill>
            <a:srgbClr val="FFFF00"/>
          </a:solidFill>
          <a:ln w="12700" cap="sq">
            <a:solidFill>
              <a:schemeClr val="tx1"/>
            </a:solidFill>
            <a:miter lim="800000"/>
            <a:headEnd type="none" w="sm" len="sm"/>
            <a:tailEnd type="none" w="sm" len="sm"/>
          </a:ln>
          <a:effectLst>
            <a:outerShdw dist="107763" dir="2700000" algn="ctr" rotWithShape="0">
              <a:srgbClr val="808080"/>
            </a:outerShdw>
          </a:effectLst>
        </p:spPr>
        <p:txBody>
          <a:bodyPr wrap="none" anchor="ct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a:spcBef>
                <a:spcPct val="0"/>
              </a:spcBef>
              <a:buFontTx/>
              <a:buNone/>
            </a:pPr>
            <a:r>
              <a:rPr lang="en-GB" altLang="en-US" sz="2000" b="0" dirty="0">
                <a:solidFill>
                  <a:schemeClr val="tx1"/>
                </a:solidFill>
              </a:rPr>
              <a:t>Dissemination</a:t>
            </a:r>
          </a:p>
        </p:txBody>
      </p:sp>
    </p:spTree>
    <p:extLst>
      <p:ext uri="{BB962C8B-B14F-4D97-AF65-F5344CB8AC3E}">
        <p14:creationId xmlns:p14="http://schemas.microsoft.com/office/powerpoint/2010/main" val="30818864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jigsaw"/>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259633" y="260649"/>
            <a:ext cx="6480720" cy="6480720"/>
          </a:xfrm>
          <a:prstGeom prst="rect">
            <a:avLst/>
          </a:prstGeom>
          <a:noFill/>
          <a:extLst>
            <a:ext uri="{909E8E84-426E-40DD-AFC4-6F175D3DCCD1}">
              <a14:hiddenFill xmlns:a14="http://schemas.microsoft.com/office/drawing/2010/main">
                <a:solidFill>
                  <a:srgbClr val="FFFFFF"/>
                </a:solidFill>
              </a14:hiddenFill>
            </a:ext>
          </a:extLst>
        </p:spPr>
      </p:pic>
      <p:sp>
        <p:nvSpPr>
          <p:cNvPr id="26627" name="Slide Number Placeholder 5"/>
          <p:cNvSpPr txBox="1">
            <a:spLocks noGrp="1"/>
          </p:cNvSpPr>
          <p:nvPr>
            <p:custDataLst>
              <p:tags r:id="rId1"/>
            </p:custDataLst>
          </p:nvPr>
        </p:nvSpPr>
        <p:spPr bwMode="auto">
          <a:xfrm>
            <a:off x="0" y="1271588"/>
            <a:ext cx="533400"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37931725" indent="-37474525"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lnSpc>
                <a:spcPct val="80000"/>
              </a:lnSpc>
              <a:spcBef>
                <a:spcPct val="0"/>
              </a:spcBef>
              <a:buFontTx/>
              <a:buNone/>
            </a:pPr>
            <a:fld id="{C303FC2F-CBDB-46EB-8260-937F202A8CEE}" type="slidenum">
              <a:rPr lang="en-GB" altLang="en-US" sz="1200">
                <a:solidFill>
                  <a:srgbClr val="FFFFFF"/>
                </a:solidFill>
                <a:latin typeface="Arial" charset="0"/>
              </a:rPr>
              <a:pPr algn="ctr" eaLnBrk="1" hangingPunct="1">
                <a:lnSpc>
                  <a:spcPct val="80000"/>
                </a:lnSpc>
                <a:spcBef>
                  <a:spcPct val="0"/>
                </a:spcBef>
                <a:buFontTx/>
                <a:buNone/>
              </a:pPr>
              <a:t>94</a:t>
            </a:fld>
            <a:endParaRPr lang="en-GB" altLang="en-US" sz="1200" dirty="0">
              <a:solidFill>
                <a:srgbClr val="FFFFFF"/>
              </a:solidFill>
              <a:latin typeface="Arial" charset="0"/>
            </a:endParaRPr>
          </a:p>
        </p:txBody>
      </p:sp>
      <p:sp>
        <p:nvSpPr>
          <p:cNvPr id="26629" name="Text Box 2"/>
          <p:cNvSpPr txBox="1">
            <a:spLocks noChangeArrowheads="1"/>
          </p:cNvSpPr>
          <p:nvPr>
            <p:custDataLst>
              <p:tags r:id="rId2"/>
            </p:custDataLst>
          </p:nvPr>
        </p:nvSpPr>
        <p:spPr bwMode="auto">
          <a:xfrm>
            <a:off x="0" y="5949950"/>
            <a:ext cx="9144000" cy="433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eaLnBrk="0" hangingPunct="0">
              <a:spcBef>
                <a:spcPct val="20000"/>
              </a:spcBef>
              <a:buChar char="•"/>
              <a:defRPr sz="2400">
                <a:solidFill>
                  <a:schemeClr val="accent2"/>
                </a:solidFill>
                <a:latin typeface="Verdana" pitchFamily="34" charset="0"/>
                <a:ea typeface="ＭＳ Ｐゴシック" pitchFamily="-112" charset="-128"/>
              </a:defRPr>
            </a:lvl1pPr>
            <a:lvl2pPr marL="37931725" indent="-37474525"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a:lnSpc>
                <a:spcPct val="80000"/>
              </a:lnSpc>
              <a:spcBef>
                <a:spcPct val="50000"/>
              </a:spcBef>
              <a:buFontTx/>
              <a:buNone/>
            </a:pPr>
            <a:r>
              <a:rPr lang="en-GB" altLang="en-US" sz="2800" b="0" dirty="0">
                <a:solidFill>
                  <a:schemeClr val="bg1"/>
                </a:solidFill>
                <a:latin typeface="Arial" charset="0"/>
              </a:rPr>
              <a:t> </a:t>
            </a:r>
            <a:endParaRPr lang="en-GB" altLang="en-US" sz="3200" b="0" dirty="0">
              <a:solidFill>
                <a:schemeClr val="bg1"/>
              </a:solidFill>
            </a:endParaRPr>
          </a:p>
        </p:txBody>
      </p:sp>
      <p:sp>
        <p:nvSpPr>
          <p:cNvPr id="26630" name="TextBox 3"/>
          <p:cNvSpPr txBox="1">
            <a:spLocks noChangeArrowheads="1"/>
          </p:cNvSpPr>
          <p:nvPr>
            <p:custDataLst>
              <p:tags r:id="rId3"/>
            </p:custDataLst>
          </p:nvPr>
        </p:nvSpPr>
        <p:spPr bwMode="auto">
          <a:xfrm>
            <a:off x="2771800" y="1393825"/>
            <a:ext cx="3313112" cy="1570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FontTx/>
              <a:buNone/>
            </a:pPr>
            <a:r>
              <a:rPr lang="en-GB" altLang="en-US" sz="3200" dirty="0">
                <a:solidFill>
                  <a:schemeClr val="bg1"/>
                </a:solidFill>
                <a:effectLst>
                  <a:outerShdw blurRad="38100" dist="38100" dir="2700000" algn="tl">
                    <a:srgbClr val="000000">
                      <a:alpha val="43137"/>
                    </a:srgbClr>
                  </a:outerShdw>
                </a:effectLst>
              </a:rPr>
              <a:t>National Intelligence Model</a:t>
            </a:r>
          </a:p>
        </p:txBody>
      </p:sp>
      <p:sp>
        <p:nvSpPr>
          <p:cNvPr id="26631" name="TextBox 3"/>
          <p:cNvSpPr txBox="1">
            <a:spLocks noChangeArrowheads="1"/>
          </p:cNvSpPr>
          <p:nvPr>
            <p:custDataLst>
              <p:tags r:id="rId4"/>
            </p:custDataLst>
          </p:nvPr>
        </p:nvSpPr>
        <p:spPr bwMode="auto">
          <a:xfrm>
            <a:off x="2843437" y="3501009"/>
            <a:ext cx="3313112"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FontTx/>
              <a:buNone/>
            </a:pPr>
            <a:r>
              <a:rPr lang="en-GB" altLang="en-US" sz="3200" dirty="0" smtClean="0">
                <a:solidFill>
                  <a:schemeClr val="bg1"/>
                </a:solidFill>
                <a:effectLst>
                  <a:outerShdw blurRad="38100" dist="38100" dir="2700000" algn="tl">
                    <a:srgbClr val="000000">
                      <a:alpha val="43137"/>
                    </a:srgbClr>
                  </a:outerShdw>
                </a:effectLst>
              </a:rPr>
              <a:t>Any Questions?</a:t>
            </a:r>
            <a:endParaRPr lang="en-GB" altLang="en-US" sz="3200"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327334098"/>
      </p:ext>
    </p:extLst>
  </p:cSld>
  <p:clrMapOvr>
    <a:masterClrMapping/>
  </p:clrMapOvr>
  <p:transition advTm="3344"/>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MMPROD_NEXTUNIQUEID" val="10011"/>
  <p:tag name="MMPROD_DATA" val="&lt;object type=&quot;10002&quot; unique_id=&quot;901&quot;&gt;&lt;property id=&quot;10007&quot; value=&quot;Next&quot;/&gt;&lt;property id=&quot;10008&quot; value=&quot;Back&quot;/&gt;&lt;property id=&quot;10009&quot; value=&quot;Submit&quot;/&gt;&lt;property id=&quot;10012&quot; value=&quot;0&quot;/&gt;&lt;property id=&quot;10022&quot; value=&quot;Try again&quot;/&gt;&lt;property id=&quot;10068&quot; value=&quot;Correct - Click anywhere to continue&quot;/&gt;&lt;property id=&quot;10069&quot; value=&quot;Incorrect - Click anywhere to continue&quot;/&gt;&lt;property id=&quot;10124&quot; value=&quot;Click to continue&quot;/&gt;&lt;property id=&quot;10125&quot; value=&quot;Click to submit answer&quot;/&gt;&lt;property id=&quot;10126&quot; value=&quot;Click to go back&quot;/&gt;&lt;property id=&quot;10127&quot; value=&quot;Clear&quot;/&gt;&lt;property id=&quot;10128&quot; value=&quot;Click to clear&quot;/&gt;&lt;property id=&quot;10133&quot; value=&quot;1&quot;/&gt;&lt;property id=&quot;10134&quot; value=&quot;0&quot;/&gt;&lt;property id=&quot;10135&quot; value=&quot;,&quot;/&gt;&lt;property id=&quot;10136&quot; value=&quot;2&quot;/&gt;&lt;property id=&quot;10156&quot; value=&quot;1&quot;/&gt;&lt;property id=&quot;10157&quot; value=&quot;1&quot;/&gt;&lt;property id=&quot;10158&quot; value=&quot;1&quot;/&gt;&lt;property id=&quot;10177&quot; value=&quot;1&quot;/&gt;&lt;property id=&quot;10183&quot; value=&quot;You must answer the question before continuing&quot;/&gt;&lt;property id=&quot;10185&quot; value=&quot;1&quot;/&gt;&lt;property id=&quot;10188&quot; value=&quot;The time to answer this question has expired.&quot;/&gt;&lt;property id=&quot;10189&quot; value=&quot;1&quot;/&gt;&lt;property id=&quot;10194&quot; value=&quot;0&quot;/&gt;&lt;property id=&quot;10195&quot; value=&quot;1&quot;/&gt;&lt;property id=&quot;10196&quot; value=&quot;0&quot;/&gt;&lt;property id=&quot;10198&quot; value=&quot;100&quot;/&gt;&lt;property id=&quot;10200&quot; value=&quot;1&quot;/&gt;&lt;property id=&quot;10212&quot; value=&quot;1&quot;/&gt;&lt;property id=&quot;10213&quot; value=&quot;1&quot;/&gt;&lt;property id=&quot;10214&quot; value=&quot;0&quot;/&gt;&lt;property id=&quot;10215&quot; value=&quot;0&quot;/&gt;&lt;property id=&quot;10216&quot; value=&quot;0&quot;/&gt;&lt;property id=&quot;10217&quot; value=&quot;1&quot;/&gt;&lt;property id=&quot;10218&quot; value=&quot;0&quot;/&gt;&lt;property id=&quot;10219&quot; value=&quot;0&quot;/&gt;&lt;property id=&quot;10221&quot; value=&quot;&amp;lt;Format Name=&amp;quot;Presentation Default&amp;quot;&amp;gt;&amp;lt;Question FontName=&amp;quot;Verdana&amp;quot; IsBold=&amp;quot;0&amp;quot; IsItalic=&amp;quot;0&amp;quot; IsUnderline=&amp;quot;0&amp;quot; FontSize=&amp;quot;28&amp;quot;/&amp;gt;&amp;lt;Answer FontName=&amp;quot;Verdana&amp;quot; IsBold=&amp;quot;0&amp;quot; IsItalic=&amp;quot;0&amp;quot; IsUnderline=&amp;quot;0&amp;quot; FontSize=&amp;quot;24&amp;quot;/&amp;gt;&amp;lt;Button FontName=&amp;quot;Verdana&amp;quot; IsBold=&amp;quot;0&amp;quot; IsItalic=&amp;quot;0&amp;quot; IsUnderline=&amp;quot;0&amp;quot; FontSize=&amp;quot;14&amp;quot;/&amp;gt;&amp;lt;Message FontName=&amp;quot;Verdana&amp;quot; IsBold=&amp;quot;0&amp;quot; IsItalic=&amp;quot;0&amp;quot; IsUnderline=&amp;quot;0&amp;quot; FontSize=&amp;quot;18&amp;quot;/&amp;gt;&amp;lt;ButtonPlacement Orientation=&amp;quot;Horizontal&amp;quot; Position=&amp;quot;0&amp;quot;/&amp;gt;&amp;lt;/Format&amp;gt; &quot;/&gt;&lt;property id=&quot;10227&quot; value=&quot;1&quot;/&gt;&lt;property id=&quot;10229&quot; value=&quot;0&quot;/&gt;&lt;property id=&quot;10235&quot; value=&quot;90&quot;/&gt;&lt;property id=&quot;10236&quot; value=&quot;0&quot;/&gt;&lt;property id=&quot;10237&quot; value=&quot;0&quot;/&gt;&lt;property id=&quot;10238&quot; value=&quot;-1&quot;/&gt;&lt;property id=&quot;10239&quot; value=&quot;3&quot;/&gt;&lt;property id=&quot;10240&quot; value=&quot;0&quot;/&gt;&lt;property id=&quot;10241&quot; value=&quot;-1&quot;/&gt;&lt;property id=&quot;10242&quot; value=&quot;-1&quot;/&gt;&lt;property id=&quot;10243&quot; value=&quot;-1&quot;/&gt;&lt;property id=&quot;10244&quot; value=&quot;1&quot;/&gt;&lt;property id=&quot;10245&quot; value=&quot;0&quot;/&gt;&lt;object type=&quot;10054&quot; unique_id=&quot;10002&quot;&gt;&lt;property id=&quot;10139&quot; value=&quot;1.0&quot;/&gt;&lt;property id=&quot;10141&quot; value=&quot;80&quot;/&gt;&lt;property id=&quot;10143&quot; value=&quot;0&quot;/&gt;&lt;property id=&quot;10144&quot; value=&quot;0&quot;/&gt;&lt;property id=&quot;10145&quot; value=&quot;0&quot;/&gt;&lt;property id=&quot;10146&quot; value=&quot;1&quot;/&gt;&lt;property id=&quot;10147&quot; value=&quot;0&quot;/&gt;&lt;property id=&quot;10148&quot; value=&quot;0&quot;/&gt;&lt;property id=&quot;10149&quot; value=&quot;0&quot;/&gt;&lt;property id=&quot;10150&quot; value=&quot;0&quot;/&gt;&lt;/object&gt;&lt;object type=&quot;10042&quot; unique_id=&quot;903&quot;&gt;&lt;object type=&quot;10003&quot; unique_id=&quot;10004&quot;&gt;&lt;property id=&quot;10002&quot; value=&quot;Quiz&quot;/&gt;&lt;property id=&quot;10003&quot; value=&quot;0&quot;/&gt;&lt;property id=&quot;10004&quot; value=&quot;0&quot;/&gt;&lt;property id=&quot;10005&quot; value=&quot;0&quot;/&gt;&lt;property id=&quot;10006&quot; value=&quot;0&quot;/&gt;&lt;property id=&quot;10010&quot; value=&quot;1&quot;/&gt;&lt;property id=&quot;10014&quot; value=&quot;1&quot;/&gt;&lt;property id=&quot;10015&quot; value=&quot;1&quot;/&gt;&lt;property id=&quot;10016&quot; value=&quot;1&quot;/&gt;&lt;property id=&quot;10017&quot; value=&quot;1&quot;/&gt;&lt;property id=&quot;10018&quot; value=&quot;1&quot;/&gt;&lt;property id=&quot;10029&quot; value=&quot;2&quot;/&gt;&lt;property id=&quot;10072&quot; value=&quot;Quiz10004&quot;/&gt;&lt;property id=&quot;10123&quot; value=&quot;1&quot;/&gt;&lt;property id=&quot;10129&quot; value=&quot;0&quot;/&gt;&lt;property id=&quot;10130&quot; value=&quot;80&quot;/&gt;&lt;property id=&quot;10160&quot; value=&quot;1&quot;/&gt;&lt;property id=&quot;10161&quot; value=&quot;1&quot;/&gt;&lt;property id=&quot;10162&quot; value=&quot;1&quot;/&gt;&lt;property id=&quot;10163&quot; value=&quot;0&quot;/&gt;&lt;property id=&quot;10164&quot; value=&quot;0&quot;/&gt;&lt;property id=&quot;10165&quot; value=&quot;Passed&quot;/&gt;&lt;property id=&quot;10166&quot; value=&quot;Failed&quot;/&gt;&lt;property id=&quot;10167&quot; value=&quot;FFFFFFFF&quot;/&gt;&lt;property id=&quot;10169&quot; value=&quot;Question %d of %d&quot;/&gt;&lt;property id=&quot;10170&quot; value=&quot;Send E-mail&quot;/&gt;&lt;property id=&quot;10171&quot; value=&quot;You answered this correctly!&quot;/&gt;&lt;property id=&quot;10172&quot; value=&quot;You did not answer this question completely&quot;/&gt;&lt;property id=&quot;10173&quot; value=&quot;Your answer:&quot;/&gt;&lt;property id=&quot;10174&quot; value=&quot;The correct answer is:&quot;/&gt;&lt;property id=&quot;10208&quot; value=&quot;0&quot;/&gt;&lt;property id=&quot;10222&quot; value=&quot;0&quot;/&gt;&lt;property id=&quot;10223&quot; value=&quot;1&quot;/&gt;&lt;property id=&quot;10224&quot; value=&quot;1&quot;/&gt;&lt;property id=&quot;10225&quot; value=&quot;Instruction Slide Title&quot;/&gt;&lt;property id=&quot;10226&quot; value=&quot;Write instructions for quiz takers here...&quot;/&gt;&lt;property id=&quot;10228&quot; value=&quot;0&quot;/&gt;&lt;object type=&quot;10062&quot; unique_id=&quot;10006&quot;&gt;&lt;object type=&quot;10050&quot; unique_id=&quot;10007&quot;&gt;&lt;property id=&quot;10020&quot; value=&quot;2&quot;/&gt;&lt;property id=&quot;10102&quot; value=&quot;1&quot;/&gt;&lt;property id=&quot;10191&quot; value=&quot;-1&quot;/&gt;&lt;/object&gt;&lt;object type=&quot;10051&quot; unique_id=&quot;10008&quot;&gt;&lt;property id=&quot;10020&quot; value=&quot;2&quot;/&gt;&lt;property id=&quot;10102&quot; value=&quot;1&quot;/&gt;&lt;property id=&quot;10191&quot; value=&quot;-1&quot;/&gt;&lt;/object&gt;&lt;/object&gt;&lt;object type=&quot;10061&quot; unique_id=&quot;20000&quot;/&gt;&lt;/object&gt;&lt;/object&gt;&lt;/object&gt;&#10;"/>
  <p:tag name="MMPROD_THEME_BG_IMAGE" val=""/>
  <p:tag name="MMPROD_TAG_VCONFIG" val="PD94bWwgdmVyc2lvbj0iMS4wIiBlbmNvZGluZz0idXRmLTgiPz4NCjxjb25maWd1cmF0aW9uPg0KCTxicmFuZGluZz4NCgkJPHVpZm9udCBuYW1lPSJGT05UX05PVEVTX1RFWFQiIHZhbHVlPSJWZXJkYW5hLDksZmFsc2UsZmFsc2UsZmFsc2UiLz4NCgk8L2JyYW5kaW5nPg0KCTxjb2xvcnM+DQoJCTx1aWNvbG9yIG5hbWU9InByaW1hcnkiIHZhbHVlPSIweDZGODQ4OCIvPg0KCQk8dWljb2xvciBuYW1lPSJnbG93IiB2YWx1ZT0iMHg2MDk3NzMiLz4NCgkJPHVpY29sb3IgbmFtZT0idGV4dCIgdmFsdWU9IjB4RkZGRkZGIi8+DQoJCTx1aWNvbG9yIG5hbWU9ImxpZ2h0IiB2YWx1ZT0iMHg0RTVENjAiLz4NCgkJPHVpY29sb3IgbmFtZT0ic2hhZG93IiB2YWx1ZT0iMHgwMDAwMDAiLz4NCgkJPHVpY29sb3IgbmFtZT0iYmFja2dyb3VuZCIgdmFsdWU9IjB4NzI3OTcxIi8+DQoJPC9jb2xvcnM+DQoJPGxheW91dD4NCgkJPHVpc2hvdyBuYW1lPSJwcmVzZW50YXRpb250aXRsZSIgdmFsdWU9InRydWUiLz48dWlzaG93IG5hbWU9InByZXNlbnRlcnBob3RvIiB2YWx1ZT0idHJ1ZSIvPjx1aXNob3cgbmFtZT0icHJlc2VudGVybmFtZSIgdmFsdWU9InRydWUiLz48dWlzaG93IG5hbWU9InByZXNlbnRlcnRpdGxlIiB2YWx1ZT0idHJ1ZSIvPjx1aXNob3cgbmFtZT0icHJlc2VudGVyZW1haWwiIHZhbHVlPSJ0cnVlIi8+PHVpc2hvdyBuYW1lPSJwcmVzZW50ZXJiaW8iIHZhbHVlPSJ0cnVlIi8+PHVpc2hvdyBuYW1lPSJjb21wYW55bG9nbyIgdmFsdWU9InRydWUiLz48dWlzaG93IG5hbWU9InNpZGViYXIiIHZhbHVlPSJ0cnVlIi8+PHVpc2hvdyBuYW1lPSJvdXRsaW5lIiB2YWx1ZT0idHJ1ZSIvPjx1aXNob3cgbmFtZT0idGh1bWJuYWlsIiB2YWx1ZT0idHJ1ZSIvPg0KCQk8dWlzaG93IG5hbWU9Im5vdGVzIiB2YWx1ZT0idHJ1ZSIvPjx1aXNob3cgbmFtZT0ic2VhcmNoIiB2YWx1ZT0idHJ1ZSIvPjx1aXNob3cgbmFtZT0icXVpeiIgdmFsdWU9InRydWUiLz48dWlzaG93IG5hbWU9ImF0dGFjaG1lbnRzIiB2YWx1ZT0idHJ1ZSIvPjx1aXNob3cgbmFtZT0idXRpbHMiIHZhbHVlPSJ0cnVlIi8+PHVpc2hvdyBuYW1lPSJ2b2x1bWUiIHZhbHVlPSJ0cnVlIi8+PHVpc2hvdyBuYW1lPSJwbGF5YmFyIiB2YWx1ZT0idHJ1ZSIvPjx1aXNob3cgbmFtZT0idGFsa2luZ2hlYWQiIHZhbHVlPSJ0cnVlIi8+PHVpc2hvdyBuYW1lPSJzaWRlYmFyb25yaWdodCIgdmFsdWU9InRydWUiLz48dWlzaG93IG5hbWU9InZpZXdjaGFuZ2UiIHZhbHVlPSJ0cnVlIi8+PHVpc2hvdyBuYW1lPSJhbHdheXNTY3J1bmNoIiB2YWx1ZT0iZmFsc2UiLz48dWlzaG93IG5hbWU9ImluaXRpYWxkaXNwbGF5bW9kZWlzbm9ybWFsIiB2YWx1ZT0idHJ1ZSIvPjx1aXJlcGxhY2UgbmFtZT0ibG9nbyIgdmFsdWU9IiIvPjx1aXJlcGxhY2UgbmFtZT0iYmdpbWFnZSIgdmFsdWU9IiIvPjx1aXJlcGxhY2UgbmFtZT0iaW5pdGlhbHRhYiIgdmFsdWU9Im91dGxpbmUiLz48L2xheW91dD4NCgk8cHJlbG9hZGVyPjxzZXRCb29sIG5hbWU9ImRpc2FibGVBc3NldFByZWxvYWRlciIgdmFsdWU9InRydWUiLz48L3ByZWxvYWRlcj48bGFuZ3VhZ2UgaWQ9ImVuIj4NCgkJPCEtLSBmb3JtYXQgZm9yIHVpZm9udCB2YWx1ZSBpcyAiZm9udCxzaXplLGlzYm9sZCxpc2l0YWxpYyxpc3NoYWRvd2VkIiAtLT4NCgkJPHVpZm9udCBuYW1lPSJGT05UX1FVSVpaSU5HIiB2YWx1ZT0iVmVyZGFuYSw5LGZhbHNlLGZhbHNlLGZhbHNlIi8+DQoJCTx1aWZvbnQgbmFtZT0iRk9OVF9TQ1JVQlNUQVRVUyIgdmFsdWU9IlZlcmRhbmEsOSx0cnVlLGZhbHNlLHRydWUiLz4NCgkJPHVpZm9udCBuYW1lPSJGT05UX1NDUlVCVElNRSIgdmFsdWU9IlZlcmRhbmEsOSxmYWxzZSxmYWxzZSx0cnVlIi8+DQoJCTx1aWZvbnQgbmFtZT0iRk9OVF9FTEFQU0VEVElNRSIgdmFsdWU9IlZlcmRhbmEsOSx0cnVlLGZhbHNlLHRydWUiLz4NCgkJPHVpZm9udCBuYW1lPSJGT05UX1VUSUxTTUVOVSIgdmFsdWU9IlZlcmRhbmEsOSx0cnVlLGZhbHNlLGZhbHNlIi8+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DQoJCTx1aWZvbnQgbmFtZT0iRk9OVF9QUkVTRU5URVJUSVRMRSIgdmFsdWU9IlZlcmRhbmEsMTAsZmFsc2UsZmFsc2UsdHJ1ZSIvPg0KCQk8dWlmb250IG5hbWU9IkZPTlRfQklPQlROIiB2YWx1ZT0iVmVyZGFuYSwxMCxmYWxzZSxmYWxzZSx0cnVlIi8+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DQoJCTx1aWZvbnQgbmFtZT0iRk9OVF9RVUlaUE9EX1FVSVpfUVVFU1RJT05fQ09VTlRfVkFMVUUiIHZhbHVlPSJWZXJkYW5hLDksdHJ1ZSxmYWxzZSx0cnVlIi8+DQoJCTx1aWZvbnQgbmFtZT0iRk9OVF9RVUlaUE9EX1FVSVpfUVVFU1RJT05fQVRURU1QVEVEIiB2YWx1ZT0iVmVyZGFuYSw5LGZhbHNlLGZhbHNlLHRydWUiLz4NCgkJPHVpZm9udCBuYW1lPSJGT05UX1FVSVpQT0RfUVVJWl9RVUVTVElPTl9BVFRFTVBURURfVkFMVUUiIHZhbHVlPSJWZXJkYW5hLDksdHJ1ZSxmYWxzZSx0cnVlIi8+DQoJCTx1aWZvbnQgbmFtZT0iRk9OVF9RVUlaUE9EX1FVSVpfU0NPUkVfVEFHIiB2YWx1ZT0iVmVyZGFuYSwxMSx0cnVlLGZhbHNlLHRydWUiLz4NCgkJPHVpZm9udCBuYW1lPSJGT05UX1FVSVpQT0RfUVVJWl9TQ09SRSIgdmFsdWU9IlZlcmRhbmEsOSxmYWxzZSxmYWxzZSx0cnVlIi8+DQoJCTx1aWZvbnQgbmFtZT0iRk9OVF9RVUlaUE9EX1FVSVpfU0NPUkVfVkFMVUUiIHZhbHVlPSJWZXJkYW5hLDksdHJ1ZSxmYWxzZSx0cnVlIi8+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DQoJCTx1aWZvbnQgbmFtZT0iRk9OVF9RVUlaUE9EX1FVSVpfUEFTU1NDT1JFX1ZBTFVFIiB2YWx1ZT0iVmVyZGFuYSw5LHRydWUsZmFsc2UsdHJ1ZSIvPg0KCQk8IS0tIHVpdGV4dCAtLT4NCgkJPCEtLSBzdWJzdGl0dXRpb246ICVuID09IHNsaWRlIG51bWJlciAtLT4NCgkJPHVpdGV4dCBuYW1lPSJVTk5BTUVEU0xJREVUSVRMRSIgdmFsdWU9IlNsaWRlICVuIi8+DQoJCTwhLS0gc3Vic3RpdHV0aW9uOiAlbiA9PSBzbGlkZSBudW1iZXIgLS0+DQoJCTwhLS0gc3Vic3RpdHV0aW9uOiAldCA9PSB0b3RhbCBzbGlkZSBjb3VudCAtLT4NCgkJPHVpdGV4dCBuYW1lPSJTQ1JVQkJBUlNUQVRVU19TTElERUlORk8iIHZhbHVlPSJTbGlkZSAlbiAvICV0IHwgIi8+DQoJCTx1aXRleHQgbmFtZT0iU0NSVUJCQVJTVEFUVVNfU1RPUFBFRCIgdmFsdWU9IlN0b3BwZWQiLz4NCgkJPHVpdGV4dCBuYW1lPSJTQ1JVQkJBUlNUQVRVU19QTEFZSU5HIiB2YWx1ZT0iUGxheWluZyIvPg0KCQk8dWl0ZXh0IG5hbWU9IlNDUlVCQkFSU1RBVFVTX05PQVVESU8iIHZhbHVlPSJObyBBdWRpbyIvPg0KCQk8dWl0ZXh0IG5hbWU9IlNDUlVCQkFSU1RBVFVTX1ZJRFBMQVlJTkciIHZhbHVlPSJWaWRlbyBQbGF5aW5nIi8+DQoJCTx1aXRleHQgbmFtZT0iU0NSVUJCQVJTVEFUVVNfTE9BRElORyIgdmFsdWU9IkxvYWRpbmciLz4NCgkJPHVpdGV4dCBuYW1lPSJTQ1JVQkJBUlNUQVRVU19CVUZGRVJJTkciIHZhbHVlPSJCdWZmZXJpbmciLz4NCgkJPHVpdGV4dCBuYW1lPSJTQ1JVQkJBUlNUQVRVU19RVUVTVElPTiIgdmFsdWU9IkFuc3dlciBRdWVzdGlvbiIvPg0KCQk8dWl0ZXh0IG5hbWU9IlNDUlVCQkFSU1RBVFVTX1JFVklFV1FVSVoiIHZhbHVlPSJSZXZpZXdpbmcgUXVpeiIvPg0KCQk8IS0tIHN1YnN0aXR1dGlvbjogJW0gPT0gbWludXRlcyByZW1haW5pbmcgLS0+DQoJCTwhLS0gc3Vic3RpdHV0aW9uOiAlcyA9PSBzZWNvbmRzIHJlbWFpbmluZyAtLT4NCgkJPHVpdGV4dCBuYW1lPSJFTEFQU0VEIiB2YWx1ZT0iJW0gTWludXRlcyAlcyBTZWNvbmRzIFJlbWFpbmluZyIvPg0KCQk8dWl0ZXh0IG5hbWU9Ik5PVEZPVU5EIiB2YWx1ZT0iTm90aGluZyBGb3VuZCIvPg0KCQk8dWl0ZXh0IG5hbWU9IkFUVEFDSE1FTlRTIiB2YWx1ZT0iQXR0YWNobWVudHMiLz4NCgkJPCEtLSBzdWJzdGl0dXRpb246ICVwID09IGN1cnJlbnQgc3BlYWtlcidzIHRpdGxlIC0tPg0KCQk8dWl0ZXh0IG5hbWU9IkJJT1dJTl9USVRMRSIgdmFsdWU9IkJpbzogJXAiLz4NCgkJPHVpdGV4dCBuYW1lPSJCSU9CVE5fVElUTEUiIHZhbHVlPSJCaW8iLz4NCgkJPHVpdGV4dCBuYW1lPSJESVZJREVSQlROX1RJVExFIiB2YWx1ZT0ifCIvPg0KCQk8dWl0ZXh0IG5hbWU9IkNPTlRBQ1RCVE5fVElUTEUiIHZhbHVlPSJDb250YWN0Ii8+DQoJCTx1aXRleHQgbmFtZT0iVEFCX1FVSVoiIHZhbHVlPSJRdWl6Ii8+DQoJCTx1aXRleHQgbmFtZT0iVEFCX09VVExJTkUiIHZhbHVlPSJPdXRsaW5lIi8+DQoJCTx1aXRleHQgbmFtZT0iVEFCX1RIVU1CIiB2YWx1ZT0iVGh1bWIiLz4NCgkJPHVpdGV4dCBuYW1lPSJUQUJfTk9URVMiIHZhbHVlPSJOb3RlcyIvPg0KCQk8dWl0ZXh0IG5hbWU9IlRBQl9TRUFSQ0giIHZhbHVlPSJTZWFyY2giLz4NCgkJPHVpdGV4dCBuYW1lPSJTTElERV9IRUFESU5HIiB2YWx1ZT0iU2xpZGUgVGl0bGUiLz4NCgkJPHVpdGV4dCBuYW1lPSJEVVJBVElPTl9IRUFESU5HIiB2YWx1ZT0iRHVyYXRpb24iLz4NCgkJPHVpdGV4dCBuYW1lPSJTRUFSQ0hfSEVBRElORyIgdmFsdWU9IlNlYXJjaCBmb3IgdGV4dDoiLz4NCgkJPHVpdGV4dCBuYW1lPSJUSFVNQl9IRUFESU5HIiB2YWx1ZT0iU2xpZGUiLz4NCgkJPHVpdGV4dCBuYW1lPSJUSFVNQl9JTkZPIiB2YWx1ZT0iU2xpZGUgVGl0bGUvRHVyYXRpb24iLz4NCgkJPHVpdGV4dCBuYW1lPSJBVFRBQ0hOQU1FX0hFQURJTkciIHZhbHVlPSJGaWxlIE5hbWUiLz4NCgkJPHVpdGV4dCBuYW1lPSJBVFRBQ0hTSVpFX0hFQURJTkciIHZhbHVlPSJTaXplIi8+DQoJCTx1aXRleHQgbmFtZT0iU0xJREVfTk9URVMiIHZhbHVlPSJTbGlkZSBOb3RlcyIvPg0KCQk8IS0tcXVpeiBwb2QgYW5kIG1lc3NhZ2UgYm94IHRleHRzLS0+DQoJCTx1aXRleHQgbmFtZT0iUVVJWlBPRF9RVUlaX0FUVEVNUFQiIHZhbHVlPSJRdWl6IEF0dGVtcHQ6Ii8+DQoJCTx1aXRleHQgbmFtZT0iUVVJWlBPRF9RVUlaX0FUVEVNUFRfVkFMVUUiIHZhbHVlPSIlbiBvZiAldCIvPg0KCQk8dWl0ZXh0IG5hbWU9IlFVSVpQT0RfUVVJWl9TQ09SRSIgdmFsdWU9IlNjb3JlZDoiLz4NCgkJPHVpdGV4dCBuYW1lPSJRVUlaUE9EX1FVSVpfUEFTU1NDT1JFIiB2YWx1ZT0iUGFzc2luZyBTY29yZToiLz4NCgkJPHVpdGV4dCBuYW1lPSJRVUlaUE9EX1FVSVpfTUFYU0NPUkUiIHZhbHVlPSJNYXggU2NvcmU6Ii8+DQoJCTx1aXRleHQgbmFtZT0iUVVJWlBPRF9RVUVTQVRNUFRfU1RSIiB2YWx1ZT0iQXR0ZW1wdDogJW4gb2YgJXQiLz4NCgkJPHVpdGV4dCBuYW1lPSJRVUlaUE9EX1FVRVNUWVBFX1NUUiIgdmFsdWU9IlR5cGU6ICVzIi8+DQoJCTx1aXRleHQgbmFtZT0iUVVJWlBPRF9RVUVTVFlQRV9HUkQiIHZhbHVlPSJHcmFkZWQiLz4NCgkJPHVpdGV4dCBuYW1lPSJRVUlaUE9EX1FVRVNUWVBFX1NWWSIgdmFsdWU9IlN1cnZleSIvPg0KCQk8dWl0ZXh0IG5hbWU9IlFVSVpQT0RfUVVJWkFUTVBUX0lORiIgdmFsdWU9IkluZmluaXRlIi8+DQoJCTx1aXRleHQgbmFtZT0iUVVJWlBPRF9RVUVTQVRNUFRfSU5GIiB2YWx1ZT0iSW5maW5pdGUiLz4NCgkJPHVpdGV4dCBuYW1lPSJXQVJOSU5HTVNHX1lFU1NUUklORyIgdmFsdWU9IlllcyIvPg0KCQk8dWl0ZXh0IG5hbWU9IldBUk5JTkdNU0dfTk9TVFJJTkciIHZhbHVlPSJObyIvPg0KCQk8dWl0ZXh0IG5hbWU9IldBUk5JTkdNU0dfVElUTEVTVFJJTkciIHZhbHVlPSJRdWl6IE5hdmlnYXRpb24gV2FybmluZyIvPg0KCQk8dWl0ZXh0IG5hbWU9IldBUk5JTkdNU0dfTVNHU1RSSU5HIiB2YWx1ZT0iVGhlcmUgYXJlIHVuLWF0dGVtcHRlZCBxdWVzdGlvbnMgaW4gdGhpcyBRdWl6LiYjeEE7JiN4QTtDbGlja2luZyBZZXMgd2lsbCB0YWtlIHlvdSBvdXQgb2YgdGhlIFF1aXouIENsaWNrIE5vIHRvIGNvbnRpbnVlIHRoZSBRdWl6LiIvPg0KCQk8dWl0ZXh0IG5hbWU9IklORk9STUFUSU9OX0gyNjRfRkxBU0hQTEFZRVIiIHZhbHVlPSJUaGUgY3VycmVudCB2ZXJzaW9uIG9mIEZsYXNoIFBsYXllciBpbnN0YWxsZWQgb24geW91ciBtYWNoaW5lIGRvZXMgbm90IHN1cHBvcnQgdGhpcyB2aWRlby4gQ2xpY2sgb24gdGhlIHZpZGVvIGFyZWEgdG8gZG93bmxvYWQgdGhlIGxhdGVzdCBGbGFzaCBQbGF5ZXI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lNob3cgc2lkZWJhciB0byBwYXJ0aWNpcGFudHMiLz4NCgkJPHVpdGV4dCBuYW1lPSJNVVRFIiB2YWx1ZT0iTXV0ZSIvPg0KCQk8dWl0ZXh0IG5hbWU9IkRPQ1dSQVBfVElUTEUiIHZhbHVlPSJQcmVzZW50ZXIgRmlsZSBBdHRhY2htZW50Ii8+DQoJCTx1aXRleHQgbmFtZT0iRE9DV1JBUF9NU0ciIHZhbHVlPSJTYXZlIHRvIE15IENvbXB1dGVyIi8+DQoJCTx1aXRleHQgbmFtZT0iRE9DV1JBUF9QUk9NUFQiIHZhbHVlPSJDbGljayB0byBEb3dubG9hZCIvPg0KCTwvbGFuZ3VhZ2U+DQoJPGxhbmd1YWdlIGlkPSJkZS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Gb2xpZSAlbiIvPg0KCQk8IS0tIHN1YnN0aXR1dGlvbjogJW4gPT0gc2xpZGUgbnVtYmVyIC0tPg0KCQk8IS0tIHN1YnN0aXR1dGlvbjogJXQgPT0gdG90YWwgc2xpZGUgY291bnQgLS0+DQoJCTx1aXRleHQgbmFtZT0iU0NSVUJCQVJTVEFUVVNfU0xJREVJTkZPIiB2YWx1ZT0iRm9saWUgJW4gLyAldCB8ICIvPg0KCQk8dWl0ZXh0IG5hbWU9IlNDUlVCQkFSU1RBVFVTX1NUT1BQRUQiIHZhbHVlPSJCZWVuZGV0Ii8+DQoJCTx1aXRleHQgbmFtZT0iU0NSVUJCQVJTVEFUVVNfUExBWUlORyIgdmFsdWU9IldpZWRlcmdhYmUiLz4NCgkJPHVpdGV4dCBuYW1lPSJTQ1JVQkJBUlNUQVRVU19OT0FVRElPIiB2YWx1ZT0iS2VpbiBBdWRpbyIvPg0KCQk8dWl0ZXh0IG5hbWU9IlNDUlVCQkFSU1RBVFVTX1ZJRFBMQVlJTkciIHZhbHVlPSJWaWRlbyB3aXJkIGFiZ2VzcGllbHQiLz4NCgkJPHVpdGV4dCBuYW1lPSJTQ1JVQkJBUlNUQVRVU19MT0FESU5HIiB2YWx1ZT0iTGFkZW4iLz4NCgkJPHVpdGV4dCBuYW1lPSJTQ1JVQkJBUlNUQVRVU19CVUZGRVJJTkciIHZhbHVlPSJQdWZmZXJuIi8+DQoJCTx1aXRleHQgbmFtZT0iU0NSVUJCQVJTVEFUVVNfUVVFU1RJT04iIHZhbHVlPSJGcmFnZSBiZWFudHdvcnRlbiIvPg0KCQk8dWl0ZXh0IG5hbWU9IlNDUlVCQkFSU1RBVFVTX1JFVklFV1FVSVoiIHZhbHVlPSJOb2NobWFscyBkdXJjaHNlaGVuIi8+DQoJCTwhLS0gc3Vic3RpdHV0aW9uOiAlbSA9PSBtaW51dGVzIHJlbWFpbmluZyAtLT4NCgkJPCEtLSBzdWJzdGl0dXRpb246ICVzID09IHNlY29uZHMgcmVtYWluaW5nIC0tPg0KCQk8dWl0ZXh0IG5hbWU9IkVMQVBTRUQiIHZhbHVlPSJSZXN0ZGF1ZXI6ICVtIE1pbnV0ZW4gJXMgU2VrdW5kZW4iLz4NCgkJPHVpdGV4dCBuYW1lPSJOT1RGT1VORCIgdmFsdWU9Ik5pY2h0cyBnZWZ1bmRlbiIvPg0KCQk8dWl0ZXh0IG5hbWU9IkFUVEFDSE1FTlRTIiB2YWx1ZT0iQW5sYWdlbiIvPg0KCQk8IS0tIHN1YnN0aXR1dGlvbjogJXAgPT0gY3VycmVudCBzcGVha2VyJ3MgdGl0bGUgLS0+DQoJCTx1aXRleHQgbmFtZT0iQklPV0lOX1RJVExFIiB2YWx1ZT0iU3ByZWNoZXI6ICVwIi8+DQoJCTx1aXRleHQgbmFtZT0iQklPQlROX1RJVExFIiB2YWx1ZT0iU3ByZWNoZXIiLz4NCgkJPHVpdGV4dCBuYW1lPSJESVZJREVSQlROX1RJVExFIiB2YWx1ZT0ifCIvPg0KCQk8dWl0ZXh0IG5hbWU9IkNPTlRBQ1RCVE5fVElUTEUiIHZhbHVlPSJLb250YWt0Ii8+DQoJCTx1aXRleHQgbmFtZT0iVEFCX1FVSVoiIHZhbHVlPSJRdWl6Ii8+DQoJCTx1aXRleHQgbmFtZT0iVEFCX09VVExJTkUiIHZhbHVlPSJTdHJ1a3R1ciIvPg0KCQk8dWl0ZXh0IG5hbWU9IlRBQl9USFVNQiIgdmFsdWU9Ik1pbmlhdHVyIi8+DQoJCTx1aXRleHQgbmFtZT0iVEFCX05PVEVTIiB2YWx1ZT0iTm90aXplbiIvPg0KCQk8dWl0ZXh0IG5hbWU9IlRBQl9TRUFSQ0giIHZhbHVlPSJTdWNoZW4iLz4NCgkJPHVpdGV4dCBuYW1lPSJTTElERV9IRUFESU5HIiB2YWx1ZT0iRm9saWVudGl0ZWwiLz4NCgkJPHVpdGV4dCBuYW1lPSJEVVJBVElPTl9IRUFESU5HIiB2YWx1ZT0iRGF1ZXIiLz4NCgkJPHVpdGV4dCBuYW1lPSJTRUFSQ0hfSEVBRElORyIgdmFsdWU9IlRleHQgc3VjaGVuOiIvPg0KCQk8dWl0ZXh0IG5hbWU9IlRIVU1CX0hFQURJTkciIHZhbHVlPSJGb2xpZSIvPg0KCQk8dWl0ZXh0IG5hbWU9IlRIVU1CX0lORk8iIHZhbHVlPSJGb2xpZW50aXRlbC9EYXVlciIvPg0KCQk8dWl0ZXh0IG5hbWU9IkFUVEFDSE5BTUVfSEVBRElORyIgdmFsdWU9IkRhdGVpbmFtZSIvPg0KCQk8dWl0ZXh0IG5hbWU9IkFUVEFDSFNJWkVfSEVBRElORyIgdmFsdWU9Ikdyw7bDn2UiLz4NCgkJPHVpdGV4dCBuYW1lPSJTTElERV9OT1RFUyIgdmFsdWU9IkZvbGllbm5vdGl6ZW4iLz4NCgkJPCEtLXF1aXogcG9kIGFuZCBtZXNzYWdlIGJveCB0ZXh0cy0tPg0KCQk8dWl0ZXh0IG5hbWU9IlFVSVpQT0RfUVVJWl9BVFRFTVBUIiB2YWx1ZT0iUXVpenZlcnN1Y2g6Ii8+DQoJCTx1aXRleHQgbmFtZT0iUVVJWlBPRF9RVUlaX0FUVEVNUFRfVkFMVUUiIHZhbHVlPSIlbiB2b24gJXQiLz4NCgkJPHVpdGV4dCBuYW1lPSJRVUlaUE9EX1FVSVpfU0NPUkUiIHZhbHVlPSJFcnJlaWNodDoiLz4NCgkJPHVpdGV4dCBuYW1lPSJRVUlaUE9EX1FVSVpfUEFTU1NDT1JFIiB2YWx1ZT0iTWluZGVzdHB1bmt0emFobDoiLz4NCgkJPHVpdGV4dCBuYW1lPSJRVUlaUE9EX1FVSVpfTUFYU0NPUkUiIHZhbHVlPSJNYXhpbWFsZSBQdW5rdHphaGw6Ii8+DQoJCTx1aXRleHQgbmFtZT0iUVVJWlBPRF9RVUVTQVRNUFRfU1RSIiB2YWx1ZT0iVmVyc3VjaDogJW4gdm9uICV0Ii8+DQoJCTx1aXRleHQgbmFtZT0iUVVJWlBPRF9RVUVTVFlQRV9TVFIiIHZhbHVlPSJUeXA6ICVzIi8+DQoJCTx1aXRleHQgbmFtZT0iUVVJWlBPRF9RVUVTVFlQRV9HUkQiIHZhbHVlPSJCZXdlcnRldCIvPg0KCQk8dWl0ZXh0IG5hbWU9IlFVSVpQT0RfUVVFU1RZUEVfU1ZZIiB2YWx1ZT0iVW1mcmFnZSIvPg0KCQk8dWl0ZXh0IG5hbWU9IlFVSVpQT0RfUVVJWkFUTVBUX0lORiIgdmFsdWU9IlVuZW5kbGljaCIvPg0KCQk8dWl0ZXh0IG5hbWU9IlFVSVpQT0RfUVVFU0FUTVBUX0lORiIgdmFsdWU9IlVuZW5kbGljaCIvPg0KCQk8dWl0ZXh0IG5hbWU9IldBUk5JTkdNU0dfWUVTU1RSSU5HIiB2YWx1ZT0iSmEiLz4NCgkJPHVpdGV4dCBuYW1lPSJXQVJOSU5HTVNHX05PU1RSSU5HIiB2YWx1ZT0iTmVpbiIvPg0KCQk8dWl0ZXh0IG5hbWU9IldBUk5JTkdNU0dfVElUTEVTVFJJTkciIHZhbHVlPSJRdWl6bmF2aWdhdGlvbnN3YXJudW5nIi8+DQoJCTx1aXRleHQgbmFtZT0iV0FSTklOR01TR19NU0dTVFJJTkciIHZhbHVlPSJJbiBkaWVzZW0gUXVpeiBnaWJ0IGVzIHVuYmVhbnR3b3J0ZXRlIEZyYWdlbi4mI3hBOyYjeEE7V2VubiBTaWUgYXVmICZxdW90O0phJnF1b3Q7IGtsaWNrZW4sIHdpcmQgZGFzIFF1aXogYmVlbmRldC4gS2xpY2tlbiBTaWUgYXVmICZxdW90O05laW4mcXVvdDssIHVtIG1pdCBkZW0gUXVpeiBmb3J0enVmYWhyZW4uIi8+DQoJCTx1aXRleHQgbmFtZT0iSU5GT1JNQVRJT05fSDI2NF9GTEFTSFBMQVlFUiIgdmFsdWU9IkRhcyBWaWRlbyB3aXJkIHZvbiBkZXIgbW9tZW50YW4gYXVmIGRpZXNlbSBDb21wdXRlciBpbnN0YWxsaWVydGVuIFZlcnNpb24gdm9uIEZsYXNoIFBsYXllciBuaWNodCB1bnRlcnN0w7x0enQuIEtsaWNrZW4gU2llIGF1ZiBkZW4gVmlkZW9iZXJlaWNoLCB1bSBkaWUgYWt0dWVsbGUgVmVyc2lvbiB2b24gRmxhc2ggUGxheWVyIGhlcnVudGVyenVsYWRlbi4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RGVuIFRlaWxuZWhtZXJuIGRpZSBTZWl0ZW5sZWlzdGUgYW56ZWlnZW4iLz4NCgkJPHVpdGV4dCBuYW1lPSJNVVRFIiB2YWx1ZT0iVG9uIGF1cyIvPg0KCQk8dWl0ZXh0IG5hbWU9IkRPQ1dSQVBfVElUTEUiIHZhbHVlPSJQcmVzZW50ZXItQW5oYW5nIi8+DQoJCTx1aXRleHQgbmFtZT0iRE9DV1JBUF9NU0ciIHZhbHVlPSJBdWYgbWVpbmVtIEFyYmVpdHNwbGF0eiBzcGVpY2hlcm4iLz4NCgkJPHVpdGV4dCBuYW1lPSJET0NXUkFQX1BST01QVCIgdmFsdWU9Ilp1bSBIZXJ1bnRlcmxhZGVuIGtsaWNrZW4iLz4NCgk8L2xhbmd1YWdlPg0KCTxsYW5ndWFnZSBpZD0iZnIiPg0KCQk8IS0tIGZvcm1hdCBmb3IgdWlmb250IHZhbHVlIGlzICJmb250LHNpemUsaXNib2xkLGlzaXRhbGljLGlzc2hhZG93ZWQiIC0tPg0KCQk8dWlmb250IG5hbWU9IkZPTlRfUVVJWlpJTkciIHZhbHVlPSJWZXJkYW5hLDksZmFsc2UsZmFsc2UsZmFsc2UiLz4NCgkJPHVpZm9udCBuYW1lPSJGT05UX1NDUlVCU1RBVFVTIiB2YWx1ZT0iVmVyZGFuYSw5LHRydWUsZmFsc2UsdHJ1ZSIvPg0KCQk8dWlmb250IG5hbWU9IkZPTlRfU0NSVUJUSU1FIiB2YWx1ZT0iVmVyZGFuYSw5LGZhbHNlLGZhbHNlLHRydWUiLz4NCgkJPHVpZm9udCBuYW1lPSJGT05UX0VMQVBTRURUSU1FIiB2YWx1ZT0iVmVyZGFuYSw5LHRydWUsZmFsc2UsdHJ1ZSIvPg0KCQk8dWlmb250IG5hbWU9IkZPTlRfVVRJTFNNRU5VIiB2YWx1ZT0iVmVyZGFuYSw5LHRydWUsZmFsc2UsZmFsc2UiLz4NCgkJPHVpZm9udCBuYW1lPSJGT05UX1RBQlMiIHZhbHVlPSJWZXJkYW5hLDksdHJ1ZSxmYWxzZSx0cnVlIi8+DQoJCTx1aWZvbnQgbmFtZT0iRk9OVF9QUkVTRU5UQVRJT05OQU1FIiB2YWx1ZT0iVmVyZGFuYSwxNCxmYWxzZSxmYWxzZSx0cnVlIi8+DQoJCTx1aWZvbnQgbmFtZT0iRk9OVF9QUkVTRU5URVJOQU1FIiB2YWx1ZT0iVmVyZGFuYSwxMCx0cnVlLGZhbHNlLHRydWUiLz4NCgkJPHVpZm9udCBuYW1lPSJGT05UX1BSRVNFTlRFUlRJVExFIiB2YWx1ZT0iVmVyZGFuYSwxMCxmYWxzZSxmYWxzZSx0cnVlIi8+DQoJCTx1aWZvbnQgbmFtZT0iRk9OVF9CSU9CVE4iIHZhbHVlPSJWZXJkYW5hLDEw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OSxmYWxzZSxmYWxzZSx0cnVlIi8+DQoJCTx1aWZvbnQgbmFtZT0iRk9OVF9CSU9XSU4iIHZhbHVlPSJWZXJkYW5hLDExLGZhbHNlLGZhbHNlLGZhbHNlIi8+DQoJCTx1aWZvbnQgbmFtZT0iRk9OVF9MSVNUSEVBRElORyIgdmFsdWU9IlZlcmRhbmEsOSxmYWxzZSxmYWxzZSxmYWxzZSIvPg0KCQk8dWlmb250IG5hbWU9IkZPTlRfV0lOVElUTEUiIHZhbHVlPSJWZXJkYW5hLDk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RGlhcG9zaXRpdmUgJW4iLz4NCgkJPCEtLSBzdWJzdGl0dXRpb246ICVuID09IHNsaWRlIG51bWJlciAtLT4NCgkJPCEtLSBzdWJzdGl0dXRpb246ICV0ID09IHRvdGFsIHNsaWRlIGNvdW50IC0tPg0KCQk8dWl0ZXh0IG5hbWU9IlNDUlVCQkFSU1RBVFVTX1NMSURFSU5GTyIgdmFsdWU9IkRpYXBvc2l0aXZlICVuIC8gJXQgfCAiLz4NCgkJPHVpdGV4dCBuYW1lPSJTQ1JVQkJBUlNUQVRVU19TVE9QUEVEIiB2YWx1ZT0iQXJyw6p0w6llIi8+DQoJCTx1aXRleHQgbmFtZT0iU0NSVUJCQVJTVEFUVVNfUExBWUlORyIgdmFsdWU9IkxlY3R1cmUiLz4NCgkJPHVpdGV4dCBuYW1lPSJTQ1JVQkJBUlNUQVRVU19OT0FVRElPIiB2YWx1ZT0iUGFzIGRlIHNvbiIvPg0KCQk8dWl0ZXh0IG5hbWU9IlNDUlVCQkFSU1RBVFVTX1ZJRFBMQVlJTkciIHZhbHVlPSJMZWN0dXJlIHZpZMOpbyBlbiBjb3VycyIvPg0KCQk8dWl0ZXh0IG5hbWU9IlNDUlVCQkFSU1RBVFVTX0xPQURJTkciIHZhbHVlPSJDaGFyZ2VtZW50IGVuIGNvdXJzIi8+DQoJCTx1aXRleHQgbmFtZT0iU0NSVUJCQVJTVEFUVVNfQlVGRkVSSU5HIiB2YWx1ZT0iTWlzZSBlbiBtw6ltb2lyZSIvPg0KCQk8dWl0ZXh0IG5hbWU9IlNDUlVCQkFSU1RBVFVTX1FVRVNUSU9OIiB2YWx1ZT0iUsOpcG9uZHJlIMOgIGxhIHF1ZXN0aW9uIi8+DQoJCTx1aXRleHQgbmFtZT0iU0NSVUJCQVJTVEFUVVNfUkVWSUVXUVVJWiIgdmFsdWU9IlLDqXZpc2lvbiBkdSBxdWVzdGlvbm5haXJlIi8+DQoJCTwhLS0gc3Vic3RpdHV0aW9uOiAlbSA9PSBtaW51dGVzIHJlbWFpbmluZyAtLT4NCgkJPCEtLSBzdWJzdGl0dXRpb246ICVzID09IHNlY29uZHMgcmVtYWluaW5nIC0tPg0KCQk8dWl0ZXh0IG5hbWU9IkVMQVBTRUQiIHZhbHVlPSIlbSBtaW51dGVzICVzIHNlY29uZGVzIHJlc3RhbnRlcyIvPg0KCQk8dWl0ZXh0IG5hbWU9Ik5PVEZPVU5EIiB2YWx1ZT0iUmllbiB0cm91dsOpIi8+DQoJCTx1aXRleHQgbmFtZT0iQVRUQUNITUVOVFMiIHZhbHVlPSJQacOoY2VzIGpvaW50ZXMiLz4NCgkJPCEtLSBzdWJzdGl0dXRpb246ICVwID09IGN1cnJlbnQgc3BlYWtlcidzIHRpdGxlIC0tPg0KCQk8dWl0ZXh0IG5hbWU9IkJJT1dJTl9USVRMRSIgdmFsdWU9IkJpbyA6ICVwIi8+DQoJCTx1aXRleHQgbmFtZT0iQklPQlROX1RJVExFIiB2YWx1ZT0iQmlvIDoiLz4NCgkJPHVpdGV4dCBuYW1lPSJESVZJREVSQlROX1RJVExFIiB2YWx1ZT0ifCIvPg0KCQk8dWl0ZXh0IG5hbWU9IkNPTlRBQ1RCVE5fVElUTEUiIHZhbHVlPSJDb250YWN0Ii8+DQoJCTx1aXRleHQgbmFtZT0iVEFCX1FVSVoiIHZhbHVlPSJRdWl6Ii8+DQoJCTx1aXRleHQgbmFtZT0iVEFCX09VVExJTkUiIHZhbHVlPSJQbGFuIi8+DQoJCTx1aXRleHQgbmFtZT0iVEFCX1RIVU1CIiB2YWx1ZT0iRGlhcG9zIi8+DQoJCTx1aXRleHQgbmFtZT0iVEFCX05PVEVTIiB2YWx1ZT0iTm90ZXMiLz4NCgkJPHVpdGV4dCBuYW1lPSJUQUJfU0VBUkNIIiB2YWx1ZT0iUmVjaGVyY2hlIi8+DQoJCTx1aXRleHQgbmFtZT0iU0xJREVfSEVBRElORyIgdmFsdWU9IlRpdHJlIGRlIGxhIGRpYXBvc2l0aXZlIi8+DQoJCTx1aXRleHQgbmFtZT0iRFVSQVRJT05fSEVBRElORyIgdmFsdWU9IkR1csOpZSIvPg0KCQk8dWl0ZXh0IG5hbWU9IlNFQVJDSF9IRUFESU5HIiB2YWx1ZT0iUmVjaGVyY2hlIGRlIHRleHRlIDoiLz4NCgkJPHVpdGV4dCBuYW1lPSJUSFVNQl9IRUFESU5HIiB2YWx1ZT0iRGlhcG9zaXRpdmUiLz4NCgkJPHVpdGV4dCBuYW1lPSJUSFVNQl9JTkZPIiB2YWx1ZT0iVGl0cmUvZHVyw6llIi8+DQoJCTx1aXRleHQgbmFtZT0iQVRUQUNITkFNRV9IRUFESU5HIiB2YWx1ZT0iTm9tIGRlIGZpY2hpZXIiLz4NCgkJPHVpdGV4dCBuYW1lPSJBVFRBQ0hTSVpFX0hFQURJTkciIHZhbHVlPSJUYWlsbGUiLz4NCgkJPHVpdGV4dCBuYW1lPSJTTElERV9OT1RFUyIgdmFsdWU9IkNvbW1lbnRhaXJlcyBkZXMgZGlhcG9zaXRpdmVzIi8+DQoJCTwhLS1xdWl6IHBvZCBhbmQgbWVzc2FnZSBib3ggdGV4dHMtLT4NCgkJPHVpdGV4dCBuYW1lPSJRVUlaUE9EX1FVSVpfQVRURU1QVCIgdmFsdWU9IlRlbnRhdGl2ZSBkZSBxdWVzdGlvbm5haXJlIDoiLz4NCgkJPHVpdGV4dCBuYW1lPSJRVUlaUE9EX1FVSVpfQVRURU1QVF9WQUxVRSIgdmFsdWU9IiVuIHN1ciAldCIvPg0KCQk8dWl0ZXh0IG5hbWU9IlFVSVpQT0RfUVVJWl9TQ09SRSIgdmFsdWU9Ik5vdGUgb2J0ZW51ZSA6Ii8+DQoJCTx1aXRleHQgbmFtZT0iUVVJWlBPRF9RVUlaX1BBU1NTQ09SRSIgdmFsdWU9Ik5vdGUgZCdhZG1pc3NpYmlsaXTDqcKgOiIvPg0KCQk8dWl0ZXh0IG5hbWU9IlFVSVpQT0RfUVVJWl9NQVhTQ09SRSIgdmFsdWU9Ik5vdGUgbWF4aW1hbGUgOiIvPg0KCQk8dWl0ZXh0IG5hbWU9IlFVSVpQT0RfUVVFU0FUTVBUX1NUUiIgdmFsdWU9IlRlbnRhdGl2ZSA6ICVuIHN1ciAldCIvPg0KCQk8dWl0ZXh0IG5hbWU9IlFVSVpQT0RfUVVFU1RZUEVfU1RSIiB2YWx1ZT0iVHlwZTogJXMiLz4NCgkJPHVpdGV4dCBuYW1lPSJRVUlaUE9EX1FVRVNUWVBFX0dSRCIgdmFsdWU9Ik5vdMOpIi8+DQoJCTx1aXRleHQgbmFtZT0iUVVJWlBPRF9RVUVTVFlQRV9TVlkiIHZhbHVlPSJFbnF1w6p0ZSIvPg0KCQk8dWl0ZXh0IG5hbWU9IlFVSVpQT0RfUVVJWkFUTVBUX0lORiIgdmFsdWU9IklsbGltaXTDqSIvPg0KCQk8dWl0ZXh0IG5hbWU9IlFVSVpQT0RfUVVFU0FUTVBUX0lORiIgdmFsdWU9IklsbGltaXTDqSIvPg0KCQk8dWl0ZXh0IG5hbWU9IldBUk5JTkdNU0dfWUVTU1RSSU5HIiB2YWx1ZT0iT3VpIi8+DQoJCTx1aXRleHQgbmFtZT0iV0FSTklOR01TR19OT1NUUklORyIgdmFsdWU9Ik5vbiIvPg0KCQk8dWl0ZXh0IG5hbWU9IldBUk5JTkdNU0dfVElUTEVTVFJJTkciIHZhbHVlPSJBdmVydGlzc2VtZW50IGRlIG5hdmlnYXRpb24gZHUgcXVlc3Rpb25uYWlyZSIvPg0KCQk8dWl0ZXh0IG5hbWU9IldBUk5JTkdNU0dfTVNHU1RSSU5HIiB2YWx1ZT0iVm91cyBuJ2F2ZXogcGFzIHLDqXBvbmR1IMOgIGNlcnRhaW5lcyBxdWVzdGlvbnMgZGUgY2UgcXVlc3Rpb25uYWlyZS4mI3hBOyYjeEE7U2kgdm91cyBjbGlxdWV6IHN1ciBPdWksIHZvdXMgcXVpdHRlcmV6IGxlIHF1ZXN0aW9ubmFpcmUuIENsaXF1ZXogc3VyIE5vbiBwb3VyIGNvbnRpbnVlciBsZSBxdWVzdGlvbm5haXJlLiIvPg0KCQk8dWl0ZXh0IG5hbWU9IklORk9STUFUSU9OX0gyNjRfRkxBU0hQTEFZRVIiIHZhbHVlPSJMYSB2ZXJzaW9uIGRlIEZsYXNoIFBsYXllciBhY3R1ZWxsZW1lbnQgaW5zdGFsbMOpZSBzdXIgdm90cmUgbWFjaGluZSBuZSBwcmVuZCBwYXMgZW4gY2hhcmdlIGNlIHR5cGUgZGUgdmlkw6lvLiBDbGlxdWV6IHN1ciBsYSB6b25lIHZpZMOpbyBwb3VyIHTDqWzDqWNoYXJnZXIgbGEgZGVybmnDqHJlIHZlcnNpb24gZGU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250cmVyIGwnZW5jYWRyw6kgYXV4IHBhcnRpY2lwYW50cyIvPg0KCQk8dWl0ZXh0IG5hbWU9Ik1VVEUiIHZhbHVlPSJNdWV0Ii8+DQoJCTx1aXRleHQgbmFtZT0iRE9DV1JBUF9USVRMRSIgdmFsdWU9IlBpw6hjZSBqb2ludGUgUHJlc2VudGVyIi8+DQoJCTx1aXRleHQgbmFtZT0iRE9DV1JBUF9NU0ciIHZhbHVlPSJFbnJlZ2lzdHJlciBzdXIgbW9uIG9yZGluYXRldXIiLz4NCgkJPHVpdGV4dCBuYW1lPSJET0NXUkFQX1BST01QVCIgdmFsdWU9IkNsaXF1ZXIgcG91ciB0w6lsw6ljaGFyZ2VyIi8+DQoJPC9sYW5ndWFnZT4NCgk8bGFuZ3VhZ2UgaWQ9ImphIj4NCgkJPCEtLSBmb3JtYXQgZm9yIHVpZm9udCB2YWx1ZSBpcyAiZm9udCxzaXplLGlzYm9sZCxpc2l0YWxpYyxpc3NoYWRvd2VkIiAtLT4NCgkJPHVpZm9udCBuYW1lPSJGT05UX1FVSVpaSU5HIiB2YWx1ZT0iVmVyZGFuYSw5LGZhbHNlLGZhbHNlLGZhbHNlIi8+DQoJCTx1aWZvbnQgbmFtZT0iRk9OVF9TQ1JVQlNUQVRVUyIgdmFsdWU9IlZlcmRhbmEsMTEsZmFsc2UsZmFsc2UsdHJ1ZSIvPg0KCQk8dWlmb250IG5hbWU9IkZPTlRfU0NSVUJUSU1FIiB2YWx1ZT0iVmVyZGFuYSw5LGZhbHNlLGZhbHNlLHRydWUiLz4NCgkJPHVpZm9udCBuYW1lPSJGT05UX0VMQVBTRURUSU1FIiB2YWx1ZT0iVmVyZGFuYSwxMSx0cnVlLGZhbHNlLGZhbHNlIi8+DQoJCTx1aWZvbnQgbmFtZT0iRk9OVF9VVElMU01FTlUiIHZhbHVlPSJWZXJkYW5hLDksdHJ1ZSxmYWxzZSxmYWxzZSIvPg0KCQk8dWlmb250IG5hbWU9IkZPTlRfVEFCUyIgdmFsdWU9IlZlcmRhbmEsMTAsZmFsc2UsZmFsc2UsZmFsc2UiLz4NCgkJPHVpZm9udCBuYW1lPSJGT05UX1BSRVNFTlRBVElPTk5BTUUiIHZhbHVlPSJWZXJkYW5hLDE1LGZhbHNlLGZhbHNlLHRydWUiLz4NCgkJPHVpZm9udCBuYW1lPSJGT05UX1BSRVNFTlRFUk5BTUUiIHZhbHVlPSJWZXJkYW5hLDE1LHRydWUsZmFsc2UsdHJ1ZSIvPg0KCQk8dWlmb250IG5hbWU9IkZPTlRfUFJFU0VOVEVSVElUTEUiIHZhbHVlPSJWZXJkYW5hLDEx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xMSxmYWxzZSxmYWxzZSx0cnVlIi8+DQoJCTx1aWZvbnQgbmFtZT0iRk9OVF9CSU9XSU4iIHZhbHVlPSJWZXJkYW5hLDExLGZhbHNlLGZhbHNlLGZhbHNlIi8+DQoJCTx1aWZvbnQgbmFtZT0iRk9OVF9MSVNUSEVBRElORyIgdmFsdWU9IlZlcmRhbmEsMTEsZmFsc2UsZmFsc2UsZmFsc2UiLz4NCgkJPHVpZm9udCBuYW1lPSJGT05UX1dJTlRJVExFIiB2YWx1ZT0iVmVyZGFuYSwxM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Ljgrnjg6njgqTjg4kgOiAlbiIvPg0KCQk8IS0tIHN1YnN0aXR1dGlvbjogJW4gPT0gc2xpZGUgbnVtYmVyIC0tPg0KCQk8IS0tIHN1YnN0aXR1dGlvbjogJXQgPT0gdG90YWwgc2xpZGUgY291bnQgLS0+DQoJCTx1aXRleHQgbmFtZT0iU0NSVUJCQVJTVEFUVVNfU0xJREVJTkZPIiB2YWx1ZT0i44K544Op44Kk44OJIDogJW4gLyAldCB8ICIvPg0KCQk8dWl0ZXh0IG5hbWU9IlNDUlVCQkFSU1RBVFVTX1NUT1BQRUQiIHZhbHVlPSLlgZzmraIiLz4NCgkJPHVpdGV4dCBuYW1lPSJTQ1JVQkJBUlNUQVRVU19QTEFZSU5HIiB2YWx1ZT0i5YaN55Sf5LitIi8+DQoJCTx1aXRleHQgbmFtZT0iU0NSVUJCQVJTVEFUVVNfTk9BVURJTyIgdmFsdWU9Iumfs+WjsOOBquOBlyIvPg0KCQk8dWl0ZXh0IG5hbWU9IlNDUlVCQkFSU1RBVFVTX1ZJRFBMQVlJTkciIHZhbHVlPSLjg5Pjg4fjgqrlho3nlJ/kuK0iLz4NCgkJPHVpdGV4dCBuYW1lPSJTQ1JVQkJBUlNUQVRVU19MT0FESU5HIiB2YWx1ZT0i44Ot44O844OJ5LitIi8+DQoJCTx1aXRleHQgbmFtZT0iU0NSVUJCQVJTVEFUVVNfQlVGRkVSSU5HIiB2YWx1ZT0i44OQ44OD44OV44Kh5LitIi8+DQoJCTx1aXRleHQgbmFtZT0iU0NSVUJCQVJTVEFUVVNfUVVFU1RJT04iIHZhbHVlPSLos6rllY/jgavnrZTjgYjjgabkuIvjgZXjgYQiLz4NCgkJPHVpdGV4dCBuYW1lPSJTQ1JVQkJBUlNUQVRVU19SRVZJRVdRVUlaIiB2YWx1ZT0i44Kv44Kk44K644KS44Os44OT44Ol44O844GX44Gm44GE44G+44GZIi8+DQoJCTwhLS0gc3Vic3RpdHV0aW9uOiAlbSA9PSBtaW51dGVzIHJlbWFpbmluZyAtLT4NCgkJPCEtLSBzdWJzdGl0dXRpb246ICVzID09IHNlY29uZHMgcmVtYWluaW5nIC0tPg0KCQk8dWl0ZXh0IG5hbWU9IkVMQVBTRUQiIHZhbHVlPSLmrovjgoogOiAlbSDliIYgJXMg56eSIi8+DQoJCTx1aXRleHQgbmFtZT0iTk9URk9VTkQiIHZhbHVlPSLkvZXjgoLopovjgaTjgYvjgorjgb7jgZvjgpMiLz4NCgkJPHVpdGV4dCBuYW1lPSJBVFRBQ0hNRU5UUyIgdmFsdWU9Iua3u+S7mCIvPg0KCQk8IS0tIHN1YnN0aXR1dGlvbjogJXAgPT0gY3VycmVudCBzcGVha2VyJ3MgdGl0bGUgLS0+DQoJCTx1aXRleHQgbmFtZT0iQklPV0lOX1RJVExFIiB2YWx1ZT0i57WM5q20IDogJXAiLz4NCgkJPHVpdGV4dCBuYW1lPSJCSU9CVE5fVElUTEUiIHZhbHVlPSLntYzmrbQiLz4NCgkJPHVpdGV4dCBuYW1lPSJESVZJREVSQlROX1RJVExFIiB2YWx1ZT0ifCIvPg0KCQk8dWl0ZXh0IG5hbWU9IkNPTlRBQ1RCVE5fVElUTEUiIHZhbHVlPSLjgYrllY/jgYTlkIjjgo/jgZsiLz4NCgkJPHVpdGV4dCBuYW1lPSJUQUJfUVVJWiIgdmFsdWU9IuOCr+OCpOOCuiIvPg0KCQk8dWl0ZXh0IG5hbWU9IlRBQl9PVVRMSU5FIiB2YWx1ZT0i44Ki44Km44OI44Op44Kk44OzIi8+DQoJCTx1aXRleHQgbmFtZT0iVEFCX1RIVU1CIiB2YWx1ZT0i44K144Og44ON44O844OrIi8+DQoJCTx1aXRleHQgbmFtZT0iVEFCX05PVEVTIiB2YWx1ZT0i44OO44O844OIIi8+DQoJCTx1aXRleHQgbmFtZT0iVEFCX1NFQVJDSCIgdmFsdWU9IuaknOe0oiIvPg0KCQk8dWl0ZXh0IG5hbWU9IlNMSURFX0hFQURJTkciIHZhbHVlPSLjgrnjg6njgqTjg4njgr/jgqTjg4jjg6siLz4NCgkJPHVpdGV4dCBuYW1lPSJEVVJBVElPTl9IRUFESU5HIiB2YWx1ZT0i6ZW344GVIi8+DQoJCTx1aXRleHQgbmFtZT0iU0VBUkNIX0hFQURJTkciIHZhbHVlPSLmpJzntKLjgZnjgovjg4bjgq3jgrnjg4ggOiAiLz4NCgkJPHVpdGV4dCBuYW1lPSJUSFVNQl9IRUFESU5HIiB2YWx1ZT0i44K544Op44Kk44OJIi8+DQoJCTx1aXRleHQgbmFtZT0iVEhVTUJfSU5GTyIgdmFsdWU9IuOCueODqeOCpOODieOCv+OCpOODiOODqyAvIOmVt+OBlSIvPg0KCQk8dWl0ZXh0IG5hbWU9IkFUVEFDSE5BTUVfSEVBRElORyIgdmFsdWU9IuODleOCoeOCpOODq+WQjSIvPg0KCQk8dWl0ZXh0IG5hbWU9IkFUVEFDSFNJWkVfSEVBRElORyIgdmFsdWU9IuOCteOCpOOCuiIvPg0KCQk8dWl0ZXh0IG5hbWU9IlNMSURFX05PVEVTIiB2YWx1ZT0i44K544Op44Kk44OJ44OO44O844OIIi8+DQoJCTwhLS1xdWl6IHBvZCBhbmQgbWVzc2FnZSBib3ggdGV4dHMtLT4NCgkJPHVpdGV4dCBuYW1lPSJRVUlaUE9EX1FVSVpfQVRURU1QVCIgdmFsdWU9IuOCr+OCpOOCuuippuihjOWbnuaVsCA6ICIvPg0KCQk8dWl0ZXh0IG5hbWU9IlFVSVpQT0RfUVVJWl9BVFRFTVBUX1ZBTFVFIiB2YWx1ZT0iJW4gLyAldCIvPg0KCQk8dWl0ZXh0IG5hbWU9IlFVSVpQT0RfUVVJWl9TQ09SRSIgdmFsdWU9IuOCueOCs+OCoiA6ICIvPg0KCQk8dWl0ZXh0IG5hbWU9IlFVSVpQT0RfUVVJWl9QQVNTU0NPUkUiIHZhbHVlPSLlkIjmoLzngrkgOiIvPg0KCQk8dWl0ZXh0IG5hbWU9IlFVSVpQT0RfUVVJWl9NQVhTQ09SRSIgdmFsdWU9IuacgOmrmOW+l+eCuSA6ICIvPg0KCQk8dWl0ZXh0IG5hbWU9IlFVSVpQT0RfUVVFU0FUTVBUX1NUUiIgdmFsdWU9IuippuihjOWbnuaVsCA6ICVuIC8gJXQiLz4NCgkJPHVpdGV4dCBuYW1lPSJRVUlaUE9EX1FVRVNUWVBFX1NUUiIgdmFsdWU9IuOCv+OCpOODlyA6ICVzIi8+DQoJCTx1aXRleHQgbmFtZT0iUVVJWlBPRF9RVUVTVFlQRV9HUkQiIHZhbHVlPSLoqZXkvqEiLz4NCgkJPHVpdGV4dCBuYW1lPSJRVUlaUE9EX1FVRVNUWVBFX1NWWSIgdmFsdWU9IuOCouODs+OCseODvOODiCIvPg0KCQk8dWl0ZXh0IG5hbWU9IlFVSVpQT0RfUVVJWkFUTVBUX0lORiIgdmFsdWU9IueEoeWItumZkCIvPg0KCQk8dWl0ZXh0IG5hbWU9IlFVSVpQT0RfUVVFU0FUTVBUX0lORiIgdmFsdWU9IueEoeWItumZkCIvPg0KCQk8dWl0ZXh0IG5hbWU9IldBUk5JTkdNU0dfWUVTU1RSSU5HIiB2YWx1ZT0i44Gv44GEIi8+DQoJCTx1aXRleHQgbmFtZT0iV0FSTklOR01TR19OT1NUUklORyIgdmFsdWU9IuOBhOOBhOOBiCIvPg0KCQk8dWl0ZXh0IG5hbWU9IldBUk5JTkdNU0dfVElUTEVTVFJJTkciIHZhbHVlPSLjgq/jgqTjgrrjga7jg4rjg5PjgrLjg7zjgrfjg6fjg7PjgavplqLjgZnjgovorablkYoiLz4NCgkJPHVpdGV4dCBuYW1lPSJXQVJOSU5HTVNHX01TR1NUUklORyIgdmFsdWU9IuOBk+OBruOCr+OCpOOCuuOBq+OBr+OAgeOBvuOBoOino+etlOOBl+OBpuOBhOOBquOBhOizquWVj+OBjOOBguOCiuOBvuOBmeOAgiYjeEE7JiN4QTsg44Kv44Kk44K644KS57WC5LqG44GZ44KL44Gr44Gv44CB44CM44Gv44GE44CN44KS44Kv44Oq44OD44Kv44GX44G+44GZ44CC44Kv44Kk44K644KS57aa6KGM44GZ44KL44Gr44Gv44CB44CM44GE44GE44GI44CN44KS44Kv44Oq44OD44Kv44GX44G+44GZ44CCIi8+DQoJCTx1aXRleHQgbmFtZT0iSU5GT1JNQVRJT05fSDI2NF9GTEFTSFBMQVlFUiIgdmFsdWU9IuOBiuS9v+OBhOOBruOCs+ODs+ODlOODpeODvOOCv+OBq+ePvuWcqOOCpOODs+OCueODiOODvOODq+OBleOCjOOBpuOBhOOCiyBGbGFzaCBQbGF5ZXIg44Gu44OQ44O844K444On44Oz44Gv44CB44GT44Gu44OT44OH44Kq44KS44K144Od44O844OI44GX44Gm44GE44G+44Gb44KT44CC5pyA5paw44GuIEZsYXNoIFBsYXllciDjgpLjg4Djgqbjg7Pjg63jg7zjg4njgZnjgovjgavjga/jgIHjg5Pjg4fjgqrpoJjln5/jgpLjgq/jg6rjg4Pjgq/jgZfjgabjgY/jgaDjgZXjgYTjgII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44K144Kk44OJ44OQ44O844KS5Y+C5Yqg6ICF44Gr6KaL44Gb44KLIi8+DQoJCTx1aXRleHQgbmFtZT0iTVVURSIgdmFsdWU9IuODn+ODpeODvOODiCIvPg0KCQk8dWl0ZXh0IG5hbWU9IkRPQ1dSQVBfVElUTEUiIHZhbHVlPSJQcmVzZW50ZXIg5re75LuY44OV44Kh44Kk44OrIi8+DQoJCTx1aXRleHQgbmFtZT0iRE9DV1JBUF9NU0ciIHZhbHVlPSLjg57jgqTjgrPjg7Pjg5Tjg6Xjg7zjgr/jgavkv53lrZgiLz4NCgkJPHVpdGV4dCBuYW1lPSJET0NXUkFQX1BST01QVCIgdmFsdWU9IuOCr+ODquODg+OCr+OBl+OBpuODgOOCpuODs+ODreODvOODiSIvPg0KCTwvbGFuZ3VhZ2U+DQoJPGxhbmd1YWdlIGlkPSJrbyI+DQoJCTwhLS0gZm9ybWF0IGZvciB1aWZvbnQgdmFsdWUgaXMgImZvbnQsc2l6ZSxpc2JvbGQsaXNpdGFsaWMsaXNzaGFkb3dlZCIgLS0+DQoJCTx1aWZvbnQgbmFtZT0iRk9OVF9RVUlaWklORyIgdmFsdWU9IlZlcmRhbmEsOSxmYWxzZSxmYWxzZSxmYWxzZSIvPg0KCQk8dWlmb250IG5hbWU9IkZPTlRfU0NSVUJTVEFUVVMiIHZhbHVlPSJWZXJkYW5hLDExLGZhbHNlLGZhbHNlLHRydWUiLz4NCgkJPHVpZm9udCBuYW1lPSJGT05UX1NDUlVCVElNRSIgdmFsdWU9IlZlcmRhbmEsOSxmYWxzZSxmYWxzZSx0cnVlIi8+DQoJCTx1aWZvbnQgbmFtZT0iRk9OVF9FTEFQU0VEVElNRSIgdmFsdWU9IlZlcmRhbmEsMTEsdHJ1ZSxmYWxzZSxmYWxzZSIvPg0KCQk8dWlmb250IG5hbWU9IkZPTlRfVVRJTFNNRU5VIiB2YWx1ZT0iVmVyZGFuYSw5LHRydWUsZmFsc2UsZmFsc2UiLz4NCgkJPHVpZm9udCBuYW1lPSJGT05UX1RBQlMiIHZhbHVlPSJWZXJkYW5hLDExLGZhbHNlLGZhbHNlLGZhbHNlIi8+DQoJCTx1aWZvbnQgbmFtZT0iRk9OVF9QUkVTRU5UQVRJT05OQU1FIiB2YWx1ZT0iVmVyZGFuYSwxNSxmYWxzZSxmYWxzZSx0cnVlIi8+DQoJCTx1aWZvbnQgbmFtZT0iRk9OVF9QUkVTRU5URVJOQU1FIiB2YWx1ZT0iVmVyZGFuYSwxNSx0cnVlLGZhbHNlLHRydWUiLz4NCgkJPHVpZm9udCBuYW1lPSJGT05UX1BSRVNFTlRFUlRJVExFIiB2YWx1ZT0iVmVyZGFuYSwxMSxmYWxzZSxmYWxzZSx0cnVlIi8+DQoJCTx1aWZvbnQgbmFtZT0iRk9OVF9CSU9CVE4iIHZhbHVlPSJWZXJkYW5hLDEx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MTEsZmFsc2UsZmFsc2UsdHJ1ZSIvPg0KCQk8dWlmb250IG5hbWU9IkZPTlRfQklPV0lOIiB2YWx1ZT0iVmVyZGFuYSwxMSxmYWxzZSxmYWxzZSxmYWxzZSIvPg0KCQk8dWlmb250IG5hbWU9IkZPTlRfTElTVEhFQURJTkciIHZhbHVlPSJWZXJkYW5hLDExLGZhbHNlLGZhbHNlLGZhbHNlIi8+DQoJCTx1aWZvbnQgbmFtZT0iRk9OVF9XSU5USVRMRSIgdmFsdWU9IlZlcmRhbmEsMTE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7Iqs65287J2065OcICVuIi8+DQoJCTwhLS0gc3Vic3RpdHV0aW9uOiAlbiA9PSBzbGlkZSBudW1iZXIgLS0+DQoJCTwhLS0gc3Vic3RpdHV0aW9uOiAldCA9PSB0b3RhbCBzbGlkZSBjb3VudCAtLT4NCgkJPHVpdGV4dCBuYW1lPSJTQ1JVQkJBUlNUQVRVU19TTElERUlORk8iIHZhbHVlPSLsiqzrnbzsnbTrk5wgJW4gLyAldCB8ICIvPg0KCQk8dWl0ZXh0IG5hbWU9IlNDUlVCQkFSU1RBVFVTX1NUT1BQRUQiIHZhbHVlPSLspJHsp4DrkKgiLz4NCgkJPHVpdGV4dCBuYW1lPSJTQ1JVQkJBUlNUQVRVU19QTEFZSU5HIiB2YWx1ZT0i7J6s7IOdIi8+DQoJCTx1aXRleHQgbmFtZT0iU0NSVUJCQVJTVEFUVVNfTk9BVURJTyIgdmFsdWU9IuyYpOuUlOyYpCDsl4bsnYwiLz4NCgkJPHVpdGV4dCBuYW1lPSJTQ1JVQkJBUlNUQVRVU19WSURQTEFZSU5HIiB2YWx1ZT0i67mE65SU7JikIOyerOyDnSDspJEiLz4NCgkJPHVpdGV4dCBuYW1lPSJTQ1JVQkJBUlNUQVRVU19MT0FESU5HIiB2YWx1ZT0i66Gc65SpIi8+DQoJCTx1aXRleHQgbmFtZT0iU0NSVUJCQVJTVEFUVVNfQlVGRkVSSU5HIiB2YWx1ZT0i67KE7Y2866eBIi8+DQoJCTx1aXRleHQgbmFtZT0iU0NSVUJCQVJTVEFUVVNfUVVFU1RJT04iIHZhbHVlPSLsp4jrrLjsl5Ag64u17ZWY6riwIi8+DQoJCTx1aXRleHQgbmFtZT0iU0NSVUJCQVJTVEFUVVNfUkVWSUVXUVVJWiIgdmFsdWU9IuyniOusuCDri6Tsi5zrs7TquLAiLz4NCgkJPCEtLSBzdWJzdGl0dXRpb246ICVtID09IG1pbnV0ZXMgcmVtYWluaW5nIC0tPg0KCQk8IS0tIHN1YnN0aXR1dGlvbjogJXMgPT0gc2Vjb25kcyByZW1haW5pbmcgLS0+DQoJCTx1aXRleHQgbmFtZT0iRUxBUFNFRCIgdmFsdWU9IiVt67aEICVz7LSIIOuCqOydjCIvPg0KCQk8dWl0ZXh0IG5hbWU9Ik5PVEZPVU5EIiB2YWx1ZT0i7JeG7J2MIi8+DQoJCTx1aXRleHQgbmFtZT0iQVRUQUNITUVOVFMiIHZhbHVlPSLssqjrtoAg7YyM7J28Ii8+DQoJCTwhLS0gc3Vic3RpdHV0aW9uOiAlcCA9PSBjdXJyZW50IHNwZWFrZXIncyB0aXRsZSAtLT4NCgkJPHVpdGV4dCBuYW1lPSJCSU9XSU5fVElUTEUiIHZhbHVlPSLqsr3roKUg7IaM6rCcOiAlcCIvPg0KCQk8dWl0ZXh0IG5hbWU9IkJJT0JUTl9USVRMRSIgdmFsdWU9IuqyveugpSDshozqsJwiLz4NCgkJPHVpdGV4dCBuYW1lPSJESVZJREVSQlROX1RJVExFIiB2YWx1ZT0ifCIvPg0KCQk8dWl0ZXh0IG5hbWU9IkNPTlRBQ1RCVE5fVElUTEUiIHZhbHVlPSLsl7Drnb3sspgiLz4NCgkJPHVpdGV4dCBuYW1lPSJUQUJfUVVJWiIgdmFsdWU9Iu2AtOymiCIvPg0KCQk8dWl0ZXh0IG5hbWU9IlRBQl9PVVRMSU5FIiB2YWx1ZT0i6rCc7JqUIi8+DQoJCTx1aXRleHQgbmFtZT0iVEFCX1RIVU1CIiB2YWx1ZT0i7LaV7IaM7YyQIi8+DQoJCTx1aXRleHQgbmFtZT0iVEFCX05PVEVTIiB2YWx1ZT0i64W47Yq4Ii8+DQoJCTx1aXRleHQgbmFtZT0iVEFCX1NFQVJDSCIgdmFsdWU9IuqygOyDiSIvPg0KCQk8dWl0ZXh0IG5hbWU9IlNMSURFX0hFQURJTkciIHZhbHVlPSLsiqzrnbzsnbTrk5wg7KCc66qpIi8+DQoJCTx1aXRleHQgbmFtZT0iRFVSQVRJT05fSEVBRElORyIgdmFsdWU9IuyerOyDneyLnOqwhCIvPg0KCQk8dWl0ZXh0IG5hbWU9IlNFQVJDSF9IRUFESU5HIiB2YWx1ZT0i7YWN7Iqk7Yq4IOqygOyDiToiLz4NCgkJPHVpdGV4dCBuYW1lPSJUSFVNQl9IRUFESU5HIiB2YWx1ZT0i7Iqs65287J2065OcIi8+DQoJCTx1aXRleHQgbmFtZT0iVEhVTUJfSU5GTyIgdmFsdWU9IuygnOuqqS/snqzsg53si5zqsIQiLz4NCgkJPHVpdGV4dCBuYW1lPSJBVFRBQ0hOQU1FX0hFQURJTkciIHZhbHVlPSLtjIzsnbwg7J2066aEIi8+DQoJCTx1aXRleHQgbmFtZT0iQVRUQUNIU0laRV9IRUFESU5HIiB2YWx1ZT0i7YGs6riwIi8+DQoJCTx1aXRleHQgbmFtZT0iU0xJREVfTk9URVMiIHZhbHVlPSLsiqzrnbzsnbTrk5wg64W47Yq4Ii8+DQoJCTwhLS1xdWl6IHBvZCBhbmQgbWVzc2FnZSBib3ggdGV4dHMtLT4NCgkJPHVpdGV4dCBuYW1lPSJRVUlaUE9EX1FVSVpfQVRURU1QVCIgdmFsdWU9Iu2AtOymiCDsi5zrj4Qg7Zqf7IiYOiIvPg0KCQk8dWl0ZXh0IG5hbWU9IlFVSVpQT0RfUVVJWl9BVFRFTVBUX1ZBTFVFIiB2YWx1ZT0iJW4vJXQiLz4NCgkJPHVpdGV4dCBuYW1lPSJRVUlaUE9EX1FVSVpfU0NPUkUiIHZhbHVlPSLrk53soJA6Ii8+DQoJCTx1aXRleHQgbmFtZT0iUVVJWlBPRF9RVUlaX1BBU1NTQ09SRSIgdmFsdWU9Iu2GteqzvCDsoJDsiJg6Ii8+DQoJCTx1aXRleHQgbmFtZT0iUVVJWlBPRF9RVUlaX01BWFNDT1JFIiB2YWx1ZT0i7LWc6rOgIOygkOyImDoiLz4NCgkJPHVpdGV4dCBuYW1lPSJRVUlaUE9EX1FVRVNBVE1QVF9TVFIiIHZhbHVlPSLsi5zrj4Qg7Zqf7IiYOiAlbi8ldCIvPg0KCQk8dWl0ZXh0IG5hbWU9IlFVSVpQT0RfUVVFU1RZUEVfU1RSIiB2YWx1ZT0i7Jyg7ZiVOiAlcyIvPg0KCQk8dWl0ZXh0IG5hbWU9IlFVSVpQT0RfUVVFU1RZUEVfR1JEIiB2YWx1ZT0i7KCQ7IiYIOunpOq4sOq4sCDsmYTro4wiLz4NCgkJPHVpdGV4dCBuYW1lPSJRVUlaUE9EX1FVRVNUWVBFX1NWWSIgdmFsdWU9IuyEpOusuCDsobDsgqwiLz4NCgkJPHVpdGV4dCBuYW1lPSJRVUlaUE9EX1FVSVpBVE1QVF9JTkYiIHZhbHVlPSLrrLTtlZwiLz4NCgkJPHVpdGV4dCBuYW1lPSJRVUlaUE9EX1FVRVNBVE1QVF9JTkYiIHZhbHVlPSLrrLTtlZwiLz4NCgkJPHVpdGV4dCBuYW1lPSJXQVJOSU5HTVNHX1lFU1NUUklORyIgdmFsdWU9IuyYiCIvPg0KCQk8dWl0ZXh0IG5hbWU9IldBUk5JTkdNU0dfTk9TVFJJTkciIHZhbHVlPSLslYTri4jsmKQiLz4NCgkJPHVpdGV4dCBuYW1lPSJXQVJOSU5HTVNHX1RJVExFU1RSSU5HIiB2YWx1ZT0i7YC07KaIIOuCtOu5hOqyjOydtOyFmCDqsr3qs6AiLz4NCgkJPHVpdGV4dCBuYW1lPSJXQVJOSU5HTVNHX01TR1NUUklORyIgdmFsdWU9IuydtCDtgLTspojsl5DshJwg7Iuc64+E7ZWY7KeAIOyViuydgCDsp4jrrLjsnbQg7J6I7Iq164uI64ukLiYjeEE7JiN4QTvtgLTspojrpbwg7KKF66OM7ZWY66Ck66m0IFvsmIhd66W8IO2BtOumre2VmOqzoCwg7YC07KaI66W8IOqzhOyGje2VmOugpOuptCBb7JWE64uI7JikXeulvCDtgbTrpq3tlZjsi63si5zsmKQuIi8+DQoJCTx1aXRleHQgbmFtZT0iSU5GT1JNQVRJT05fSDI2NF9GTEFTSFBMQVlFUiIgdmFsdWU9IuyLnOyKpO2FnOyXkCDshKTsuZjrkJjslrQg7J6I64qUIO2YhOyerCDrsoTsoITsnZggRmxhc2ggUGxheWVy64qUIOydtCDruYTrlJTsmKTrpbwg7KeA7JuQ7ZWY7KeAIOyViuyKteuLiOuLpC4g7LWc7IugIEZsYXNoIFBsYXllcuulvCDri6TsmrTroZzrk5ztlZjroKTrqbQg67mE65SU7JikIOyYgeyXreydhCDtgbTrpq3tlZjsi63si5zsmKQ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uywuOyXrOyekOyXkOqyjCDshLjroZwg66eJ64yAIOuztOydtOq4sCIvPg0KCQk8dWl0ZXh0IG5hbWU9Ik1VVEUiIHZhbHVlPSLsnYzshozqsbAiLz4NCgkJPHVpdGV4dCBuYW1lPSJET0NXUkFQX1RJVExFIiB2YWx1ZT0iUHJlc2VudGVyIO2MjOydvCDssqjrtoAiLz4NCgkJPHVpdGV4dCBuYW1lPSJET0NXUkFQX01TRyIgdmFsdWU9IuuCtCDsu7Ttk6jthLDsl5Ag7KCA7J6lIi8+DQoJCTx1aXRleHQgbmFtZT0iRE9DV1JBUF9QUk9NUFQiIHZhbHVlPSLtgbTrpq3tlZjsl6wg64uk7Jq066Gc65OcIi8+DQoJPC9sYW5ndWFnZT4NCgk8bGFuZ3VhZ2UgaWQ9ImVzIj4NCgkJPCEtLSBmb3JtYXQgZm9yIHVpZm9udCB2YWx1ZSBpcyAiZm9udCxzaXplLGlzYm9sZCxpc2l0YWxpYyxpc3NoYWRvd2VkIiAtLT4NCgkJPHVpZm9udCBuYW1lPSJGT05UX1FVSVpaSU5HIiB2YWx1ZT0iVmVyZGFuYSw5LGZhbHNlLGZhbHNlLGZhbHNlIi8+DQoJCTx1aWZvbnQgbmFtZT0iRk9OVF9TQ1JVQlNUQVRVUyIgdmFsdWU9IlZlcmRhbmEsOSx0cnVlLGZhbHNlLHRydWUiLz4NCgkJPHVpZm9udCBuYW1lPSJGT05UX1NDUlVCVElNRSIgdmFsdWU9IlZlcmRhbmEsOSxmYWxzZSxmYWxzZSx0cnVlIi8+DQoJCTx1aWZvbnQgbmFtZT0iRk9OVF9FTEFQU0VEVElNRSIgdmFsdWU9IlZlcmRhbmEsOSx0cnVlLGZhbHNlLHRydWUiLz4NCgkJPHVpZm9udCBuYW1lPSJGT05UX1VUSUxTTUVOVSIgdmFsdWU9IlZlcmRhbmEsOSx0cnVlLGZhbHNlLGZhbHNlIi8+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DQoJCTx1aWZvbnQgbmFtZT0iRk9OVF9QUkVTRU5URVJUSVRMRSIgdmFsdWU9IlZlcmRhbmEsMTAsZmFsc2UsZmFsc2UsdHJ1ZSIvPg0KCQk8dWlmb250IG5hbWU9IkZPTlRfQklPQlROIiB2YWx1ZT0iVmVyZGFuYSwxMCxmYWxzZSxmYWxzZSx0cnVlIi8+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DQoJCTx1aWZvbnQgbmFtZT0iRk9OVF9RVUlaUE9EX1FVSVpfUVVFU1RJT05fQ09VTlRfVkFMVUUiIHZhbHVlPSJWZXJkYW5hLDksdHJ1ZSxmYWxzZSx0cnVlIi8+DQoJCTx1aWZvbnQgbmFtZT0iRk9OVF9RVUlaUE9EX1FVSVpfUVVFU1RJT05fQVRURU1QVEVEIiB2YWx1ZT0iVmVyZGFuYSw5LGZhbHNlLGZhbHNlLHRydWUiLz4NCgkJPHVpZm9udCBuYW1lPSJGT05UX1FVSVpQT0RfUVVJWl9RVUVTVElPTl9BVFRFTVBURURfVkFMVUUiIHZhbHVlPSJWZXJkYW5hLDksdHJ1ZSxmYWxzZSx0cnVlIi8+DQoJCTx1aWZvbnQgbmFtZT0iRk9OVF9RVUlaUE9EX1FVSVpfU0NPUkVfVEFHIiB2YWx1ZT0iVmVyZGFuYSwxMSx0cnVlLGZhbHNlLHRydWUiLz4NCgkJPHVpZm9udCBuYW1lPSJGT05UX1FVSVpQT0RfUVVJWl9TQ09SRSIgdmFsdWU9IlZlcmRhbmEsOSxmYWxzZSxmYWxzZSx0cnVlIi8+DQoJCTx1aWZvbnQgbmFtZT0iRk9OVF9RVUlaUE9EX1FVSVpfU0NPUkVfVkFMVUUiIHZhbHVlPSJWZXJkYW5hLDksdHJ1ZSxmYWxzZSx0cnVlIi8+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DQoJCTx1aWZvbnQgbmFtZT0iRk9OVF9RVUlaUE9EX1FVSVpfUEFTU1NDT1JFX1ZBTFVFIiB2YWx1ZT0iVmVyZGFuYSw5LHRydWUsZmFsc2UsdHJ1ZSIvPg0KCQk8IS0tIHVpdGV4dCAtLT4NCgkJPCEtLSBzdWJzdGl0dXRpb246ICVuID09IHNsaWRlIG51bWJlciAtLT4NCgkJPHVpdGV4dCBuYW1lPSJVTk5BTUVEU0xJREVUSVRMRSIgdmFsdWU9IkRpYXBvc2l0aXZhICVuIi8+DQoJCTwhLS0gc3Vic3RpdHV0aW9uOiAlbiA9PSBzbGlkZSBudW1iZXIgLS0+DQoJCTwhLS0gc3Vic3RpdHV0aW9uOiAldCA9PSB0b3RhbCBzbGlkZSBjb3VudCAtLT4NCgkJPHVpdGV4dCBuYW1lPSJTQ1JVQkJBUlNUQVRVU19TTElERUlORk8iIHZhbHVlPSJEaWFwb3NpdGl2YSAlbiAvICV0IHwgIi8+DQoJCTx1aXRleHQgbmFtZT0iU0NSVUJCQVJTVEFUVVNfU1RPUFBFRCIgdmFsdWU9IkRldGVuaWRhIi8+DQoJCTx1aXRleHQgbmFtZT0iU0NSVUJCQVJTVEFUVVNfUExBWUlORyIgdmFsdWU9IlJlcHJvZHVjaWVuZG8iLz4NCgkJPHVpdGV4dCBuYW1lPSJTQ1JVQkJBUlNUQVRVU19OT0FVRElPIiB2YWx1ZT0iU2luIHNvbmlkbyIvPg0KCQk8dWl0ZXh0IG5hbWU9IlNDUlVCQkFSU1RBVFVTX1ZJRFBMQVlJTkciIHZhbHVlPSJWw61kZW8gZW4gcmVwcm9kLiIvPg0KCQk8dWl0ZXh0IG5hbWU9IlNDUlVCQkFSU1RBVFVTX0xPQURJTkciIHZhbHVlPSJDYXJnYW5kbyIvPg0KCQk8dWl0ZXh0IG5hbWU9IlNDUlVCQkFSU1RBVFVTX0JVRkZFUklORyIgdmFsdWU9IkFsbWFjZW5hbmRvIGVuIGLDumZlciIvPg0KCQk8dWl0ZXh0IG5hbWU9IlNDUlVCQkFSU1RBVFVTX1FVRVNUSU9OIiB2YWx1ZT0iQ29udGVzdGFyIHByZWd1bnRhIi8+DQoJCTx1aXRleHQgbmFtZT0iU0NSVUJCQVJTVEFUVVNfUkVWSUVXUVVJWiIgdmFsdWU9IlJldmlzYW5kbyBwcnVlYmEiLz4NCgkJPCEtLSBzdWJzdGl0dXRpb246ICVtID09IG1pbnV0ZXMgcmVtYWluaW5nIC0tPg0KCQk8IS0tIHN1YnN0aXR1dGlvbjogJXMgPT0gc2Vjb25kcyByZW1haW5pbmcgLS0+DQoJCTx1aXRleHQgbmFtZT0iRUxBUFNFRCIgdmFsdWU9IiVtIG1pbnV0b3MgJXMgc2VndW5kb3MgcmVzdGFudGVzIi8+DQoJCTx1aXRleHQgbmFtZT0iTk9URk9VTkQiIHZhbHVlPSJObyBzZSBoYSBlbmNvbnRyYWRvIG5hZGEiLz4NCgkJPHVpdGV4dCBuYW1lPSJBVFRBQ0hNRU5UUyIgdmFsdWU9IkFyY2hpdm9zIGFkanVudG9zIi8+DQoJCTwhLS0gc3Vic3RpdHV0aW9uOiAlcCA9PSBjdXJyZW50IHNwZWFrZXIncyB0aXRsZSAtLT4NCgkJPHVpdGV4dCBuYW1lPSJCSU9XSU5fVElUTEUiIHZhbHVlPSJCaW9ncmFmw61hOiAlcCIvPg0KCQk8dWl0ZXh0IG5hbWU9IkJJT0JUTl9USVRMRSIgdmFsdWU9IkJpb2dyYWbDrWEiLz4NCgkJPHVpdGV4dCBuYW1lPSJESVZJREVSQlROX1RJVExFIiB2YWx1ZT0ifCIvPg0KCQk8dWl0ZXh0IG5hbWU9IkNPTlRBQ1RCVE5fVElUTEUiIHZhbHVlPSJDb250YWN0byIvPg0KCQk8dWl0ZXh0IG5hbWU9IlRBQl9RVUlaIiB2YWx1ZT0iUHJ1ZWJhIi8+DQoJCTx1aXRleHQgbmFtZT0iVEFCX09VVExJTkUiIHZhbHVlPSJDb250b3JubyIvPg0KCQk8dWl0ZXh0IG5hbWU9IlRBQl9USFVNQiIgdmFsdWU9Ik1pbmlhdC4iLz4NCgkJPHVpdGV4dCBuYW1lPSJUQUJfTk9URVMiIHZhbHVlPSJOb3RhcyIvPg0KCQk8dWl0ZXh0IG5hbWU9IlRBQl9TRUFSQ0giIHZhbHVlPSJCdXNjYXIiLz4NCgkJPHVpdGV4dCBuYW1lPSJTTElERV9IRUFESU5HIiB2YWx1ZT0iVMOtdHVsbyBkZSBkaWFwb3NpdGl2YSIvPg0KCQk8dWl0ZXh0IG5hbWU9IkRVUkFUSU9OX0hFQURJTkciIHZhbHVlPSJEdXJhYy4iLz4NCgkJPHVpdGV4dCBuYW1lPSJTRUFSQ0hfSEVBRElORyIgdmFsdWU9IkJ1c2NhciB0ZXh0bzoiLz4NCgkJPHVpdGV4dCBuYW1lPSJUSFVNQl9IRUFESU5HIiB2YWx1ZT0iRGlhcG9zaXRpdmEiLz4NCgkJPHVpdGV4dCBuYW1lPSJUSFVNQl9JTkZPIiB2YWx1ZT0iRHVyLi9Uw610LiBkaWFwLiIvPg0KCQk8dWl0ZXh0IG5hbWU9IkFUVEFDSE5BTUVfSEVBRElORyIgdmFsdWU9Ik5vbWJyZSBkZSBhcmNoaXZvIi8+DQoJCTx1aXRleHQgbmFtZT0iQVRUQUNIU0laRV9IRUFESU5HIiB2YWx1ZT0iVGFtYcOxbyIvPg0KCQk8dWl0ZXh0IG5hbWU9IlNMSURFX05PVEVTIiB2YWx1ZT0iTm90YXMgZGUgZGlhcG9zaXRpdmEiLz4NCgkJPCEtLXF1aXogcG9kIGFuZCBtZXNzYWdlIGJveCB0ZXh0cy0tPg0KCQk8dWl0ZXh0IG5hbWU9IlFVSVpQT0RfUVVJWl9BVFRFTVBUIiB2YWx1ZT0iSW50ZW50byBkZSBwcnVlYmE6Ii8+DQoJCTx1aXRleHQgbmFtZT0iUVVJWlBPRF9RVUlaX0FUVEVNUFRfVkFMVUUiIHZhbHVlPSIlbiBkZSAldCIvPg0KCQk8dWl0ZXh0IG5hbWU9IlFVSVpQT0RfUVVJWl9TQ09SRSIgdmFsdWU9IlB1bnR1YWNpw7NuOiIvPg0KCQk8dWl0ZXh0IG5hbWU9IlFVSVpQT0RfUVVJWl9QQVNTU0NPUkUiIHZhbHVlPSJQdW50dWFjacOzbiBwYXJhIGFwcm9iYXI6Ii8+DQoJCTx1aXRleHQgbmFtZT0iUVVJWlBPRF9RVUlaX01BWFNDT1JFIiB2YWx1ZT0iUHVudHVhY2nDs24gbcOheGltYToiLz4NCgkJPHVpdGV4dCBuYW1lPSJRVUlaUE9EX1FVRVNBVE1QVF9TVFIiIHZhbHVlPSJJbnRlbnRvczogJW4gZGUgJXQiLz4NCgkJPHVpdGV4dCBuYW1lPSJRVUlaUE9EX1FVRVNUWVBFX1NUUiIgdmFsdWU9IlRpcG86ICVzIi8+DQoJCTx1aXRleHQgbmFtZT0iUVVJWlBPRF9RVUVTVFlQRV9HUkQiIHZhbHVlPSJDb24gcHVudHVhY2nDs24iLz4NCgkJPHVpdGV4dCBuYW1lPSJRVUlaUE9EX1FVRVNUWVBFX1NWWSIgdmFsdWU9IkVuY3Vlc3RhIi8+DQoJCTx1aXRleHQgbmFtZT0iUVVJWlBPRF9RVUlaQVRNUFRfSU5GIiB2YWx1ZT0iSW5maW5pdG8iLz4NCgkJPHVpdGV4dCBuYW1lPSJRVUlaUE9EX1FVRVNBVE1QVF9JTkYiIHZhbHVlPSJJbmZpbml0byIvPg0KCQk8dWl0ZXh0IG5hbWU9IldBUk5JTkdNU0dfWUVTU1RSSU5HIiB2YWx1ZT0iU8OtIi8+DQoJCTx1aXRleHQgbmFtZT0iV0FSTklOR01TR19OT1NUUklORyIgdmFsdWU9Ik5vIi8+DQoJCTx1aXRleHQgbmFtZT0iV0FSTklOR01TR19USVRMRVNUUklORyIgdmFsdWU9IkF2aXNvIGRlIG5hdmVnYWNpw7NuIGRlIHBydWViYSIvPg0KCQk8dWl0ZXh0IG5hbWU9IldBUk5JTkdNU0dfTVNHU1RSSU5HIiB2YWx1ZT0iSGF5IHByZWd1bnRhcyBzaW4gaW50ZW50b3MgZW4gZXN0YSBwcnVlYmEuJiN4QTsmI3hBO1BhcmEgc2FsaXIgZGUgbGEgcHJ1ZWJhLCBoYWdhIGNsaWMgZW4gU8OtLiBQYXJhIGNvbnRpbnVhciwgaGFnYSBjbGljIGVuIE5vLiIvPg0KCQk8dWl0ZXh0IG5hbWU9IklORk9STUFUSU9OX0gyNjRfRkxBU0hQTEFZRVIiIHZhbHVlPSJMYSB2ZXJzacOzbiBhY3R1YWwgZGUgRmxhc2ggUGxheWVyIGluc3RhbGFkYSBlbiBlbCBvcmRlbmFkb3Igbm8gZXMgY29tcGF0aWJsZSBjb24gZXN0ZSB2w61kZW8uIEhhZ2EgY2xpYyBlbiBlbCDDoXJlYSBkZSB2w61kZW8gcGFyYSBkZXNjYXJnYXIgbGEgw7psdGltYSB2ZXJzacOzbiBkZSBGbGFzaCBQbGF5ZXIuIi8+DQoJCTwhLS0gc3Vic3RpdHV0aW9uOiAlcCA9PSBwcmVzZW50YXRpb24gdGl0bGUgLS0+DQoJCTwhLS0gc3Vic3RpdHV0aW9uOiAlcyA9PSBzbGlkZSB0aXRsZSAtLT4NCgkJPCEtLSBzdWJzdGl0dXRpb246ICVuID09IHNsaWRlIG51bWJlciAtLT4NCgkJPHVpdGV4dCBuYW1lPSJCT09LTUFSSyIgdmFsdWU9IkFkb2JlIFByZXNlbnRlcjogJXAiLz4NCgkJPCEtLSBzdWJzdGl0dXRpb246ICVwID09IHByZXNlbnRhdGlvbiB0aXRsZSAtLT4NCgkJPCEtLSBzdWJzdGl0dXRpb246ICVzID09IHNsaWRlIHRpdGxlIC0tPg0KCQk8IS0tIHN1YnN0aXR1dGlvbjogJW4gPT0gc2xpZGUgbnVtYmVyIC0tPg0KCQk8dWl0ZXh0IG5hbWU9IkJPT0tNQVJLU0xJREUiIHZhbHVlPSJBZG9iZSBQcmVzZW50ZXI6ICVwICVzIi8+DQoJCTx1aXRleHQgbmFtZT0iU0hPV1NJREVCQVIiIHZhbHVlPSJNb3N0cmFyIGJhcnJhIGxhdGVyYWwgYSBsb3MgcGFydGljaXBhbnRlcyIvPg0KCQk8dWl0ZXh0IG5hbWU9Ik1VVEUiIHZhbHVlPSJTaWxlbmNpYXIiLz4NCgkJPHVpdGV4dCBuYW1lPSJET0NXUkFQX1RJVExFIiB2YWx1ZT0iQXJjaGl2byBhZGp1bnRvIGRlIFByZXNlbnRlciIvPg0KCQk8dWl0ZXh0IG5hbWU9IkRPQ1dSQVBfTVNHIiB2YWx1ZT0iR3VhcmRhciBlbiBNaSBQQyIvPg0KCQk8dWl0ZXh0IG5hbWU9IkRPQ1dSQVBfUFJPTVBUIiB2YWx1ZT0iSGFnYSBjbGljIGVuIERlc2NhcmdhciIvPg0KCTwvbGFuZ3VhZ2U+DQoJPGxhbmd1YWdlIGlkPSJwd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TbGlkZSAlbiIvPg0KCQk8IS0tIHN1YnN0aXR1dGlvbjogJW4gPT0gc2xpZGUgbnVtYmVyIC0tPg0KCQk8IS0tIHN1YnN0aXR1dGlvbjogJXQgPT0gdG90YWwgc2xpZGUgY291bnQgLS0+DQoJCTx1aXRleHQgbmFtZT0iU0NSVUJCQVJTVEFUVVNfU0xJREVJTkZPIiB2YWx1ZT0iU2xpZGUgJW4gLyAldCB8ICIvPg0KCQk8dWl0ZXh0IG5hbWU9IlNDUlVCQkFSU1RBVFVTX1NUT1BQRUQiIHZhbHVlPSJQYXJhZG8iLz4NCgkJPHVpdGV4dCBuYW1lPSJTQ1JVQkJBUlNUQVRVU19QTEFZSU5HIiB2YWx1ZT0iUmVwcm9kdXppbmRvIi8+DQoJCTx1aXRleHQgbmFtZT0iU0NSVUJCQVJTVEFUVVNfTk9BVURJTyIgdmFsdWU9IlNlbSDDoXVkaW8iLz4NCgkJPHVpdGV4dCBuYW1lPSJTQ1JVQkJBUlNUQVRVU19WSURQTEFZSU5HIiB2YWx1ZT0iVsOtZGVvIGVtIHJlcHJvZHXDp8OjbyIvPg0KCQk8dWl0ZXh0IG5hbWU9IlNDUlVCQkFSU1RBVFVTX0xPQURJTkciIHZhbHVlPSJDYXJyZWdhbmRvIi8+DQoJCTx1aXRleHQgbmFtZT0iU0NSVUJCQVJTVEFUVVNfQlVGRkVSSU5HIiB2YWx1ZT0iQXJtYXplbmFuZG8gZW0gYnVmZmVyIi8+DQoJCTx1aXRleHQgbmFtZT0iU0NSVUJCQVJTVEFUVVNfUVVFU1RJT04iIHZhbHVlPSJSZXNwb25kZXIgcGVyZ3VudGEiLz4NCgkJPHVpdGV4dCBuYW1lPSJTQ1JVQkJBUlNUQVRVU19SRVZJRVdRVUlaIiB2YWx1ZT0iUmV2aXNhbmRvIHF1ZXN0aW9uw6FyaW8iLz4NCgkJPCEtLSBzdWJzdGl0dXRpb246ICVtID09IG1pbnV0ZXMgcmVtYWluaW5nIC0tPg0KCQk8IS0tIHN1YnN0aXR1dGlvbjogJXMgPT0gc2Vjb25kcyByZW1haW5pbmcgLS0+DQoJCTx1aXRleHQgbmFtZT0iRUxBUFNFRCIgdmFsdWU9IiVtIG1pbnV0b3MgJXMgc2VndW5kb3MgcmVzdGFudGVzIi8+DQoJCTx1aXRleHQgbmFtZT0iTk9URk9VTkQiIHZhbHVlPSJOYWRhIGVuY29udHJhZG8iLz4NCgkJPHVpdGV4dCBuYW1lPSJBVFRBQ0hNRU5UUyIgdmFsdWU9IkFuZXhvcyIvPg0KCQk8IS0tIHN1YnN0aXR1dGlvbjogJXAgPT0gY3VycmVudCBzcGVha2VyJ3MgdGl0bGUgLS0+DQoJCTx1aXRleHQgbmFtZT0iQklPV0lOX1RJVExFIiB2YWx1ZT0iQmlvOiAlcCIvPg0KCQk8dWl0ZXh0IG5hbWU9IkJJT0JUTl9USVRMRSIgdmFsdWU9IkJpbyIvPg0KCQk8dWl0ZXh0IG5hbWU9IkRJVklERVJCVE5fVElUTEUiIHZhbHVlPSJ8Ii8+DQoJCTx1aXRleHQgbmFtZT0iQ09OVEFDVEJUTl9USVRMRSIgdmFsdWU9IkNvbnRhdG8iLz4NCgkJPHVpdGV4dCBuYW1lPSJUQUJfUVVJWiIgdmFsdWU9IlF1ZXN0LiIvPg0KCQk8dWl0ZXh0IG5hbWU9IlRBQl9PVVRMSU5FIiB2YWx1ZT0iRXNxdWVtYSIvPg0KCQk8dWl0ZXh0IG5hbWU9IlRBQl9USFVNQiIgdmFsdWU9Ik1pbmkiLz4NCgkJPHVpdGV4dCBuYW1lPSJUQUJfTk9URVMiIHZhbHVlPSJOb3RhcyIvPg0KCQk8dWl0ZXh0IG5hbWU9IlRBQl9TRUFSQ0giIHZhbHVlPSJCdXNjYSIvPg0KCQk8dWl0ZXh0IG5hbWU9IlNMSURFX0hFQURJTkciIHZhbHVlPSJUw610dWxvIGRvIHNsaWRlIi8+DQoJCTx1aXRleHQgbmFtZT0iRFVSQVRJT05fSEVBRElORyIgdmFsdWU9IkR1cmHDp8OjbyIvPg0KCQk8dWl0ZXh0IG5hbWU9IlNFQVJDSF9IRUFESU5HIiB2YWx1ZT0iUHJvY3VyYXIgdGV4dG86Ii8+DQoJCTx1aXRleHQgbmFtZT0iVEhVTUJfSEVBRElORyIgdmFsdWU9IlNsaWRlIi8+DQoJCTx1aXRleHQgbmFtZT0iVEhVTUJfSU5GTyIgdmFsdWU9IlTDrXR1bG8vRHVyYcOnw6NvIGRvIHNsaWRlIi8+DQoJCTx1aXRleHQgbmFtZT0iQVRUQUNITkFNRV9IRUFESU5HIiB2YWx1ZT0iTm9tZSBkbyBhcnF1aXZvIi8+DQoJCTx1aXRleHQgbmFtZT0iQVRUQUNIU0laRV9IRUFESU5HIiB2YWx1ZT0iVGFtYW5obyIvPg0KCQk8dWl0ZXh0IG5hbWU9IlNMSURFX05PVEVTIiB2YWx1ZT0iQW5vdGHDp8O1ZXMgZG8gc2xpZGUiLz4NCgkJPCEtLXF1aXogcG9kIGFuZCBtZXNzYWdlIGJveCB0ZXh0cy0tPg0KCQk8dWl0ZXh0IG5hbWU9IlFVSVpQT0RfUVVJWl9BVFRFTVBUIiB2YWx1ZT0iVGVudGF0aXZhIG5vIHF1ZXN0aW9uw6FyaW86Ii8+DQoJCTx1aXRleHQgbmFtZT0iUVVJWlBPRF9RVUlaX0FUVEVNUFRfVkFMVUUiIHZhbHVlPSIlbiBkZSAldCIvPg0KCQk8dWl0ZXh0IG5hbWU9IlFVSVpQT0RfUVVJWl9TQ09SRSIgdmFsdWU9IlBvbnR1YcOnw6NvOiIvPg0KCQk8dWl0ZXh0IG5hbWU9IlFVSVpQT0RfUVVJWl9QQVNTU0NPUkUiIHZhbHVlPSJQb250dWHDp8OjbyBkZSBhcHJvdmHDp8OjbzoiLz4NCgkJPHVpdGV4dCBuYW1lPSJRVUlaUE9EX1FVSVpfTUFYU0NPUkUiIHZhbHVlPSJQb250dWHDp8OjbyBtw6F4aW1hOiIvPg0KCQk8dWl0ZXh0IG5hbWU9IlFVSVpQT0RfUVVFU0FUTVBUX1NUUiIgdmFsdWU9IlRlbnRhdGl2YTogJW4gZGUgJXQiLz4NCgkJPHVpdGV4dCBuYW1lPSJRVUlaUE9EX1FVRVNUWVBFX1NUUiIgdmFsdWU9IlRpcG86ICVzIi8+DQoJCTx1aXRleHQgbmFtZT0iUVVJWlBPRF9RVUVTVFlQRV9HUkQiIHZhbHVlPSJDbGFzc2lmaWNhdMOzcmlhIi8+DQoJCTx1aXRleHQgbmFtZT0iUVVJWlBPRF9RVUVTVFlQRV9TVlkiIHZhbHVlPSJQZXNxdWlzYSIvPg0KCQk8dWl0ZXh0IG5hbWU9IlFVSVpQT0RfUVVJWkFUTVBUX0lORiIgdmFsdWU9IkluZmluaXRvIi8+DQoJCTx1aXRleHQgbmFtZT0iUVVJWlBPRF9RVUVTQVRNUFRfSU5GIiB2YWx1ZT0iSW5maW5pdG8iLz4NCgkJPHVpdGV4dCBuYW1lPSJXQVJOSU5HTVNHX1lFU1NUUklORyIgdmFsdWU9IlNpbSIvPg0KCQk8dWl0ZXh0IG5hbWU9IldBUk5JTkdNU0dfTk9TVFJJTkciIHZhbHVlPSJOw6NvIi8+DQoJCTx1aXRleHQgbmFtZT0iV0FSTklOR01TR19USVRMRVNUUklORyIgdmFsdWU9IkFsZXJ0YSBkZSBuYXZlZ2HDp8OjbyBkbyBxdWVzdGlvbsOhcmlvIi8+DQoJCTx1aXRleHQgbmFtZT0iV0FSTklOR01TR19NU0dTVFJJTkciIHZhbHVlPSJFeGlzdGVtIHBlcmd1bnRhcyBxdWUgbsOjbyBmb3JhbSByZXNwb25kaWRhcyBuZXN0ZSBxdWVzdGlvbsOhcmlvLiYjeEE7JiN4QTtDbGlxdWUgZW0gU2ltIHBhcmEgc2FpciBkbyBxdWVzdGlvbsOhcmlvIG91IGVtIE7Do28gc2UgcXVpc2VyIGNvbnRpbnVhci4iLz4NCgkJPHVpdGV4dCBuYW1lPSJJTkZPUk1BVElPTl9IMjY0X0ZMQVNIUExBWUVSIiB2YWx1ZT0iQSB2ZXJzw6NvIGF0dWFsIGRvIEZsYXNoIFBsYXllciBpbnN0YWxhZGEgbm8gY29tcHV0YWRvciBuw6NvIG9mZXJlY2Ugc3Vwb3J0ZSBhIGVzc2UgdsOtZGVvLiBDbGlxdWUgbmEgw6FyZWEgZG8gdsOtZGVvIHBhcmEgYmFpeGFyIGEgdmVyc8OjbyBtYWlzIHJlY2VudGUgZG8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3N0cmFyIGJhcnJhIGxhdGVyYWwgYW8gcGFydGljaXBhbnRlcyIvPg0KCQk8dWl0ZXh0IG5hbWU9Ik1VVEUiIHZhbHVlPSJNdWRvIi8+DQoJCTx1aXRleHQgbmFtZT0iRE9DV1JBUF9USVRMRSIgdmFsdWU9IkFuZXhvIGRlIGFycXVpdm8gZG8gUHJlc2VudGVyIi8+DQoJCTx1aXRleHQgbmFtZT0iRE9DV1JBUF9NU0ciIHZhbHVlPSJTYWx2YXIgZW0gTWV1IGNvbXB1dGFkb3IiLz4NCgkJPHVpdGV4dCBuYW1lPSJET0NXUkFQX1BST01QVCIgdmFsdWU9IkNsaXF1ZSBwYXJhIGJhaXhhciIvPg0KCTwvbGFuZ3VhZ2U+DQoJPGxhbmd1YWdlIGlkPSJpd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EaWFwb3NpdGl2YSAlbiIvPg0KCQk8IS0tIHN1YnN0aXR1dGlvbjogJW4gPT0gc2xpZGUgbnVtYmVyIC0tPg0KCQk8IS0tIHN1YnN0aXR1dGlvbjogJXQgPT0gdG90YWwgc2xpZGUgY291bnQgLS0+DQoJCTx1aXRleHQgbmFtZT0iU0NSVUJCQVJTVEFUVVNfU0xJREVJTkZPIiB2YWx1ZT0iRGlhcG9zaXRpdmEgJW4gLyAldCB8ICIvPg0KCQk8dWl0ZXh0IG5hbWU9IlNDUlVCQkFSU1RBVFVTX1NUT1BQRUQiIHZhbHVlPSJJbnRlcnJvdHRvIi8+DQoJCTx1aXRleHQgbmFtZT0iU0NSVUJCQVJTVEFUVVNfUExBWUlORyIgdmFsdWU9IlJpcHJvZHV6aW9uZSIvPg0KCQk8dWl0ZXh0IG5hbWU9IlNDUlVCQkFSU1RBVFVTX05PQVVESU8iIHZhbHVlPSJBdWRpbyBpbmF0dC4iLz4NCgkJPHVpdGV4dCBuYW1lPSJTQ1JVQkJBUlNUQVRVU19WSURQTEFZSU5HIiB2YWx1ZT0iVmlkZW8gaW4gcmlwcm9kdXppb25lIi8+DQoJCTx1aXRleHQgbmFtZT0iU0NSVUJCQVJTVEFUVVNfTE9BRElORyIgdmFsdWU9IkNhcmljYW1lbnRvIi8+DQoJCTx1aXRleHQgbmFtZT0iU0NSVUJCQVJTVEFUVVNfQlVGRkVSSU5HIiB2YWx1ZT0iQnVmZmVyaW5nIi8+DQoJCTx1aXRleHQgbmFtZT0iU0NSVUJCQVJTVEFUVVNfUVVFU1RJT04iIHZhbHVlPSJSaXNwb25kaSBhIGRvbWFuZGEiLz4NCgkJPHVpdGV4dCBuYW1lPSJTQ1JVQkJBUlNUQVRVU19SRVZJRVdRVUlaIiB2YWx1ZT0iUmV2aXNpb25lIGRlbCBxdWl6Ii8+DQoJCTwhLS0gc3Vic3RpdHV0aW9uOiAlbSA9PSBtaW51dGVzIHJlbWFpbmluZyAtLT4NCgkJPCEtLSBzdWJzdGl0dXRpb246ICVzID09IHNlY29uZHMgcmVtYWluaW5nIC0tPg0KCQk8dWl0ZXh0IG5hbWU9IkVMQVBTRUQiIHZhbHVlPSIlbSBNaW51dGkgJXMgU2Vjb25kaSByaW1hbmVudGkiLz4NCgkJPHVpdGV4dCBuYW1lPSJOT1RGT1VORCIgdmFsdWU9Ik5lc3N1biBlbGVtZW50byB0cm92YXRvIi8+DQoJCTx1aXRleHQgbmFtZT0iQVRUQUNITUVOVFMiIHZhbHVlPSJBbGxlZ2F0aSIvPg0KCQk8IS0tIHN1YnN0aXR1dGlvbjogJXAgPT0gY3VycmVudCBzcGVha2VyJ3MgdGl0bGUgLS0+DQoJCTx1aXRleHQgbmFtZT0iQklPV0lOX1RJVExFIiB2YWx1ZT0iQmlvOiAlcCIvPg0KCQk8dWl0ZXh0IG5hbWU9IkJJT0JUTl9USVRMRSIgdmFsdWU9IkJpbyIvPg0KCQk8dWl0ZXh0IG5hbWU9IkRJVklERVJCVE5fVElUTEUiIHZhbHVlPSJ8Ii8+DQoJCTx1aXRleHQgbmFtZT0iQ09OVEFDVEJUTl9USVRMRSIgdmFsdWU9IkNvbnQuIi8+DQoJCTx1aXRleHQgbmFtZT0iVEFCX1FVSVoiIHZhbHVlPSJRdWl6Ii8+DQoJCTx1aXRleHQgbmFtZT0iVEFCX09VVExJTkUiIHZhbHVlPSJTdHJ1dHR1cmEiLz4NCgkJPHVpdGV4dCBuYW1lPSJUQUJfVEhVTUIiIHZhbHVlPSJNaW5pYXR1cmUiLz4NCgkJPHVpdGV4dCBuYW1lPSJUQUJfTk9URVMiIHZhbHVlPSJOb3RlIi8+DQoJCTx1aXRleHQgbmFtZT0iVEFCX1NFQVJDSCIgdmFsdWU9IkNlcmNhIi8+DQoJCTx1aXRleHQgbmFtZT0iU0xJREVfSEVBRElORyIgdmFsdWU9IlRpdG9sbyBkaWFwb3NpdGl2YSIvPg0KCQk8dWl0ZXh0IG5hbWU9IkRVUkFUSU9OX0hFQURJTkciIHZhbHVlPSJEdXJhdGEiLz4NCgkJPHVpdGV4dCBuYW1lPSJTRUFSQ0hfSEVBRElORyIgdmFsdWU9IkNlcmNhIHRlc3RvOiIvPg0KCQk8dWl0ZXh0IG5hbWU9IlRIVU1CX0hFQURJTkciIHZhbHVlPSJEaWFwb3NpdGl2YSIvPg0KCQk8dWl0ZXh0IG5hbWU9IlRIVU1CX0lORk8iIHZhbHVlPSJUaXRvbG8vVGVtcG8iLz4NCgkJPHVpdGV4dCBuYW1lPSJBVFRBQ0hOQU1FX0hFQURJTkciIHZhbHVlPSJOb21lIGZpbGUiLz4NCgkJPHVpdGV4dCBuYW1lPSJBVFRBQ0hTSVpFX0hFQURJTkciIHZhbHVlPSJEaW1lbnNpb25lIi8+DQoJCTx1aXRleHQgbmFtZT0iU0xJREVfTk9URVMiIHZhbHVlPSJOb3RlIGRpYXBvc2l0aXZhIi8+DQoJCTwhLS1xdWl6IHBvZCBhbmQgbWVzc2FnZSBib3ggdGV4dHMtLT4NCgkJPHVpdGV4dCBuYW1lPSJRVUlaUE9EX1FVSVpfQVRURU1QVCIgdmFsdWU9IlRlbnRhdGl2byBxdWl6OiIvPg0KCQk8dWl0ZXh0IG5hbWU9IlFVSVpQT0RfUVVJWl9BVFRFTVBUX1ZBTFVFIiB2YWx1ZT0iJW4gZGkgJXQiLz4NCgkJPHVpdGV4dCBuYW1lPSJRVUlaUE9EX1FVSVpfU0NPUkUiIHZhbHVlPSJQdW50ZWdnaW86Ii8+DQoJCTx1aXRleHQgbmFtZT0iUVVJWlBPRF9RVUlaX1BBU1NTQ09SRSIgdmFsdWU9IlB1bnRlZ2dpbyBtaW5pbW86Ii8+DQoJCTx1aXRleHQgbmFtZT0iUVVJWlBPRF9RVUlaX01BWFNDT1JFIiB2YWx1ZT0iUHVudGVnZ2lvIG1hc3NpbW86Ii8+DQoJCTx1aXRleHQgbmFtZT0iUVVJWlBPRF9RVUVTQVRNUFRfU1RSIiB2YWx1ZT0iVGVudGF0aXZvOiAlbiBkaSAldCIvPg0KCQk8dWl0ZXh0IG5hbWU9IlFVSVpQT0RfUVVFU1RZUEVfU1RSIiB2YWx1ZT0iVGlwbzogJXMiLz4NCgkJPHVpdGV4dCBuYW1lPSJRVUlaUE9EX1FVRVNUWVBFX0dSRCIgdmFsdWU9IkNvbiB2YWx1dGF6aW9uZSIvPg0KCQk8dWl0ZXh0IG5hbWU9IlFVSVpQT0RfUVVFU1RZUEVfU1ZZIiB2YWx1ZT0iSW5kYWdpbmUiLz4NCgkJPHVpdGV4dCBuYW1lPSJRVUlaUE9EX1FVSVpBVE1QVF9JTkYiIHZhbHVlPSJJbmZpbml0aSIvPg0KCQk8dWl0ZXh0IG5hbWU9IlFVSVpQT0RfUVVFU0FUTVBUX0lORiIgdmFsdWU9IkluZmluaXRpIi8+DQoJCTx1aXRleHQgbmFtZT0iV0FSTklOR01TR19ZRVNTVFJJTkciIHZhbHVlPSJTw6wiLz4NCgkJPHVpdGV4dCBuYW1lPSJXQVJOSU5HTVNHX05PU1RSSU5HIiB2YWx1ZT0iTm8iLz4NCgkJPHVpdGV4dCBuYW1lPSJXQVJOSU5HTVNHX1RJVExFU1RSSU5HIiB2YWx1ZT0iQXZ2ZXJ0ZW56YSBuYXZpZ2F6aW9uZSBxdWl6Ii8+DQoJCTx1aXRleHQgbmFtZT0iV0FSTklOR01TR19NU0dTVFJJTkciIHZhbHVlPSJPY2NvcnJlIGFuY29yYSByaXNwb25kZXJlIGFkIGFsY3VuZSBkb21hbmRlIGRlbCBxdWl6LiYjeEE7JiN4QTtTZSBmYXRlIGNsaWMgc3UgU8OsLCB1c2NpcmV0ZSBkYWwgcXVpei4gRmF0ZSBjbGljIHN1IE5vIHBlciBjb250aW51YXJlIGlsIHF1aXouIi8+DQoJCTx1aXRleHQgbmFtZT0iSU5GT1JNQVRJT05fSDI2NF9GTEFTSFBMQVlFUiIgdmFsdWU9IkxhIHZlcnNpb25lIGRpIEZsYXNoIFBsYXllciBhdHR1YWxtZW50ZSBpbnN0YWxsYXRhIG5vbiBzdXBwb3J0YSBxdWVzdG8gdmlkZW8uIEZhdGUgY2xpYyBzdWxsJ2FyZWEgZGVsIHZpZGVvIHBlciBzY2FyaWNhcmUgbCd1bHRpbWEgdmVyc2lvbmUgZGk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3N0cmEgYmFycmEgbGF0ZXJhbGUgYWkgcGFydGVjaXBhbnRpIi8+DQoJCTx1aXRleHQgbmFtZT0iTVVURSIgdmFsdWU9IkRpc2F0dGl2YSBhdWRpbyIvPg0KCQk8dWl0ZXh0IG5hbWU9IkRPQ1dSQVBfVElUTEUiIHZhbHVlPSJBbGxlZ2F0byBmaWxlIFByZXNlbnRlciIvPg0KCQk8dWl0ZXh0IG5hbWU9IkRPQ1dSQVBfTVNHIiB2YWx1ZT0iU2FsdmEgaW4gUmlzb3JzZSBkZWwgY29tcHV0ZXIiLz4NCgkJPHVpdGV4dCBuYW1lPSJET0NXUkFQX1BST01QVCIgdmFsdWU9IkNsaWMgcGVyIHNjYXJpY2FyZSIvPg0KCTwvbGFuZ3VhZ2U+DQoJPGxhbmd1YWdlIGlkPSJub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EaWEgJW4iLz4NCgkJPCEtLSBzdWJzdGl0dXRpb246ICVuID09IHNsaWRlIG51bWJlciAtLT4NCgkJPCEtLSBzdWJzdGl0dXRpb246ICV0ID09IHRvdGFsIHNsaWRlIGNvdW50IC0tPg0KCQk8dWl0ZXh0IG5hbWU9IlNDUlVCQkFSU1RBVFVTX1NMSURFSU5GTyIgdmFsdWU9IkRpYSAlbiAvICV0IHwgIi8+DQoJCTx1aXRleHQgbmFtZT0iU0NSVUJCQVJTVEFUVVNfU1RPUFBFRCIgdmFsdWU9Ikdlc3RvcHQiLz4NCgkJPHVpdGV4dCBuYW1lPSJTQ1JVQkJBUlNUQVRVU19QTEFZSU5HIiB2YWx1ZT0iQWZzcGVsZW4iLz4NCgkJPHVpdGV4dCBuYW1lPSJTQ1JVQkJBUlNUQVRVU19OT0FVRElPIiB2YWx1ZT0iR2VlbiBhdWRpbyIvPg0KCQk8dWl0ZXh0IG5hbWU9IlNDUlVCQkFSU1RBVFVTX1ZJRFBMQVlJTkciIHZhbHVlPSJWaWRlbyBhZnNwZWxlbiIvPg0KCQk8dWl0ZXh0IG5hbWU9IlNDUlVCQkFSU1RBVFVTX0xPQURJTkciIHZhbHVlPSJMYWRlbiIvPg0KCQk8dWl0ZXh0IG5hbWU9IlNDUlVCQkFSU1RBVFVTX0JVRkZFUklORyIgdmFsdWU9IkJ1ZmZlcmVuIi8+DQoJCTx1aXRleHQgbmFtZT0iU0NSVUJCQVJTVEFUVVNfUVVFU1RJT04iIHZhbHVlPSJWcmFhZyBtZXQgYW50d29vcmQiLz4NCgkJPHVpdGV4dCBuYW1lPSJTQ1JVQkJBUlNUQVRVU19SRVZJRVdRVUlaIiB2YWx1ZT0iUXVpeiBjb250cm9sZXJlbiIvPg0KCQk8IS0tIHN1YnN0aXR1dGlvbjogJW0gPT0gbWludXRlcyByZW1haW5pbmcgLS0+DQoJCTwhLS0gc3Vic3RpdHV0aW9uOiAlcyA9PSBzZWNvbmRzIHJlbWFpbmluZyAtLT4NCgkJPHVpdGV4dCBuYW1lPSJFTEFQU0VEIiB2YWx1ZT0iRXIgcmVzdGVyZW4gJW0gbWludXRlbiAlcyBzZWNvbmRlbiIvPg0KCQk8dWl0ZXh0IG5hbWU9Ik5PVEZPVU5EIiB2YWx1ZT0iTmlldHMgZ2V2b25kZW4iLz4NCgkJPHVpdGV4dCBuYW1lPSJBVFRBQ0hNRU5UUyIgdmFsdWU9IkJpamxhZ2VuIi8+DQoJCTwhLS0gc3Vic3RpdHV0aW9uOiAlcCA9PSBjdXJyZW50IHNwZWFrZXIncyB0aXRsZSAtLT4NCgkJPHVpdGV4dCBuYW1lPSJCSU9XSU5fVElUTEUiIHZhbHVlPSJCaW9ncmFmaWU6ICVwIi8+DQoJCTx1aXRleHQgbmFtZT0iQklPQlROX1RJVExFIiB2YWx1ZT0iQmlvZ3JhZmllIi8+DQoJCTx1aXRleHQgbmFtZT0iRElWSURFUkJUTl9USVRMRSIgdmFsdWU9InwiLz4NCgkJPHVpdGV4dCBuYW1lPSJDT05UQUNUQlROX1RJVExFIiB2YWx1ZT0iQ29udGFjdCIvPg0KCQk8dWl0ZXh0IG5hbWU9IlRBQl9RVUlaIiB2YWx1ZT0iUXVpeiIvPg0KCQk8dWl0ZXh0IG5hbWU9IlRBQl9PVVRMSU5FIiB2YWx1ZT0iT3ZlcnppY2h0Ii8+DQoJCTx1aXRleHQgbmFtZT0iVEFCX1RIVU1CIiB2YWx1ZT0iTWluaWF0dXVyIi8+DQoJCTx1aXRleHQgbmFtZT0iVEFCX05PVEVTIiB2YWx1ZT0iTm90aXRpZXMiLz4NCgkJPHVpdGV4dCBuYW1lPSJUQUJfU0VBUkNIIiB2YWx1ZT0iWm9la2VuIi8+DQoJCTx1aXRleHQgbmFtZT0iU0xJREVfSEVBRElORyIgdmFsdWU9IlRpdGVsIHZhbiBkaWEiLz4NCgkJPHVpdGV4dCBuYW1lPSJEVVJBVElPTl9IRUFESU5HIiB2YWx1ZT0iRHV1ciIvPg0KCQk8dWl0ZXh0IG5hbWU9IlNFQVJDSF9IRUFESU5HIiB2YWx1ZT0iWm9la2VuIG5hYXIgdGVrc3Q6Ii8+DQoJCTx1aXRleHQgbmFtZT0iVEhVTUJfSEVBRElORyIgdmFsdWU9IkRpYSIvPg0KCQk8dWl0ZXh0IG5hbWU9IlRIVU1CX0lORk8iIHZhbHVlPSJUaXRlbC9kdXVyIHZhbiBkaWEiLz4NCgkJPHVpdGV4dCBuYW1lPSJBVFRBQ0hOQU1FX0hFQURJTkciIHZhbHVlPSJCZXN0YW5kc25hYW0iLz4NCgkJPHVpdGV4dCBuYW1lPSJBVFRBQ0hTSVpFX0hFQURJTkciIHZhbHVlPSJHcm9vdHRlIi8+DQoJCTx1aXRleHQgbmFtZT0iU0xJREVfTk9URVMiIHZhbHVlPSJEaWFub3RpdGllcyIvPg0KCQk8IS0tcXVpeiBwb2QgYW5kIG1lc3NhZ2UgYm94IHRleHRzLS0+DQoJCTx1aXRleHQgbmFtZT0iUVVJWlBPRF9RVUlaX0FUVEVNUFQiIHZhbHVlPSJRdWl6cG9naW5nOiIvPg0KCQk8dWl0ZXh0IG5hbWU9IlFVSVpQT0RfUVVJWl9BVFRFTVBUX1ZBTFVFIiB2YWx1ZT0iJW4gdmFuICV0Ii8+DQoJCTx1aXRleHQgbmFtZT0iUVVJWlBPRF9RVUlaX1NDT1JFIiB2YWx1ZT0iQmVoYWFsZGUgc2NvcmU6Ii8+DQoJCTx1aXRleHQgbmFtZT0iUVVJWlBPRF9RVUlaX1BBU1NTQ09SRSIgdmFsdWU9IlZvbGRvZW5kZSBzY29yZToiLz4NCgkJPHVpdGV4dCBuYW1lPSJRVUlaUE9EX1FVSVpfTUFYU0NPUkUiIHZhbHVlPSJNYXhpbWFhbCBoYWFsYmFyZSBzY29yZToiLz4NCgkJPHVpdGV4dCBuYW1lPSJRVUlaUE9EX1FVRVNBVE1QVF9TVFIiIHZhbHVlPSJQb2dpbmc6ICVuIHZhbiAldCIvPg0KCQk8dWl0ZXh0IG5hbWU9IlFVSVpQT0RfUVVFU1RZUEVfU1RSIiB2YWx1ZT0iVHlwZTogJXMiLz4NCgkJPHVpdGV4dCBuYW1lPSJRVUlaUE9EX1FVRVNUWVBFX0dSRCIgdmFsdWU9IlRlbHQgdm9vciBzY29yZSIvPg0KCQk8dWl0ZXh0IG5hbWU9IlFVSVpQT0RfUVVFU1RZUEVfU1ZZIiB2YWx1ZT0iRW5xdcOqdGUiLz4NCgkJPHVpdGV4dCBuYW1lPSJRVUlaUE9EX1FVSVpBVE1QVF9JTkYiIHZhbHVlPSJPbmJlcGVya3QiLz4NCgkJPHVpdGV4dCBuYW1lPSJRVUlaUE9EX1FVRVNBVE1QVF9JTkYiIHZhbHVlPSJPbmJlcGVya3QiLz4NCgkJPHVpdGV4dCBuYW1lPSJXQVJOSU5HTVNHX1lFU1NUUklORyIgdmFsdWU9IkphIi8+DQoJCTx1aXRleHQgbmFtZT0iV0FSTklOR01TR19OT1NUUklORyIgdmFsdWU9Ik5lZSIvPg0KCQk8dWl0ZXh0IG5hbWU9IldBUk5JTkdNU0dfVElUTEVTVFJJTkciIHZhbHVlPSJXYWFyc2NodXdpbmcgbWV0IGJldHJla2tpbmcgdG90IHF1aXpuYXZpZ2F0aWUiLz4NCgkJPHVpdGV4dCBuYW1lPSJXQVJOSU5HTVNHX01TR1NUUklORyIgdmFsdWU9IlUgaGVidCBuaWV0IGFsbGUgdnJhZ2VuIGluIGRlemUgcXVpeiBiZWFudHdvb3JkLiYjeEE7JiN4QTtLbGlrIG9wIEphIG9tIGRlIHF1aXogYWYgdGUgc2x1aXRlbi4gS2xpayBvcCBOZWUgb20gZGUgcXVpeiB2b29ydCB0ZSB6ZXR0ZW4uIi8+DQoJCTx1aXRleHQgbmFtZT0iSU5GT1JNQVRJT05fSDI2NF9GTEFTSFBMQVlFUiIgdmFsdWU9IkRlemUgdmlkZW8gd29yZHQgbmlldCBvbmRlcnN0ZXVuZCBkb29yIGRlIHZlcnNpZSB2YW4gRmxhc2ggUGxheWVyIGRpZSBtb21lbnRlZWwgb3AgdXcgY29tcHV0ZXIgaXMgZ2XDr25zdGFsbGVlcmQuIEtsaWsgaW4gZGUgdmlkZW8gb20gZGUgbmlldXdzdGUgRmxhc2ggUGxheWVyIHRlIGRvd25sb2FkZW4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lppanBhbmVlbCBhYW4gZGVlbG5lbWVycyB3ZWVyZ2V2ZW4iLz4NCgkJPHVpdGV4dCBuYW1lPSJNVVRFIiB2YWx1ZT0iRGVtcGVuIi8+DQoJCTx1aXRleHQgbmFtZT0iRE9DV1JBUF9USVRMRSIgdmFsdWU9IlByZXNlbnRlci1iZXN0YW5kc2JpamxhZ2UiLz4NCgkJPHVpdGV4dCBuYW1lPSJET0NXUkFQX01TRyIgdmFsdWU9Ik9wc2xhYW4gaW4gRGV6ZSBjb21wdXRlciIvPg0KCQk8dWl0ZXh0IG5hbWU9IkRPQ1dSQVBfUFJPTVBUIiB2YWx1ZT0iS2xpayBvbSB0ZSBkb3dubG9hZGVuIi8+DQoJPC9sYW5ndWFnZT4NCgk8bGFuZ3VhZ2UgaWQ9ImNuIj4NCgkJPCEtLSBmb3JtYXQgZm9yIHVpZm9udCB2YWx1ZSBpcyAiZm9udCxzaXplLGlzYm9sZCxpc2l0YWxpYyxpc3NoYWRvd2VkIiAtLT4NCgkJPHVpZm9udCBuYW1lPSJGT05UX1FVSVpaSU5HIiB2YWx1ZT0i5a6L5L2TLTE4MDMwLDEwLGZhbHNlLGZhbHNlLGZhbHNlIi8+DQoJCTx1aWZvbnQgbmFtZT0iRk9OVF9TQ1JVQlNUQVRVUyIgdmFsdWU9IuWui+S9ky0xODAzMCwxMCx0cnVlLGZhbHNlLHRydWUiLz4NCgkJPHVpZm9udCBuYW1lPSJGT05UX1NDUlVCVElNRSIgdmFsdWU9IuWui+S9ky0xODAzMCwxMCxmYWxzZSxmYWxzZSx0cnVlIi8+DQoJCTx1aWZvbnQgbmFtZT0iRk9OVF9FTEFQU0VEVElNRSIgdmFsdWU9IuWui+S9ky0xODAzMCwxMCx0cnVlLGZhbHNlLHRydWUiLz4NCgkJPHVpZm9udCBuYW1lPSJGT05UX1VUSUxTTUVOVSIgdmFsdWU9IuWui+S9ky0xODAzMCwxMCx0cnVlLGZhbHNlLGZhbHNlIi8+DQoJCTx1aWZvbnQgbmFtZT0iRk9OVF9UQUJTIiB2YWx1ZT0i5a6L5L2TLTE4MDMwLDE0LHRydWUsZmFsc2UsdHJ1ZSIvPg0KCQk8dWlmb250IG5hbWU9IkZPTlRfUFJFU0VOVEFUSU9OTkFNRSIgdmFsdWU9IuWui+S9ky0xODAzMCwxNCxmYWxzZSxmYWxzZSx0cnVlIi8+DQoJCTx1aWZvbnQgbmFtZT0iRk9OVF9QUkVTRU5URVJOQU1FIiB2YWx1ZT0i5a6L5L2TLTE4MDMwLDE0LHRydWUsZmFsc2UsdHJ1ZSIvPg0KCQk8dWlmb250IG5hbWU9IkZPTlRfUFJFU0VOVEVSVElUTEUiIHZhbHVlPSLlrovkvZMtMTgwMzAsMTMsZmFsc2UsZmFsc2UsdHJ1ZSIvPg0KCQk8dWlmb250IG5hbWU9IkZPTlRfQklPQlROIiB2YWx1ZT0i5a6L5L2TLTE4MDMwLDEwLGZhbHNlLGZhbHNlLHRydWUiLz4NCgkJPHVpZm9udCBuYW1lPSJGT05UX05PVEVTIiB2YWx1ZT0i5a6L5L2TLTE4MDMwLDEyLGZhbHNlLGZhbHNlLGZhbHNlIi8+DQoJCTx1aWZvbnQgbmFtZT0iRk9OVF9PVVRMSU5FIiB2YWx1ZT0i5a6L5L2TLTE4MDMwLDEyLGZhbHNlLGZhbHNlLHRydWUiLz4NCgkJPHVpZm9udCBuYW1lPSJGT05UX1NFQVJDSCIgdmFsdWU9IuWui+S9ky0xODAzMCwxMixmYWxzZSxmYWxzZSx0cnVlIi8+DQoJCTx1aWZvbnQgbmFtZT0iRk9OVF9USFVNQiIgdmFsdWU9IuWui+S9ky0xODAzMCwxMCxmYWxzZSxmYWxzZSx0cnVlIi8+DQoJCTx1aWZvbnQgbmFtZT0iRk9OVF9CSU9XSU4iIHZhbHVlPSLlrovkvZMtMTgwMzAsMTIsZmFsc2UsZmFsc2UsZmFsc2UiLz4NCgkJPHVpZm9udCBuYW1lPSJGT05UX0xJU1RIRUFESU5HIiB2YWx1ZT0i5a6L5L2TLTE4MDMwLDEwLGZhbHNlLGZhbHNlLGZhbHNlIi8+DQoJCTx1aWZvbnQgbmFtZT0iRk9OVF9XSU5USVRMRSIgdmFsdWU9IuWui+S9ky0xODAzMCwxMCxmYWxzZSxmYWxzZSx0cnVlIi8+DQoJCTx1aWZvbnQgbmFtZT0iRk9OVF9BVFRBQ0hNRU5UUyIgdmFsdWU9IuWui+S9ky0xODAzMCwxMixmYWxzZSxmYWxzZSx0cnVlIi8+DQoJCTwhLS1xdWl6IHBvZCBhbmQgbWVzc2FnZSBib3ggdGV4dCBmb250cy0tPg0KCQk8dWlmb250IG5hbWU9IkZPTlRfTVNHQk9YX1dJTlRJVExFIiB2YWx1ZT0i5a6L5L2TLTE4MDMwLDEyLHRydWUsZmFsc2UsdHJ1ZSIvPg0KCQk8dWlmb250IG5hbWU9IkZPTlRfTVNHQk9YX01TRyIgdmFsdWU9IuWui+S9ky0xODAzMCwxMixmYWxzZSxmYWxzZSx0cnVlIi8+DQoJCTx1aWZvbnQgbmFtZT0iRk9OVF9NU0dCT1hfT1BUSU9OUyIgdmFsdWU9IuWui+S9ky0xODAzMCwxMCx0cnVlLGZhbHNlLHRydWUiLz4NCgkJPHVpZm9udCBuYW1lPSJGT05UX1FVSVpQT0RfUVVJWl9USVRMRSIgdmFsdWU9IuWui+S9ky0xODAzMCwxMix0cnVlLGZhbHNlLHRydWUiLz4NCgkJPHVpZm9udCBuYW1lPSJGT05UX1FVSVpQT0RfUVVJWl9BVFRFTVBUIiB2YWx1ZT0i5a6L5L2TLTE4MDMwLDEwLGZhbHNlLGZhbHNlLHRydWUiLz4NCgkJPHVpZm9udCBuYW1lPSJGT05UX1FVSVpQT0RfUVVJWl9BVFRFTVBUX1ZBTFVFIiB2YWx1ZT0i5a6L5L2TLTE4MDMwLDEwLHRydWUsZmFsc2UsdHJ1ZSIvPg0KCQk8dWlmb250IG5hbWU9IkZPTlRfUVVJWlBPRF9RVUVTVElPTl9TQ09SRSIgdmFsdWU9IuWui+S9ky0xODAzMCwxMCxmYWxzZSxmYWxzZSx0cnVlIi8+DQoJCTx1aWZvbnQgbmFtZT0iRk9OVF9RVUlaUE9EX1FVRVNUSU9OX1NDT1JFX1ZBTFVFIiB2YWx1ZT0i5a6L5L2TLTE4MDMwLDEwLHRydWUsZmFsc2UsdHJ1ZSIvPg0KCQk8dWlmb250IG5hbWU9IkZPTlRfUVVJWlBPRF9RVUVTVElPTl9BVFRFTVBUIiB2YWx1ZT0i5a6L5L2TLTE4MDMwLDEwLGZhbHNlLGZhbHNlLHRydWUiLz4NCgkJPHVpZm9udCBuYW1lPSJGT05UX1FVSVpQT0RfUVVFU1RJT05fQVRURU1QVF9WQUxVRSIgdmFsdWU9IuWui+S9ky0xODAzMCwxMCx0cnVlLGZhbHNlLHRydWUiLz4NCgkJPHVpZm9udCBuYW1lPSJGT05UX1FVSVpQT0RfUVVFU1RJT05fVEFHIiB2YWx1ZT0i5a6L5L2TLTE4MDMwLDEyLHRydWUsZmFsc2UsdHJ1ZSIvPg0KCQk8dWlmb250IG5hbWU9IkZPTlRfUVVJWlBPRF9RVUlaX1FVRVNUSU9OX0NPVU5UIiB2YWx1ZT0i5a6L5L2TLTE4MDMwLDEwLGZhbHNlLGZhbHNlLHRydWUiLz4NCgkJPHVpZm9udCBuYW1lPSJGT05UX1FVSVpQT0RfUVVJWl9RVUVTVElPTl9DT1VOVF9WQUxVRSIgdmFsdWU9IuWui+S9ky0xODAzMCwxMCx0cnVlLGZhbHNlLHRydWUiLz4NCgkJPHVpZm9udCBuYW1lPSJGT05UX1FVSVpQT0RfUVVJWl9RVUVTVElPTl9BVFRFTVBURUQiIHZhbHVlPSLlrovkvZMtMTgwMzAsMTAsZmFsc2UsZmFsc2UsdHJ1ZSIvPg0KCQk8dWlmb250IG5hbWU9IkZPTlRfUVVJWlBPRF9RVUlaX1FVRVNUSU9OX0FUVEVNUFRFRF9WQUxVRSIgdmFsdWU9IuWui+S9ky0xODAzMCwxMCx0cnVlLGZhbHNlLHRydWUiLz4NCgkJPHVpZm9udCBuYW1lPSJGT05UX1FVSVpQT0RfUVVJWl9TQ09SRV9UQUciIHZhbHVlPSLlrovkvZMtMTgwMzAsMTIsdHJ1ZSxmYWxzZSx0cnVlIi8+DQoJCTx1aWZvbnQgbmFtZT0iRk9OVF9RVUlaUE9EX1FVSVpfU0NPUkUiIHZhbHVlPSLlrovkvZMtMTgwMzAsMTAsZmFsc2UsZmFsc2UsdHJ1ZSIvPg0KCQk8dWlmb250IG5hbWU9IkZPTlRfUVVJWlBPRF9RVUlaX1NDT1JFX1ZBTFVFIiB2YWx1ZT0i5a6L5L2TLTE4MDMwLDEwLHRydWUsZmFsc2UsdHJ1ZSIvPg0KCQk8dWlmb250IG5hbWU9IkZPTlRfUVVJWlBPRF9RVUlaX01BWFNDT1JFIiB2YWx1ZT0i5a6L5L2TLTE4MDMwLDEwLGZhbHNlLGZhbHNlLHRydWUiLz4NCgkJPHVpZm9udCBuYW1lPSJGT05UX1FVSVpQT0RfUVVJWl9NQVhTQ09SRV9WQUxVRSIgdmFsdWU9IuWui+S9ky0xODAzMCwxMCx0cnVlLGZhbHNlLHRydWUiLz4NCgkJPHVpZm9udCBuYW1lPSJGT05UX1FVSVpQT0RfUVVJWl9QQVNTU0NPUkUiIHZhbHVlPSLlrovkvZMtMTgwMzAsMTAsZmFsc2UsZmFsc2UsdHJ1ZSIvPg0KCQk8dWlmb250IG5hbWU9IkZPTlRfUVVJWlBPRF9RVUlaX1BBU1NTQ09SRV9WQUxVRSIgdmFsdWU9IuWui+S9ky0xODAzMCwxMCx0cnVlLGZhbHNlLHRydWUiLz4NCgkJPCEtLSB1aXRleHQgLS0+DQoJCTwhLS0gc3Vic3RpdHV0aW9uOiAlbiA9PSBzbGlkZSBudW1iZXIgLS0+DQoJCTx1aXRleHQgbmFtZT0iVU5OQU1FRFNMSURFVElUTEUiIHZhbHVlPSLlubvnga/niYcgJW4iLz4NCgkJPCEtLSBzdWJzdGl0dXRpb246ICVuID09IHNsaWRlIG51bWJlciAtLT4NCgkJPCEtLSBzdWJzdGl0dXRpb246ICV0ID09IHRvdGFsIHNsaWRlIGNvdW50IC0tPg0KCQk8dWl0ZXh0IG5hbWU9IlNDUlVCQkFSU1RBVFVTX1NMSURFSU5GTyIgdmFsdWU9IuW5u+eBr+eJhyAlbiAvICV0IHwgIi8+DQoJCTx1aXRleHQgbmFtZT0iU0NSVUJCQVJTVEFUVVNfU1RPUFBFRCIgdmFsdWU9IuW3suWBnOatoiIvPg0KCQk8dWl0ZXh0IG5hbWU9IlNDUlVCQkFSU1RBVFVTX1BMQVlJTkciIHZhbHVlPSLmraPlnKjmkq3mlL4iLz4NCgkJPHVpdGV4dCBuYW1lPSJTQ1JVQkJBUlNUQVRVU19OT0FVRElPIiB2YWx1ZT0i5peg6Z+z6aKRIi8+DQoJCTx1aXRleHQgbmFtZT0iU0NSVUJCQVJTVEFUVVNfVklEUExBWUlORyIgdmFsdWU9IuinhumikeaSreaUviIvPg0KCQk8dWl0ZXh0IG5hbWU9IlNDUlVCQkFSU1RBVFVTX0xPQURJTkciIHZhbHVlPSLmraPlnKjovb3lhaUiLz4NCgkJPHVpdGV4dCBuYW1lPSJTQ1JVQkJBUlNUQVRVU19CVUZGRVJJTkciIHZhbHVlPSLmraPlnKjov5vooYznvJPlhrLlpITnkIYiLz4NCgkJPHVpdGV4dCBuYW1lPSJTQ1JVQkJBUlNUQVRVU19RVUVTVElPTiIgdmFsdWU9IuWbnuetlOmXrumimCIvPg0KCQk8dWl0ZXh0IG5hbWU9IlNDUlVCQkFSU1RBVFVTX1JFVklFV1FVSVoiIHZhbHVlPSLmraPlnKjlrqHpmIXmtYvpqowiLz4NCgkJPCEtLSBzdWJzdGl0dXRpb246ICVtID09IG1pbnV0ZXMgcmVtYWluaW5nIC0tPg0KCQk8IS0tIHN1YnN0aXR1dGlvbjogJXMgPT0gc2Vjb25kcyByZW1haW5pbmcgLS0+DQoJCTx1aXRleHQgbmFtZT0iRUxBUFNFRCIgdmFsdWU9IuWJqeS9mSAlbSDliIbpkp8gJXMg56eSIi8+DQoJCTx1aXRleHQgbmFtZT0iTk9URk9VTkQiIHZhbHVlPSLmnKrmib7liLDku7vkvZXlhoXlrrkiLz4NCgkJPHVpdGV4dCBuYW1lPSJBVFRBQ0hNRU5UUyIgdmFsdWU9IumZhOS7tiIvPg0KCQk8IS0tIHN1YnN0aXR1dGlvbjogJXAgPT0gY3VycmVudCBzcGVha2VyJ3MgdGl0bGUgLS0+DQoJCTx1aXRleHQgbmFtZT0iQklPV0lOX1RJVExFIiB2YWx1ZT0i5Liq5Lq6566A5LuLOiAlcCIvPg0KCQk8dWl0ZXh0IG5hbWU9IkJJT0JUTl9USVRMRSIgdmFsdWU9IuS4quS6uueugOS7iyIvPg0KCQk8dWl0ZXh0IG5hbWU9IkRJVklERVJCVE5fVElUTEUiIHZhbHVlPSJ8Ii8+DQoJCTx1aXRleHQgbmFtZT0iQ09OVEFDVEJUTl9USVRMRSIgdmFsdWU9IuiBlOezu+aWueW8jyIvPg0KCQk8dWl0ZXh0IG5hbWU9IlRBQl9RVUlaIiB2YWx1ZT0i5rWL6aqMIi8+DQoJCTx1aXRleHQgbmFtZT0iVEFCX09VVExJTkUiIHZhbHVlPSLlpKfnurIiLz4NCgkJPHVpdGV4dCBuYW1lPSJUQUJfVEhVTUIiIHZhbHVlPSLnvKnnlaXlm74iLz4NCgkJPHVpdGV4dCBuYW1lPSJUQUJfTk9URVMiIHZhbHVlPSLlpIfms6giLz4NCgkJPHVpdGV4dCBuYW1lPSJUQUJfU0VBUkNIIiB2YWx1ZT0i5pCc57SiIi8+DQoJCTx1aXRleHQgbmFtZT0iU0xJREVfSEVBRElORyIgdmFsdWU9IuW5u+eBr+eJh+agh+mimCIvPg0KCQk8dWl0ZXh0IG5hbWU9IkRVUkFUSU9OX0hFQURJTkciIHZhbHVlPSLmjIHnu63ml7bpl7QiLz4NCgkJPHVpdGV4dCBuYW1lPSJTRUFSQ0hfSEVBRElORyIgdmFsdWU9IuaQnOe0ouaWh+acrDoiLz4NCgkJPHVpdGV4dCBuYW1lPSJUSFVNQl9IRUFESU5HIiB2YWx1ZT0i5bm754Gv54mHIi8+DQoJCTx1aXRleHQgbmFtZT0iVEhVTUJfSU5GTyIgdmFsdWU9IuW5u+eBr+eJh+agh+mimC/mjIHnu63ml7bpl7QiLz4NCgkJPHVpdGV4dCBuYW1lPSJBVFRBQ0hOQU1FX0hFQURJTkciIHZhbHVlPSLmlofku7blkI0iLz4NCgkJPHVpdGV4dCBuYW1lPSJBVFRBQ0hTSVpFX0hFQURJTkciIHZhbHVlPSLlpKflsI8iLz4NCgkJPHVpdGV4dCBuYW1lPSJTTElERV9OT1RFUyIgdmFsdWU9IuW5u+eBr+eJh+Wkh+azqCIvPg0KCQk8IS0tcXVpeiBwb2QgYW5kIG1lc3NhZ2UgYm94IHRleHRzLS0+DQoJCTx1aXRleHQgbmFtZT0iUVVJWlBPRF9RVUlaX0FUVEVNUFQiIHZhbHVlPSLmtYvpqozlsJ3or5XmrKHmlbA6Ii8+DQoJCTx1aXRleHQgbmFtZT0iUVVJWlBPRF9RVUlaX0FUVEVNUFRfVkFMVUUiIHZhbHVlPSLnrKwgJW4g5qyh77yM5YWxICV0IOasoSIvPg0KCQk8dWl0ZXh0IG5hbWU9IlFVSVpQT0RfUVVJWl9TQ09SRSIgdmFsdWU9IuW+l+WIhjoiLz4NCgkJPHVpdGV4dCBuYW1lPSJRVUlaUE9EX1FVSVpfUEFTU1NDT1JFIiB2YWx1ZT0i5Y+K5qC85YiG5pWwOiIvPg0KCQk8dWl0ZXh0IG5hbWU9IlFVSVpQT0RfUVVJWl9NQVhTQ09SRSIgdmFsdWU9IuacgOmrmOWIhuaVsDoiLz4NCgkJPHVpdGV4dCBuYW1lPSJRVUlaUE9EX1FVRVNBVE1QVF9TVFIiIHZhbHVlPSLlsJ3or5XmrKHmlbA6IOesrCAlbiDmrKHvvIzlhbEgJXQg5qyhIi8+DQoJCTx1aXRleHQgbmFtZT0iUVVJWlBPRF9RVUVTVFlQRV9TVFIiIHZhbHVlPSLnsbvlnos6ICVzIi8+DQoJCTx1aXRleHQgbmFtZT0iUVVJWlBPRF9RVUVTVFlQRV9HUkQiIHZhbHVlPSLor4TnuqciLz4NCgkJPHVpdGV4dCBuYW1lPSJRVUlaUE9EX1FVRVNUWVBFX1NWWSIgdmFsdWU9Iuiwg+afpSIvPg0KCQk8dWl0ZXh0IG5hbWU9IlFVSVpQT0RfUVVJWkFUTVBUX0lORiIgdmFsdWU9IuaXoOmZkCIvPg0KCQk8dWl0ZXh0IG5hbWU9IlFVSVpQT0RfUVVFU0FUTVBUX0lORiIgdmFsdWU9IuaXoOmZkCIvPg0KCQk8dWl0ZXh0IG5hbWU9IldBUk5JTkdNU0dfWUVTU1RSSU5HIiB2YWx1ZT0i5pivIi8+DQoJCTx1aXRleHQgbmFtZT0iV0FSTklOR01TR19OT1NUUklORyIgdmFsdWU9IuWQpiIvPg0KCQk8dWl0ZXh0IG5hbWU9IldBUk5JTkdNU0dfVElUTEVTVFJJTkciIHZhbHVlPSLmtYvpqozlr7zoiKrorablkYoiLz4NCgkJPHVpdGV4dCBuYW1lPSJXQVJOSU5HTVNHX01TR1NUUklORyIgdmFsdWU9IuatpOa1i+mqjOS4reacieacquWwneivleS9nOetlOeahOmXrumimOOAgiYjeEE7JiN4QTvljZXlh7vigJzmmK/igJ3pgIDlh7rmraTmtYvpqozjgILljZXlh7vigJzlkKbigJ3nu6fnu63mtYvpqozjgIIiLz4NCgkJPHVpdGV4dCBuYW1lPSJJTkZPUk1BVElPTl9IMjY0X0ZMQVNIUExBWUVSIiB2YWx1ZT0i5b2T5YmN5a6J6KOF5Zyo5oKo55qE6K6h566X5py65LiK55qEIEZsYXNoIFBsYXllciDniYjmnKzkuI3mlK/mjIHor6Xop4bpopHjgILljZXlh7vop4bpopHljLrln5/kuIvovb3mnIDmlrDniYjmnKznmoQgRmxhc2ggUGxheWVy44CC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uWQkeWPguWKoOiAheaYvuekuuaPkOimgeagjyIvPg0KCQk8dWl0ZXh0IG5hbWU9Ik1VVEUiIHZhbHVlPSLpnZnpn7MiLz4NCgkJPHVpdGV4dCBuYW1lPSJET0NXUkFQX1RJVExFIiB2YWx1ZT0iUHJlc2VudGVyIOaWh+S7tumZhOS7tiIvPg0KCQk8dWl0ZXh0IG5hbWU9IkRPQ1dSQVBfTVNHIiB2YWx1ZT0i5L+d5a2Y5Yiw5oiR55qE6K6h566X5py6Ii8+DQoJCTx1aXRleHQgbmFtZT0iRE9DV1JBUF9QUk9NUFQiIHZhbHVlPSLljZXlh7vku6XkuIvovb0iLz4NCgk8L2xhbmd1YWdlPg0KCTxsYW5ndWFnZSBpZD0idHIiPg0KCQk8IS0tIGZvcm1hdCBmb3IgdWlmb250IHZhbHVlIGlzICJmb250LHNpemUsaXNib2xkLGlzaXRhbGljLGlzc2hhZG93ZWQiIC0tPg0KCQk8dWlmb250IG5hbWU9IkZPTlRfUVVJWlpJTkciIHZhbHVlPSJWZXJkYW5hLDksZmFsc2UsZmFsc2UsZmFsc2UiLz4NCgkJPHVpZm9udCBuYW1lPSJGT05UX1NDUlVCU1RBVFVTIiB2YWx1ZT0iVmVyZGFuYSw5LHRydWUsZmFsc2UsdHJ1ZSIvPg0KCQk8dWlmb250IG5hbWU9IkZPTlRfU0NSVUJUSU1FIiB2YWx1ZT0iVmVyZGFuYSw5LGZhbHNlLGZhbHNlLHRydWUiLz4NCgkJPHVpZm9udCBuYW1lPSJGT05UX0VMQVBTRURUSU1FIiB2YWx1ZT0iVmVyZGFuYSw5LHRydWUsZmFsc2UsdHJ1ZSIvPg0KCQk8dWlmb250IG5hbWU9IkZPTlRfVVRJTFNNRU5VIiB2YWx1ZT0iVmVyZGFuYSw5LHRydWUsZmFsc2UsZmFsc2UiLz4NCgkJPHVpZm9udCBuYW1lPSJGT05UX1RBQlMiIHZhbHVlPSJWZXJkYW5hLDksdHJ1ZSxmYWxzZSx0cnVlIi8+DQoJCTx1aWZvbnQgbmFtZT0iRk9OVF9QUkVTRU5UQVRJT05OQU1FIiB2YWx1ZT0iVmVyZGFuYSwxNCxmYWxzZSxmYWxzZSx0cnVlIi8+DQoJCTx1aWZvbnQgbmFtZT0iRk9OVF9QUkVTRU5URVJOQU1FIiB2YWx1ZT0iVmVyZGFuYSwxMCx0cnVlLGZhbHNlLHRydWUiLz4NCgkJPHVpZm9udCBuYW1lPSJGT05UX1BSRVNFTlRFUlRJVExFIiB2YWx1ZT0iVmVyZGFuYSwxMCxmYWxzZSxmYWxzZSx0cnVlIi8+DQoJCTx1aWZvbnQgbmFtZT0iRk9OVF9CSU9CVE4iIHZhbHVlPSJWZXJkYW5hLDEw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OSxmYWxzZSxmYWxzZSx0cnVlIi8+DQoJCTx1aWZvbnQgbmFtZT0iRk9OVF9CSU9XSU4iIHZhbHVlPSJWZXJkYW5hLDExLGZhbHNlLGZhbHNlLGZhbHNlIi8+DQoJCTx1aWZvbnQgbmFtZT0iRk9OVF9MSVNUSEVBRElORyIgdmFsdWU9IlZlcmRhbmEsOSxmYWxzZSxmYWxzZSxmYWxzZSIvPg0KCQk8dWlmb250IG5hbWU9IkZPTlRfV0lOVElUTEUiIHZhbHVlPSJWZXJkYW5hLDk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U2xheXQgJW4iLz4NCgkJPCEtLSBzdWJzdGl0dXRpb246ICVuID09IHNsaWRlIG51bWJlciAtLT4NCgkJPCEtLSBzdWJzdGl0dXRpb246ICV0ID09IHRvdGFsIHNsaWRlIGNvdW50IC0tPg0KCQk8dWl0ZXh0IG5hbWU9IlNDUlVCQkFSU1RBVFVTX1NMSURFSU5GTyIgdmFsdWU9IlNsYXl0ICVuIC8gJXQgfCAiLz4NCgkJPHVpdGV4dCBuYW1lPSJTQ1JVQkJBUlNUQVRVU19TVE9QUEVEIiB2YWx1ZT0iRHVyZHVydWxkdSIvPg0KCQk8dWl0ZXh0IG5hbWU9IlNDUlVCQkFSU1RBVFVTX1BMQVlJTkciIHZhbHVlPSJPeW5hdMSxbMSxeW9yIi8+DQoJCTx1aXRleHQgbmFtZT0iU0NSVUJCQVJTVEFUVVNfTk9BVURJTyIgdmFsdWU9IlNlcyBZb2siLz4NCgkJPHVpdGV4dCBuYW1lPSJTQ1JVQkJBUlNUQVRVU19WSURQTEFZSU5HIiB2YWx1ZT0iVmlkZW8gT3luYXTEsWzEsXlvciIvPg0KCQk8dWl0ZXh0IG5hbWU9IlNDUlVCQkFSU1RBVFVTX0xPQURJTkciIHZhbHVlPSJZw7xrbGVuaXlvciIvPg0KCQk8dWl0ZXh0IG5hbWU9IlNDUlVCQkFSU1RBVFVTX0JVRkZFUklORyIgdmFsdWU9IkFyYWJlbGxlxJ9lIEFsxLFuxLF5b3IiLz4NCgkJPHVpdGV4dCBuYW1lPSJTQ1JVQkJBUlNUQVRVU19RVUVTVElPTiIgdmFsdWU9IlNvcnV5dSBZYW7EsXRsYSIvPg0KCQk8dWl0ZXh0IG5hbWU9IlNDUlVCQkFSU1RBVFVTX1JFVklFV1FVSVoiIHZhbHVlPSJTxLFuYXYgxLBuY2VsZW5peW9yIi8+DQoJCTwhLS0gc3Vic3RpdHV0aW9uOiAlbSA9PSBtaW51dGVzIHJlbWFpbmluZyAtLT4NCgkJPCEtLSBzdWJzdGl0dXRpb246ICVzID09IHNlY29uZHMgcmVtYWluaW5nIC0tPg0KCQk8dWl0ZXh0IG5hbWU9IkVMQVBTRUQiIHZhbHVlPSIlbSBEYWtpa2EgJXMgU2FuaXllIEthbGTEsSIvPg0KCQk8dWl0ZXh0IG5hbWU9Ik5PVEZPVU5EIiB2YWx1ZT0iSGVyaGFuZ2kgQmlyIMWeZXkgQnVsdW5tYWTEsSIvPg0KCQk8dWl0ZXh0IG5hbWU9IkFUVEFDSE1FTlRTIiB2YWx1ZT0iRWtsZXIiLz4NCgkJPCEtLSBzdWJzdGl0dXRpb246ICVwID09IGN1cnJlbnQgc3BlYWtlcidzIHRpdGxlIC0tPg0KCQk8dWl0ZXh0IG5hbWU9IkJJT1dJTl9USVRMRSIgdmFsdWU9IkJpbzogJXAiLz4NCgkJPHVpdGV4dCBuYW1lPSJCSU9CVE5fVElUTEUiIHZhbHVlPSJCaW8iLz4NCgkJPHVpdGV4dCBuYW1lPSJESVZJREVSQlROX1RJVExFIiB2YWx1ZT0ifCIvPg0KCQk8dWl0ZXh0IG5hbWU9IkNPTlRBQ1RCVE5fVElUTEUiIHZhbHVlPSLEsHJ0aWJhdCIvPg0KCQk8dWl0ZXh0IG5hbWU9IlRBQl9RVUlaIiB2YWx1ZT0iU8SxbmF2Ii8+DQoJCTx1aXRleHQgbmFtZT0iVEFCX09VVExJTkUiIHZhbHVlPSJBbmEgSGF0Ii8+DQoJCTx1aXRleHQgbmFtZT0iVEFCX1RIVU1CIiB2YWx1ZT0iUmVzaW0iLz4NCgkJPHVpdGV4dCBuYW1lPSJUQUJfTk9URVMiIHZhbHVlPSJOb3RsYXIiLz4NCgkJPHVpdGV4dCBuYW1lPSJUQUJfU0VBUkNIIiB2YWx1ZT0iQXJhIi8+DQoJCTx1aXRleHQgbmFtZT0iU0xJREVfSEVBRElORyIgdmFsdWU9IlNsYXl0IEJhxZ9sxLHEn8SxIi8+DQoJCTx1aXRleHQgbmFtZT0iRFVSQVRJT05fSEVBRElORyIgdmFsdWU9IlPDvHJlIi8+DQoJCTx1aXRleHQgbmFtZT0iU0VBUkNIX0hFQURJTkciIHZhbHVlPSJNZXRuaSBhcmE6Ii8+DQoJCTx1aXRleHQgbmFtZT0iVEhVTUJfSEVBRElORyIgdmFsdWU9IlNsYXl0Ii8+DQoJCTx1aXRleHQgbmFtZT0iVEhVTUJfSU5GTyIgdmFsdWU9IlNsYXl0IEJhxZ9sxLHEn8SxL1PDvHJlc2kiLz4NCgkJPHVpdGV4dCBuYW1lPSJBVFRBQ0hOQU1FX0hFQURJTkciIHZhbHVlPSJEb3N5YSBBZMSxIi8+DQoJCTx1aXRleHQgbmFtZT0iQVRUQUNIU0laRV9IRUFESU5HIiB2YWx1ZT0iQm95dXQiLz4NCgkJPHVpdGV4dCBuYW1lPSJTTElERV9OT1RFUyIgdmFsdWU9IlNsYXl0IE5vdGxhcsSxIi8+DQoJCTwhLS1xdWl6IHBvZCBhbmQgbWVzc2FnZSBib3ggdGV4dHMtLT4NCgkJPHVpdGV4dCBuYW1lPSJRVUlaUE9EX1FVSVpfQVRURU1QVCIgdmFsdWU9IlPEsW5hdiBEZW5lbWVzaToiLz4NCgkJPHVpdGV4dCBuYW1lPSJRVUlaUE9EX1FVSVpfQVRURU1QVF9WQUxVRSIgdmFsdWU9IiVuLyV0Ii8+DQoJCTx1aXRleHQgbmFtZT0iUVVJWlBPRF9RVUlaX1NDT1JFIiB2YWx1ZT0iUHVhbjoiLz4NCgkJPHVpdGV4dCBuYW1lPSJRVUlaUE9EX1FVSVpfUEFTU1NDT1JFIiB2YWx1ZT0iR2XDp21lIFB1YW7EsToiLz4NCgkJPHVpdGV4dCBuYW1lPSJRVUlaUE9EX1FVSVpfTUFYU0NPUkUiIHZhbHVlPSJNYWtzaW11bSBQdWFuOiIvPg0KCQk8dWl0ZXh0IG5hbWU9IlFVSVpQT0RfUVVFU0FUTVBUX1NUUiIgdmFsdWU9IkRlbmVtZTogJW4vJXQiLz4NCgkJPHVpdGV4dCBuYW1lPSJRVUlaUE9EX1FVRVNUWVBFX1NUUiIgdmFsdWU9IlTDvHI6ICVzIi8+DQoJCTx1aXRleHQgbmFtZT0iUVVJWlBPRF9RVUVTVFlQRV9HUkQiIHZhbHVlPSJCYXNhbWFrbMSxIi8+DQoJCTx1aXRleHQgbmFtZT0iUVVJWlBPRF9RVUVTVFlQRV9TVlkiIHZhbHVlPSJBbmtldCIvPg0KCQk8dWl0ZXh0IG5hbWU9IlFVSVpQT0RfUVVJWkFUTVBUX0lORiIgdmFsdWU9IlPEsW7EsXJzxLF6Ii8+DQoJCTx1aXRleHQgbmFtZT0iUVVJWlBPRF9RVUVTQVRNUFRfSU5GIiB2YWx1ZT0iU8SxbsSxcnPEsXoiLz4NCgkJPHVpdGV4dCBuYW1lPSJXQVJOSU5HTVNHX1lFU1NUUklORyIgdmFsdWU9IkV2ZXQiLz4NCgkJPHVpdGV4dCBuYW1lPSJXQVJOSU5HTVNHX05PU1RSSU5HIiB2YWx1ZT0iSGF5xLFyIi8+DQoJCTx1aXRleHQgbmFtZT0iV0FSTklOR01TR19USVRMRVNUUklORyIgdmFsdWU9IlPEsW5hdiBHZXppbm1lIFV5YXLEsXPEsSIvPg0KCQk8dWl0ZXh0IG5hbWU9IldBUk5JTkdNU0dfTVNHU1RSSU5HIiB2YWx1ZT0iQnUgU8SxbmF2ZGEgZGVuZW5tZW1pxZ8gc29ydWxhciB2YXIuJiN4QTsmI3hBO0V2ZXQgc2XDp2VuZcSfaW5pIHTEsWtsYXTEsXJzYW7EsXogU8SxbmF2ZGFuIMOnxLFrYWNha3PEsW7EsXouIFPEsW5hdmEgZGV2YW0gZXRtZWsgacOnaW4gSGF5xLFyIHNlw6dlbmXEn2luaSB0xLFrbGF0xLFuLiIvPg0KCQk8dWl0ZXh0IG5hbWU9IklORk9STUFUSU9OX0gyNjRfRkxBU0hQTEFZRVIiIHZhbHVlPSJCaWxnaXNheWFyxLFuxLF6YSB5w7xrbMO8IG9sYW4gZ2XDp2VybGkgRmxhc2ggUGxheWVyIHPDvHLDvG3DvCBidSB2aWRlb3l1IGRlc3Rla2xlbWl5b3IuIEVuIHNvbiBGbGFzaCBQbGF5ZXIgc8O8csO8bcO8bsO8IGluZGlybWVrIGnDp2luIHZpZGVvIGFsYW7EsW7EsSB0xLFrbGF0xLFu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LYXTEsWzEsW1jxLFsYXJhIGtlbmFyIMOndWJ1xJ91bnUgZ8O2c3RlciIvPg0KCQk8dWl0ZXh0IG5hbWU9Ik1VVEUiIHZhbHVlPSJTZXNzaXoiLz4NCgkJPHVpdGV4dCBuYW1lPSJET0NXUkFQX1RJVExFIiB2YWx1ZT0iUHJlc2VudGVyIERvc3lhIEVraSIvPg0KCQk8dWl0ZXh0IG5hbWU9IkRPQ1dSQVBfTVNHIiB2YWx1ZT0iQmlsZ2lzYXlhcsSxbWEgS2F5ZGV0Ii8+DQoJCTx1aXRleHQgbmFtZT0iRE9DV1JBUF9QUk9NUFQiIHZhbHVlPSLEsG5kaXJtZWsgacOnaW4gVMSxa2xhdMSxbiIvPg0KCTwvbGFuZ3VhZ2U+DQoJPGxhbmd1YWdlIGlkPSJydS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LQodC70LDQudC0ICVuIi8+DQoJCTwhLS0gc3Vic3RpdHV0aW9uOiAlbiA9PSBzbGlkZSBudW1iZXIgLS0+DQoJCTwhLS0gc3Vic3RpdHV0aW9uOiAldCA9PSB0b3RhbCBzbGlkZSBjb3VudCAtLT4NCgkJPHVpdGV4dCBuYW1lPSJTQ1JVQkJBUlNUQVRVU19TTElERUlORk8iIHZhbHVlPSLQodC70LDQudC0ICVuIC8gJXQgfCAiLz4NCgkJPHVpdGV4dCBuYW1lPSJTQ1JVQkJBUlNUQVRVU19TVE9QUEVEIiB2YWx1ZT0i0J7RgdGC0LDQvdC+0LLQu9C10L3QviIvPg0KCQk8dWl0ZXh0IG5hbWU9IlNDUlVCQkFSU1RBVFVTX1BMQVlJTkciIHZhbHVlPSLQktC+0YHQv9GA0L7QuNC30LLQtdC00LXQvdC40LUiLz4NCgkJPHVpdGV4dCBuYW1lPSJTQ1JVQkJBUlNUQVRVU19OT0FVRElPIiB2YWx1ZT0i0J3QtdGCINCw0YPQtNC40L4iLz4NCgkJPHVpdGV4dCBuYW1lPSJTQ1JVQkJBUlNUQVRVU19WSURQTEFZSU5HIiB2YWx1ZT0i0JLQvtGB0L/RgNC+0LjQt9Cy0LXQtNC10L3QuNC1INCy0LjQtNC10L4iLz4NCgkJPHVpdGV4dCBuYW1lPSJTQ1JVQkJBUlNUQVRVU19MT0FESU5HIiB2YWx1ZT0i0JfQsNCz0YDRg9C30LrQsCIvPg0KCQk8dWl0ZXh0IG5hbWU9IlNDUlVCQkFSU1RBVFVTX0JVRkZFUklORyIgdmFsdWU9ItCR0YPRhNC10YDQuNC30LDRhtC40Y8iLz4NCgkJPHVpdGV4dCBuYW1lPSJTQ1JVQkJBUlNUQVRVU19RVUVTVElPTiIgdmFsdWU9ItCe0YLQstC10YIg0L3QsCDQstC+0L/RgNC+0YEiLz4NCgkJPHVpdGV4dCBuYW1lPSJTQ1JVQkJBUlNUQVRVU19SRVZJRVdRVUlaIiB2YWx1ZT0i0J7QsdC30L7RgCDQvtC/0YDQvtGB0LAiLz4NCgkJPCEtLSBzdWJzdGl0dXRpb246ICVtID09IG1pbnV0ZXMgcmVtYWluaW5nIC0tPg0KCQk8IS0tIHN1YnN0aXR1dGlvbjogJXMgPT0gc2Vjb25kcyByZW1haW5pbmcgLS0+DQoJCTx1aXRleHQgbmFtZT0iRUxBUFNFRCIgdmFsdWU9ItCe0YHRgtCw0LvQvtGB0YwgJW0g0LzQuNC9LiAlcyDRgSIvPg0KCQk8dWl0ZXh0IG5hbWU9Ik5PVEZPVU5EIiB2YWx1ZT0i0J3QuNGH0LXQs9C+INC90LUg0L3QsNC50LTQtdC90L4iLz4NCgkJPHVpdGV4dCBuYW1lPSJBVFRBQ0hNRU5UUyIgdmFsdWU9ItCS0LvQvtC20LXQvdC40Y8iLz4NCgkJPCEtLSBzdWJzdGl0dXRpb246ICVwID09IGN1cnJlbnQgc3BlYWtlcidzIHRpdGxlIC0tPg0KCQk8dWl0ZXh0IG5hbWU9IkJJT1dJTl9USVRMRSIgdmFsdWU9ItCR0LjQvtCz0YDQsNGE0LjRjzogJXAiLz4NCgkJPHVpdGV4dCBuYW1lPSJCSU9CVE5fVElUTEUiIHZhbHVlPSLQkdC40L7Qs9GA0LDRhNC40Y8iLz4NCgkJPHVpdGV4dCBuYW1lPSJESVZJREVSQlROX1RJVExFIiB2YWx1ZT0ifCIvPg0KCQk8dWl0ZXh0IG5hbWU9IkNPTlRBQ1RCVE5fVElUTEUiIHZhbHVlPSLQmtC+0L3RgtCw0LrRgiIvPg0KCQk8dWl0ZXh0IG5hbWU9IlRBQl9RVUlaIiB2YWx1ZT0i0J7Qv9GA0L7RgSIvPg0KCQk8dWl0ZXh0IG5hbWU9IlRBQl9PVVRMSU5FIiB2YWx1ZT0i0KHRhdC10LzQsCIvPg0KCQk8dWl0ZXh0IG5hbWU9IlRBQl9USFVNQiIgdmFsdWU9ItCR0LXQs9GD0L3QvtC6Ii8+DQoJCTx1aXRleHQgbmFtZT0iVEFCX05PVEVTIiB2YWx1ZT0i0JfQsNC80LXRgtC60LgiLz4NCgkJPHVpdGV4dCBuYW1lPSJUQUJfU0VBUkNIIiB2YWx1ZT0i0J/QvtC40YHQuiIvPg0KCQk8dWl0ZXh0IG5hbWU9IlNMSURFX0hFQURJTkciIHZhbHVlPSLQl9Cw0LPQvtC70L7QstC+0Log0YHQu9Cw0LnQtNCwIi8+DQoJCTx1aXRleHQgbmFtZT0iRFVSQVRJT05fSEVBRElORyIgdmFsdWU9ItCU0LvQuNGCLdGB0YLRjCIvPg0KCQk8dWl0ZXh0IG5hbWU9IlNFQVJDSF9IRUFESU5HIiB2YWx1ZT0i0J/QvtC40YHQuiDRgtC10LrRgdGC0LA6Ii8+DQoJCTx1aXRleHQgbmFtZT0iVEhVTUJfSEVBRElORyIgdmFsdWU9ItCh0LvQsNC50LQiLz4NCgkJPHVpdGV4dCBuYW1lPSJUSFVNQl9JTkZPIiB2YWx1ZT0i0J3QsNC30LLQsNC90LjQtS/QtNC70LjRgi3QvdC+0YHRgtGMIi8+DQoJCTx1aXRleHQgbmFtZT0iQVRUQUNITkFNRV9IRUFESU5HIiB2YWx1ZT0i0JjQvNGPINGE0LDQudC70LAiLz4NCgkJPHVpdGV4dCBuYW1lPSJBVFRBQ0hTSVpFX0hFQURJTkciIHZhbHVlPSLQoNCw0LfQvNC10YAiLz4NCgkJPHVpdGV4dCBuYW1lPSJTTElERV9OT1RFUyIgdmFsdWU9ItCX0LDQvNC10YLQutC4INC6INGB0LvQsNC50LTRgyIvPg0KCQk8IS0tcXVpeiBwb2QgYW5kIG1lc3NhZ2UgYm94IHRleHRzLS0+DQoJCTx1aXRleHQgbmFtZT0iUVVJWlBPRF9RVUlaX0FUVEVNUFQiIHZhbHVlPSLQn9C+0L/Ri9GC0LrQsCDQv9GA0L7QudGC0Lgg0L7Qv9GA0L7RgToiLz4NCgkJPHVpdGV4dCBuYW1lPSJRVUlaUE9EX1FVSVpfQVRURU1QVF9WQUxVRSIgdmFsdWU9IiVuINC40LcgJXQiLz4NCgkJPHVpdGV4dCBuYW1lPSJRVUlaUE9EX1FVSVpfU0NPUkUiIHZhbHVlPSLQndCw0LHRgNCw0L3QviDQsdCw0LvQu9C+0LI6Ii8+DQoJCTx1aXRleHQgbmFtZT0iUVVJWlBPRF9RVUlaX1BBU1NTQ09SRSIgdmFsdWU9ItCf0YDQvtGF0L7QtNC90L7QuSDRgNC10LfRg9C70YzRgtCw0YI6Ii8+DQoJCTx1aXRleHQgbmFtZT0iUVVJWlBPRF9RVUlaX01BWFNDT1JFIiB2YWx1ZT0i0JzQsNC60YHQuNC80LDQu9GM0L3Ri9C5INGA0LXQt9GD0LvRjNGC0LDRgjoiLz4NCgkJPHVpdGV4dCBuYW1lPSJRVUlaUE9EX1FVRVNBVE1QVF9TVFIiIHZhbHVlPSLQn9C+0L/Ri9GC0LrQsDogJW4g0LjQtyAldCIvPg0KCQk8dWl0ZXh0IG5hbWU9IlFVSVpQT0RfUVVFU1RZUEVfU1RSIiB2YWx1ZT0i0KLQuNC/OiAlcyIvPg0KCQk8dWl0ZXh0IG5hbWU9IlFVSVpQT0RfUVVFU1RZUEVfR1JEIiB2YWx1ZT0i0KEg0L7RhtC10L3QutC+0LkiLz4NCgkJPHVpdGV4dCBuYW1lPSJRVUlaUE9EX1FVRVNUWVBFX1NWWSIgdmFsdWU9ItCe0LHQt9C+0YAiLz4NCgkJPHVpdGV4dCBuYW1lPSJRVUlaUE9EX1FVSVpBVE1QVF9JTkYiIHZhbHVlPSLQkdC+0LvRjNGI0L7QtSDRh9C40YHQu9C+Ii8+DQoJCTx1aXRleHQgbmFtZT0iUVVJWlBPRF9RVUVTQVRNUFRfSU5GIiB2YWx1ZT0i0JHQvtC70YzRiNC+0LUg0YfQuNGB0LvQviIvPg0KCQk8dWl0ZXh0IG5hbWU9IldBUk5JTkdNU0dfWUVTU1RSSU5HIiB2YWx1ZT0i0JTQsCIvPg0KCQk8dWl0ZXh0IG5hbWU9IldBUk5JTkdNU0dfTk9TVFJJTkciIHZhbHVlPSLQndC10YIiLz4NCgkJPHVpdGV4dCBuYW1lPSJXQVJOSU5HTVNHX1RJVExFU1RSSU5HIiB2YWx1ZT0i0J/RgNC10LTRg9C/0YDQtdC20LTQtdC90LjQtSDQviDQvdCw0LLQuNCz0LDRhtC40Lgg0LIg0L7Qv9GA0L7RgdC1Ii8+DQoJCTx1aXRleHQgbmFtZT0iV0FSTklOR01TR19NU0dTVFJJTkciIHZhbHVlPSLQkiDQvtC/0YDQvtGB0LUg0L7RgdGC0LDQu9C40YHRjCDQvdC10L7RgtCy0LXRh9C10L3QvdGL0LUg0LLQvtC/0YDQvtGB0Ysu0J3QsNC20LDRgtC40LUg0LrQvdC+0L/QutC4ICZxdW90O9CU0LAmcXVvdDsg0L/RgNC40LLQtdC00LXRgiDQuiDQt9Cw0LrRgNGL0YLQuNGOINC+0L/RgNC+0YHQsC4g0J3QsNC20LDRgtC40LUg0LrQvdC+0L/QutC4ICZxdW90O9Cd0LXRgiZxdW90OyDQv9GA0L7QtNC+0LvQttC40YIg0L7Qv9GA0L7RgS4iLz4NCgkJPHVpdGV4dCBuYW1lPSJJTkZPUk1BVElPTl9IMjY0X0ZMQVNIUExBWUVSIiB2YWx1ZT0i0KLQtdC60YPRidCw0Y8g0LLQtdGA0YHQuNGPINC/0YDQvtC40LPRgNGL0LLQsNGC0LXQu9GPIEZsYXNoIFBsYXllciwg0YPRgdGC0LDQvdC+0LLQu9C10L3QvdCw0Y8g0L3QsCDRjdGC0L7QvCDQutC+0LzQv9GM0Y7RgtC10YDQtSwg0L3QtSDQv9C+0LTQtNC10YDQttC40LLQsNC10YIg0Y3RgtC+INCy0LjQtNC10L4uINCp0LXQu9C60L3QuNGC0LUg0LIg0L7QsdC70LDRgdGC0Lgg0LLQuNC00LXQviwg0YfRgtC+0LHRiyDQt9Cw0LPRgNGD0LfQuNGC0Ywg0L/QvtGB0LvQtdC00L3RjtGOINCy0LXRgNGB0LjRjiDQv9GA0L7QuNCz0YDRi9Cy0LDRgtC10LvRjyBGbGFzaCBQbGF5ZXI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tCf0L7QutCw0LfRi9Cy0LDRgtGMINCy0YDQtdC30LrRgyDRg9GH0LDRgdGC0L3QuNC60LDQvCIvPg0KCQk8dWl0ZXh0IG5hbWU9Ik1VVEUiIHZhbHVlPSLQntGC0LrQu9GO0YfQuNGC0Ywg0LfQstGD0LoiLz4NCgkJPHVpdGV4dCBuYW1lPSJET0NXUkFQX1RJVExFIiB2YWx1ZT0i0JLQu9C+0LbQtdC90LjQtSDQsiDRhNCw0LnQuyBBZG9iZSBQcmVzZW50ZXIiLz4NCgkJPHVpdGV4dCBuYW1lPSJET0NXUkFQX01TRyIgdmFsdWU9ItCh0L7RhdGA0LDQvdC40YLRjCDQsiDQv9Cw0L/QutGDICZxdW90O9Cc0L7QuSDQutC+0LzQv9GM0Y7RgtC10YAmcXVvdDsiLz4NCgkJPHVpdGV4dCBuYW1lPSJET0NXUkFQX1BST01QVCIgdmFsdWU9ItCp0LXQu9C60L3Rg9GC0Ywg0LTQu9GPINC30LDQs9GA0YPQt9C60LgiLz4NCgk8L2xhbmd1YWdlPg0KPC9jb25maWd1cmF0aW9uPg0K"/>
  <p:tag name="MMPROD_UIDATA" val="&lt;database version=&quot;8.0&quot;&gt;&lt;object type=&quot;1&quot; unique_id=&quot;10001&quot;&gt;&lt;property id=&quot;20141&quot; value=&quot;Unit 303 Initial Response to Incidents&quot;/&gt;&lt;property id=&quot;20148&quot; value=&quot;5&quot;/&gt;&lt;property id=&quot;20184&quot; value=&quot;7&quot;/&gt;&lt;property id=&quot;20224&quot; value=&quot;R:\SWPKDIVLDSCKP\Shared\Course Material\Unit 303 Initial response to incidents\Lesson Materials&quot;/&gt;&lt;property id=&quot;20250&quot; value=&quot;0&quot;/&gt;&lt;property id=&quot;20251&quot; value=&quot;1&quot;/&gt;&lt;property id=&quot;20259&quot; value=&quot;0&quot;/&gt;&lt;object type=&quot;2&quot; unique_id=&quot;10002&quot;&gt;&lt;object type=&quot;3&quot; unique_id=&quot;10003&quot;&gt;&lt;property id=&quot;20148&quot; value=&quot;5&quot;/&gt;&lt;property id=&quot;20300&quot; value=&quot;Slide 1&quot;/&gt;&lt;property id=&quot;20302&quot; value=&quot;1&quot;/&gt;&lt;property id=&quot;20303&quot; value=&quot;-1&quot;/&gt;&lt;property id=&quot;20307&quot; value=&quot;261&quot;/&gt;&lt;property id=&quot;20309&quot; value=&quot;-1&quot;/&gt;&lt;property id=&quot;20312&quot; value=&quot;0&quot;/&gt;&lt;/object&gt;&lt;object type=&quot;3&quot; unique_id=&quot;10004&quot;&gt;&lt;property id=&quot;20148&quot; value=&quot;5&quot;/&gt;&lt;property id=&quot;20300&quot; value=&quot;Slide 2 - &amp;quot;Definition of Incident&amp;quot;&quot;/&gt;&lt;property id=&quot;20302&quot; value=&quot;1&quot;/&gt;&lt;property id=&quot;20303&quot; value=&quot;-1&quot;/&gt;&lt;property id=&quot;20307&quot; value=&quot;398&quot;/&gt;&lt;property id=&quot;20309&quot; value=&quot;-1&quot;/&gt;&lt;property id=&quot;20312&quot; value=&quot;0&quot;/&gt;&lt;/object&gt;&lt;object type=&quot;3&quot; unique_id=&quot;10005&quot;&gt;&lt;property id=&quot;20148&quot; value=&quot;5&quot;/&gt;&lt;property id=&quot;20300&quot; value=&quot;Slide 3 - &amp;quot;Types of incident&amp;quot;&quot;/&gt;&lt;property id=&quot;20302&quot; value=&quot;1&quot;/&gt;&lt;property id=&quot;20303&quot; value=&quot;-1&quot;/&gt;&lt;property id=&quot;20307&quot; value=&quot;332&quot;/&gt;&lt;property id=&quot;20309&quot; value=&quot;-1&quot;/&gt;&lt;property id=&quot;20312&quot; value=&quot;0&quot;/&gt;&lt;/object&gt;&lt;object type=&quot;3&quot; unique_id=&quot;10006&quot;&gt;&lt;property id=&quot;20148&quot; value=&quot;5&quot;/&gt;&lt;property id=&quot;20300&quot; value=&quot;Slide 4 - &amp;quot;Volume and Priority Crime&amp;quot;&quot;/&gt;&lt;property id=&quot;20302&quot; value=&quot;1&quot;/&gt;&lt;property id=&quot;20303&quot; value=&quot;-1&quot;/&gt;&lt;property id=&quot;20307&quot; value=&quot;356&quot;/&gt;&lt;property id=&quot;20309&quot; value=&quot;-1&quot;/&gt;&lt;property id=&quot;20312&quot; value=&quot;0&quot;/&gt;&lt;/object&gt;&lt;object type=&quot;3&quot; unique_id=&quot;10007&quot;&gt;&lt;property id=&quot;20148&quot; value=&quot;5&quot;/&gt;&lt;property id=&quot;20300&quot; value=&quot;Slide 5&quot;/&gt;&lt;property id=&quot;20302&quot; value=&quot;1&quot;/&gt;&lt;property id=&quot;20303&quot; value=&quot;-1&quot;/&gt;&lt;property id=&quot;20307&quot; value=&quot;384&quot;/&gt;&lt;property id=&quot;20309&quot; value=&quot;-1&quot;/&gt;&lt;property id=&quot;20312&quot; value=&quot;0&quot;/&gt;&lt;/object&gt;&lt;object type=&quot;3&quot; unique_id=&quot;10008&quot;&gt;&lt;property id=&quot;20148&quot; value=&quot;5&quot;/&gt;&lt;property id=&quot;20300&quot; value=&quot;Slide 6&quot;/&gt;&lt;property id=&quot;20302&quot; value=&quot;1&quot;/&gt;&lt;property id=&quot;20303&quot; value=&quot;-1&quot;/&gt;&lt;property id=&quot;20307&quot; value=&quot;385&quot;/&gt;&lt;property id=&quot;20309&quot; value=&quot;-1&quot;/&gt;&lt;property id=&quot;20312&quot; value=&quot;0&quot;/&gt;&lt;/object&gt;&lt;object type=&quot;3&quot; unique_id=&quot;10009&quot;&gt;&lt;property id=&quot;20148&quot; value=&quot;5&quot;/&gt;&lt;property id=&quot;20300&quot; value=&quot;Slide 7&quot;/&gt;&lt;property id=&quot;20302&quot; value=&quot;1&quot;/&gt;&lt;property id=&quot;20303&quot; value=&quot;-1&quot;/&gt;&lt;property id=&quot;20307&quot; value=&quot;386&quot;/&gt;&lt;property id=&quot;20309&quot; value=&quot;-1&quot;/&gt;&lt;property id=&quot;20312&quot; value=&quot;0&quot;/&gt;&lt;/object&gt;&lt;object type=&quot;3&quot; unique_id=&quot;10010&quot;&gt;&lt;property id=&quot;20148&quot; value=&quot;5&quot;/&gt;&lt;property id=&quot;20300&quot; value=&quot;Slide 8&quot;/&gt;&lt;property id=&quot;20302&quot; value=&quot;1&quot;/&gt;&lt;property id=&quot;20303&quot; value=&quot;-1&quot;/&gt;&lt;property id=&quot;20307&quot; value=&quot;359&quot;/&gt;&lt;property id=&quot;20309&quot; value=&quot;-1&quot;/&gt;&lt;property id=&quot;20312&quot; value=&quot;0&quot;/&gt;&lt;/object&gt;&lt;object type=&quot;3&quot; unique_id=&quot;10011&quot;&gt;&lt;property id=&quot;20148&quot; value=&quot;5&quot;/&gt;&lt;property id=&quot;20300&quot; value=&quot;Slide 9&quot;/&gt;&lt;property id=&quot;20302&quot; value=&quot;1&quot;/&gt;&lt;property id=&quot;20303&quot; value=&quot;-1&quot;/&gt;&lt;property id=&quot;20307&quot; value=&quot;400&quot;/&gt;&lt;property id=&quot;20309&quot; value=&quot;-1&quot;/&gt;&lt;property id=&quot;20312&quot; value=&quot;0&quot;/&gt;&lt;/object&gt;&lt;object type=&quot;3&quot; unique_id=&quot;10012&quot;&gt;&lt;property id=&quot;20148&quot; value=&quot;5&quot;/&gt;&lt;property id=&quot;20300&quot; value=&quot;Slide 10 - &amp;quot;Call Grading&amp;quot;&quot;/&gt;&lt;property id=&quot;20302&quot; value=&quot;1&quot;/&gt;&lt;property id=&quot;20303&quot; value=&quot;-1&quot;/&gt;&lt;property id=&quot;20307&quot; value=&quot;333&quot;/&gt;&lt;property id=&quot;20309&quot; value=&quot;-1&quot;/&gt;&lt;property id=&quot;20312&quot; value=&quot;0&quot;/&gt;&lt;/object&gt;&lt;object type=&quot;3&quot; unique_id=&quot;10013&quot;&gt;&lt;property id=&quot;20148&quot; value=&quot;5&quot;/&gt;&lt;property id=&quot;20300&quot; value=&quot;Slide 11 - &amp;quot;Call Grading&amp;quot;&quot;/&gt;&lt;property id=&quot;20302&quot; value=&quot;1&quot;/&gt;&lt;property id=&quot;20303&quot; value=&quot;-1&quot;/&gt;&lt;property id=&quot;20307&quot; value=&quot;388&quot;/&gt;&lt;property id=&quot;20309&quot; value=&quot;-1&quot;/&gt;&lt;property id=&quot;20312&quot; value=&quot;0&quot;/&gt;&lt;/object&gt;&lt;object type=&quot;3&quot; unique_id=&quot;10014&quot;&gt;&lt;property id=&quot;20148&quot; value=&quot;5&quot;/&gt;&lt;property id=&quot;20300&quot; value=&quot;Slide 12 - &amp;quot;Call Grading&amp;quot;&quot;/&gt;&lt;property id=&quot;20302&quot; value=&quot;1&quot;/&gt;&lt;property id=&quot;20303&quot; value=&quot;-1&quot;/&gt;&lt;property id=&quot;20307&quot; value=&quot;389&quot;/&gt;&lt;property id=&quot;20309&quot; value=&quot;-1&quot;/&gt;&lt;property id=&quot;20312&quot; value=&quot;0&quot;/&gt;&lt;/object&gt;&lt;object type=&quot;3&quot; unique_id=&quot;10015&quot;&gt;&lt;property id=&quot;20148&quot; value=&quot;5&quot;/&gt;&lt;property id=&quot;20300&quot; value=&quot;Slide 13 - &amp;quot;Call Grading&amp;quot;&quot;/&gt;&lt;property id=&quot;20302&quot; value=&quot;1&quot;/&gt;&lt;property id=&quot;20303&quot; value=&quot;-1&quot;/&gt;&lt;property id=&quot;20307&quot; value=&quot;390&quot;/&gt;&lt;property id=&quot;20309&quot; value=&quot;-1&quot;/&gt;&lt;property id=&quot;20312&quot; value=&quot;0&quot;/&gt;&lt;/object&gt;&lt;object type=&quot;3&quot; unique_id=&quot;10016&quot;&gt;&lt;property id=&quot;20148&quot; value=&quot;5&quot;/&gt;&lt;property id=&quot;20300&quot; value=&quot;Slide 14 - &amp;quot;Information&amp;quot;&quot;/&gt;&lt;property id=&quot;20302&quot; value=&quot;1&quot;/&gt;&lt;property id=&quot;20303&quot; value=&quot;-1&quot;/&gt;&lt;property id=&quot;20307&quot; value=&quot;326&quot;/&gt;&lt;property id=&quot;20309&quot; value=&quot;-1&quot;/&gt;&lt;property id=&quot;20312&quot; value=&quot;0&quot;/&gt;&lt;/object&gt;&lt;object type=&quot;3&quot; unique_id=&quot;10017&quot;&gt;&lt;property id=&quot;20148&quot; value=&quot;5&quot;/&gt;&lt;property id=&quot;20300&quot; value=&quot;Slide 15 - &amp;quot;Establishing the type of incident&amp;quot;&quot;/&gt;&lt;property id=&quot;20302&quot; value=&quot;1&quot;/&gt;&lt;property id=&quot;20303&quot; value=&quot;-1&quot;/&gt;&lt;property id=&quot;20307&quot; value=&quot;327&quot;/&gt;&lt;property id=&quot;20309&quot; value=&quot;-1&quot;/&gt;&lt;property id=&quot;20312&quot; value=&quot;0&quot;/&gt;&lt;/object&gt;&lt;object type=&quot;3&quot; unique_id=&quot;10018&quot;&gt;&lt;property id=&quot;20148&quot; value=&quot;5&quot;/&gt;&lt;property id=&quot;20300&quot; value=&quot;Slide 16 - &amp;quot;Establishing the type of incident&amp;quot;&quot;/&gt;&lt;property id=&quot;20302&quot; value=&quot;1&quot;/&gt;&lt;property id=&quot;20303&quot; value=&quot;-1&quot;/&gt;&lt;property id=&quot;20307&quot; value=&quot;401&quot;/&gt;&lt;property id=&quot;20309&quot; value=&quot;-1&quot;/&gt;&lt;property id=&quot;20312&quot; value=&quot;0&quot;/&gt;&lt;/object&gt;&lt;object type=&quot;3&quot; unique_id=&quot;10019&quot;&gt;&lt;property id=&quot;20148&quot; value=&quot;5&quot;/&gt;&lt;property id=&quot;20300&quot; value=&quot;Slide 17&quot;/&gt;&lt;property id=&quot;20302&quot; value=&quot;1&quot;/&gt;&lt;property id=&quot;20303&quot; value=&quot;-1&quot;/&gt;&lt;property id=&quot;20307&quot; value=&quot;354&quot;/&gt;&lt;property id=&quot;20309&quot; value=&quot;-1&quot;/&gt;&lt;property id=&quot;20312&quot; value=&quot;0&quot;/&gt;&lt;/object&gt;&lt;object type=&quot;3&quot; unique_id=&quot;10020&quot;&gt;&lt;property id=&quot;20148&quot; value=&quot;5&quot;/&gt;&lt;property id=&quot;20300&quot; value=&quot;Slide 18 - &amp;quot;Arriving at the scene&amp;quot;&quot;/&gt;&lt;property id=&quot;20302&quot; value=&quot;1&quot;/&gt;&lt;property id=&quot;20303&quot; value=&quot;-1&quot;/&gt;&lt;property id=&quot;20307&quot; value=&quot;379&quot;/&gt;&lt;property id=&quot;20309&quot; value=&quot;-1&quot;/&gt;&lt;property id=&quot;20312&quot; value=&quot;0&quot;/&gt;&lt;/object&gt;&lt;object type=&quot;3&quot; unique_id=&quot;10021&quot;&gt;&lt;property id=&quot;20148&quot; value=&quot;5&quot;/&gt;&lt;property id=&quot;20300&quot; value=&quot;Slide 19 - &amp;quot;Dynamic Risk Assessment&amp;quot;&quot;/&gt;&lt;property id=&quot;20302&quot; value=&quot;1&quot;/&gt;&lt;property id=&quot;20303&quot; value=&quot;-1&quot;/&gt;&lt;property id=&quot;20307&quot; value=&quot;334&quot;/&gt;&lt;property id=&quot;20309&quot; value=&quot;-1&quot;/&gt;&lt;property id=&quot;20312&quot; value=&quot;0&quot;/&gt;&lt;/object&gt;&lt;object type=&quot;3&quot; unique_id=&quot;10022&quot;&gt;&lt;property id=&quot;20148&quot; value=&quot;5&quot;/&gt;&lt;property id=&quot;20300&quot; value=&quot;Slide 20&quot;/&gt;&lt;property id=&quot;20302&quot; value=&quot;1&quot;/&gt;&lt;property id=&quot;20303&quot; value=&quot;-1&quot;/&gt;&lt;property id=&quot;20307&quot; value=&quot;393&quot;/&gt;&lt;property id=&quot;20309&quot; value=&quot;-1&quot;/&gt;&lt;property id=&quot;20312&quot; value=&quot;0&quot;/&gt;&lt;/object&gt;&lt;object type=&quot;3&quot; unique_id=&quot;10023&quot;&gt;&lt;property id=&quot;20148&quot; value=&quot;5&quot;/&gt;&lt;property id=&quot;20300&quot; value=&quot;Slide 21 - &amp;quot;Health and Safety &amp;quot;&quot;/&gt;&lt;property id=&quot;20302&quot; value=&quot;1&quot;/&gt;&lt;property id=&quot;20303&quot; value=&quot;-1&quot;/&gt;&lt;property id=&quot;20307&quot; value=&quot;381&quot;/&gt;&lt;property id=&quot;20309&quot; value=&quot;-1&quot;/&gt;&lt;property id=&quot;20312&quot; value=&quot;0&quot;/&gt;&lt;/object&gt;&lt;object type=&quot;3&quot; unique_id=&quot;10024&quot;&gt;&lt;property id=&quot;20148&quot; value=&quot;5&quot;/&gt;&lt;property id=&quot;20300&quot; value=&quot;Slide 22 - &amp;quot;Arriving at the scene&amp;quot;&quot;/&gt;&lt;property id=&quot;20302&quot; value=&quot;1&quot;/&gt;&lt;property id=&quot;20303&quot; value=&quot;-1&quot;/&gt;&lt;property id=&quot;20307&quot; value=&quot;391&quot;/&gt;&lt;property id=&quot;20309&quot; value=&quot;-1&quot;/&gt;&lt;property id=&quot;20312&quot; value=&quot;0&quot;/&gt;&lt;/object&gt;&lt;object type=&quot;3&quot; unique_id=&quot;10025&quot;&gt;&lt;property id=&quot;20148&quot; value=&quot;5&quot;/&gt;&lt;property id=&quot;20300&quot; value=&quot;Slide 23 - &amp;quot;Preserving Evidence&amp;quot;&quot;/&gt;&lt;property id=&quot;20302&quot; value=&quot;1&quot;/&gt;&lt;property id=&quot;20303&quot; value=&quot;-1&quot;/&gt;&lt;property id=&quot;20307&quot; value=&quot;336&quot;/&gt;&lt;property id=&quot;20309&quot; value=&quot;-1&quot;/&gt;&lt;property id=&quot;20312&quot; value=&quot;0&quot;/&gt;&lt;/object&gt;&lt;object type=&quot;3&quot; unique_id=&quot;10026&quot;&gt;&lt;property id=&quot;20148&quot; value=&quot;5&quot;/&gt;&lt;property id=&quot;20300&quot; value=&quot;Slide 24 - &amp;quot;Protect&amp;quot;&quot;/&gt;&lt;property id=&quot;20302&quot; value=&quot;1&quot;/&gt;&lt;property id=&quot;20303&quot; value=&quot;-1&quot;/&gt;&lt;property id=&quot;20307&quot; value=&quot;382&quot;/&gt;&lt;property id=&quot;20309&quot; value=&quot;-1&quot;/&gt;&lt;property id=&quot;20312&quot; value=&quot;0&quot;/&gt;&lt;/object&gt;&lt;object type=&quot;3&quot; unique_id=&quot;10027&quot;&gt;&lt;property id=&quot;20148&quot; value=&quot;5&quot;/&gt;&lt;property id=&quot;20300&quot; value=&quot;Slide 25 - &amp;quot;Exhibit Labels&amp;quot;&quot;/&gt;&lt;property id=&quot;20302&quot; value=&quot;1&quot;/&gt;&lt;property id=&quot;20303&quot; value=&quot;-1&quot;/&gt;&lt;property id=&quot;20307&quot; value=&quot;402&quot;/&gt;&lt;property id=&quot;20309&quot; value=&quot;-1&quot;/&gt;&lt;property id=&quot;20312&quot; value=&quot;0&quot;/&gt;&lt;/object&gt;&lt;object type=&quot;3&quot; unique_id=&quot;10028&quot;&gt;&lt;property id=&quot;20148&quot; value=&quot;5&quot;/&gt;&lt;property id=&quot;20300&quot; value=&quot;Slide 26 - &amp;quot;Arriving at the scene&amp;quot;&quot;/&gt;&lt;property id=&quot;20302&quot; value=&quot;1&quot;/&gt;&lt;property id=&quot;20303&quot; value=&quot;-1&quot;/&gt;&lt;property id=&quot;20307&quot; value=&quot;392&quot;/&gt;&lt;property id=&quot;20309&quot; value=&quot;-1&quot;/&gt;&lt;property id=&quot;20312&quot; value=&quot;0&quot;/&gt;&lt;/object&gt;&lt;object type=&quot;3&quot; unique_id=&quot;10029&quot;&gt;&lt;property id=&quot;20148&quot; value=&quot;5&quot;/&gt;&lt;property id=&quot;20300&quot; value=&quot;Slide 27 - &amp;quot;Communications should be …&amp;quot;&quot;/&gt;&lt;property id=&quot;20302&quot; value=&quot;1&quot;/&gt;&lt;property id=&quot;20303&quot; value=&quot;-1&quot;/&gt;&lt;property id=&quot;20307&quot; value=&quot;420&quot;/&gt;&lt;property id=&quot;20309&quot; value=&quot;-1&quot;/&gt;&lt;property id=&quot;20312&quot; value=&quot;0&quot;/&gt;&lt;/object&gt;&lt;object type=&quot;3&quot; unique_id=&quot;10030&quot;&gt;&lt;property id=&quot;20148&quot; value=&quot;5&quot;/&gt;&lt;property id=&quot;20300&quot; value=&quot;Slide 28 - &amp;quot;Phonetic Alphabet&amp;quot;&quot;/&gt;&lt;property id=&quot;20302&quot; value=&quot;1&quot;/&gt;&lt;property id=&quot;20303&quot; value=&quot;-1&quot;/&gt;&lt;property id=&quot;20307&quot; value=&quot;408&quot;/&gt;&lt;property id=&quot;20309&quot; value=&quot;-1&quot;/&gt;&lt;property id=&quot;20312&quot; value=&quot;0&quot;/&gt;&lt;/object&gt;&lt;object type=&quot;3&quot; unique_id=&quot;10031&quot;&gt;&lt;property id=&quot;20148&quot; value=&quot;5&quot;/&gt;&lt;property id=&quot;20300&quot; value=&quot;Slide 29 - &amp;quot;Police National Computer&amp;quot;&quot;/&gt;&lt;property id=&quot;20302&quot; value=&quot;1&quot;/&gt;&lt;property id=&quot;20303&quot; value=&quot;-1&quot;/&gt;&lt;property id=&quot;20307&quot; value=&quot;413&quot;/&gt;&lt;property id=&quot;20309&quot; value=&quot;-1&quot;/&gt;&lt;property id=&quot;20312&quot; value=&quot;0&quot;/&gt;&lt;/object&gt;&lt;object type=&quot;3&quot; unique_id=&quot;10032&quot;&gt;&lt;property id=&quot;20148&quot; value=&quot;5&quot;/&gt;&lt;property id=&quot;20300&quot; value=&quot;Slide 30 - &amp;quot;People/Persons on PNC&amp;quot;&quot;/&gt;&lt;property id=&quot;20302&quot; value=&quot;1&quot;/&gt;&lt;property id=&quot;20303&quot; value=&quot;-1&quot;/&gt;&lt;property id=&quot;20307&quot; value=&quot;414&quot;/&gt;&lt;property id=&quot;20309&quot; value=&quot;-1&quot;/&gt;&lt;property id=&quot;20312&quot; value=&quot;0&quot;/&gt;&lt;/object&gt;&lt;object type=&quot;3&quot; unique_id=&quot;10033&quot;&gt;&lt;property id=&quot;20148&quot; value=&quot;5&quot;/&gt;&lt;property id=&quot;20300&quot; value=&quot;Slide 31 - &amp;quot;FLNASCH &amp;amp; FLIR&amp;quot;&quot;/&gt;&lt;property id=&quot;20302&quot; value=&quot;1&quot;/&gt;&lt;property id=&quot;20303&quot; value=&quot;-1&quot;/&gt;&lt;property id=&quot;20307&quot; value=&quot;416&quot;/&gt;&lt;property id=&quot;20309&quot; value=&quot;-1&quot;/&gt;&lt;property id=&quot;20312&quot; value=&quot;0&quot;/&gt;&lt;/object&gt;&lt;object type=&quot;3&quot; unique_id=&quot;10034&quot;&gt;&lt;property id=&quot;20148&quot; value=&quot;5&quot;/&gt;&lt;property id=&quot;20300&quot; value=&quot;Slide 32 - &amp;quot;Vehicle information&amp;quot;&quot;/&gt;&lt;property id=&quot;20302&quot; value=&quot;1&quot;/&gt;&lt;property id=&quot;20303&quot; value=&quot;-1&quot;/&gt;&lt;property id=&quot;20307&quot; value=&quot;417&quot;/&gt;&lt;property id=&quot;20309&quot; value=&quot;-1&quot;/&gt;&lt;property id=&quot;20312&quot; value=&quot;0&quot;/&gt;&lt;/object&gt;&lt;object type=&quot;3&quot; unique_id=&quot;10035&quot;&gt;&lt;property id=&quot;20148&quot; value=&quot;5&quot;/&gt;&lt;property id=&quot;20300&quot; value=&quot;Slide 33&quot;/&gt;&lt;property id=&quot;20302&quot; value=&quot;1&quot;/&gt;&lt;property id=&quot;20303&quot; value=&quot;-1&quot;/&gt;&lt;property id=&quot;20307&quot; value=&quot;409&quot;/&gt;&lt;property id=&quot;20309&quot; value=&quot;-1&quot;/&gt;&lt;property id=&quot;20312&quot; value=&quot;0&quot;/&gt;&lt;/object&gt;&lt;object type=&quot;3&quot; unique_id=&quot;10036&quot;&gt;&lt;property id=&quot;20148&quot; value=&quot;5&quot;/&gt;&lt;property id=&quot;20300&quot; value=&quot;Slide 34 - &amp;quot;Collating information - PNB&amp;quot;&quot;/&gt;&lt;property id=&quot;20302&quot; value=&quot;1&quot;/&gt;&lt;property id=&quot;20303&quot; value=&quot;-1&quot;/&gt;&lt;property id=&quot;20307&quot; value=&quot;375&quot;/&gt;&lt;property id=&quot;20309&quot; value=&quot;-1&quot;/&gt;&lt;property id=&quot;20312&quot; value=&quot;0&quot;/&gt;&lt;/object&gt;&lt;object type=&quot;3&quot; unique_id=&quot;10037&quot;&gt;&lt;property id=&quot;20148&quot; value=&quot;5&quot;/&gt;&lt;property id=&quot;20300&quot; value=&quot;Slide 35 - &amp;quot;Block Letters&amp;quot;&quot;/&gt;&lt;property id=&quot;20302&quot; value=&quot;1&quot;/&gt;&lt;property id=&quot;20303&quot; value=&quot;-1&quot;/&gt;&lt;property id=&quot;20307&quot; value=&quot;376&quot;/&gt;&lt;property id=&quot;20309&quot; value=&quot;-1&quot;/&gt;&lt;property id=&quot;20312&quot; value=&quot;0&quot;/&gt;&lt;/object&gt;&lt;object type=&quot;3&quot; unique_id=&quot;10038&quot;&gt;&lt;property id=&quot;20148&quot; value=&quot;5&quot;/&gt;&lt;property id=&quot;20300&quot; value=&quot;Slide 36 - &amp;quot;No&amp;quot;&quot;/&gt;&lt;property id=&quot;20302&quot; value=&quot;1&quot;/&gt;&lt;property id=&quot;20303&quot; value=&quot;-1&quot;/&gt;&lt;property id=&quot;20307&quot; value=&quot;377&quot;/&gt;&lt;property id=&quot;20309&quot; value=&quot;-1&quot;/&gt;&lt;property id=&quot;20312&quot; value=&quot;0&quot;/&gt;&lt;/object&gt;&lt;object type=&quot;3&quot; unique_id=&quot;10039&quot;&gt;&lt;property id=&quot;20148&quot; value=&quot;5&quot;/&gt;&lt;property id=&quot;20300&quot; value=&quot;Slide 37&quot;/&gt;&lt;property id=&quot;20302&quot; value=&quot;1&quot;/&gt;&lt;property id=&quot;20303&quot; value=&quot;-1&quot;/&gt;&lt;property id=&quot;20307&quot; value=&quot;346&quot;/&gt;&lt;property id=&quot;20309&quot; value=&quot;-1&quot;/&gt;&lt;property id=&quot;20312&quot; value=&quot;0&quot;/&gt;&lt;/object&gt;&lt;object type=&quot;3&quot; unique_id=&quot;10040&quot;&gt;&lt;property id=&quot;20148&quot; value=&quot;5&quot;/&gt;&lt;property id=&quot;20300&quot; value=&quot;Slide 38 - &amp;quot;What is a Major Incident?&amp;quot;&quot;/&gt;&lt;property id=&quot;20302&quot; value=&quot;1&quot;/&gt;&lt;property id=&quot;20303&quot; value=&quot;-1&quot;/&gt;&lt;property id=&quot;20307&quot; value=&quot;347&quot;/&gt;&lt;property id=&quot;20309&quot; value=&quot;-1&quot;/&gt;&lt;property id=&quot;20312&quot; value=&quot;0&quot;/&gt;&lt;/object&gt;&lt;object type=&quot;3&quot; unique_id=&quot;10041&quot;&gt;&lt;property id=&quot;20148&quot; value=&quot;5&quot;/&gt;&lt;property id=&quot;20300&quot; value=&quot;Slide 39 - &amp;quot;What is a Major Incident?&amp;quot;&quot;/&gt;&lt;property id=&quot;20302&quot; value=&quot;1&quot;/&gt;&lt;property id=&quot;20303&quot; value=&quot;-1&quot;/&gt;&lt;property id=&quot;20307&quot; value=&quot;396&quot;/&gt;&lt;property id=&quot;20309&quot; value=&quot;-1&quot;/&gt;&lt;property id=&quot;20312&quot; value=&quot;0&quot;/&gt;&lt;/object&gt;&lt;object type=&quot;3&quot; unique_id=&quot;10042&quot;&gt;&lt;property id=&quot;20148&quot; value=&quot;5&quot;/&gt;&lt;property id=&quot;20300&quot; value=&quot;Slide 40 - &amp;quot;What is a Major Incident?&amp;quot;&quot;/&gt;&lt;property id=&quot;20302&quot; value=&quot;1&quot;/&gt;&lt;property id=&quot;20303&quot; value=&quot;-1&quot;/&gt;&lt;property id=&quot;20307&quot; value=&quot;397&quot;/&gt;&lt;property id=&quot;20309&quot; value=&quot;-1&quot;/&gt;&lt;property id=&quot;20312&quot; value=&quot;0&quot;/&gt;&lt;/object&gt;&lt;object type=&quot;3&quot; unique_id=&quot;10043&quot;&gt;&lt;property id=&quot;20148&quot; value=&quot;5&quot;/&gt;&lt;property id=&quot;20300&quot; value=&quot;Slide 41 - &amp;quot;Priorities&amp;quot;&quot;/&gt;&lt;property id=&quot;20302&quot; value=&quot;1&quot;/&gt;&lt;property id=&quot;20303&quot; value=&quot;-1&quot;/&gt;&lt;property id=&quot;20307&quot; value=&quot;349&quot;/&gt;&lt;property id=&quot;20309&quot; value=&quot;-1&quot;/&gt;&lt;property id=&quot;20312&quot; value=&quot;0&quot;/&gt;&lt;/object&gt;&lt;object type=&quot;3&quot; unique_id=&quot;10044&quot;&gt;&lt;property id=&quot;20148&quot; value=&quot;5&quot;/&gt;&lt;property id=&quot;20300&quot; value=&quot;Slide 42 - &amp;quot;Priorities&amp;quot;&quot;/&gt;&lt;property id=&quot;20302&quot; value=&quot;1&quot;/&gt;&lt;property id=&quot;20303&quot; value=&quot;-1&quot;/&gt;&lt;property id=&quot;20307&quot; value=&quot;403&quot;/&gt;&lt;property id=&quot;20309&quot; value=&quot;-1&quot;/&gt;&lt;property id=&quot;20312&quot; value=&quot;0&quot;/&gt;&lt;/object&gt;&lt;object type=&quot;3&quot; unique_id=&quot;10045&quot;&gt;&lt;property id=&quot;20148&quot; value=&quot;5&quot;/&gt;&lt;property id=&quot;20300&quot; value=&quot;Slide 43 - &amp;quot;Cordons&amp;quot;&quot;/&gt;&lt;property id=&quot;20302&quot; value=&quot;1&quot;/&gt;&lt;property id=&quot;20303&quot; value=&quot;-1&quot;/&gt;&lt;property id=&quot;20307&quot; value=&quot;351&quot;/&gt;&lt;property id=&quot;20309&quot; value=&quot;-1&quot;/&gt;&lt;property id=&quot;20312&quot; value=&quot;0&quot;/&gt;&lt;/object&gt;&lt;object type=&quot;3&quot; unique_id=&quot;10046&quot;&gt;&lt;property id=&quot;20148&quot; value=&quot;5&quot;/&gt;&lt;property id=&quot;20300&quot; value=&quot;Slide 44 - &amp;quot;Priorities&amp;quot;&quot;/&gt;&lt;property id=&quot;20302&quot; value=&quot;1&quot;/&gt;&lt;property id=&quot;20303&quot; value=&quot;-1&quot;/&gt;&lt;property id=&quot;20307&quot; value=&quot;352&quot;/&gt;&lt;property id=&quot;20309&quot; value=&quot;-1&quot;/&gt;&lt;property id=&quot;20312&quot; value=&quot;0&quot;/&gt;&lt;/object&gt;&lt;object type=&quot;3&quot; unique_id=&quot;10047&quot;&gt;&lt;property id=&quot;20148&quot; value=&quot;5&quot;/&gt;&lt;property id=&quot;20300&quot; value=&quot;Slide 45 - &amp;quot;Major incidents&amp;quot;&quot;/&gt;&lt;property id=&quot;20302&quot; value=&quot;1&quot;/&gt;&lt;property id=&quot;20303&quot; value=&quot;-1&quot;/&gt;&lt;property id=&quot;20307&quot; value=&quot;353&quot;/&gt;&lt;property id=&quot;20309&quot; value=&quot;-1&quot;/&gt;&lt;property id=&quot;20312&quot; value=&quot;0&quot;/&gt;&lt;/object&gt;&lt;object type=&quot;3&quot; unique_id=&quot;10048&quot;&gt;&lt;property id=&quot;20148&quot; value=&quot;5&quot;/&gt;&lt;property id=&quot;20300&quot; value=&quot;Slide 46 - &amp;quot;Incidents involving death&amp;quot;&quot;/&gt;&lt;property id=&quot;20302&quot; value=&quot;1&quot;/&gt;&lt;property id=&quot;20303&quot; value=&quot;-1&quot;/&gt;&lt;property id=&quot;20307&quot; value=&quot;404&quot;/&gt;&lt;property id=&quot;20309&quot; value=&quot;-1&quot;/&gt;&lt;property id=&quot;20312&quot; value=&quot;0&quot;/&gt;&lt;/object&gt;&lt;object type=&quot;3&quot; unique_id=&quot;10049&quot;&gt;&lt;property id=&quot;20148&quot; value=&quot;5&quot;/&gt;&lt;property id=&quot;20300&quot; value=&quot;Slide 47 - &amp;quot;General Rules&amp;quot;&quot;/&gt;&lt;property id=&quot;20302&quot; value=&quot;1&quot;/&gt;&lt;property id=&quot;20303&quot; value=&quot;-1&quot;/&gt;&lt;property id=&quot;20307&quot; value=&quot;405&quot;/&gt;&lt;property id=&quot;20309&quot; value=&quot;-1&quot;/&gt;&lt;property id=&quot;20312&quot; value=&quot;0&quot;/&gt;&lt;/object&gt;&lt;object type=&quot;3&quot; unique_id=&quot;10050&quot;&gt;&lt;property id=&quot;20148&quot; value=&quot;5&quot;/&gt;&lt;property id=&quot;20300&quot; value=&quot;Slide 48 - &amp;quot;Additional Responsibilities&amp;quot;&quot;/&gt;&lt;property id=&quot;20302&quot; value=&quot;1&quot;/&gt;&lt;property id=&quot;20303&quot; value=&quot;-1&quot;/&gt;&lt;property id=&quot;20307&quot; value=&quot;406&quot;/&gt;&lt;property id=&quot;20309&quot; value=&quot;-1&quot;/&gt;&lt;property id=&quot;20312&quot; value=&quot;0&quot;/&gt;&lt;/object&gt;&lt;object type=&quot;3&quot; unique_id=&quot;10051&quot;&gt;&lt;property id=&quot;20148&quot; value=&quot;5&quot;/&gt;&lt;property id=&quot;20300&quot; value=&quot;Slide 49 - &amp;quot;Additional Responsibilities&amp;quot;&quot;/&gt;&lt;property id=&quot;20302&quot; value=&quot;1&quot;/&gt;&lt;property id=&quot;20303&quot; value=&quot;-1&quot;/&gt;&lt;property id=&quot;20307&quot; value=&quot;407&quot;/&gt;&lt;property id=&quot;20309&quot; value=&quot;-1&quot;/&gt;&lt;property id=&quot;20312&quot; value=&quot;0&quot;/&gt;&lt;/object&gt;&lt;object type=&quot;3&quot; unique_id=&quot;10052&quot;&gt;&lt;property id=&quot;20148&quot; value=&quot;5&quot;/&gt;&lt;property id=&quot;20300&quot; value=&quot;Slide 50 - &amp;quot;Read only&amp;quot;&quot;/&gt;&lt;property id=&quot;20302&quot; value=&quot;1&quot;/&gt;&lt;property id=&quot;20303&quot; value=&quot;-1&quot;/&gt;&lt;property id=&quot;20307&quot; value=&quot;422&quot;/&gt;&lt;property id=&quot;20309&quot; value=&quot;-1&quot;/&gt;&lt;property id=&quot;20312&quot; value=&quot;0&quot;/&gt;&lt;/object&gt;&lt;object type=&quot;3&quot; unique_id=&quot;10053&quot;&gt;&lt;property id=&quot;20148&quot; value=&quot;5&quot;/&gt;&lt;property id=&quot;20300&quot; value=&quot;Slide 51 - &amp;quot;Any Questions?&amp;quot;&quot;/&gt;&lt;property id=&quot;20302&quot; value=&quot;1&quot;/&gt;&lt;property id=&quot;20303&quot; value=&quot;-1&quot;/&gt;&lt;property id=&quot;20307&quot; value=&quot;421&quot;/&gt;&lt;property id=&quot;20309&quot; value=&quot;-1&quot;/&gt;&lt;property id=&quot;20312&quot; value=&quot;0&quot;/&gt;&lt;/object&gt;&lt;/object&gt;&lt;object type=&quot;8&quot; unique_id=&quot;10106&quot;&gt;&lt;/object&gt;&lt;object type=&quot;4&quot; unique_id=&quot;10160&quot;&gt;&lt;/object&gt;&lt;object type=&quot;10&quot; unique_id=&quot;10215&quot;&gt;&lt;object type=&quot;11&quot; unique_id=&quot;10216&quot;&gt;&lt;/object&gt;&lt;/object&gt;&lt;/object&gt;&lt;/database&gt;"/>
  <p:tag name="SECTOMILLISECCONVERTED" val="1"/>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0&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2&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31&quot;/&gt;&lt;lineCharCount val=&quot;33&quot;/&gt;&lt;lineCharCount val=&quot;1&quot;/&gt;&lt;/TableIndex&gt;&lt;/ShapeTextInfo&gt;"/>
</p:tagLst>
</file>

<file path=ppt/tags/tag6.xml><?xml version="1.0" encoding="utf-8"?>
<p:tagLst xmlns:a="http://schemas.openxmlformats.org/drawingml/2006/main" xmlns:r="http://schemas.openxmlformats.org/officeDocument/2006/relationships" xmlns:p="http://schemas.openxmlformats.org/presentationml/2006/main">
  <p:tag name="PRESENTER_SHAPEINFO" val="&lt;ThreeDShapeInfo&gt;&lt;uuid val=&quot;{C1B881D5-92A5-4B3B-9C1B-350A9FB71393}&quot;/&gt;&lt;isInvalidForFieldText val=&quot;0&quot;/&gt;&lt;Image&gt;&lt;filename val=&quot;C:\DOCUME~1\swp54152\LOCALS~1\Temp\PR\data\asimages\{C1B881D5-92A5-4B3B-9C1B-350A9FB71393}_3.png&quot;/&gt;&lt;left val=&quot;81&quot;/&gt;&lt;top val=&quot;114&quot;/&gt;&lt;width val=&quot;573&quot;/&gt;&lt;height val=&quot;312&quot;/&gt;&lt;hasText val=&quot;1&quot;/&gt;&lt;/Image&gt;&lt;/ThreeDShape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7&quot;/&gt;&lt;/TableIndex&gt;&lt;/ShapeTextInfo&gt;"/>
  <p:tag name="PRESENTER_SHAPEINFO" val="&lt;ThreeDShapeInfo&gt;&lt;uuid val=&quot;{21861F8A-86B3-4F51-A41C-2B9ECBA5CB0B}&quot;/&gt;&lt;isInvalidForFieldText val=&quot;0&quot;/&gt;&lt;Image&gt;&lt;filename val=&quot;C:\DOCUME~1\swp54152\LOCALS~1\Temp\PR\data\asimages\{21861F8A-86B3-4F51-A41C-2B9ECBA5CB0B}_3.png&quot;/&gt;&lt;left val=&quot;36&quot;/&gt;&lt;top val=&quot;126&quot;/&gt;&lt;width val=&quot;650&quot;/&gt;&lt;height val=&quot;54&quot;/&gt;&lt;hasText val=&quot;1&quot;/&gt;&lt;/Image&gt;&lt;/ThreeDShape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1&quot;/&gt;&lt;lineCharCount val=&quot;1&quot;/&gt;&lt;lineCharCount val=&quot;1&quot;/&gt;&lt;lineCharCount val=&quot;1&quot;/&gt;&lt;lineCharCount val=&quot;1&quot;/&gt;&lt;lineCharCount val=&quot;1&quot;/&gt;&lt;lineCharCount val=&quot;1&quot;/&gt;&lt;lineCharCount val=&quot;1&quot;/&gt;&lt;lineCharCount val=&quot;6&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5&quot;/&gt;&lt;/TableIndex&gt;&lt;/ShapeText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5&quot;/&gt;&lt;/TableIndex&gt;&lt;/ShapeTextInfo&gt;"/>
</p:tagLst>
</file>

<file path=ppt/tags/tag1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8&quot;/&gt;&lt;/TableIndex&gt;&lt;/ShapeTextInfo&gt;"/>
</p:tagLst>
</file>

<file path=ppt/tags/tag1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7&quot;/&gt;&lt;/TableIndex&gt;&lt;/ShapeTextInfo&gt;"/>
</p:tagLst>
</file>

<file path=ppt/tags/tag1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7&quot;/&gt;&lt;/TableIndex&gt;&lt;/ShapeTextInfo&gt;"/>
</p:tagLst>
</file>

<file path=ppt/tags/tag1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5&quot;/&gt;&lt;/TableIndex&gt;&lt;/ShapeTextInfo&gt;"/>
</p:tagLst>
</file>

<file path=ppt/tags/tag1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4&quot;/&gt;&lt;/TableIndex&gt;&lt;/ShapeTextInfo&gt;"/>
</p:tagLst>
</file>

<file path=ppt/tags/tag1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1&quot;/&gt;&lt;/TableIndex&gt;&lt;/ShapeTextInfo&gt;"/>
</p:tagLst>
</file>

<file path=ppt/tags/tag1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0&quot;/&gt;&lt;/TableIndex&gt;&lt;/ShapeTextInfo&gt;"/>
</p:tagLst>
</file>

<file path=ppt/tags/tag1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4&quot;/&gt;&lt;/TableIndex&gt;&lt;/ShapeTextInfo&gt;"/>
</p:tagLst>
</file>

<file path=ppt/tags/tag1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0&quot;/&gt;&lt;/TableIndex&gt;&lt;/ShapeTextInfo&gt;"/>
</p:tagLst>
</file>

<file path=ppt/tags/tag2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1&quot;/&gt;&lt;lineCharCount val=&quot;1&quot;/&gt;&lt;lineCharCount val=&quot;1&quot;/&gt;&lt;lineCharCount val=&quot;1&quot;/&gt;&lt;lineCharCount val=&quot;1&quot;/&gt;&lt;lineCharCount val=&quot;1&quot;/&gt;&lt;lineCharCount val=&quot;1&quot;/&gt;&lt;lineCharCount val=&quot;1&quot;/&gt;&lt;lineCharCount val=&quot;10&quot;/&gt;&lt;/TableIndex&gt;&lt;/ShapeTextInfo&gt;"/>
</p:tagLst>
</file>

<file path=ppt/tags/tag21.xml><?xml version="1.0" encoding="utf-8"?>
<p:tagLst xmlns:a="http://schemas.openxmlformats.org/drawingml/2006/main" xmlns:r="http://schemas.openxmlformats.org/officeDocument/2006/relationships" xmlns:p="http://schemas.openxmlformats.org/presentationml/2006/main">
  <p:tag name="PRESENTER_SHAPEINFO" val="&lt;ThreeDShapeInfo&gt;&lt;uuid val=&quot;{E4A9BBF3-E64E-454D-8F81-D608191075BC}&quot;/&gt;&lt;isInvalidForFieldText val=&quot;0&quot;/&gt;&lt;Image&gt;&lt;filename val=&quot;C:\DOCUME~1\swp54152\LOCALS~1\Temp\PR\data\asimages\{E4A9BBF3-E64E-454D-8F81-D608191075BC}_5.png&quot;/&gt;&lt;left val=&quot;81&quot;/&gt;&lt;top val=&quot;82&quot;/&gt;&lt;width val=&quot;551&quot;/&gt;&lt;height val=&quot;330&quot;/&gt;&lt;hasText val=&quot;1&quot;/&gt;&lt;/Image&gt;&lt;/ThreeDShapeInfo&gt;"/>
</p:tagLst>
</file>

<file path=ppt/tags/tag2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1&quot;/&gt;&lt;lineCharCount val=&quot;1&quot;/&gt;&lt;lineCharCount val=&quot;1&quot;/&gt;&lt;lineCharCount val=&quot;1&quot;/&gt;&lt;lineCharCount val=&quot;1&quot;/&gt;&lt;lineCharCount val=&quot;1&quot;/&gt;&lt;lineCharCount val=&quot;1&quot;/&gt;&lt;lineCharCount val=&quot;1&quot;/&gt;&lt;lineCharCount val=&quot;10&quot;/&gt;&lt;/TableIndex&gt;&lt;/ShapeTextInfo&gt;"/>
</p:tagLst>
</file>

<file path=ppt/tags/tag2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1&quot;/&gt;&lt;lineCharCount val=&quot;1&quot;/&gt;&lt;lineCharCount val=&quot;1&quot;/&gt;&lt;lineCharCount val=&quot;1&quot;/&gt;&lt;lineCharCount val=&quot;1&quot;/&gt;&lt;lineCharCount val=&quot;1&quot;/&gt;&lt;lineCharCount val=&quot;1&quot;/&gt;&lt;lineCharCount val=&quot;1&quot;/&gt;&lt;lineCharCount val=&quot;18&quot;/&gt;&lt;/TableIndex&gt;&lt;/ShapeTextInfo&gt;"/>
</p:tagLst>
</file>

<file path=ppt/tags/tag24.xml><?xml version="1.0" encoding="utf-8"?>
<p:tagLst xmlns:a="http://schemas.openxmlformats.org/drawingml/2006/main" xmlns:r="http://schemas.openxmlformats.org/officeDocument/2006/relationships" xmlns:p="http://schemas.openxmlformats.org/presentationml/2006/main">
  <p:tag name="PRESENTER_SHAPEINFO" val="&lt;ThreeDShapeInfo&gt;&lt;uuid val=&quot;{634F02F4-49D5-4768-A8EE-CBC711812DFD}&quot;/&gt;&lt;isInvalidForFieldText val=&quot;0&quot;/&gt;&lt;Image&gt;&lt;filename val=&quot;C:\DOCUME~1\swp54152\LOCALS~1\Temp\PR\data\asimages\{634F02F4-49D5-4768-A8EE-CBC711812DFD}_6.png&quot;/&gt;&lt;left val=&quot;30&quot;/&gt;&lt;top val=&quot;59&quot;/&gt;&lt;width val=&quot;657&quot;/&gt;&lt;height val=&quot;370&quot;/&gt;&lt;hasText val=&quot;1&quot;/&gt;&lt;/Image&gt;&lt;/ThreeDShapeInfo&gt;"/>
</p:tagLst>
</file>

<file path=ppt/tags/tag25.xml><?xml version="1.0" encoding="utf-8"?>
<p:tagLst xmlns:a="http://schemas.openxmlformats.org/drawingml/2006/main" xmlns:r="http://schemas.openxmlformats.org/officeDocument/2006/relationships" xmlns:p="http://schemas.openxmlformats.org/presentationml/2006/main">
  <p:tag name="PRESENTER_SHAPEINFO" val="&lt;ThreeDShapeInfo&gt;&lt;uuid val=&quot;{508DBDCB-1661-42F4-90B7-35C093D3032A}&quot;/&gt;&lt;isInvalidForFieldText val=&quot;0&quot;/&gt;&lt;Image&gt;&lt;filename val=&quot;C:\DOCUME~1\swp54152\LOCALS~1\Temp\PR\data\asimages\{508DBDCB-1661-42F4-90B7-35C093D3032A}_7.png&quot;/&gt;&lt;left val=&quot;30&quot;/&gt;&lt;top val=&quot;14&quot;/&gt;&lt;width val=&quot;661&quot;/&gt;&lt;height val=&quot;438&quot;/&gt;&lt;hasText val=&quot;1&quot;/&gt;&lt;/Image&gt;&lt;/ThreeDShapeInfo&gt;"/>
</p:tagLst>
</file>

<file path=ppt/tags/tag2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1&quot;/&gt;&lt;lineCharCount val=&quot;1&quot;/&gt;&lt;lineCharCount val=&quot;1&quot;/&gt;&lt;lineCharCount val=&quot;1&quot;/&gt;&lt;lineCharCount val=&quot;1&quot;/&gt;&lt;lineCharCount val=&quot;1&quot;/&gt;&lt;lineCharCount val=&quot;1&quot;/&gt;&lt;lineCharCount val=&quot;1&quot;/&gt;&lt;lineCharCount val=&quot;1&quot;/&gt;&lt;lineCharCount val=&quot;15&quot;/&gt;&lt;/TableIndex&gt;&lt;/ShapeTextInfo&gt;"/>
</p:tagLst>
</file>

<file path=ppt/tags/tag2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32&quot;/&gt;&lt;lineCharCount val=&quot;27&quot;/&gt;&lt;lineCharCount val=&quot;35&quot;/&gt;&lt;lineCharCount val=&quot;32&quot;/&gt;&lt;lineCharCount val=&quot;43&quot;/&gt;&lt;lineCharCount val=&quot;37&quot;/&gt;&lt;/TableIndex&gt;&lt;/ShapeTextInfo&gt;"/>
</p:tagLst>
</file>

<file path=ppt/tags/tag28.xml><?xml version="1.0" encoding="utf-8"?>
<p:tagLst xmlns:a="http://schemas.openxmlformats.org/drawingml/2006/main" xmlns:r="http://schemas.openxmlformats.org/officeDocument/2006/relationships" xmlns:p="http://schemas.openxmlformats.org/presentationml/2006/main">
  <p:tag name="PRESENTER_SHAPEINFO" val="&lt;ThreeDShapeInfo&gt;&lt;uuid val=&quot;{508DBDCB-1661-42F4-90B7-35C093D3032A}&quot;/&gt;&lt;isInvalidForFieldText val=&quot;0&quot;/&gt;&lt;Image&gt;&lt;filename val=&quot;C:\DOCUME~1\swp54152\LOCALS~1\Temp\PR\data\asimages\{508DBDCB-1661-42F4-90B7-35C093D3032A}_7.png&quot;/&gt;&lt;left val=&quot;30&quot;/&gt;&lt;top val=&quot;14&quot;/&gt;&lt;width val=&quot;661&quot;/&gt;&lt;height val=&quot;438&quot;/&gt;&lt;hasText val=&quot;1&quot;/&gt;&lt;/Image&gt;&lt;/ThreeDShapeInfo&gt;"/>
</p:tagLst>
</file>

<file path=ppt/tags/tag2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1&quot;/&gt;&lt;lineCharCount val=&quot;1&quot;/&gt;&lt;lineCharCount val=&quot;1&quot;/&gt;&lt;lineCharCount val=&quot;1&quot;/&gt;&lt;lineCharCount val=&quot;1&quot;/&gt;&lt;lineCharCount val=&quot;1&quot;/&gt;&lt;lineCharCount val=&quot;1&quot;/&gt;&lt;lineCharCount val=&quot;1&quot;/&gt;&lt;lineCharCount val=&quot;1&quot;/&gt;&lt;lineCharCount val=&quot;15&quot;/&gt;&lt;/TableIndex&gt;&lt;/ShapeTextInfo&gt;"/>
</p:tagLst>
</file>

<file path=ppt/tags/tag3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32&quot;/&gt;&lt;lineCharCount val=&quot;27&quot;/&gt;&lt;lineCharCount val=&quot;35&quot;/&gt;&lt;lineCharCount val=&quot;32&quot;/&gt;&lt;lineCharCount val=&quot;43&quot;/&gt;&lt;lineCharCount val=&quot;37&quot;/&gt;&lt;/TableIndex&gt;&lt;/ShapeTextInfo&gt;"/>
</p:tagLst>
</file>

<file path=ppt/tags/tag3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2&quot;/&gt;&lt;/TableIndex&gt;&lt;/ShapeTextInfo&gt;"/>
</p:tagLst>
</file>

<file path=ppt/tags/tag3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4&quot;/&gt;&lt;/TableIndex&gt;&lt;/ShapeTextInfo&gt;"/>
</p:tagLst>
</file>

<file path=ppt/tags/tag33.xml><?xml version="1.0" encoding="utf-8"?>
<p:tagLst xmlns:a="http://schemas.openxmlformats.org/drawingml/2006/main" xmlns:r="http://schemas.openxmlformats.org/officeDocument/2006/relationships" xmlns:p="http://schemas.openxmlformats.org/presentationml/2006/main">
  <p:tag name="PRESENTER_SHAPEINFO" val="&lt;ThreeDShapeInfo&gt;&lt;uuid val=&quot;{6BFA1565-214B-4934-A14E-54E20EE1A642}&quot;/&gt;&lt;isInvalidForFieldText val=&quot;0&quot;/&gt;&lt;Image&gt;&lt;filename val=&quot;C:\DOCUME~1\swp54152\LOCALS~1\Temp\PR\data\asimages\{6BFA1565-214B-4934-A14E-54E20EE1A642}_10.png&quot;/&gt;&lt;left val=&quot;93&quot;/&gt;&lt;top val=&quot;159&quot;/&gt;&lt;width val=&quot;540&quot;/&gt;&lt;height val=&quot;360&quot;/&gt;&lt;hasText val=&quot;1&quot;/&gt;&lt;/Image&gt;&lt;/ThreeDShapeInfo&gt;"/>
</p:tagLst>
</file>

<file path=ppt/tags/tag3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2&quot;/&gt;&lt;/TableIndex&gt;&lt;/ShapeTextInfo&gt;"/>
</p:tagLst>
</file>

<file path=ppt/tags/tag3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4&quot;/&gt;&lt;/TableIndex&gt;&lt;/ShapeTextInfo&gt;"/>
</p:tagLst>
</file>

<file path=ppt/tags/tag36.xml><?xml version="1.0" encoding="utf-8"?>
<p:tagLst xmlns:a="http://schemas.openxmlformats.org/drawingml/2006/main" xmlns:r="http://schemas.openxmlformats.org/officeDocument/2006/relationships" xmlns:p="http://schemas.openxmlformats.org/presentationml/2006/main">
  <p:tag name="PRESENTER_SHAPEINFO" val="&lt;ThreeDShapeInfo&gt;&lt;uuid val=&quot;{1A333F29-1ABC-421C-892F-BF53514BDFEA}&quot;/&gt;&lt;isInvalidForFieldText val=&quot;0&quot;/&gt;&lt;Image&gt;&lt;filename val=&quot;C:\DOCUME~1\swp54152\LOCALS~1\Temp\PR\data\asimages\{1A333F29-1ABC-421C-892F-BF53514BDFEA}_11.png&quot;/&gt;&lt;left val=&quot;42&quot;/&gt;&lt;top val=&quot;157&quot;/&gt;&lt;width val=&quot;636&quot;/&gt;&lt;height val=&quot;371&quot;/&gt;&lt;hasText val=&quot;1&quot;/&gt;&lt;/Image&gt;&lt;/ThreeDShapeInfo&gt;"/>
</p:tagLst>
</file>

<file path=ppt/tags/tag3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2&quot;/&gt;&lt;/TableIndex&gt;&lt;/ShapeTextInfo&gt;"/>
</p:tagLst>
</file>

<file path=ppt/tags/tag3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9&quot;/&gt;&lt;/TableIndex&gt;&lt;/ShapeTextInfo&gt;"/>
</p:tagLst>
</file>

<file path=ppt/tags/tag39.xml><?xml version="1.0" encoding="utf-8"?>
<p:tagLst xmlns:a="http://schemas.openxmlformats.org/drawingml/2006/main" xmlns:r="http://schemas.openxmlformats.org/officeDocument/2006/relationships" xmlns:p="http://schemas.openxmlformats.org/presentationml/2006/main">
  <p:tag name="PRESENTER_SHAPEINFO" val="&lt;ThreeDShapeInfo&gt;&lt;uuid val=&quot;{1B0FCB72-8EC7-4ED2-9E17-062933EDF6B6}&quot;/&gt;&lt;isInvalidForFieldText val=&quot;0&quot;/&gt;&lt;Image&gt;&lt;filename val=&quot;C:\DOCUME~1\swp54152\LOCALS~1\Temp\PR\data\asimages\{1B0FCB72-8EC7-4ED2-9E17-062933EDF6B6}_12.png&quot;/&gt;&lt;left val=&quot;87&quot;/&gt;&lt;top val=&quot;148&quot;/&gt;&lt;width val=&quot;546&quot;/&gt;&lt;height val=&quot;381&quot;/&gt;&lt;hasText val=&quot;1&quot;/&gt;&lt;/Image&gt;&lt;/ThreeDShapeInfo&gt;"/>
</p:tagLst>
</file>

<file path=ppt/tags/tag4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2&quot;/&gt;&lt;/TableIndex&gt;&lt;/ShapeTextInfo&gt;"/>
</p:tagLst>
</file>

<file path=ppt/tags/tag4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8&quot;/&gt;&lt;/TableIndex&gt;&lt;/ShapeTextInfo&gt;"/>
</p:tagLst>
</file>

<file path=ppt/tags/tag42.xml><?xml version="1.0" encoding="utf-8"?>
<p:tagLst xmlns:a="http://schemas.openxmlformats.org/drawingml/2006/main" xmlns:r="http://schemas.openxmlformats.org/officeDocument/2006/relationships" xmlns:p="http://schemas.openxmlformats.org/presentationml/2006/main">
  <p:tag name="PRESENTER_SHAPEINFO" val="&lt;ThreeDShapeInfo&gt;&lt;uuid val=&quot;{68EFD0EC-4E89-4C27-A640-57EB964D7EFF}&quot;/&gt;&lt;isInvalidForFieldText val=&quot;0&quot;/&gt;&lt;Image&gt;&lt;filename val=&quot;C:\DOCUME~1\swp54152\LOCALS~1\Temp\PR\data\asimages\{68EFD0EC-4E89-4C27-A640-57EB964D7EFF}_13.png&quot;/&gt;&lt;left val=&quot;77&quot;/&gt;&lt;top val=&quot;161&quot;/&gt;&lt;width val=&quot;567&quot;/&gt;&lt;height val=&quot;319&quot;/&gt;&lt;hasText val=&quot;1&quot;/&gt;&lt;/Image&gt;&lt;/ThreeDShapeInfo&gt;"/>
</p:tagLst>
</file>

<file path=ppt/tags/tag4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1&quot;/&gt;&lt;/TableIndex&gt;&lt;/ShapeTextInfo&gt;"/>
</p:tagLst>
</file>

<file path=ppt/tags/tag4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quot;/&gt;&lt;lineCharCount val=&quot;1&quot;/&gt;&lt;lineCharCount val=&quot;1&quot;/&gt;&lt;lineCharCount val=&quot;38&quot;/&gt;&lt;lineCharCount val=&quot;35&quot;/&gt;&lt;lineCharCount val=&quot;33&quot;/&gt;&lt;lineCharCount val=&quot;9&quot;/&gt;&lt;/TableIndex&gt;&lt;/ShapeTextInfo&gt;"/>
</p:tagLst>
</file>

<file path=ppt/tags/tag4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3&quot;/&gt;&lt;/TableIndex&gt;&lt;/ShapeTextInfo&gt;"/>
</p:tagLst>
</file>

<file path=ppt/tags/tag4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21&quot;/&gt;&lt;lineCharCount val=&quot;28&quot;/&gt;&lt;lineCharCount val=&quot;39&quot;/&gt;&lt;lineCharCount val=&quot;30&quot;/&gt;&lt;lineCharCount val=&quot;29&quot;/&gt;&lt;lineCharCount val=&quot;15&quot;/&gt;&lt;/TableIndex&gt;&lt;/ShapeTextInfo&gt;"/>
</p:tagLst>
</file>

<file path=ppt/tags/tag4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48.xml><?xml version="1.0" encoding="utf-8"?>
<p:tagLst xmlns:a="http://schemas.openxmlformats.org/drawingml/2006/main" xmlns:r="http://schemas.openxmlformats.org/officeDocument/2006/relationships" xmlns:p="http://schemas.openxmlformats.org/presentationml/2006/main">
  <p:tag name="PRESENTER_SHAPEINFO" val="&lt;ThreeDShapeInfo&gt;&lt;uuid val=&quot;{6A3AE87E-9C35-428E-A0A8-CBE18AE7C356}&quot;/&gt;&lt;isInvalidForFieldText val=&quot;0&quot;/&gt;&lt;Image&gt;&lt;filename val=&quot;C:\DOCUME~1\swp54152\LOCALS~1\Temp\PR\data\asimages\{6A3AE87E-9C35-428E-A0A8-CBE18AE7C356}_8.png&quot;/&gt;&lt;left val=&quot;58&quot;/&gt;&lt;top val=&quot;-3&quot;/&gt;&lt;width val=&quot;620&quot;/&gt;&lt;height val=&quot;546&quot;/&gt;&lt;hasText val=&quot;1&quot;/&gt;&lt;/Image&gt;&lt;/ThreeDShapeInfo&gt;"/>
</p:tagLst>
</file>

<file path=ppt/tags/tag4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35&quot;/&gt;&lt;lineCharCount val=&quot;9&quot;/&gt;&lt;lineCharCount val=&quot;24&quot;/&gt;&lt;lineCharCount val=&quot;24&quot;/&gt;&lt;lineCharCount val=&quot;10&quot;/&gt;&lt;lineCharCount val=&quot;25&quot;/&gt;&lt;lineCharCount val=&quot;22&quot;/&gt;&lt;lineCharCount val=&quot;32&quot;/&gt;&lt;/TableIndex&gt;&lt;/ShapeTextInfo&gt;"/>
</p:tagLst>
</file>

<file path=ppt/tags/tag5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1&quot;/&gt;&lt;/TableIndex&gt;&lt;/ShapeTextInfo&gt;"/>
</p:tagLst>
</file>

<file path=ppt/tags/tag5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7&quot;/&gt;&lt;lineCharCount val=&quot;3&quot;/&gt;&lt;/TableIndex&gt;&lt;/ShapeTextInfo&gt;"/>
</p:tagLst>
</file>

<file path=ppt/tags/tag52.xml><?xml version="1.0" encoding="utf-8"?>
<p:tagLst xmlns:a="http://schemas.openxmlformats.org/drawingml/2006/main" xmlns:r="http://schemas.openxmlformats.org/officeDocument/2006/relationships" xmlns:p="http://schemas.openxmlformats.org/presentationml/2006/main">
  <p:tag name="PRESENTER_SHAPEINFO" val="&lt;ThreeDShapeInfo&gt;&lt;uuid val=&quot;{B8DBE0D2-C70B-429C-9C3B-F0A209AEE687}&quot;/&gt;&lt;isInvalidForFieldText val=&quot;0&quot;/&gt;&lt;Image&gt;&lt;filename val=&quot;C:\DOCUME~1\swp54152\LOCALS~1\Temp\PR\data\asimages\{B8DBE0D2-C70B-429C-9C3B-F0A209AEE687}_19.png&quot;/&gt;&lt;left val=&quot;0&quot;/&gt;&lt;top val=&quot;110&quot;/&gt;&lt;width val=&quot;662&quot;/&gt;&lt;height val=&quot;430&quot;/&gt;&lt;hasText val=&quot;1&quot;/&gt;&lt;/Image&gt;&lt;/ThreeDShapeInfo&gt;"/>
</p:tagLst>
</file>

<file path=ppt/tags/tag5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3&quot;/&gt;&lt;/TableIndex&gt;&lt;/ShapeTextInfo&gt;"/>
</p:tagLst>
</file>

<file path=ppt/tags/tag5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15&quot;/&gt;&lt;lineCharCount val=&quot;22&quot;/&gt;&lt;lineCharCount val=&quot;21&quot;/&gt;&lt;lineCharCount val=&quot;20&quot;/&gt;&lt;lineCharCount val=&quot;22&quot;/&gt;&lt;lineCharCount val=&quot;22&quot;/&gt;&lt;lineCharCount val=&quot;21&quot;/&gt;&lt;lineCharCount val=&quot;20&quot;/&gt;&lt;lineCharCount val=&quot;23&quot;/&gt;&lt;lineCharCount val=&quot;6&quot;/&gt;&lt;/TableIndex&gt;&lt;/ShapeTextInfo&gt;"/>
</p:tagLst>
</file>

<file path=ppt/tags/tag5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8&quot;/&gt;&lt;/TableIndex&gt;&lt;/ShapeTextInfo&gt;"/>
</p:tagLst>
</file>

<file path=ppt/tags/tag5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36&quot;/&gt;&lt;lineCharCount val=&quot;8&quot;/&gt;&lt;lineCharCount val=&quot;18&quot;/&gt;&lt;lineCharCount val=&quot;12&quot;/&gt;&lt;lineCharCount val=&quot;14&quot;/&gt;&lt;lineCharCount val=&quot;18&quot;/&gt;&lt;lineCharCount val=&quot;13&quot;/&gt;&lt;/TableIndex&gt;&lt;/ShapeTextInfo&gt;"/>
</p:tagLst>
</file>

<file path=ppt/tags/tag57.xml><?xml version="1.0" encoding="utf-8"?>
<p:tagLst xmlns:a="http://schemas.openxmlformats.org/drawingml/2006/main" xmlns:r="http://schemas.openxmlformats.org/officeDocument/2006/relationships" xmlns:p="http://schemas.openxmlformats.org/presentationml/2006/main">
  <p:tag name="PRESENTER_SHAPEINFO" val="&lt;ThreeDShapeInfo&gt;&lt;uuid val=&quot;{8A795A1C-BCC2-4009-84A5-557086A0B20C}&quot;/&gt;&lt;isInvalidForFieldText val=&quot;0&quot;/&gt;&lt;Image&gt;&lt;filename val=&quot;C:\DOCUME~1\swp54152\LOCALS~1\Temp\PR\data\asimages\{8A795A1C-BCC2-4009-84A5-557086A0B20C}_22.png&quot;/&gt;&lt;left val=&quot;24&quot;/&gt;&lt;top val=&quot;105&quot;/&gt;&lt;width val=&quot;674&quot;/&gt;&lt;height val=&quot;417&quot;/&gt;&lt;hasText val=&quot;1&quot;/&gt;&lt;/Image&gt;&lt;/ThreeDShapeInfo&gt;"/>
</p:tagLst>
</file>

<file path=ppt/tags/tag5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1&quot;/&gt;&lt;/TableIndex&gt;&lt;/ShapeTextInfo&gt;"/>
</p:tagLst>
</file>

<file path=ppt/tags/tag5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7&quot;/&gt;&lt;lineCharCount val=&quot;4&quot;/&gt;&lt;lineCharCount val=&quot;2&quot;/&gt;&lt;lineCharCount val=&quot;12&quot;/&gt;&lt;/TableIndex&gt;&lt;/ShapeTextInfo&gt;"/>
</p:tagLst>
</file>

<file path=ppt/tags/tag60.xml><?xml version="1.0" encoding="utf-8"?>
<p:tagLst xmlns:a="http://schemas.openxmlformats.org/drawingml/2006/main" xmlns:r="http://schemas.openxmlformats.org/officeDocument/2006/relationships" xmlns:p="http://schemas.openxmlformats.org/presentationml/2006/main">
  <p:tag name="PRESENTER_SHAPEINFO" val="&lt;ThreeDShapeInfo&gt;&lt;uuid val=&quot;{50823748-AB38-4E9A-A4A4-A2FA33A72F5B}&quot;/&gt;&lt;isInvalidForFieldText val=&quot;0&quot;/&gt;&lt;Image&gt;&lt;filename val=&quot;C:\DOCUME~1\swp54152\LOCALS~1\Temp\PR\data\asimages\{50823748-AB38-4E9A-A4A4-A2FA33A72F5B}_23.png&quot;/&gt;&lt;left val=&quot;19&quot;/&gt;&lt;top val=&quot;70&quot;/&gt;&lt;width val=&quot;683&quot;/&gt;&lt;height val=&quot;483&quot;/&gt;&lt;hasText val=&quot;1&quot;/&gt;&lt;/Image&gt;&lt;/ThreeDShapeInfo&gt;"/>
</p:tagLst>
</file>

<file path=ppt/tags/tag6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9&quot;/&gt;&lt;/TableIndex&gt;&lt;/ShapeTextInfo&gt;"/>
</p:tagLst>
</file>

<file path=ppt/tags/tag6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5&quot;/&gt;&lt;/TableIndex&gt;&lt;/ShapeTextInfo&gt;"/>
  <p:tag name="PRESENTER_SHAPEINFO" val="&lt;ThreeDShapeInfo&gt;&lt;uuid val=&quot;{A03E48E9-57D0-49CF-B822-179F172BD369}&quot;/&gt;&lt;isInvalidForFieldText val=&quot;0&quot;/&gt;&lt;Image&gt;&lt;filename val=&quot;C:\DOCUME~1\swp54152\LOCALS~1\Temp\PR\data\asimages\{A03E48E9-57D0-49CF-B822-179F172BD369}_23.png&quot;/&gt;&lt;left val=&quot;138&quot;/&gt;&lt;top val=&quot;332&quot;/&gt;&lt;width val=&quot;472&quot;/&gt;&lt;height val=&quot;73&quot;/&gt;&lt;hasText val=&quot;1&quot;/&gt;&lt;/Image&gt;&lt;/ThreeDShapeInfo&gt;"/>
</p:tagLst>
</file>

<file path=ppt/tags/tag63.xml><?xml version="1.0" encoding="utf-8"?>
<p:tagLst xmlns:a="http://schemas.openxmlformats.org/drawingml/2006/main" xmlns:r="http://schemas.openxmlformats.org/officeDocument/2006/relationships" xmlns:p="http://schemas.openxmlformats.org/presentationml/2006/main">
  <p:tag name="PRESENTER_SHAPEINFO" val="&lt;ThreeDShapeInfo&gt;&lt;uuid val=&quot;{50823748-AB38-4E9A-A4A4-A2FA33A72F5B}&quot;/&gt;&lt;isInvalidForFieldText val=&quot;0&quot;/&gt;&lt;Image&gt;&lt;filename val=&quot;C:\DOCUME~1\swp54152\LOCALS~1\Temp\PR\data\asimages\{50823748-AB38-4E9A-A4A4-A2FA33A72F5B}_23.png&quot;/&gt;&lt;left val=&quot;19&quot;/&gt;&lt;top val=&quot;70&quot;/&gt;&lt;width val=&quot;683&quot;/&gt;&lt;height val=&quot;483&quot;/&gt;&lt;hasText val=&quot;1&quot;/&gt;&lt;/Image&gt;&lt;/ThreeDShapeInfo&gt;"/>
</p:tagLst>
</file>

<file path=ppt/tags/tag6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5&quot;/&gt;&lt;/TableIndex&gt;&lt;/ShapeTextInfo&gt;"/>
  <p:tag name="PRESENTER_SHAPEINFO" val="&lt;ThreeDShapeInfo&gt;&lt;uuid val=&quot;{A03E48E9-57D0-49CF-B822-179F172BD369}&quot;/&gt;&lt;isInvalidForFieldText val=&quot;0&quot;/&gt;&lt;Image&gt;&lt;filename val=&quot;C:\DOCUME~1\swp54152\LOCALS~1\Temp\PR\data\asimages\{A03E48E9-57D0-49CF-B822-179F172BD369}_23.png&quot;/&gt;&lt;left val=&quot;138&quot;/&gt;&lt;top val=&quot;332&quot;/&gt;&lt;width val=&quot;472&quot;/&gt;&lt;height val=&quot;73&quot;/&gt;&lt;hasText val=&quot;1&quot;/&gt;&lt;/Image&gt;&lt;/ThreeDShapeInfo&gt;"/>
</p:tagLst>
</file>

<file path=ppt/tags/tag65.xml><?xml version="1.0" encoding="utf-8"?>
<p:tagLst xmlns:a="http://schemas.openxmlformats.org/drawingml/2006/main" xmlns:r="http://schemas.openxmlformats.org/officeDocument/2006/relationships" xmlns:p="http://schemas.openxmlformats.org/presentationml/2006/main">
  <p:tag name="PRESENTER_SHAPEINFO" val="&lt;ThreeDShapeInfo&gt;&lt;uuid val=&quot;{50823748-AB38-4E9A-A4A4-A2FA33A72F5B}&quot;/&gt;&lt;isInvalidForFieldText val=&quot;0&quot;/&gt;&lt;Image&gt;&lt;filename val=&quot;C:\DOCUME~1\swp54152\LOCALS~1\Temp\PR\data\asimages\{50823748-AB38-4E9A-A4A4-A2FA33A72F5B}_23.png&quot;/&gt;&lt;left val=&quot;19&quot;/&gt;&lt;top val=&quot;70&quot;/&gt;&lt;width val=&quot;683&quot;/&gt;&lt;height val=&quot;483&quot;/&gt;&lt;hasText val=&quot;1&quot;/&gt;&lt;/Image&gt;&lt;/ThreeDShapeInfo&gt;"/>
</p:tagLst>
</file>

<file path=ppt/tags/tag6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5&quot;/&gt;&lt;/TableIndex&gt;&lt;/ShapeTextInfo&gt;"/>
  <p:tag name="PRESENTER_SHAPEINFO" val="&lt;ThreeDShapeInfo&gt;&lt;uuid val=&quot;{A03E48E9-57D0-49CF-B822-179F172BD369}&quot;/&gt;&lt;isInvalidForFieldText val=&quot;0&quot;/&gt;&lt;Image&gt;&lt;filename val=&quot;C:\DOCUME~1\swp54152\LOCALS~1\Temp\PR\data\asimages\{A03E48E9-57D0-49CF-B822-179F172BD369}_23.png&quot;/&gt;&lt;left val=&quot;138&quot;/&gt;&lt;top val=&quot;332&quot;/&gt;&lt;width val=&quot;472&quot;/&gt;&lt;height val=&quot;73&quot;/&gt;&lt;hasText val=&quot;1&quot;/&gt;&lt;/Image&gt;&lt;/ThreeDShapeInfo&gt;"/>
</p:tagLst>
</file>

<file path=ppt/tags/tag6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7&quot;/&gt;&lt;/TableIndex&gt;&lt;/ShapeTextInfo&gt;"/>
</p:tagLst>
</file>

<file path=ppt/tags/tag6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39&quot;/&gt;&lt;lineCharCount val=&quot;9&quot;/&gt;&lt;lineCharCount val=&quot;35&quot;/&gt;&lt;lineCharCount val=&quot;9&quot;/&gt;&lt;lineCharCount val=&quot;24&quot;/&gt;&lt;lineCharCount val=&quot;9&quot;/&gt;&lt;lineCharCount val=&quot;6&quot;/&gt;&lt;/TableIndex&gt;&lt;/ShapeTextInfo&gt;"/>
</p:tagLst>
</file>

<file path=ppt/tags/tag6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4&quot;/&gt;&lt;/TableIndex&gt;&lt;/ShapeTextInfo&gt;"/>
</p:tagLst>
</file>

<file path=ppt/tags/tag7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1&quot;/&gt;&lt;lineCharCount val=&quot;25&quot;/&gt;&lt;lineCharCount val=&quot;12&quot;/&gt;&lt;lineCharCount val=&quot;19&quot;/&gt;&lt;lineCharCount val=&quot;20&quot;/&gt;&lt;/TableIndex&gt;&lt;/ShapeTextInfo&gt;"/>
</p:tagLst>
</file>

<file path=ppt/tags/tag71.xml><?xml version="1.0" encoding="utf-8"?>
<p:tagLst xmlns:a="http://schemas.openxmlformats.org/drawingml/2006/main" xmlns:r="http://schemas.openxmlformats.org/officeDocument/2006/relationships" xmlns:p="http://schemas.openxmlformats.org/presentationml/2006/main">
  <p:tag name="PRESENTER_SHAPEINFO" val="&lt;ThreeDShapeInfo&gt;&lt;uuid val=&quot;{273F2E8B-5365-4ED0-89DB-BA2B90DABB66}&quot;/&gt;&lt;isInvalidForFieldText val=&quot;0&quot;/&gt;&lt;Image&gt;&lt;filename val=&quot;C:\DOCUME~1\swp54152\LOCALS~1\Temp\PR\data\asimages\{273F2E8B-5365-4ED0-89DB-BA2B90DABB66}_25.png&quot;/&gt;&lt;left val=&quot;7&quot;/&gt;&lt;top val=&quot;76&quot;/&gt;&lt;width val=&quot;693&quot;/&gt;&lt;height val=&quot;409&quot;/&gt;&lt;hasText val=&quot;1&quot;/&gt;&lt;/Image&gt;&lt;/ThreeDShapeInfo&gt;"/>
</p:tagLst>
</file>

<file path=ppt/tags/tag72.xml><?xml version="1.0" encoding="utf-8"?>
<p:tagLst xmlns:a="http://schemas.openxmlformats.org/drawingml/2006/main" xmlns:r="http://schemas.openxmlformats.org/officeDocument/2006/relationships" xmlns:p="http://schemas.openxmlformats.org/presentationml/2006/main">
  <p:tag name="PRESENTER_SHAPEINFO" val="&lt;ThreeDShapeInfo&gt;&lt;uuid val=&quot;{D8E80081-C49E-4956-9A89-A8FC03BB3357}&quot;/&gt;&lt;isInvalidForFieldText val=&quot;0&quot;/&gt;&lt;Image&gt;&lt;filename val=&quot;C:\DOCUME~1\swp54152\LOCALS~1\Temp\PR\data\asimages\{D8E80081-C49E-4956-9A89-A8FC03BB3357}_26.png&quot;/&gt;&lt;left val=&quot;30&quot;/&gt;&lt;top val=&quot;105&quot;/&gt;&lt;width val=&quot;646&quot;/&gt;&lt;height val=&quot;371&quot;/&gt;&lt;hasText val=&quot;1&quot;/&gt;&lt;/Image&gt;&lt;/ThreeDShapeInfo&gt;"/>
</p:tagLst>
</file>

<file path=ppt/tags/tag7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1&quot;/&gt;&lt;/TableIndex&gt;&lt;/ShapeTextInfo&gt;"/>
</p:tagLst>
</file>

<file path=ppt/tags/tag7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7&quot;/&gt;&lt;lineCharCount val=&quot;3&quot;/&gt;&lt;lineCharCount val=&quot;3&quot;/&gt;&lt;lineCharCount val=&quot;12&quot;/&gt;&lt;lineCharCount val=&quot;1&quot;/&gt;&lt;lineCharCount val=&quot;1&quot;/&gt;&lt;lineCharCount val=&quot;15&quot;/&gt;&lt;/TableIndex&gt;&lt;/ShapeTextInfo&gt;"/>
</p:tagLst>
</file>

<file path=ppt/tags/tag75.xml><?xml version="1.0" encoding="utf-8"?>
<p:tagLst xmlns:a="http://schemas.openxmlformats.org/drawingml/2006/main" xmlns:r="http://schemas.openxmlformats.org/officeDocument/2006/relationships" xmlns:p="http://schemas.openxmlformats.org/presentationml/2006/main">
  <p:tag name="PRESENTER_SHAPEINFO" val="&lt;ThreeDShapeInfo&gt;&lt;uuid val=&quot;{1F39162B-05A7-4269-9F1D-5253C456343D}&quot;/&gt;&lt;isInvalidForFieldText val=&quot;0&quot;/&gt;&lt;Image&gt;&lt;filename val=&quot;C:\DOCUME~1\swp54152\LOCALS~1\Temp\PR\data\asimages\{1F39162B-05A7-4269-9F1D-5253C456343D}_27.png&quot;/&gt;&lt;left val=&quot;30&quot;/&gt;&lt;top val=&quot;105&quot;/&gt;&lt;width val=&quot;646&quot;/&gt;&lt;height val=&quot;371&quot;/&gt;&lt;hasText val=&quot;1&quot;/&gt;&lt;/Image&gt;&lt;/ThreeDShapeInfo&gt;"/>
</p:tagLst>
</file>

<file path=ppt/tags/tag7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6&quot;/&gt;&lt;/TableIndex&gt;&lt;/ShapeTextInfo&gt;"/>
</p:tagLst>
</file>

<file path=ppt/tags/tag7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9&quot;/&gt;&lt;lineCharCount val=&quot;1&quot;/&gt;&lt;lineCharCount val=&quot;2&quot;/&gt;&lt;lineCharCount val=&quot;10&quot;/&gt;&lt;lineCharCount val=&quot;1&quot;/&gt;&lt;lineCharCount val=&quot;1&quot;/&gt;&lt;lineCharCount val=&quot;20&quot;/&gt;&lt;/TableIndex&gt;&lt;/ShapeTextInfo&gt;"/>
</p:tagLst>
</file>

<file path=ppt/tags/tag7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7&quot;/&gt;&lt;/TableIndex&gt;&lt;/ShapeTextInfo&gt;"/>
</p:tagLst>
</file>

<file path=ppt/tags/tag7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7&quot;/&gt;&lt;/TableIndex&gt;&lt;/ShapeTextInfo&gt;"/>
</p:tagLst>
</file>

<file path=ppt/tags/tag80.xml><?xml version="1.0" encoding="utf-8"?>
<p:tagLst xmlns:a="http://schemas.openxmlformats.org/drawingml/2006/main" xmlns:r="http://schemas.openxmlformats.org/officeDocument/2006/relationships" xmlns:p="http://schemas.openxmlformats.org/presentationml/2006/main">
  <p:tag name="PRESENTER_SHAPEINFO" val="&lt;ThreeDShapeInfo&gt;&lt;uuid val=&quot;{72E01590-3AC1-4D5B-8A8E-6DC89F6A52CC}&quot;/&gt;&lt;isInvalidForFieldText val=&quot;0&quot;/&gt;&lt;Image&gt;&lt;filename val=&quot;C:\DOCUME~1\swp54152\LOCALS~1\Temp\PR\data\asimages\{72E01590-3AC1-4D5B-8A8E-6DC89F6A52CC}_28.png&quot;/&gt;&lt;left val=&quot;105&quot;/&gt;&lt;top val=&quot;57&quot;/&gt;&lt;width val=&quot;482&quot;/&gt;&lt;height val=&quot;452&quot;/&gt;&lt;hasText val=&quot;1&quot;/&gt;&lt;/Image&gt;&lt;/ThreeDShapeInfo&gt;"/>
</p:tagLst>
</file>

<file path=ppt/tags/tag81.xml><?xml version="1.0" encoding="utf-8"?>
<p:tagLst xmlns:a="http://schemas.openxmlformats.org/drawingml/2006/main" xmlns:r="http://schemas.openxmlformats.org/officeDocument/2006/relationships" xmlns:p="http://schemas.openxmlformats.org/presentationml/2006/main">
  <p:tag name="PRESENTER_SHAPEINFO" val="&lt;ThreeDShapeInfo&gt;&lt;uuid val=&quot;{2344FC2B-6227-4F0F-817E-5618C942EFB7}&quot;/&gt;&lt;isInvalidForFieldText val=&quot;0&quot;/&gt;&lt;Image&gt;&lt;filename val=&quot;C:\DOCUME~1\swp54152\LOCALS~1\Temp\PR\data\asimages\{2344FC2B-6227-4F0F-817E-5618C942EFB7}_29.png&quot;/&gt;&lt;left val=&quot;36&quot;/&gt;&lt;top val=&quot;75&quot;/&gt;&lt;width val=&quot;654&quot;/&gt;&lt;height val=&quot;393&quot;/&gt;&lt;hasText val=&quot;1&quot;/&gt;&lt;/Image&gt;&lt;/ThreeDShapeInfo&gt;"/>
</p:tagLst>
</file>

<file path=ppt/tags/tag8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4&quot;/&gt;&lt;/TableIndex&gt;&lt;/ShapeTextInfo&gt;"/>
</p:tagLst>
</file>

<file path=ppt/tags/tag8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7&quot;/&gt;&lt;lineCharCount val=&quot;9&quot;/&gt;&lt;lineCharCount val=&quot;9&quot;/&gt;&lt;lineCharCount val=&quot;24&quot;/&gt;&lt;lineCharCount val=&quot;18&quot;/&gt;&lt;/TableIndex&gt;&lt;/ShapeTextInfo&gt;"/>
</p:tagLst>
</file>

<file path=ppt/tags/tag84.xml><?xml version="1.0" encoding="utf-8"?>
<p:tagLst xmlns:a="http://schemas.openxmlformats.org/drawingml/2006/main" xmlns:r="http://schemas.openxmlformats.org/officeDocument/2006/relationships" xmlns:p="http://schemas.openxmlformats.org/presentationml/2006/main">
  <p:tag name="PRESENTER_SHAPEINFO" val="&lt;ThreeDShapeInfo&gt;&lt;uuid val=&quot;{68A822F2-5C2A-4874-9AAB-562EBC45F060}&quot;/&gt;&lt;isInvalidForFieldText val=&quot;0&quot;/&gt;&lt;Image&gt;&lt;filename val=&quot;C:\DOCUME~1\swp54152\LOCALS~1\Temp\PR\data\asimages\{68A822F2-5C2A-4874-9AAB-562EBC45F060}_30.png&quot;/&gt;&lt;left val=&quot;24&quot;/&gt;&lt;top val=&quot;60&quot;/&gt;&lt;width val=&quot;681&quot;/&gt;&lt;height val=&quot;425&quot;/&gt;&lt;hasText val=&quot;1&quot;/&gt;&lt;/Image&gt;&lt;/ThreeDShapeInfo&gt;"/>
</p:tagLst>
</file>

<file path=ppt/tags/tag8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1&quot;/&gt;&lt;/TableIndex&gt;&lt;/ShapeTextInfo&gt;"/>
</p:tagLst>
</file>

<file path=ppt/tags/tag8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1&quot;/&gt;&lt;lineCharCount val=&quot;15&quot;/&gt;&lt;lineCharCount val=&quot;22&quot;/&gt;&lt;lineCharCount val=&quot;26&quot;/&gt;&lt;/TableIndex&gt;&lt;/ShapeTextInfo&gt;"/>
</p:tagLst>
</file>

<file path=ppt/tags/tag8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4&quot;/&gt;&lt;/TableIndex&gt;&lt;/ShapeTextInfo&gt;"/>
</p:tagLst>
</file>

<file path=ppt/tags/tag8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quot;/&gt;&lt;lineCharCount val=&quot;1&quot;/&gt;&lt;/TableIndex&gt;&lt;/ShapeTextInfo&gt;"/>
</p:tagLst>
</file>

<file path=ppt/tags/tag8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1&quot;/&gt;&lt;lineCharCount val=&quot;17&quot;/&gt;&lt;lineCharCount val=&quot;13&quot;/&gt;&lt;lineCharCount val=&quot;10&quot;/&gt;&lt;lineCharCount val=&quot;11&quot;/&gt;&lt;/TableIndex&gt;&lt;/ShapeTextInfo&gt;"/>
</p:tagLst>
</file>

<file path=ppt/tags/tag9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quot;/&gt;&lt;lineCharCount val=&quot;17&quot;/&gt;&lt;lineCharCount val=&quot;13&quot;/&gt;&lt;lineCharCount val=&quot;8&quot;/&gt;&lt;lineCharCount val=&quot;14&quot;/&gt;&lt;lineCharCount val=&quot;8&quot;/&gt;&lt;lineCharCount val=&quot;11&quot;/&gt;&lt;lineCharCount val=&quot;11&quot;/&gt;&lt;/TableIndex&gt;&lt;/ShapeTextInfo&gt;"/>
</p:tagLst>
</file>

<file path=ppt/tags/tag9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9&quot;/&gt;&lt;/TableIndex&gt;&lt;/ShapeTextInfo&gt;"/>
</p:tagLst>
</file>

<file path=ppt/tags/tag9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5&quot;/&gt;&lt;lineCharCount val=&quot;6&quot;/&gt;&lt;lineCharCount val=&quot;12&quot;/&gt;&lt;lineCharCount val=&quot;1&quot;/&gt;&lt;lineCharCount val=&quot;11&quot;/&gt;&lt;lineCharCount val=&quot;8&quot;/&gt;&lt;lineCharCount val=&quot;9&quot;/&gt;&lt;/TableIndex&gt;&lt;/ShapeTextInfo&gt;"/>
</p:tagLst>
</file>

<file path=ppt/tags/tag93.xml><?xml version="1.0" encoding="utf-8"?>
<p:tagLst xmlns:a="http://schemas.openxmlformats.org/drawingml/2006/main" xmlns:r="http://schemas.openxmlformats.org/officeDocument/2006/relationships" xmlns:p="http://schemas.openxmlformats.org/presentationml/2006/main">
  <p:tag name="PRESENTER_SHAPEINFO" val="&lt;ThreeDShapeInfo&gt;&lt;uuid val=&quot;{9920C09C-8679-417E-B29E-4C7BD2359925}&quot;/&gt;&lt;isInvalidForFieldText val=&quot;0&quot;/&gt;&lt;Image&gt;&lt;filename val=&quot;C:\DOCUME~1\swp54152\LOCALS~1\Temp\PR\data\asimages\{9920C09C-8679-417E-B29E-4C7BD2359925}_32.png&quot;/&gt;&lt;left val=&quot;262&quot;/&gt;&lt;top val=&quot;70&quot;/&gt;&lt;width val=&quot;336&quot;/&gt;&lt;height val=&quot;446&quot;/&gt;&lt;hasText val=&quot;1&quot;/&gt;&lt;/Image&gt;&lt;/ThreeDShapeInfo&gt;"/>
</p:tagLst>
</file>

<file path=ppt/tags/tag94.xml><?xml version="1.0" encoding="utf-8"?>
<p:tagLst xmlns:a="http://schemas.openxmlformats.org/drawingml/2006/main" xmlns:r="http://schemas.openxmlformats.org/officeDocument/2006/relationships" xmlns:p="http://schemas.openxmlformats.org/presentationml/2006/main">
  <p:tag name="PRESENTER_SHAPEINFO" val="&lt;ThreeDShapeInfo&gt;&lt;uuid val=&quot;{0B525C6E-8BD6-4580-BDB8-08587E049573}&quot;/&gt;&lt;isInvalidForFieldText val=&quot;0&quot;/&gt;&lt;Image&gt;&lt;filename val=&quot;C:\DOCUME~1\swp54152\LOCALS~1\Temp\PR\data\asimages\{0B525C6E-8BD6-4580-BDB8-08587E049573}_33.png&quot;/&gt;&lt;left val=&quot;149&quot;/&gt;&lt;top val=&quot;0&quot;/&gt;&lt;width val=&quot;415&quot;/&gt;&lt;height val=&quot;531&quot;/&gt;&lt;hasText val=&quot;1&quot;/&gt;&lt;/Image&gt;&lt;/ThreeDShapeInfo&gt;"/>
</p:tagLst>
</file>

<file path=ppt/tags/tag9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7&quot;/&gt;&lt;/TableIndex&gt;&lt;/ShapeTextInfo&gt;"/>
</p:tagLst>
</file>

<file path=ppt/tags/tag9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quot;/&gt;&lt;lineCharCount val=&quot;6&quot;/&gt;&lt;lineCharCount val=&quot;14&quot;/&gt;&lt;lineCharCount val=&quot;20&quot;/&gt;&lt;lineCharCount val=&quot;13&quot;/&gt;&lt;lineCharCount val=&quot;16&quot;/&gt;&lt;lineCharCount val=&quot;8&quot;/&gt;&lt;lineCharCount val=&quot;14&quot;/&gt;&lt;/TableIndex&gt;&lt;/ShapeTextInfo&gt;"/>
</p:tagLst>
</file>

<file path=ppt/tags/tag97.xml><?xml version="1.0" encoding="utf-8"?>
<p:tagLst xmlns:a="http://schemas.openxmlformats.org/drawingml/2006/main" xmlns:r="http://schemas.openxmlformats.org/officeDocument/2006/relationships" xmlns:p="http://schemas.openxmlformats.org/presentationml/2006/main">
  <p:tag name="PRESENTER_SHAPEINFO" val="&lt;ThreeDShapeInfo&gt;&lt;uuid val=&quot;{96C00D65-BADA-4FC0-9F1D-5AAACF6BAF3C}&quot;/&gt;&lt;isInvalidForFieldText val=&quot;0&quot;/&gt;&lt;Image&gt;&lt;filename val=&quot;C:\DOCUME~1\swp54152\LOCALS~1\Temp\PR\data\asimages\{96C00D65-BADA-4FC0-9F1D-5AAACF6BAF3C}_34.png&quot;/&gt;&lt;left val=&quot;344&quot;/&gt;&lt;top val=&quot;127&quot;/&gt;&lt;width val=&quot;357&quot;/&gt;&lt;height val=&quot;342&quot;/&gt;&lt;hasText val=&quot;1&quot;/&gt;&lt;/Image&gt;&lt;/ThreeDShapeInfo&gt;"/>
</p:tagLst>
</file>

<file path=ppt/tags/tag98.xml><?xml version="1.0" encoding="utf-8"?>
<p:tagLst xmlns:a="http://schemas.openxmlformats.org/drawingml/2006/main" xmlns:r="http://schemas.openxmlformats.org/officeDocument/2006/relationships" xmlns:p="http://schemas.openxmlformats.org/presentationml/2006/main">
  <p:tag name="PRESENTER_SHAPEINFO" val="&lt;ThreeDShapeInfo&gt;&lt;uuid val=&quot;{DBF58676-CE8F-4FD9-8E3B-343EF88CAB1A}&quot;/&gt;&lt;isInvalidForFieldText val=&quot;0&quot;/&gt;&lt;Image&gt;&lt;filename val=&quot;C:\DOCUME~1\swp54152\LOCALS~1\Temp\PR\data\asimages\{DBF58676-CE8F-4FD9-8E3B-343EF88CAB1A}_35.png&quot;/&gt;&lt;left val=&quot;12&quot;/&gt;&lt;top val=&quot;54&quot;/&gt;&lt;width val=&quot;694&quot;/&gt;&lt;height val=&quot;431&quot;/&gt;&lt;hasText val=&quot;1&quot;/&gt;&lt;/Image&gt;&lt;/ThreeDShapeInfo&gt;"/>
</p:tagLst>
</file>

<file path=ppt/tags/tag9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3&quot;/&gt;&lt;/TableIndex&gt;&lt;/ShapeTextInfo&gt;"/>
</p:tagLst>
</file>

<file path=ppt/tags/tag10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31&quot;/&gt;&lt;lineCharCount val=&quot;12&quot;/&gt;&lt;lineCharCount val=&quot;13&quot;/&gt;&lt;lineCharCount val=&quot;25&quot;/&gt;&lt;lineCharCount val=&quot;34&quot;/&gt;&lt;lineCharCount val=&quot;32&quot;/&gt;&lt;lineCharCount val=&quot;28&quot;/&gt;&lt;/TableIndex&gt;&lt;/ShapeTextInfo&gt;"/>
</p:tagLst>
</file>

<file path=ppt/tags/tag10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quot;/&gt;&lt;/TableIndex&gt;&lt;/ShapeTextInfo&gt;"/>
</p:tagLst>
</file>

<file path=ppt/tags/tag10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9&quot;/&gt;&lt;lineCharCount val=&quot;16&quot;/&gt;&lt;lineCharCount val=&quot;13&quot;/&gt;&lt;lineCharCount val=&quot;12&quot;/&gt;&lt;lineCharCount val=&quot;22&quot;/&gt;&lt;lineCharCount val=&quot;1&quot;/&gt;&lt;lineCharCount val=&quot;6&quot;/&gt;&lt;lineCharCount val=&quot;1&quot;/&gt;&lt;lineCharCount val=&quot;27&quot;/&gt;&lt;/TableIndex&gt;&lt;/ShapeTextInfo&gt;"/>
</p:tagLst>
</file>

<file path=ppt/tags/tag10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5&quot;/&gt;&lt;/TableIndex&gt;&lt;/ShapeTextInfo&gt;"/>
</p:tagLst>
</file>

<file path=ppt/tags/tag104.xml><?xml version="1.0" encoding="utf-8"?>
<p:tagLst xmlns:a="http://schemas.openxmlformats.org/drawingml/2006/main" xmlns:r="http://schemas.openxmlformats.org/officeDocument/2006/relationships" xmlns:p="http://schemas.openxmlformats.org/presentationml/2006/main">
  <p:tag name="PRESENTER_SHAPEINFO" val="&lt;ThreeDShapeInfo&gt;&lt;uuid val=&quot;{30522A3E-C0E2-482B-A1D8-8E34D1DC15FE}&quot;/&gt;&lt;isInvalidForFieldText val=&quot;0&quot;/&gt;&lt;Image&gt;&lt;filename val=&quot;C:\DOCUME~1\swp54152\LOCALS~1\Temp\PR\data\asimages\{30522A3E-C0E2-482B-A1D8-8E34D1DC15FE}_39.png&quot;/&gt;&lt;left val=&quot;5&quot;/&gt;&lt;top val=&quot;99&quot;/&gt;&lt;width val=&quot;712&quot;/&gt;&lt;height val=&quot;425&quot;/&gt;&lt;hasText val=&quot;1&quot;/&gt;&lt;/Image&gt;&lt;/ThreeDShapeInfo&gt;"/>
</p:tagLst>
</file>

<file path=ppt/tags/tag10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5&quot;/&gt;&lt;/TableIndex&gt;&lt;/ShapeTextInfo&gt;"/>
</p:tagLst>
</file>

<file path=ppt/tags/tag10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quot;/&gt;&lt;lineCharCount val=&quot;1&quot;/&gt;&lt;lineCharCount val=&quot;31&quot;/&gt;&lt;lineCharCount val=&quot;42&quot;/&gt;&lt;lineCharCount val=&quot;43&quot;/&gt;&lt;lineCharCount val=&quot;43&quot;/&gt;&lt;lineCharCount val=&quot;43&quot;/&gt;&lt;lineCharCount val=&quot;8&quot;/&gt;&lt;/TableIndex&gt;&lt;/ShapeTextInfo&gt;"/>
</p:tagLst>
</file>

<file path=ppt/tags/tag10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5&quot;/&gt;&lt;/TableIndex&gt;&lt;/ShapeTextInfo&gt;"/>
</p:tagLst>
</file>

<file path=ppt/tags/tag10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quot;/&gt;&lt;lineCharCount val=&quot;1&quot;/&gt;&lt;lineCharCount val=&quot;31&quot;/&gt;&lt;lineCharCount val=&quot;42&quot;/&gt;&lt;lineCharCount val=&quot;43&quot;/&gt;&lt;lineCharCount val=&quot;43&quot;/&gt;&lt;lineCharCount val=&quot;43&quot;/&gt;&lt;lineCharCount val=&quot;8&quot;/&gt;&lt;/TableIndex&gt;&lt;/ShapeTextInfo&gt;"/>
</p:tagLst>
</file>

<file path=ppt/tags/tag10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0&quot;/&gt;&lt;/TableIndex&gt;&lt;/ShapeTextInfo&gt;"/>
</p:tagLst>
</file>

<file path=ppt/tags/tag1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quot;/&gt;&lt;lineCharCount val=&quot;1&quot;/&gt;&lt;lineCharCount val=&quot;1&quot;/&gt;&lt;lineCharCount val=&quot;8&quot;/&gt;&lt;lineCharCount val=&quot;1&quot;/&gt;&lt;lineCharCount val=&quot;6&quot;/&gt;&lt;lineCharCount val=&quot;1&quot;/&gt;&lt;lineCharCount val=&quot;7&quot;/&gt;&lt;/TableIndex&gt;&lt;/ShapeTextInfo&gt;"/>
</p:tagLst>
</file>

<file path=ppt/tags/tag111.xml><?xml version="1.0" encoding="utf-8"?>
<p:tagLst xmlns:a="http://schemas.openxmlformats.org/drawingml/2006/main" xmlns:r="http://schemas.openxmlformats.org/officeDocument/2006/relationships" xmlns:p="http://schemas.openxmlformats.org/presentationml/2006/main">
  <p:tag name="PRESENTER_SHAPEINFO" val="&lt;ThreeDShapeInfo&gt;&lt;uuid val=&quot;{9EAA559D-AD31-4217-B748-DF724692CC74}&quot;/&gt;&lt;isInvalidForFieldText val=&quot;0&quot;/&gt;&lt;Image&gt;&lt;filename val=&quot;C:\DOCUME~1\swp54152\LOCALS~1\Temp\PR\data\asimages\{9EAA559D-AD31-4217-B748-DF724692CC74}_41.png&quot;/&gt;&lt;left val=&quot;223&quot;/&gt;&lt;top val=&quot;161&quot;/&gt;&lt;width val=&quot;471&quot;/&gt;&lt;height val=&quot;284&quot;/&gt;&lt;hasText val=&quot;1&quot;/&gt;&lt;/Image&gt;&lt;/ThreeDShapeInfo&gt;"/>
</p:tagLst>
</file>

<file path=ppt/tags/tag11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7&quot;/&gt;&lt;/TableIndex&gt;&lt;/ShapeTextInfo&gt;"/>
</p:tagLst>
</file>

<file path=ppt/tags/tag11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quot;/&gt;&lt;lineCharCount val=&quot;20&quot;/&gt;&lt;lineCharCount val=&quot;1&quot;/&gt;&lt;lineCharCount val=&quot;21&quot;/&gt;&lt;lineCharCount val=&quot;1&quot;/&gt;&lt;lineCharCount val=&quot;21&quot;/&gt;&lt;lineCharCount val=&quot;1&quot;/&gt;&lt;/TableIndex&gt;&lt;/ShapeTextInfo&gt;"/>
</p:tagLst>
</file>

<file path=ppt/tags/tag114.xml><?xml version="1.0" encoding="utf-8"?>
<p:tagLst xmlns:a="http://schemas.openxmlformats.org/drawingml/2006/main" xmlns:r="http://schemas.openxmlformats.org/officeDocument/2006/relationships" xmlns:p="http://schemas.openxmlformats.org/presentationml/2006/main">
  <p:tag name="PRESENTER_SHAPEINFO" val="&lt;ThreeDShapeInfo&gt;&lt;uuid val=&quot;{4E32DBCC-27EC-4C5B-AB21-934A5F977D2C}&quot;/&gt;&lt;isInvalidForFieldText val=&quot;0&quot;/&gt;&lt;Image&gt;&lt;filename val=&quot;C:\DOCUME~1\swp54152\LOCALS~1\Temp\PR\data\asimages\{4E32DBCC-27EC-4C5B-AB21-934A5F977D2C}_43.png&quot;/&gt;&lt;left val=&quot;373&quot;/&gt;&lt;top val=&quot;131&quot;/&gt;&lt;width val=&quot;333&quot;/&gt;&lt;height val=&quot;309&quot;/&gt;&lt;hasText val=&quot;1&quot;/&gt;&lt;/Image&gt;&lt;/ThreeDShapeInfo&gt;"/>
</p:tagLst>
</file>

<file path=ppt/tags/tag115.xml><?xml version="1.0" encoding="utf-8"?>
<p:tagLst xmlns:a="http://schemas.openxmlformats.org/drawingml/2006/main" xmlns:r="http://schemas.openxmlformats.org/officeDocument/2006/relationships" xmlns:p="http://schemas.openxmlformats.org/presentationml/2006/main">
  <p:tag name="PRESENTER_SHAPEINFO" val="&lt;ThreeDShapeInfo&gt;&lt;uuid val=&quot;{6D8C7FC3-70AE-4F98-9E60-9C62F73DD76E}&quot;/&gt;&lt;isInvalidForFieldText val=&quot;0&quot;/&gt;&lt;Image&gt;&lt;filename val=&quot;C:\DOCUME~1\swp54152\LOCALS~1\Temp\PR\data\asimages\{6D8C7FC3-70AE-4F98-9E60-9C62F73DD76E}_45.png&quot;/&gt;&lt;left val=&quot;0&quot;/&gt;&lt;top val=&quot;19&quot;/&gt;&lt;width val=&quot;721&quot;/&gt;&lt;height val=&quot;501&quot;/&gt;&lt;hasText val=&quot;1&quot;/&gt;&lt;/Image&gt;&lt;/ThreeDShapeInfo&gt;"/>
</p:tagLst>
</file>

<file path=ppt/tags/tag11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5&quot;/&gt;&lt;/TableIndex&gt;&lt;/ShapeTextInfo&gt;"/>
</p:tagLst>
</file>

<file path=ppt/tags/tag11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2&quot;/&gt;&lt;lineCharCount val=&quot;2&quot;/&gt;&lt;lineCharCount val=&quot;2&quot;/&gt;&lt;lineCharCount val=&quot;2&quot;/&gt;&lt;lineCharCount val=&quot;2&quot;/&gt;&lt;lineCharCount val=&quot;2&quot;/&gt;&lt;lineCharCount val=&quot;2&quot;/&gt;&lt;/TableIndex&gt;&lt;/ShapeTextInfo&gt;"/>
</p:tagLst>
</file>

<file path=ppt/tags/tag11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1&quot;/&gt;&lt;lineCharCount val=&quot;8&quot;/&gt;&lt;lineCharCount val=&quot;7&quot;/&gt;&lt;lineCharCount val=&quot;9&quot;/&gt;&lt;lineCharCount val=&quot;19&quot;/&gt;&lt;lineCharCount val=&quot;17&quot;/&gt;&lt;lineCharCount val=&quot;6&quot;/&gt;&lt;/TableIndex&gt;&lt;/ShapeTextInfo&gt;"/>
</p:tagLst>
</file>

<file path=ppt/tags/tag119.xml><?xml version="1.0" encoding="utf-8"?>
<p:tagLst xmlns:a="http://schemas.openxmlformats.org/drawingml/2006/main" xmlns:r="http://schemas.openxmlformats.org/officeDocument/2006/relationships" xmlns:p="http://schemas.openxmlformats.org/presentationml/2006/main">
  <p:tag name="PRESENTER_SHAPEINFO" val="&lt;ThreeDShapeInfo&gt;&lt;uuid val=&quot;{190B169B-E45D-4D53-85E5-FCEC7A9EBD7A}&quot;/&gt;&lt;isInvalidForFieldText val=&quot;0&quot;/&gt;&lt;Image&gt;&lt;filename val=&quot;C:\DOCUME~1\swp54152\LOCALS~1\Temp\PR\data\asimages\{190B169B-E45D-4D53-85E5-FCEC7A9EBD7A}_46.png&quot;/&gt;&lt;left val=&quot;0&quot;/&gt;&lt;top val=&quot;42&quot;/&gt;&lt;width val=&quot;723&quot;/&gt;&lt;height val=&quot;520&quot;/&gt;&lt;hasText val=&quot;1&quot;/&gt;&lt;/Image&gt;&lt;/ThreeDShapeInfo&gt;"/>
</p:tagLst>
</file>

<file path=ppt/tags/tag12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5&quot;/&gt;&lt;/TableIndex&gt;&lt;/ShapeTextInfo&gt;"/>
  <p:tag name="PRESENTER_SHAPEINFO" val="&lt;ThreeDShapeInfo&gt;&lt;uuid val=&quot;{5D158C73-B643-4DC0-8A83-8EA37ACD5295}&quot;/&gt;&lt;isInvalidForFieldText val=&quot;0&quot;/&gt;&lt;Image&gt;&lt;filename val=&quot;C:\DOCUME~1\swp54152\LOCALS~1\Temp\PR\data\asimages\{5D158C73-B643-4DC0-8A83-8EA37ACD5295}_46.png&quot;/&gt;&lt;left val=&quot;36&quot;/&gt;&lt;top val=&quot;240&quot;/&gt;&lt;width val=&quot;650&quot;/&gt;&lt;height val=&quot;49&quot;/&gt;&lt;hasText val=&quot;1&quot;/&gt;&lt;/Image&gt;&lt;/ThreeDShapeInfo&gt;"/>
</p:tagLst>
</file>

<file path=ppt/tags/tag12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3&quot;/&gt;&lt;/TableIndex&gt;&lt;/ShapeTextInfo&gt;"/>
</p:tagLst>
</file>

<file path=ppt/tags/tag12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6&quot;/&gt;&lt;lineCharCount val=&quot;4&quot;/&gt;&lt;lineCharCount val=&quot;8&quot;/&gt;&lt;lineCharCount val=&quot;18&quot;/&gt;&lt;lineCharCount val=&quot;15&quot;/&gt;&lt;lineCharCount val=&quot;26&quot;/&gt;&lt;/TableIndex&gt;&lt;/ShapeTextInfo&gt;"/>
</p:tagLst>
</file>

<file path=ppt/tags/tag123.xml><?xml version="1.0" encoding="utf-8"?>
<p:tagLst xmlns:a="http://schemas.openxmlformats.org/drawingml/2006/main" xmlns:r="http://schemas.openxmlformats.org/officeDocument/2006/relationships" xmlns:p="http://schemas.openxmlformats.org/presentationml/2006/main">
  <p:tag name="PRESENTER_SHAPEINFO" val="&lt;ThreeDShapeInfo&gt;&lt;uuid val=&quot;{59D24E4E-9F34-4C39-81F6-3CD21A193D4E}&quot;/&gt;&lt;isInvalidForFieldText val=&quot;0&quot;/&gt;&lt;Image&gt;&lt;filename val=&quot;C:\DOCUME~1\swp54152\LOCALS~1\Temp\PR\data\asimages\{59D24E4E-9F34-4C39-81F6-3CD21A193D4E}_47.png&quot;/&gt;&lt;left val=&quot;30&quot;/&gt;&lt;top val=&quot;65&quot;/&gt;&lt;width val=&quot;625&quot;/&gt;&lt;height val=&quot;415&quot;/&gt;&lt;hasText val=&quot;1&quot;/&gt;&lt;/Image&gt;&lt;/ThreeDShapeInfo&gt;"/>
</p:tagLst>
</file>

<file path=ppt/tags/tag12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7&quot;/&gt;&lt;/TableIndex&gt;&lt;/ShapeTextInfo&gt;"/>
</p:tagLst>
</file>

<file path=ppt/tags/tag12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3&quot;/&gt;&lt;lineCharCount val=&quot;17&quot;/&gt;&lt;lineCharCount val=&quot;9&quot;/&gt;&lt;lineCharCount val=&quot;8&quot;/&gt;&lt;lineCharCount val=&quot;14&quot;/&gt;&lt;lineCharCount val=&quot;17&quot;/&gt;&lt;lineCharCount val=&quot;1&quot;/&gt;&lt;lineCharCount val=&quot;1&quot;/&gt;&lt;/TableIndex&gt;&lt;/ShapeTextInfo&gt;"/>
</p:tagLst>
</file>

<file path=ppt/tags/tag126.xml><?xml version="1.0" encoding="utf-8"?>
<p:tagLst xmlns:a="http://schemas.openxmlformats.org/drawingml/2006/main" xmlns:r="http://schemas.openxmlformats.org/officeDocument/2006/relationships" xmlns:p="http://schemas.openxmlformats.org/presentationml/2006/main">
  <p:tag name="PRESENTER_SHAPEINFO" val="&lt;ThreeDShapeInfo&gt;&lt;uuid val=&quot;{A501FEC6-29A0-4A59-8FA3-DD9C3055F825}&quot;/&gt;&lt;isInvalidForFieldText val=&quot;0&quot;/&gt;&lt;Image&gt;&lt;filename val=&quot;C:\DOCUME~1\swp54152\LOCALS~1\Temp\PR\data\asimages\{A501FEC6-29A0-4A59-8FA3-DD9C3055F825}_48.png&quot;/&gt;&lt;left val=&quot;405&quot;/&gt;&lt;top val=&quot;120&quot;/&gt;&lt;width val=&quot;300&quot;/&gt;&lt;height val=&quot;298&quot;/&gt;&lt;hasText val=&quot;1&quot;/&gt;&lt;/Image&gt;&lt;/ThreeDShapeInfo&gt;"/>
</p:tagLst>
</file>

<file path=ppt/tags/tag12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28.xml><?xml version="1.0" encoding="utf-8"?>
<p:tagLst xmlns:a="http://schemas.openxmlformats.org/drawingml/2006/main" xmlns:r="http://schemas.openxmlformats.org/officeDocument/2006/relationships" xmlns:p="http://schemas.openxmlformats.org/presentationml/2006/main">
  <p:tag name="PRESENTER_SHAPEINFO" val="&lt;ThreeDShapeInfo&gt;&lt;uuid val=&quot;{DCEA9693-9659-4BF0-AB7D-43D88FAF57FE}&quot;/&gt;&lt;isInvalidForFieldText val=&quot;0&quot;/&gt;&lt;Image&gt;&lt;filename val=&quot;C:\DOCUME~1\swp54152\LOCALS~1\Temp\PR\data\asimages\{DCEA9693-9659-4BF0-AB7D-43D88FAF57FE}_51.png&quot;/&gt;&lt;left val=&quot;115&quot;/&gt;&lt;top val=&quot;64&quot;/&gt;&lt;width val=&quot;500&quot;/&gt;&lt;height val=&quot;390&quot;/&gt;&lt;hasText val=&quot;1&quot;/&gt;&lt;/Image&gt;&lt;/ThreeDShapeInfo&gt;"/>
</p:tagLst>
</file>

<file path=ppt/tags/tag12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4&quot;/&gt;&lt;/TableIndex&gt;&lt;/ShapeTextInfo&gt;"/>
  <p:tag name="PRESENTER_SHAPEINFO" val="&lt;ThreeDShapeInfo&gt;&lt;uuid val=&quot;{8D97F412-4E78-4633-B120-0A0B302A5D5C}&quot;/&gt;&lt;isInvalidForFieldText val=&quot;0&quot;/&gt;&lt;Image&gt;&lt;filename val=&quot;C:\DOCUME~1\swp54152\LOCALS~1\Temp\PR\data\asimages\{8D97F412-4E78-4633-B120-0A0B302A5D5C}_51.png&quot;/&gt;&lt;left val=&quot;53&quot;/&gt;&lt;top val=&quot;340&quot;/&gt;&lt;width val=&quot;614&quot;/&gt;&lt;height val=&quot;118&quot;/&gt;&lt;hasText val=&quot;1&quot;/&gt;&lt;/Image&gt;&lt;/ThreeDShapeInfo&gt;"/>
</p:tagLst>
</file>

<file path=ppt/tags/tag13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1&quot;/&gt;&lt;/TableIndex&gt;&lt;/ShapeTextInfo&gt;"/>
</p:tagLst>
</file>

<file path=ppt/tags/tag13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3&quot;/&gt;&lt;lineCharCount val=&quot;19&quot;/&gt;&lt;lineCharCount val=&quot;20&quot;/&gt;&lt;lineCharCount val=&quot;15&quot;/&gt;&lt;lineCharCount val=&quot;13&quot;/&gt;&lt;lineCharCount val=&quot;1&quot;/&gt;&lt;lineCharCount val=&quot;18&quot;/&gt;&lt;lineCharCount val=&quot;15&quot;/&gt;&lt;/TableIndex&gt;&lt;/ShapeTextInfo&gt;"/>
</p:tagLst>
</file>

<file path=ppt/tags/tag13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4&quot;/&gt;&lt;lineCharCount val=&quot;23&quot;/&gt;&lt;lineCharCount val=&quot;17&quot;/&gt;&lt;lineCharCount val=&quot;7&quot;/&gt;&lt;lineCharCount val=&quot;1&quot;/&gt;&lt;lineCharCount val=&quot;19&quot;/&gt;&lt;lineCharCount val=&quot;9&quot;/&gt;&lt;lineCharCount val=&quot;1&quot;/&gt;&lt;lineCharCount val=&quot;18&quot;/&gt;&lt;lineCharCount val=&quot;19&quot;/&gt;&lt;lineCharCount val=&quot;7&quot;/&gt;&lt;lineCharCount val=&quot;1&quot;/&gt;&lt;lineCharCount val=&quot;17&quot;/&gt;&lt;lineCharCount val=&quot;19&quot;/&gt;&lt;lineCharCount val=&quot;20&quot;/&gt;&lt;/TableIndex&gt;&lt;/ShapeTextInfo&gt;"/>
</p:tagLst>
</file>

<file path=ppt/tags/tag13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8&quot;/&gt;&lt;/TableIndex&gt;&lt;/ShapeTextInfo&gt;"/>
</p:tagLst>
</file>

<file path=ppt/tags/tag13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0&quot;/&gt;&lt;lineCharCount val=&quot;9&quot;/&gt;&lt;lineCharCount val=&quot;9&quot;/&gt;&lt;lineCharCount val=&quot;9&quot;/&gt;&lt;lineCharCount val=&quot;10&quot;/&gt;&lt;lineCharCount val=&quot;17&quot;/&gt;&lt;/TableIndex&gt;&lt;/ShapeTextInfo&gt;"/>
</p:tagLst>
</file>

<file path=ppt/tags/tag13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8&quot;/&gt;&lt;lineCharCount val=&quot;7&quot;/&gt;&lt;lineCharCount val=&quot;18&quot;/&gt;&lt;lineCharCount val=&quot;6&quot;/&gt;&lt;lineCharCount val=&quot;18&quot;/&gt;&lt;lineCharCount val=&quot;19&quot;/&gt;&lt;lineCharCount val=&quot;21&quot;/&gt;&lt;lineCharCount val=&quot;1&quot;/&gt;&lt;/TableIndex&gt;&lt;/ShapeTextInfo&gt;"/>
</p:tagLst>
</file>

<file path=ppt/tags/tag13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80&quot;/&gt;&lt;/TableIndex&gt;&lt;/ShapeTextInfo&gt;"/>
</p:tagLst>
</file>

<file path=ppt/tags/tag13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3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1&quot;/&gt;&lt;/TableIndex&gt;&lt;/ShapeTextInfo&gt;"/>
</p:tagLst>
</file>

<file path=ppt/tags/tag13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2&quot;/&gt;&lt;/TableIndex&gt;&lt;/ShapeTextInfo&gt;"/>
</p:tagLst>
</file>

<file path=ppt/tags/tag14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8&quot;/&gt;&lt;/TableIndex&gt;&lt;/ShapeTextInfo&gt;"/>
</p:tagLst>
</file>

<file path=ppt/tags/tag14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1&quot;/&gt;&lt;/TableIndex&gt;&lt;/ShapeTextInfo&gt;"/>
</p:tagLst>
</file>

<file path=ppt/tags/tag14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4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33&quot;/&gt;&lt;lineCharCount val=&quot;31&quot;/&gt;&lt;lineCharCount val=&quot;21&quot;/&gt;&lt;/TableIndex&gt;&lt;/ShapeTextInfo&gt;"/>
</p:tagLst>
</file>

<file path=ppt/tags/tag14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7&quot;/&gt;&lt;lineCharCount val=&quot;22&quot;/&gt;&lt;/TableIndex&gt;&lt;/ShapeTextInfo&gt;"/>
</p:tagLst>
</file>

<file path=ppt/tags/tag14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22&quot;/&gt;&lt;lineCharCount val=&quot;24&quot;/&gt;&lt;lineCharCount val=&quot;19&quot;/&gt;&lt;lineCharCount val=&quot;22&quot;/&gt;&lt;lineCharCount val=&quot;21&quot;/&gt;&lt;lineCharCount val=&quot;15&quot;/&gt;&lt;lineCharCount val=&quot;32&quot;/&gt;&lt;lineCharCount val=&quot;13&quot;/&gt;&lt;lineCharCount val=&quot;33&quot;/&gt;&lt;lineCharCount val=&quot;5&quot;/&gt;&lt;lineCharCount val=&quot;24&quot;/&gt;&lt;/TableIndex&gt;&lt;/ShapeTextInfo&gt;"/>
</p:tagLst>
</file>

<file path=ppt/tags/tag14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34&quot;/&gt;&lt;lineCharCount val=&quot;1&quot;/&gt;&lt;lineCharCount val=&quot;5&quot;/&gt;&lt;/TableIndex&gt;&lt;/ShapeTextInfo&gt;"/>
  <p:tag name="PRESENTER_SHAPEINFO" val="&lt;ThreeDShapeInfo&gt;&lt;uuid val=&quot;{1F14CBDA-9868-42D7-9F0A-182189F15D2C}&quot;/&gt;&lt;isInvalidForFieldText val=&quot;0&quot;/&gt;&lt;Image&gt;&lt;filename val=&quot;C:\DOCUME~1\swp54152\LOCALS~1\Temp\PR\data\asimages\{1F14CBDA-9868-42D7-9F0A-182189F15D2C}_20.png&quot;/&gt;&lt;left val=&quot;-6&quot;/&gt;&lt;top val=&quot;228&quot;/&gt;&lt;width val=&quot;738&quot;/&gt;&lt;height val=&quot;148&quot;/&gt;&lt;hasText val=&quot;1&quot;/&gt;&lt;/Image&gt;&lt;/ThreeDShapeInfo&gt;"/>
</p:tagLst>
</file>

<file path=ppt/tags/tag14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7&quot;/&gt;&lt;/TableIndex&gt;&lt;/ShapeTextInfo&gt;"/>
</p:tagLst>
</file>

<file path=ppt/tags/tag14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2&quot;/&gt;&lt;lineCharCount val=&quot;1&quot;/&gt;&lt;lineCharCount val=&quot;2&quot;/&gt;&lt;lineCharCount val=&quot;1&quot;/&gt;&lt;lineCharCount val=&quot;2&quot;/&gt;&lt;lineCharCount val=&quot;1&quot;/&gt;&lt;lineCharCount val=&quot;2&quot;/&gt;&lt;lineCharCount val=&quot;1&quot;/&gt;&lt;lineCharCount val=&quot;1&quot;/&gt;&lt;/TableIndex&gt;&lt;/ShapeTextInfo&gt;"/>
</p:tagLst>
</file>

<file path=ppt/tags/tag14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5&quot;/&gt;&lt;/TableIndex&gt;&lt;/ShapeTextInfo&gt;"/>
</p:tagLst>
</file>

<file path=ppt/tags/tag15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5&quot;/&gt;&lt;/TableIndex&gt;&lt;/ShapeTextInfo&gt;"/>
</p:tagLst>
</file>

<file path=ppt/tags/tag15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8&quot;/&gt;&lt;/TableIndex&gt;&lt;/ShapeTextInfo&gt;"/>
</p:tagLst>
</file>

<file path=ppt/tags/tag15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3&quot;/&gt;&lt;/TableIndex&gt;&lt;/ShapeTextInfo&gt;"/>
</p:tagLst>
</file>

<file path=ppt/tags/tag15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2&quot;/&gt;&lt;lineCharCount val=&quot;2&quot;/&gt;&lt;lineCharCount val=&quot;1&quot;/&gt;&lt;lineCharCount val=&quot;2&quot;/&gt;&lt;lineCharCount val=&quot;1&quot;/&gt;&lt;lineCharCount val=&quot;1&quot;/&gt;&lt;lineCharCount val=&quot;2&quot;/&gt;&lt;lineCharCount val=&quot;1&quot;/&gt;&lt;lineCharCount val=&quot;1&quot;/&gt;&lt;lineCharCount val=&quot;2&quot;/&gt;&lt;lineCharCount val=&quot;1&quot;/&gt;&lt;lineCharCount val=&quot;1&quot;/&gt;&lt;lineCharCount val=&quot;1&quot;/&gt;&lt;/TableIndex&gt;&lt;/ShapeTextInfo&gt;"/>
</p:tagLst>
</file>

<file path=ppt/tags/tag15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6&quot;/&gt;&lt;/TableIndex&gt;&lt;/ShapeTextInfo&gt;"/>
</p:tagLst>
</file>

<file path=ppt/tags/tag15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39&quot;/&gt;&lt;lineCharCount val=&quot;36&quot;/&gt;&lt;lineCharCount val=&quot;7&quot;/&gt;&lt;/TableIndex&gt;&lt;/ShapeTextInfo&gt;"/>
</p:tagLst>
</file>

<file path=ppt/tags/tag15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29&quot;/&gt;&lt;lineCharCount val=&quot;32&quot;/&gt;&lt;lineCharCount val=&quot;33&quot;/&gt;&lt;/TableIndex&gt;&lt;/ShapeTextInfo&gt;"/>
</p:tagLst>
</file>

<file path=ppt/tags/tag15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29&quot;/&gt;&lt;lineCharCount val=&quot;39&quot;/&gt;&lt;lineCharCount val=&quot;12&quot;/&gt;&lt;/TableIndex&gt;&lt;/ShapeTextInfo&gt;"/>
</p:tagLst>
</file>

<file path=ppt/tags/tag15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4&quot;/&gt;&lt;/TableIndex&gt;&lt;/ShapeTextInfo&gt;"/>
</p:tagLst>
</file>

<file path=ppt/tags/tag15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9&quot;/&gt;&lt;/TableIndex&gt;&lt;/ShapeTextInfo&gt;"/>
</p:tagLst>
</file>

<file path=ppt/tags/tag16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9&quot;/&gt;&lt;lineCharCount val=&quot;10&quot;/&gt;&lt;/TableIndex&gt;&lt;/ShapeTextInfo&gt;"/>
  <p:tag name="PRESENTER_SHAPEINFO" val="&lt;ThreeDShapeInfo&gt;&lt;uuid val=&quot;{6D8ACB3D-D5BD-47DA-A5ED-490015B8C869}&quot;/&gt;&lt;isInvalidForFieldText val=&quot;0&quot;/&gt;&lt;Image&gt;&lt;filename val=&quot;C:\DOCUME~1\swp54152\LOCALS~1\Temp\PR\data\asimages\{6D8ACB3D-D5BD-47DA-A5ED-490015B8C869}_14.png&quot;/&gt;&lt;left val=&quot;31&quot;/&gt;&lt;top val=&quot;345&quot;/&gt;&lt;width val=&quot;176&quot;/&gt;&lt;height val=&quot;76&quot;/&gt;&lt;hasText val=&quot;1&quot;/&gt;&lt;/Image&gt;&lt;/ThreeDShapeInfo&gt;"/>
</p:tagLst>
</file>

<file path=ppt/tags/tag16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6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6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8&quot;/&gt;&lt;lineCharCount val=&quot;10&quot;/&gt;&lt;lineCharCount val=&quot;10&quot;/&gt;&lt;lineCharCount val=&quot;5&quot;/&gt;&lt;/TableIndex&gt;&lt;/ShapeTextInfo&gt;"/>
  <p:tag name="PRESENTER_SHAPEINFO" val="&lt;ThreeDShapeInfo&gt;&lt;uuid val=&quot;{83E2B98C-3C69-4FC0-A81F-D3F229205478}&quot;/&gt;&lt;isInvalidForFieldText val=&quot;0&quot;/&gt;&lt;Image&gt;&lt;filename val=&quot;C:\DOCUME~1\swp54152\LOCALS~1\Temp\PR\data\asimages\{83E2B98C-3C69-4FC0-A81F-D3F229205478}_14.png&quot;/&gt;&lt;left val=&quot;480&quot;/&gt;&lt;top val=&quot;222&quot;/&gt;&lt;width val=&quot;271&quot;/&gt;&lt;height val=&quot;155&quot;/&gt;&lt;hasText val=&quot;1&quot;/&gt;&lt;/Image&gt;&lt;/ThreeDShapeInfo&gt;"/>
</p:tagLst>
</file>

<file path=ppt/tags/tag16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6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9&quot;/&gt;&lt;lineCharCount val=&quot;12&quot;/&gt;&lt;/TableIndex&gt;&lt;/ShapeTextInfo&gt;"/>
  <p:tag name="PRESENTER_SHAPEINFO" val="&lt;ThreeDShapeInfo&gt;&lt;uuid val=&quot;{F70FC266-3E68-425E-AB6C-98403E89D9B2}&quot;/&gt;&lt;isInvalidForFieldText val=&quot;0&quot;/&gt;&lt;Image&gt;&lt;filename val=&quot;C:\DOCUME~1\swp54152\LOCALS~1\Temp\PR\data\asimages\{F70FC266-3E68-425E-AB6C-98403E89D9B2}_14.png&quot;/&gt;&lt;left val=&quot;487&quot;/&gt;&lt;top val=&quot;90&quot;/&gt;&lt;width val=&quot;209&quot;/&gt;&lt;height val=&quot;77&quot;/&gt;&lt;hasText val=&quot;1&quot;/&gt;&lt;/Image&gt;&lt;/ThreeDShapeInfo&gt;"/>
</p:tagLst>
</file>

<file path=ppt/tags/tag16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6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6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6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7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7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7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7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7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75.xml><?xml version="1.0" encoding="utf-8"?>
<p:tagLst xmlns:a="http://schemas.openxmlformats.org/drawingml/2006/main" xmlns:r="http://schemas.openxmlformats.org/officeDocument/2006/relationships" xmlns:p="http://schemas.openxmlformats.org/presentationml/2006/main">
  <p:tag name="PRESENTER_SHAPEINFO" val="&lt;ThreeDShapeInfo&gt;&lt;uuid val=&quot;{3DCB3C8B-904A-4039-9A03-644EB92259D6}&quot;/&gt;&lt;isInvalidForFieldText val=&quot;0&quot;/&gt;&lt;Image&gt;&lt;filename val=&quot;C:\DOCUME~1\swp54152\LOCALS~1\Temp\PR\data\asimages\{3DCB3C8B-904A-4039-9A03-644EB92259D6}_15.png&quot;/&gt;&lt;left val=&quot;81&quot;/&gt;&lt;top val=&quot;59&quot;/&gt;&lt;width val=&quot;561&quot;/&gt;&lt;height val=&quot;426&quot;/&gt;&lt;hasText val=&quot;1&quot;/&gt;&lt;/Image&gt;&lt;/ThreeDShapeInfo&gt;"/>
</p:tagLst>
</file>

<file path=ppt/tags/tag17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5&quot;/&gt;&lt;/TableIndex&gt;&lt;/ShapeTextInfo&gt;"/>
</p:tagLst>
</file>

<file path=ppt/tags/tag17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22&quot;/&gt;&lt;lineCharCount val=&quot;1&quot;/&gt;&lt;lineCharCount val=&quot;26&quot;/&gt;&lt;lineCharCount val=&quot;1&quot;/&gt;&lt;lineCharCount val=&quot;24&quot;/&gt;&lt;/TableIndex&gt;&lt;/ShapeTextInfo&gt;"/>
</p:tagLst>
</file>

<file path=ppt/tags/tag17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6&quot;/&gt;&lt;lineCharCount val=&quot;15&quot;/&gt;&lt;lineCharCount val=&quot;1&quot;/&gt;&lt;lineCharCount val=&quot;19&quot;/&gt;&lt;lineCharCount val=&quot;14&quot;/&gt;&lt;lineCharCount val=&quot;1&quot;/&gt;&lt;lineCharCount val=&quot;19&quot;/&gt;&lt;lineCharCount val=&quot;14&quot;/&gt;&lt;/TableIndex&gt;&lt;/ShapeTextInfo&gt;"/>
</p:tagLst>
</file>

<file path=ppt/tags/tag17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9&quot;/&gt;&lt;/TableIndex&gt;&lt;/ShapeTextInfo&gt;"/>
</p:tagLst>
</file>

<file path=ppt/tags/tag18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2&quot;/&gt;&lt;/TableIndex&gt;&lt;/ShapeTextInfo&gt;"/>
  <p:tag name="PRESENTER_SHAPEINFO" val="&lt;ThreeDShapeInfo&gt;&lt;uuid val=&quot;{1BAB799C-381F-48CE-919A-67C23716DF16}&quot;/&gt;&lt;isInvalidForFieldText val=&quot;0&quot;/&gt;&lt;Image&gt;&lt;filename val=&quot;C:\DOCUME~1\swp54152\LOCALS~1\Temp\PR\data\asimages\{1BAB799C-381F-48CE-919A-67C23716DF16}_17.png&quot;/&gt;&lt;left val=&quot;35&quot;/&gt;&lt;top val=&quot;10&quot;/&gt;&lt;width val=&quot;650&quot;/&gt;&lt;height val=&quot;61&quot;/&gt;&lt;hasText val=&quot;1&quot;/&gt;&lt;/Image&gt;&lt;/ThreeDShapeInfo&gt;"/>
</p:tagLst>
</file>

<file path=ppt/tags/tag18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18&quot;/&gt;&lt;lineCharCount val=&quot;15&quot;/&gt;&lt;lineCharCount val=&quot;12&quot;/&gt;&lt;/TableIndex&gt;&lt;/ShapeTextInfo&gt;"/>
  <p:tag name="PRESENTER_SHAPEINFO" val="&lt;TextEffect&gt;&lt;Image&gt;&lt;filename val=&quot;C:\DOCUME~1\swp54152\LOCALS~1\Temp\PR\data\asimages\{92FB42EB-7119-41CA-9832-75D60A2E582D}_1.png_crop.png&quot;/&gt;&lt;left val=&quot;42&quot;/&gt;&lt;top val=&quot;94&quot;/&gt;&lt;width val=&quot;236&quot;/&gt;&lt;height val=&quot;32&quot;/&gt;&lt;hasText val=&quot;1&quot;/&gt;&lt;paraId val=&quot;1&quot;/&gt;&lt;/Image&gt;&lt;Image&gt;&lt;filename val=&quot;C:\DOCUME~1\swp54152\LOCALS~1\Temp\PR\data\asimages\{1A3C7188-2462-4B98-B7B0-9EC17E232B91}_1.png_crop.png&quot;/&gt;&lt;left val=&quot;42&quot;/&gt;&lt;top val=&quot;141&quot;/&gt;&lt;width val=&quot;210&quot;/&gt;&lt;height val=&quot;31&quot;/&gt;&lt;hasText val=&quot;1&quot;/&gt;&lt;paraId val=&quot;2&quot;/&gt;&lt;/Image&gt;&lt;Image&gt;&lt;filename val=&quot;C:\DOCUME~1\swp54152\LOCALS~1\Temp\PR\data\asimages\{17B97E28-2679-449D-A53A-D8250219108E}_1.png_crop.png&quot;/&gt;&lt;left val=&quot;42&quot;/&gt;&lt;top val=&quot;187&quot;/&gt;&lt;width val=&quot;167&quot;/&gt;&lt;height val=&quot;31&quot;/&gt;&lt;hasText val=&quot;1&quot;/&gt;&lt;paraId val=&quot;3&quot;/&gt;&lt;/Image&gt;&lt;/TextEffect&gt;"/>
</p:tagLst>
</file>

<file path=ppt/tags/tag18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18&quot;/&gt;&lt;lineCharCount val=&quot;22&quot;/&gt;&lt;lineCharCount val=&quot;15&quot;/&gt;&lt;lineCharCount val=&quot;10&quot;/&gt;&lt;/TableIndex&gt;&lt;/ShapeTextInfo&gt;"/>
  <p:tag name="PRESENTER_SHAPEINFO" val="&lt;TextEffect&gt;&lt;Image&gt;&lt;filename val=&quot;C:\DOCUME~1\swp54152\LOCALS~1\Temp\PR\data\asimages\{E8D111EA-7DB9-470B-9655-B35907782CF3}_1.png_crop.png&quot;/&gt;&lt;left val=&quot;372&quot;/&gt;&lt;top val=&quot;94&quot;/&gt;&lt;width val=&quot;221&quot;/&gt;&lt;height val=&quot;32&quot;/&gt;&lt;hasText val=&quot;1&quot;/&gt;&lt;paraId val=&quot;1&quot;/&gt;&lt;/Image&gt;&lt;Image&gt;&lt;filename val=&quot;C:\DOCUME~1\swp54152\LOCALS~1\Temp\PR\data\asimages\{6E8A38D2-ADF9-4DA8-9442-E60DA1C492CF}_1.png_crop.png&quot;/&gt;&lt;left val=&quot;372&quot;/&gt;&lt;top val=&quot;140&quot;/&gt;&lt;width val=&quot;287&quot;/&gt;&lt;height val=&quot;108&quot;/&gt;&lt;hasText val=&quot;1&quot;/&gt;&lt;paraId val=&quot;2&quot;/&gt;&lt;/Image&gt;&lt;/TextEffect&gt;"/>
</p:tagLst>
</file>

<file path=ppt/tags/tag18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9&quot;/&gt;&lt;/TableIndex&gt;&lt;/ShapeTextInfo&gt;"/>
  <p:tag name="PRESENTER_SHAPEINFO" val="&lt;ThreeDShapeInfo&gt;&lt;uuid val=&quot;{E850D21C-ED61-4DC5-AD21-3022D46A7255}&quot;/&gt;&lt;isInvalidForFieldText val=&quot;0&quot;/&gt;&lt;Image&gt;&lt;filename val=&quot;C:\DOCUME~1\swp54152\LOCALS~1\Temp\PR\data\asimages\{E850D21C-ED61-4DC5-AD21-3022D46A7255}_17.png&quot;/&gt;&lt;left val=&quot;154&quot;/&gt;&lt;top val=&quot;285&quot;/&gt;&lt;width val=&quot;407&quot;/&gt;&lt;height val=&quot;55&quot;/&gt;&lt;hasText val=&quot;1&quot;/&gt;&lt;/Image&gt;&lt;/ThreeDShapeInfo&gt;"/>
</p:tagLst>
</file>

<file path=ppt/tags/tag18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0&quot;/&gt;&lt;/TableIndex&gt;&lt;/ShapeTextInfo&gt;"/>
  <p:tag name="PRESENTER_SHAPEINFO" val="&lt;ThreeDShapeInfo&gt;&lt;uuid val=&quot;{0DD9CDC9-E03D-4A0F-9EE7-1A03E5BEA8B7}&quot;/&gt;&lt;isInvalidForFieldText val=&quot;0&quot;/&gt;&lt;Image&gt;&lt;filename val=&quot;C:\DOCUME~1\swp54152\LOCALS~1\Temp\PR\data\asimages\{0DD9CDC9-E03D-4A0F-9EE7-1A03E5BEA8B7}_17.png&quot;/&gt;&lt;left val=&quot;142&quot;/&gt;&lt;top val=&quot;380&quot;/&gt;&lt;width val=&quot;431&quot;/&gt;&lt;height val=&quot;55&quot;/&gt;&lt;hasText val=&quot;1&quot;/&gt;&lt;/Image&gt;&lt;/ThreeDShapeInfo&gt;"/>
</p:tagLst>
</file>

<file path=ppt/tags/tag18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4&quot;/&gt;&lt;/TableIndex&gt;&lt;/ShapeTextInfo&gt;"/>
  <p:tag name="PRESENTER_SHAPEINFO" val="&lt;ThreeDShapeInfo&gt;&lt;uuid val=&quot;{6478B2FB-073F-4D54-A0C6-380573CAAD6D}&quot;/&gt;&lt;isInvalidForFieldText val=&quot;0&quot;/&gt;&lt;Image&gt;&lt;filename val=&quot;C:\DOCUME~1\swp54152\LOCALS~1\Temp\PR\data\asimages\{6478B2FB-073F-4D54-A0C6-380573CAAD6D}_18.png&quot;/&gt;&lt;left val=&quot;160&quot;/&gt;&lt;top val=&quot;23&quot;/&gt;&lt;width val=&quot;400&quot;/&gt;&lt;height val=&quot;61&quot;/&gt;&lt;hasText val=&quot;1&quot;/&gt;&lt;/Image&gt;&lt;/ThreeDShapeInfo&gt;"/>
</p:tagLst>
</file>

<file path=ppt/tags/tag18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25&quot;/&gt;&lt;lineCharCount val=&quot;1&quot;/&gt;&lt;lineCharCount val=&quot;19&quot;/&gt;&lt;lineCharCount val=&quot;1&quot;/&gt;&lt;lineCharCount val=&quot;31&quot;/&gt;&lt;lineCharCount val=&quot;1&quot;/&gt;&lt;lineCharCount val=&quot;7&quot;/&gt;&lt;/TableIndex&gt;&lt;/ShapeTextInfo&gt;"/>
  <p:tag name="PRESENTER_SHAPEINFO" val="&lt;TextEffect&gt;&lt;Image&gt;&lt;filename val=&quot;C:\DOCUME~1\swp54152\LOCALS~1\Temp\PR\data\asimages\{A4805295-9562-4E93-BE65-23DD9BE81E42}_1.png_crop.png&quot;/&gt;&lt;left val=&quot;51&quot;/&gt;&lt;top val=&quot;143&quot;/&gt;&lt;width val=&quot;466&quot;/&gt;&lt;height val=&quot;33&quot;/&gt;&lt;hasText val=&quot;1&quot;/&gt;&lt;paraId val=&quot;1&quot;/&gt;&lt;/Image&gt;&lt;Image&gt;&lt;filename val=&quot;C:\DOCUME~1\swp54152\LOCALS~1\Temp\PR\data\asimages\{06A12CE1-B6AB-45D6-8E32-9F8C2D472452}_1.png_crop.png&quot;/&gt;&lt;left val=&quot;651&quot;/&gt;&lt;top val=&quot;413&quot;/&gt;&lt;width val=&quot;0&quot;/&gt;&lt;height val=&quot;0&quot;/&gt;&lt;hasText val=&quot;1&quot;/&gt;&lt;paraId val=&quot;2&quot;/&gt;&lt;/Image&gt;&lt;Image&gt;&lt;filename val=&quot;C:\DOCUME~1\swp54152\LOCALS~1\Temp\PR\data\asimages\{4CBA5C26-39A7-4745-9DD2-D516E53EE8EC}_1.png_crop.png&quot;/&gt;&lt;left val=&quot;51&quot;/&gt;&lt;top val=&quot;220&quot;/&gt;&lt;width val=&quot;338&quot;/&gt;&lt;height val=&quot;27&quot;/&gt;&lt;hasText val=&quot;1&quot;/&gt;&lt;paraId val=&quot;3&quot;/&gt;&lt;/Image&gt;&lt;Image&gt;&lt;filename val=&quot;C:\DOCUME~1\swp54152\LOCALS~1\Temp\PR\data\asimages\{1C6CCC6F-29FF-400D-AB45-CC9ED92BC911}_1.png_crop.png&quot;/&gt;&lt;left val=&quot;651&quot;/&gt;&lt;top val=&quot;413&quot;/&gt;&lt;width val=&quot;0&quot;/&gt;&lt;height val=&quot;0&quot;/&gt;&lt;hasText val=&quot;1&quot;/&gt;&lt;paraId val=&quot;4&quot;/&gt;&lt;/Image&gt;&lt;Image&gt;&lt;filename val=&quot;C:\DOCUME~1\swp54152\LOCALS~1\Temp\PR\data\asimages\{5367DD23-856E-464D-8055-17C3DCB3B89B}_1.png_crop.png&quot;/&gt;&lt;left val=&quot;51&quot;/&gt;&lt;top val=&quot;297&quot;/&gt;&lt;width val=&quot;583&quot;/&gt;&lt;height val=&quot;28&quot;/&gt;&lt;hasText val=&quot;1&quot;/&gt;&lt;paraId val=&quot;5&quot;/&gt;&lt;/Image&gt;&lt;Image&gt;&lt;filename val=&quot;C:\DOCUME~1\swp54152\LOCALS~1\Temp\PR\data\asimages\{D880936E-490B-4D61-B8E0-AC9A647BEED1}_1.png_crop.png&quot;/&gt;&lt;left val=&quot;651&quot;/&gt;&lt;top val=&quot;413&quot;/&gt;&lt;width val=&quot;0&quot;/&gt;&lt;height val=&quot;0&quot;/&gt;&lt;hasText val=&quot;1&quot;/&gt;&lt;paraId val=&quot;6&quot;/&gt;&lt;/Image&gt;&lt;Image&gt;&lt;filename val=&quot;C:\DOCUME~1\swp54152\LOCALS~1\Temp\PR\data\asimages\{7B237065-35E5-4630-87A8-2867074F1A42}_1.png_crop.png&quot;/&gt;&lt;left val=&quot;49&quot;/&gt;&lt;top val=&quot;374&quot;/&gt;&lt;width val=&quot;139&quot;/&gt;&lt;height val=&quot;33&quot;/&gt;&lt;hasText val=&quot;1&quot;/&gt;&lt;paraId val=&quot;7&quot;/&gt;&lt;/Image&gt;&lt;/TextEffect&gt;"/>
</p:tagLst>
</file>

<file path=ppt/tags/tag18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2&quot;/&gt;&lt;/TableIndex&gt;&lt;/ShapeTextInfo&gt;"/>
</p:tagLst>
</file>

<file path=ppt/tags/tag18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8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9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9&quot;/&gt;&lt;/TableIndex&gt;&lt;/ShapeTextInfo&gt;"/>
  <p:tag name="PRESENTER_SHAPEINFO" val="&lt;ThreeDShapeInfo&gt;&lt;uuid val=&quot;{8C16C8CB-03CF-461B-A0D6-E236A581EA71}&quot;/&gt;&lt;isInvalidForFieldText val=&quot;0&quot;/&gt;&lt;Image&gt;&lt;filename val=&quot;C:\DOCUME~1\swp54152\LOCALS~1\Temp\PR\data\asimages\{8C16C8CB-03CF-461B-A0D6-E236A581EA71}_19.png&quot;/&gt;&lt;left val=&quot;444&quot;/&gt;&lt;top val=&quot;116&quot;/&gt;&lt;width val=&quot;174&quot;/&gt;&lt;height val=&quot;95&quot;/&gt;&lt;hasText val=&quot;1&quot;/&gt;&lt;/Image&gt;&lt;/ThreeDShapeInfo&gt;"/>
</p:tagLst>
</file>

<file path=ppt/tags/tag19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0&quot;/&gt;&lt;/TableIndex&gt;&lt;/ShapeTextInfo&gt;"/>
  <p:tag name="PRESENTER_SHAPEINFO" val="&lt;ThreeDShapeInfo&gt;&lt;uuid val=&quot;{C7E643DD-C13D-446C-9E7D-F752A4C0F05A}&quot;/&gt;&lt;isInvalidForFieldText val=&quot;0&quot;/&gt;&lt;Image&gt;&lt;filename val=&quot;C:\DOCUME~1\swp54152\LOCALS~1\Temp\PR\data\asimages\{C7E643DD-C13D-446C-9E7D-F752A4C0F05A}_19.png&quot;/&gt;&lt;left val=&quot;480&quot;/&gt;&lt;top val=&quot;297&quot;/&gt;&lt;width val=&quot;166&quot;/&gt;&lt;height val=&quot;87&quot;/&gt;&lt;hasText val=&quot;1&quot;/&gt;&lt;/Image&gt;&lt;/ThreeDShapeInfo&gt;"/>
</p:tagLst>
</file>

<file path=ppt/tags/tag19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0&quot;/&gt;&lt;/TableIndex&gt;&lt;/ShapeTextInfo&gt;"/>
  <p:tag name="PRESENTER_SHAPEINFO" val="&lt;ThreeDShapeInfo&gt;&lt;uuid val=&quot;{7E4C9586-DDA1-4A9D-9655-32EDEE8234C1}&quot;/&gt;&lt;isInvalidForFieldText val=&quot;0&quot;/&gt;&lt;Image&gt;&lt;filename val=&quot;C:\DOCUME~1\swp54152\LOCALS~1\Temp\PR\data\asimages\{7E4C9586-DDA1-4A9D-9655-32EDEE8234C1}_19.png&quot;/&gt;&lt;left val=&quot;272&quot;/&gt;&lt;top val=&quot;444&quot;/&gt;&lt;width val=&quot;166&quot;/&gt;&lt;height val=&quot;87&quot;/&gt;&lt;hasText val=&quot;1&quot;/&gt;&lt;/Image&gt;&lt;/ThreeDShapeInfo&gt;"/>
</p:tagLst>
</file>

<file path=ppt/tags/tag19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8&quot;/&gt;&lt;/TableIndex&gt;&lt;/ShapeTextInfo&gt;"/>
  <p:tag name="PRESENTER_SHAPEINFO" val="&lt;ThreeDShapeInfo&gt;&lt;uuid val=&quot;{7C87DE49-D115-4135-89EF-C10ED4B9529C}&quot;/&gt;&lt;isInvalidForFieldText val=&quot;0&quot;/&gt;&lt;Image&gt;&lt;filename val=&quot;C:\DOCUME~1\swp54152\LOCALS~1\Temp\PR\data\asimages\{7C87DE49-D115-4135-89EF-C10ED4B9529C}_19.png&quot;/&gt;&lt;left val=&quot;35&quot;/&gt;&lt;top val=&quot;291&quot;/&gt;&lt;width val=&quot;166&quot;/&gt;&lt;height val=&quot;87&quot;/&gt;&lt;hasText val=&quot;1&quot;/&gt;&lt;/Image&gt;&lt;/ThreeDShapeInfo&gt;"/>
</p:tagLst>
</file>

<file path=ppt/tags/tag19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3&quot;/&gt;&lt;/TableIndex&gt;&lt;/ShapeTextInfo&gt;"/>
  <p:tag name="PRESENTER_SHAPEINFO" val="&lt;ThreeDShapeInfo&gt;&lt;uuid val=&quot;{C8E67C82-942F-42C6-92FF-30F427EEECC3}&quot;/&gt;&lt;isInvalidForFieldText val=&quot;0&quot;/&gt;&lt;Image&gt;&lt;filename val=&quot;C:\DOCUME~1\swp54152\LOCALS~1\Temp\PR\data\asimages\{C8E67C82-942F-42C6-92FF-30F427EEECC3}_19.png&quot;/&gt;&lt;left val=&quot;52&quot;/&gt;&lt;top val=&quot;116&quot;/&gt;&lt;width val=&quot;190&quot;/&gt;&lt;height val=&quot;93&quot;/&gt;&lt;hasText val=&quot;1&quot;/&gt;&lt;/Image&gt;&lt;/ThreeDShapeInfo&gt;"/>
</p:tagLst>
</file>

<file path=ppt/tags/tag19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quot;/&gt;&lt;/TableIndex&gt;&lt;/ShapeTextInfo&gt;"/>
</p:tagLst>
</file>

<file path=ppt/tags/tag19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quot;/&gt;&lt;/TableIndex&gt;&lt;/ShapeTextInfo&gt;"/>
</p:tagLst>
</file>

<file path=ppt/tags/tag19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9&quot;/&gt;&lt;lineCharCount val=&quot;13&quot;/&gt;&lt;lineCharCount val=&quot;5&quot;/&gt;&lt;/TableIndex&gt;&lt;/ShapeTextInfo&gt;"/>
  <p:tag name="PRESENTER_SHAPEINFO" val="&lt;ThreeDShapeInfo&gt;&lt;uuid val=&quot;{F7343504-660E-47A8-A90F-C8EEF83A6560}&quot;/&gt;&lt;isInvalidForFieldText val=&quot;0&quot;/&gt;&lt;Image&gt;&lt;filename val=&quot;C:\DOCUME~1\swp54152\LOCALS~1\Temp\PR\data\asimages\{F7343504-660E-47A8-A90F-C8EEF83A6560}_35.png&quot;/&gt;&lt;left val=&quot;217&quot;/&gt;&lt;top val=&quot;102&quot;/&gt;&lt;width val=&quot;271&quot;/&gt;&lt;height val=&quot;133&quot;/&gt;&lt;hasText val=&quot;1&quot;/&gt;&lt;/Image&gt;&lt;/ThreeDShapeInfo&gt;"/>
</p:tagLst>
</file>

<file path=ppt/tags/tag19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4&quot;/&gt;&lt;lineCharCount val=&quot;10&quot;/&gt;&lt;/TableIndex&gt;&lt;/ShapeTextInfo&gt;"/>
  <p:tag name="PRESENTER_SHAPEINFO" val="&lt;ThreeDShapeInfo&gt;&lt;uuid val=&quot;{B2C13507-8839-420A-82D0-87FD03E22E1C}&quot;/&gt;&lt;isInvalidForFieldText val=&quot;0&quot;/&gt;&lt;Image&gt;&lt;filename val=&quot;C:\DOCUME~1\swp54152\LOCALS~1\Temp\PR\data\asimages\{B2C13507-8839-420A-82D0-87FD03E22E1C}_35.png&quot;/&gt;&lt;left val=&quot;223&quot;/&gt;&lt;top val=&quot;267&quot;/&gt;&lt;width val=&quot;262&quot;/&gt;&lt;height val=&quot;94&quot;/&gt;&lt;hasText val=&quot;1&quot;/&gt;&lt;/Image&gt;&lt;/ThreeDShapeInfo&gt;"/>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Wood Type</Template>
  <TotalTime>25107</TotalTime>
  <Words>11627</Words>
  <Application>Microsoft Office PowerPoint</Application>
  <PresentationFormat>On-screen Show (4:3)</PresentationFormat>
  <Paragraphs>1166</Paragraphs>
  <Slides>94</Slides>
  <Notes>74</Notes>
  <HiddenSlides>4</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94</vt:i4>
      </vt:variant>
    </vt:vector>
  </HeadingPairs>
  <TitlesOfParts>
    <vt:vector size="104" baseType="lpstr">
      <vt:lpstr>MS PGothic</vt:lpstr>
      <vt:lpstr>Arial</vt:lpstr>
      <vt:lpstr>Calibri</vt:lpstr>
      <vt:lpstr>Comic Sans MS</vt:lpstr>
      <vt:lpstr>Rockwell</vt:lpstr>
      <vt:lpstr>Rockwell Condensed</vt:lpstr>
      <vt:lpstr>Tahoma</vt:lpstr>
      <vt:lpstr>Verdana</vt:lpstr>
      <vt:lpstr>Wingdings</vt:lpstr>
      <vt:lpstr>Wood Type</vt:lpstr>
      <vt:lpstr>Initial Response to Incidents</vt:lpstr>
      <vt:lpstr>Definitions</vt:lpstr>
      <vt:lpstr>Assault (Blackstones 15)</vt:lpstr>
      <vt:lpstr>Levels of Assault</vt:lpstr>
      <vt:lpstr>Levels of Assault</vt:lpstr>
      <vt:lpstr>Levels of Assault</vt:lpstr>
      <vt:lpstr>Levels of Assault</vt:lpstr>
      <vt:lpstr>Criminal Damage (Blackstones Ch. 20.1 – 5)</vt:lpstr>
      <vt:lpstr>Initial Response to Incidents </vt:lpstr>
      <vt:lpstr>Definition of ‘Incident’</vt:lpstr>
      <vt:lpstr>Types of incident</vt:lpstr>
      <vt:lpstr>Volume and Priority Crime</vt:lpstr>
      <vt:lpstr>PowerPoint Presentation</vt:lpstr>
      <vt:lpstr>PowerPoint Presentation</vt:lpstr>
      <vt:lpstr>Critical incident</vt:lpstr>
      <vt:lpstr>PowerPoint Presentation</vt:lpstr>
      <vt:lpstr>Major Incident </vt:lpstr>
      <vt:lpstr>PowerPoint Presentation</vt:lpstr>
      <vt:lpstr>PowerPoint Presentation</vt:lpstr>
      <vt:lpstr>Call Grading</vt:lpstr>
      <vt:lpstr>PowerPoint Presentation</vt:lpstr>
      <vt:lpstr>PowerPoint Presentation</vt:lpstr>
      <vt:lpstr>Call Grading</vt:lpstr>
      <vt:lpstr>PowerPoint Presentation</vt:lpstr>
      <vt:lpstr>Call Grading</vt:lpstr>
      <vt:lpstr>Call Grading</vt:lpstr>
      <vt:lpstr>Information</vt:lpstr>
      <vt:lpstr>Establishing the type of incident</vt:lpstr>
      <vt:lpstr>PowerPoint Presentation</vt:lpstr>
      <vt:lpstr>PowerPoint Presentation</vt:lpstr>
      <vt:lpstr>Initial Response to Crime </vt:lpstr>
      <vt:lpstr>Arriving at the scene</vt:lpstr>
      <vt:lpstr>Dynamic Risk Assessment</vt:lpstr>
      <vt:lpstr>Health and Safety Dangers </vt:lpstr>
      <vt:lpstr>Arriving at the scene</vt:lpstr>
      <vt:lpstr>What would you consider when entering a crime scene?</vt:lpstr>
      <vt:lpstr>Entering a Crime Scene Considerations</vt:lpstr>
      <vt:lpstr>Entering a Crime Scene Considerations</vt:lpstr>
      <vt:lpstr>Preserving Evidence</vt:lpstr>
      <vt:lpstr>PowerPoint Presentation</vt:lpstr>
      <vt:lpstr>PowerPoint Presentation</vt:lpstr>
      <vt:lpstr>Protect</vt:lpstr>
      <vt:lpstr>Exhibit Labels</vt:lpstr>
      <vt:lpstr>Arriving at the scene</vt:lpstr>
      <vt:lpstr>Communications should be …</vt:lpstr>
      <vt:lpstr>Phonetic Alphabet</vt:lpstr>
      <vt:lpstr>Phonetic Alphabet</vt:lpstr>
      <vt:lpstr>Police National Computer</vt:lpstr>
      <vt:lpstr>People/Persons on PNC</vt:lpstr>
      <vt:lpstr>‘FLNASCH’ &amp; ‘FLIR’</vt:lpstr>
      <vt:lpstr>Vehicle Information</vt:lpstr>
      <vt:lpstr>PowerPoint Presentation</vt:lpstr>
      <vt:lpstr>Collating information – Pocket NoteBook</vt:lpstr>
      <vt:lpstr>Block Letters</vt:lpstr>
      <vt:lpstr>No</vt:lpstr>
      <vt:lpstr>Initial Response to Major Incidents </vt:lpstr>
      <vt:lpstr>What is a Major Incident?</vt:lpstr>
      <vt:lpstr>What is a Major Incident?</vt:lpstr>
      <vt:lpstr>What is a Major Incident?</vt:lpstr>
      <vt:lpstr>Priorities</vt:lpstr>
      <vt:lpstr>Cordons - terrorism</vt:lpstr>
      <vt:lpstr>Major Incidents</vt:lpstr>
      <vt:lpstr>Incidents involving death</vt:lpstr>
      <vt:lpstr>General Rules</vt:lpstr>
      <vt:lpstr>Additional Responsibilities</vt:lpstr>
      <vt:lpstr>Any Questions?</vt:lpstr>
      <vt:lpstr>   National Intelligence Model (NIM) Gathering &amp; Submitting Intelligence   </vt:lpstr>
      <vt:lpstr>The National Intelligence Model</vt:lpstr>
      <vt:lpstr>NIM</vt:lpstr>
      <vt:lpstr>PowerPoint Presentation</vt:lpstr>
      <vt:lpstr>PowerPoint Presentation</vt:lpstr>
      <vt:lpstr>PowerPoint Presentation</vt:lpstr>
      <vt:lpstr>PowerPoint Presentation</vt:lpstr>
      <vt:lpstr>Information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Distribution (Who can see it?) </vt:lpstr>
      <vt:lpstr>PowerPoint Presentation</vt:lpstr>
      <vt:lpstr>evidence</vt:lpstr>
      <vt:lpstr>PowerPoint Presentation</vt:lpstr>
      <vt:lpstr>PowerPoint Presentation</vt:lpstr>
      <vt:lpstr>PowerPoint Presentation</vt:lpstr>
      <vt:lpstr>PowerPoint Presentation</vt:lpstr>
      <vt:lpstr>Analysing Intelligence</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swp52919</dc:creator>
  <cp:lastModifiedBy>Wynne Jones (Business &amp; Management)</cp:lastModifiedBy>
  <cp:revision>410</cp:revision>
  <cp:lastPrinted>2015-07-29T07:49:18Z</cp:lastPrinted>
  <dcterms:created xsi:type="dcterms:W3CDTF">2010-07-02T08:46:54Z</dcterms:created>
  <dcterms:modified xsi:type="dcterms:W3CDTF">2017-10-23T13:04:05Z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3773da76-534b-436f-84bb-17655b430ef6</vt:lpwstr>
  </property>
  <property fmtid="{D5CDD505-2E9C-101B-9397-08002B2CF9AE}" pid="3" name="SWPIL">
    <vt:lpwstr>NOT PROTECTIVELY MARKED</vt:lpwstr>
  </property>
  <property fmtid="{D5CDD505-2E9C-101B-9397-08002B2CF9AE}" pid="4" name="SWPVNV">
    <vt:lpwstr>No Visual Mark</vt:lpwstr>
  </property>
</Properties>
</file>