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307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8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985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383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25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101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8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572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499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012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668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321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1247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699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1682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0206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871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F89D8DE-997A-4A53-8FB0-61F1CB2BCB57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DD585-5E3C-4866-B678-4A01376165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6801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C1F40-D8D1-A688-1621-BD4A08BC67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5400" dirty="0"/>
              <a:t>18 Warehouse Layout and Design Principles</a:t>
            </a:r>
            <a:br>
              <a:rPr lang="en-GB" sz="5400" dirty="0"/>
            </a:b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117003-6A83-342A-FE7E-C5271CD6D5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 Andrew Thorn</a:t>
            </a:r>
          </a:p>
        </p:txBody>
      </p:sp>
    </p:spTree>
    <p:extLst>
      <p:ext uri="{BB962C8B-B14F-4D97-AF65-F5344CB8AC3E}">
        <p14:creationId xmlns:p14="http://schemas.microsoft.com/office/powerpoint/2010/main" val="3390602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AB088-F871-0CC9-6817-CC44891E7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C66-3C8C-0AF3-5C41-22FC37E55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2052918"/>
            <a:ext cx="10291788" cy="4487485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Layout and design principles must incorporate much more than (1) What type of racking should be considered (2) Where should it be installed in the facility?</a:t>
            </a:r>
          </a:p>
          <a:p>
            <a:r>
              <a:rPr lang="en-GB" sz="3200" dirty="0"/>
              <a:t>A well design facility is a much about the flow of goods and people through the facility</a:t>
            </a:r>
          </a:p>
          <a:p>
            <a:r>
              <a:rPr lang="en-GB" sz="3200" dirty="0"/>
              <a:t>Properly designing a facility means  considering the longer-term needs of your organisation to head off issues  </a:t>
            </a:r>
          </a:p>
        </p:txBody>
      </p:sp>
    </p:spTree>
    <p:extLst>
      <p:ext uri="{BB962C8B-B14F-4D97-AF65-F5344CB8AC3E}">
        <p14:creationId xmlns:p14="http://schemas.microsoft.com/office/powerpoint/2010/main" val="3911105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98C88-C7E8-737D-FCC1-607BF7631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10FB6-A592-EF9B-6B4F-F8C5094A22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issues include: -</a:t>
            </a:r>
          </a:p>
          <a:p>
            <a:r>
              <a:rPr lang="en-GB" sz="3200" dirty="0"/>
              <a:t>Prematurely being over capacity</a:t>
            </a:r>
          </a:p>
          <a:p>
            <a:r>
              <a:rPr lang="en-GB" sz="3200" dirty="0"/>
              <a:t>Decreasing productivity by inadvertently creating flow issues</a:t>
            </a:r>
          </a:p>
          <a:p>
            <a:r>
              <a:rPr lang="en-GB" sz="3200" dirty="0"/>
              <a:t>Space utilisation challenges from using the wrong storage and MHE</a:t>
            </a:r>
          </a:p>
        </p:txBody>
      </p:sp>
    </p:spTree>
    <p:extLst>
      <p:ext uri="{BB962C8B-B14F-4D97-AF65-F5344CB8AC3E}">
        <p14:creationId xmlns:p14="http://schemas.microsoft.com/office/powerpoint/2010/main" val="185389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EF145-3741-BA8B-3B2E-DBB867436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1</a:t>
            </a:r>
            <a:br>
              <a:rPr lang="en-GB" sz="4400" b="1" dirty="0"/>
            </a:br>
            <a:r>
              <a:rPr lang="en-GB" sz="4400" b="1" dirty="0"/>
              <a:t>Maximise the Available Cube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6639C-877B-9BEB-BC49-EA4B86E57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Total area is not the only major factor when considering a facility</a:t>
            </a:r>
          </a:p>
          <a:p>
            <a:r>
              <a:rPr lang="en-GB" sz="3200" dirty="0"/>
              <a:t>Equally important is the cubic metres available or “cube”</a:t>
            </a:r>
          </a:p>
          <a:p>
            <a:r>
              <a:rPr lang="en-GB" sz="3200" dirty="0"/>
              <a:t>At its core, this means ensuring the entire clear height of a building is utilised to the best of your ability, as well as utilising the full depth of your storage</a:t>
            </a:r>
          </a:p>
        </p:txBody>
      </p:sp>
    </p:spTree>
    <p:extLst>
      <p:ext uri="{BB962C8B-B14F-4D97-AF65-F5344CB8AC3E}">
        <p14:creationId xmlns:p14="http://schemas.microsoft.com/office/powerpoint/2010/main" val="1072320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56F08-3CDD-D91A-C907-65667888C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1</a:t>
            </a:r>
            <a:br>
              <a:rPr lang="en-GB" sz="4400" b="1" dirty="0"/>
            </a:br>
            <a:r>
              <a:rPr lang="en-GB" sz="4400" b="1" dirty="0"/>
              <a:t>Maximise the Available Cube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DF20B-51E1-0DB7-4FC9-0CD17F29F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Consider the following: -</a:t>
            </a:r>
          </a:p>
          <a:p>
            <a:r>
              <a:rPr lang="en-GB" sz="3200" dirty="0"/>
              <a:t>Does the product only use the first metre or two of depth in the rack or shelving</a:t>
            </a:r>
          </a:p>
          <a:p>
            <a:r>
              <a:rPr lang="en-GB" sz="3200" dirty="0"/>
              <a:t>Does the inventory not utilise the full height of the storage locations</a:t>
            </a:r>
          </a:p>
          <a:p>
            <a:r>
              <a:rPr lang="en-GB" sz="3200" dirty="0"/>
              <a:t>Can the shelving or rack beams be reconfigured to gain additional levels, increasing storage capacity?</a:t>
            </a:r>
          </a:p>
        </p:txBody>
      </p:sp>
    </p:spTree>
    <p:extLst>
      <p:ext uri="{BB962C8B-B14F-4D97-AF65-F5344CB8AC3E}">
        <p14:creationId xmlns:p14="http://schemas.microsoft.com/office/powerpoint/2010/main" val="349263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B1D21-8DCC-FE46-CF42-1ADCDDAE3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2</a:t>
            </a:r>
            <a:br>
              <a:rPr lang="en-GB" sz="4400" b="1" dirty="0"/>
            </a:br>
            <a:r>
              <a:rPr lang="en-GB" sz="4400" b="1" dirty="0"/>
              <a:t>Improve Warehouse Slotting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A72B6-57E4-2563-665F-D1FAFA08F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Slotting encompasses many facets, including (1) Size of picking and bulk locations (2) Which products reside in each location (3) How much product should be there in each location</a:t>
            </a:r>
          </a:p>
          <a:p>
            <a:r>
              <a:rPr lang="en-GB" sz="3200" dirty="0"/>
              <a:t>Product dimensions help in determining what the size of your pick slots and bulk locations need to be</a:t>
            </a:r>
          </a:p>
        </p:txBody>
      </p:sp>
    </p:spTree>
    <p:extLst>
      <p:ext uri="{BB962C8B-B14F-4D97-AF65-F5344CB8AC3E}">
        <p14:creationId xmlns:p14="http://schemas.microsoft.com/office/powerpoint/2010/main" val="3228410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82E34-B235-B0DB-566A-D6C661ED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67524"/>
            <a:ext cx="9404723" cy="1444891"/>
          </a:xfrm>
        </p:spPr>
        <p:txBody>
          <a:bodyPr/>
          <a:lstStyle/>
          <a:p>
            <a:pPr algn="ctr"/>
            <a:r>
              <a:rPr lang="en-GB" sz="4400" b="1" dirty="0"/>
              <a:t>Principle 2</a:t>
            </a:r>
            <a:br>
              <a:rPr lang="en-GB" sz="4400" b="1" dirty="0"/>
            </a:br>
            <a:r>
              <a:rPr lang="en-GB" sz="4400" b="1" dirty="0"/>
              <a:t>Improve Warehouse Slotting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F5B1F-E4D3-D0EC-A2D6-76614F8E5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1731078"/>
            <a:ext cx="10745498" cy="475348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When considering how much in a location, utilise historical velocity data and shoot for an average week’s supply in the pick slot</a:t>
            </a:r>
          </a:p>
          <a:p>
            <a:r>
              <a:rPr lang="en-GB" sz="3200" dirty="0"/>
              <a:t>Slot faster movers closer to outbound</a:t>
            </a:r>
          </a:p>
          <a:p>
            <a:r>
              <a:rPr lang="en-GB" sz="3200" dirty="0"/>
              <a:t>Utilise the “golden zone” within each bay to make sure the right product is slotted at the optimal height off the ground</a:t>
            </a:r>
          </a:p>
          <a:p>
            <a:r>
              <a:rPr lang="en-GB" sz="3200" dirty="0"/>
              <a:t>A slotting routine should be implemented and looked at periodically, as product velocity and product sizes are constantly changing</a:t>
            </a:r>
          </a:p>
        </p:txBody>
      </p:sp>
    </p:spTree>
    <p:extLst>
      <p:ext uri="{BB962C8B-B14F-4D97-AF65-F5344CB8AC3E}">
        <p14:creationId xmlns:p14="http://schemas.microsoft.com/office/powerpoint/2010/main" val="1145841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598A8-092B-A11F-536A-C1955B735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982823" cy="1400530"/>
          </a:xfrm>
        </p:spPr>
        <p:txBody>
          <a:bodyPr/>
          <a:lstStyle/>
          <a:p>
            <a:pPr algn="ctr"/>
            <a:r>
              <a:rPr lang="en-GB" sz="4400" b="1" dirty="0"/>
              <a:t>Principle 3</a:t>
            </a:r>
            <a:br>
              <a:rPr lang="en-GB" sz="4400" b="1" dirty="0"/>
            </a:br>
            <a:r>
              <a:rPr lang="en-GB" sz="4400" b="1" dirty="0"/>
              <a:t>Optimise Flow Throughout the Facility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A96A4-2CC1-F429-17C2-CE8350440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499" y="2052918"/>
            <a:ext cx="9493007" cy="460614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flow of goods and people needs to considered when thinking about your layout and design</a:t>
            </a:r>
          </a:p>
          <a:p>
            <a:r>
              <a:rPr lang="en-GB" sz="3200" dirty="0"/>
              <a:t>The idea is to decrease the travel time, as well as touches, while avoiding congestion between different functional areas</a:t>
            </a:r>
          </a:p>
          <a:p>
            <a:r>
              <a:rPr lang="en-GB" sz="3200" dirty="0"/>
              <a:t>It is best to start with a high-level process flow map with each functional area represented and the connections between them </a:t>
            </a:r>
          </a:p>
        </p:txBody>
      </p:sp>
    </p:spTree>
    <p:extLst>
      <p:ext uri="{BB962C8B-B14F-4D97-AF65-F5344CB8AC3E}">
        <p14:creationId xmlns:p14="http://schemas.microsoft.com/office/powerpoint/2010/main" val="7551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0B2C1-DBE0-B63E-A8F1-255CE2F53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906042" cy="1400530"/>
          </a:xfrm>
        </p:spPr>
        <p:txBody>
          <a:bodyPr/>
          <a:lstStyle/>
          <a:p>
            <a:pPr algn="ctr"/>
            <a:r>
              <a:rPr lang="en-GB" sz="4400" b="1" dirty="0"/>
              <a:t>Principle 3</a:t>
            </a:r>
            <a:br>
              <a:rPr lang="en-GB" sz="4400" b="1" dirty="0"/>
            </a:br>
            <a:r>
              <a:rPr lang="en-GB" sz="4400" b="1" dirty="0"/>
              <a:t>Optimise Flow Throughout the Facility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CD294-C244-31F3-F5E1-A59C2CE22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Each connection is when people or product moves between each</a:t>
            </a:r>
          </a:p>
          <a:p>
            <a:r>
              <a:rPr lang="en-GB" sz="3200" dirty="0"/>
              <a:t>Use this as the baseline for development of areas in the layout and design process</a:t>
            </a:r>
          </a:p>
          <a:p>
            <a:r>
              <a:rPr lang="en-GB" sz="3200" dirty="0"/>
              <a:t>Travel can be the largest amount of time spent, especially within functions like picking</a:t>
            </a:r>
          </a:p>
          <a:p>
            <a:r>
              <a:rPr lang="en-GB" sz="3200" dirty="0"/>
              <a:t>Optimisation of travel time and distances can give the biggest return on investment</a:t>
            </a:r>
          </a:p>
        </p:txBody>
      </p:sp>
    </p:spTree>
    <p:extLst>
      <p:ext uri="{BB962C8B-B14F-4D97-AF65-F5344CB8AC3E}">
        <p14:creationId xmlns:p14="http://schemas.microsoft.com/office/powerpoint/2010/main" val="3094783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954AF-3606-C7B2-65CF-24176CCE5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780399" cy="1400530"/>
          </a:xfrm>
        </p:spPr>
        <p:txBody>
          <a:bodyPr/>
          <a:lstStyle/>
          <a:p>
            <a:pPr algn="ctr"/>
            <a:r>
              <a:rPr lang="en-GB" sz="4400" b="1" dirty="0"/>
              <a:t>Principle 3</a:t>
            </a:r>
            <a:br>
              <a:rPr lang="en-GB" sz="4400" b="1" dirty="0"/>
            </a:br>
            <a:r>
              <a:rPr lang="en-GB" sz="4400" b="1" dirty="0"/>
              <a:t>Optimise Flow Throughout the Facility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DA93E-F0DB-309C-360E-765C91083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This can lead to an increase in efficiency and reduce labour costs</a:t>
            </a:r>
          </a:p>
          <a:p>
            <a:r>
              <a:rPr lang="en-GB" sz="3200" dirty="0"/>
              <a:t>Slotting is a great way to increase optimal flow through the facility</a:t>
            </a:r>
          </a:p>
        </p:txBody>
      </p:sp>
    </p:spTree>
    <p:extLst>
      <p:ext uri="{BB962C8B-B14F-4D97-AF65-F5344CB8AC3E}">
        <p14:creationId xmlns:p14="http://schemas.microsoft.com/office/powerpoint/2010/main" val="2787097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F147A-634E-8FC8-4B95-63DE20447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4</a:t>
            </a:r>
            <a:br>
              <a:rPr lang="en-GB" sz="4400" b="1" dirty="0"/>
            </a:br>
            <a:r>
              <a:rPr lang="en-GB" sz="4400" b="1" dirty="0"/>
              <a:t>Dock Space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50B89-2E4C-B5E2-A980-06C14F316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98" y="2052918"/>
            <a:ext cx="10553991" cy="4352364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It is important that your dock space be properly sized</a:t>
            </a:r>
          </a:p>
          <a:p>
            <a:r>
              <a:rPr lang="en-GB" sz="3200" dirty="0"/>
              <a:t>Plan for as many dock doors as possible, and if they are not feasible at construction, plan for knock outs to easily add more in the future</a:t>
            </a:r>
          </a:p>
          <a:p>
            <a:r>
              <a:rPr lang="en-GB" sz="3200" dirty="0"/>
              <a:t>Adequate staging space on inbound and outbound docks are necessary to prevent inefficiencies and poor flow elsewhere in the facility</a:t>
            </a:r>
          </a:p>
        </p:txBody>
      </p:sp>
    </p:spTree>
    <p:extLst>
      <p:ext uri="{BB962C8B-B14F-4D97-AF65-F5344CB8AC3E}">
        <p14:creationId xmlns:p14="http://schemas.microsoft.com/office/powerpoint/2010/main" val="3283313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8A976-2C02-7888-D3DC-5A2CD3FBB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4</a:t>
            </a:r>
            <a:br>
              <a:rPr lang="en-GB" sz="4400" b="1" dirty="0"/>
            </a:br>
            <a:r>
              <a:rPr lang="en-GB" sz="4400" b="1" dirty="0"/>
              <a:t>Dock Space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1847C-E4E8-1BAF-B658-6E9FC58D1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2052918"/>
            <a:ext cx="10626836" cy="454332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dock itself can become inefficient if it becomes too cramped when trying to receive a shipment, or find an outbound pallet that needs to be shipped</a:t>
            </a:r>
          </a:p>
          <a:p>
            <a:r>
              <a:rPr lang="en-GB" sz="3200" dirty="0"/>
              <a:t>If you are cross docking, ensure that enough space is also allocated for staging of materials</a:t>
            </a:r>
          </a:p>
          <a:p>
            <a:r>
              <a:rPr lang="en-GB" sz="3200" dirty="0"/>
              <a:t>This important from an efficiency and flow perspective as well, eliminating steps in the typical process</a:t>
            </a:r>
          </a:p>
        </p:txBody>
      </p:sp>
    </p:spTree>
    <p:extLst>
      <p:ext uri="{BB962C8B-B14F-4D97-AF65-F5344CB8AC3E}">
        <p14:creationId xmlns:p14="http://schemas.microsoft.com/office/powerpoint/2010/main" val="378045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A80BD-8C8D-9DD5-702F-063CAAA52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5</a:t>
            </a:r>
            <a:br>
              <a:rPr lang="en-GB" sz="4400" b="1" dirty="0"/>
            </a:br>
            <a:r>
              <a:rPr lang="en-GB" sz="4400" b="1" dirty="0"/>
              <a:t>Plan for 15% More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A6CE2-E25B-4009-EBB9-A0DC317B7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2052918"/>
            <a:ext cx="10900043" cy="4480505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This may not be possible 100% of the time but having space available to store inventory in pricing and bulk reserve locations is a key factor</a:t>
            </a:r>
          </a:p>
          <a:p>
            <a:r>
              <a:rPr lang="en-GB" sz="3200" dirty="0"/>
              <a:t>A facility that operates at, or above 85% of the available stock locations for extended periods of time is considered “full”</a:t>
            </a:r>
          </a:p>
          <a:p>
            <a:r>
              <a:rPr lang="en-GB" sz="3200" dirty="0"/>
              <a:t>Above 85%, and companies typically begin double handling inventory and become congested and less efficient</a:t>
            </a:r>
          </a:p>
        </p:txBody>
      </p:sp>
    </p:spTree>
    <p:extLst>
      <p:ext uri="{BB962C8B-B14F-4D97-AF65-F5344CB8AC3E}">
        <p14:creationId xmlns:p14="http://schemas.microsoft.com/office/powerpoint/2010/main" val="4127153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4F874-451B-2F71-AE27-966AE260A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5</a:t>
            </a:r>
            <a:br>
              <a:rPr lang="en-GB" sz="4400" b="1" dirty="0"/>
            </a:br>
            <a:r>
              <a:rPr lang="en-GB" sz="4400" b="1" dirty="0"/>
              <a:t>Plan for 15% More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4C99F-0790-BD97-8204-5BE5C5C81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Companies must consider how inventory turns will impact warehouse design</a:t>
            </a:r>
          </a:p>
          <a:p>
            <a:r>
              <a:rPr lang="en-GB" sz="3200" dirty="0"/>
              <a:t>By increasing inventory turns, this theoretically can reduce the amount of space needed for storing inventory but might increase the deck space needed to facilitate increased receipts</a:t>
            </a:r>
          </a:p>
        </p:txBody>
      </p:sp>
    </p:spTree>
    <p:extLst>
      <p:ext uri="{BB962C8B-B14F-4D97-AF65-F5344CB8AC3E}">
        <p14:creationId xmlns:p14="http://schemas.microsoft.com/office/powerpoint/2010/main" val="1239427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CCCAD-0B59-0BE5-D99B-558E32B5D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1115446" cy="1400530"/>
          </a:xfrm>
        </p:spPr>
        <p:txBody>
          <a:bodyPr/>
          <a:lstStyle/>
          <a:p>
            <a:pPr algn="ctr"/>
            <a:r>
              <a:rPr lang="en-GB" sz="4400" b="1" dirty="0"/>
              <a:t>Principle 6</a:t>
            </a:r>
            <a:br>
              <a:rPr lang="en-GB" sz="4400" b="1" dirty="0"/>
            </a:br>
            <a:r>
              <a:rPr lang="en-GB" sz="4400" b="1" dirty="0"/>
              <a:t>Consider Space for Non-Storage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D927A-E24A-BCA6-96DF-9F6534C44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r>
              <a:rPr lang="en-GB" sz="3200" dirty="0"/>
              <a:t>Forklift charging</a:t>
            </a:r>
          </a:p>
          <a:p>
            <a:r>
              <a:rPr lang="en-GB" sz="3200" dirty="0"/>
              <a:t>Packing &amp; shipping supplies</a:t>
            </a:r>
          </a:p>
          <a:p>
            <a:r>
              <a:rPr lang="en-GB" sz="3200" dirty="0"/>
              <a:t>Recycling and rubbish</a:t>
            </a:r>
          </a:p>
          <a:p>
            <a:r>
              <a:rPr lang="en-GB" sz="3200" dirty="0"/>
              <a:t>Staging for picking carts</a:t>
            </a:r>
          </a:p>
          <a:p>
            <a:r>
              <a:rPr lang="en-GB" sz="3200" dirty="0"/>
              <a:t>On the floor workstations</a:t>
            </a:r>
          </a:p>
        </p:txBody>
      </p:sp>
    </p:spTree>
    <p:extLst>
      <p:ext uri="{BB962C8B-B14F-4D97-AF65-F5344CB8AC3E}">
        <p14:creationId xmlns:p14="http://schemas.microsoft.com/office/powerpoint/2010/main" val="2812871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3A0AB-3F61-9226-E2FE-11006ECA5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611" y="452718"/>
            <a:ext cx="11238045" cy="1400530"/>
          </a:xfrm>
        </p:spPr>
        <p:txBody>
          <a:bodyPr/>
          <a:lstStyle/>
          <a:p>
            <a:pPr algn="ctr"/>
            <a:r>
              <a:rPr lang="en-GB" sz="4400" b="1" dirty="0"/>
              <a:t>Principle 6</a:t>
            </a:r>
            <a:br>
              <a:rPr lang="en-GB" sz="4400" b="1" dirty="0"/>
            </a:br>
            <a:r>
              <a:rPr lang="en-GB" sz="4400" b="1" dirty="0"/>
              <a:t>Consider Space for Non-Storage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46F1C-2FB2-5293-32E6-43CE94E2A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Forklift Charging</a:t>
            </a:r>
          </a:p>
          <a:p>
            <a:r>
              <a:rPr lang="en-GB" sz="3200" dirty="0"/>
              <a:t>Consider the number of trucks you will operate in the facility</a:t>
            </a:r>
          </a:p>
          <a:p>
            <a:r>
              <a:rPr lang="en-GB" sz="3200" dirty="0"/>
              <a:t>Number of shifts</a:t>
            </a:r>
          </a:p>
          <a:p>
            <a:r>
              <a:rPr lang="en-GB" sz="3200" dirty="0"/>
              <a:t>Charging and battery technology</a:t>
            </a:r>
          </a:p>
          <a:p>
            <a:r>
              <a:rPr lang="en-GB" sz="3200" dirty="0"/>
              <a:t>Where the charging will be placed and how far is it from the rest areas</a:t>
            </a:r>
          </a:p>
        </p:txBody>
      </p:sp>
    </p:spTree>
    <p:extLst>
      <p:ext uri="{BB962C8B-B14F-4D97-AF65-F5344CB8AC3E}">
        <p14:creationId xmlns:p14="http://schemas.microsoft.com/office/powerpoint/2010/main" val="30980355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83FE-0CFE-2BBC-0F48-D301A883F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11" y="452718"/>
            <a:ext cx="11140324" cy="1400530"/>
          </a:xfrm>
        </p:spPr>
        <p:txBody>
          <a:bodyPr/>
          <a:lstStyle/>
          <a:p>
            <a:pPr algn="ctr"/>
            <a:r>
              <a:rPr lang="en-GB" sz="4400" b="1" dirty="0"/>
              <a:t>Principle 6</a:t>
            </a:r>
            <a:br>
              <a:rPr lang="en-GB" sz="4400" b="1" dirty="0"/>
            </a:br>
            <a:r>
              <a:rPr lang="en-GB" sz="4400" b="1" dirty="0"/>
              <a:t>Consider Space for Non-Storage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79F44-0BFA-80DE-2837-4A0DA321F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4" y="2052918"/>
            <a:ext cx="10798296" cy="43523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Packing &amp; Shipping Supplies</a:t>
            </a:r>
          </a:p>
          <a:p>
            <a:r>
              <a:rPr lang="en-GB" sz="3200" dirty="0"/>
              <a:t>Not uncommon for packaging materials and pallets to be stored.  This needs to be taken into account when planning space needs</a:t>
            </a:r>
          </a:p>
          <a:p>
            <a:pPr marL="0" indent="0">
              <a:buNone/>
            </a:pPr>
            <a:r>
              <a:rPr lang="en-GB" sz="3200" b="1" u="sng" dirty="0"/>
              <a:t>On the Floor Workstations</a:t>
            </a:r>
          </a:p>
          <a:p>
            <a:r>
              <a:rPr lang="en-GB" sz="3200" dirty="0"/>
              <a:t>It is important to consider how many on the floor workstations are needed and these should be out of the travel paths of lift trucks</a:t>
            </a:r>
          </a:p>
        </p:txBody>
      </p:sp>
    </p:spTree>
    <p:extLst>
      <p:ext uri="{BB962C8B-B14F-4D97-AF65-F5344CB8AC3E}">
        <p14:creationId xmlns:p14="http://schemas.microsoft.com/office/powerpoint/2010/main" val="15220834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97B6-5083-9EFA-1D54-F1F890E08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0940942" cy="1400530"/>
          </a:xfrm>
        </p:spPr>
        <p:txBody>
          <a:bodyPr/>
          <a:lstStyle/>
          <a:p>
            <a:pPr algn="ctr"/>
            <a:r>
              <a:rPr lang="en-GB" sz="4400" b="1" dirty="0"/>
              <a:t>Principle 6</a:t>
            </a:r>
            <a:br>
              <a:rPr lang="en-GB" sz="4400" b="1" dirty="0"/>
            </a:br>
            <a:r>
              <a:rPr lang="en-GB" sz="4400" b="1" dirty="0"/>
              <a:t>Consider Space for Non-Storage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26B78-C158-454A-0A1D-439DF5475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Recycling and Rubbish</a:t>
            </a:r>
          </a:p>
          <a:p>
            <a:pPr marL="0" indent="0">
              <a:buNone/>
            </a:pPr>
            <a:r>
              <a:rPr lang="en-GB" sz="3200" dirty="0"/>
              <a:t>Some companies operate a bailer and space for the bailer must be planned, along with staging for recycling that is awaiting processing, and those tails that are awaiting pickup.</a:t>
            </a:r>
          </a:p>
          <a:p>
            <a:pPr marL="0" indent="0">
              <a:buNone/>
            </a:pPr>
            <a:r>
              <a:rPr lang="en-GB" sz="3200" dirty="0"/>
              <a:t>Consider the open area in front of the compactor as well as staging for materials awaiting compacting</a:t>
            </a:r>
          </a:p>
        </p:txBody>
      </p:sp>
    </p:spTree>
    <p:extLst>
      <p:ext uri="{BB962C8B-B14F-4D97-AF65-F5344CB8AC3E}">
        <p14:creationId xmlns:p14="http://schemas.microsoft.com/office/powerpoint/2010/main" val="3971528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14486-3F78-F5A4-A141-F07A6C4FE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7</a:t>
            </a:r>
            <a:br>
              <a:rPr lang="en-GB" sz="4400" b="1" dirty="0"/>
            </a:br>
            <a:r>
              <a:rPr lang="en-GB" sz="4400" b="1" dirty="0"/>
              <a:t>Returns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30257-4A9A-27FB-94F9-8321C3825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928" y="2052918"/>
            <a:ext cx="11217106" cy="450842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Most companies don’t focus enough on returns management</a:t>
            </a:r>
          </a:p>
          <a:p>
            <a:r>
              <a:rPr lang="en-GB" sz="3200" dirty="0"/>
              <a:t>They select spaces in the distribution centre that are out of the way and too small</a:t>
            </a:r>
          </a:p>
          <a:p>
            <a:r>
              <a:rPr lang="en-GB" sz="3200" dirty="0"/>
              <a:t>Other companies pick a spot right on the dock to process returns, which creates different challenges</a:t>
            </a:r>
          </a:p>
          <a:p>
            <a:r>
              <a:rPr lang="en-GB" sz="3200" dirty="0"/>
              <a:t>Consider the volume of inventory moving through returns, and how to quickly get this inventory back into stock and servicing the customer quickly</a:t>
            </a:r>
          </a:p>
        </p:txBody>
      </p:sp>
    </p:spTree>
    <p:extLst>
      <p:ext uri="{BB962C8B-B14F-4D97-AF65-F5344CB8AC3E}">
        <p14:creationId xmlns:p14="http://schemas.microsoft.com/office/powerpoint/2010/main" val="167006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AE867-9FEE-87A1-E89C-88526476F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7</a:t>
            </a:r>
            <a:br>
              <a:rPr lang="en-GB" sz="4400" b="1" dirty="0"/>
            </a:br>
            <a:r>
              <a:rPr lang="en-GB" sz="4400" b="1" dirty="0"/>
              <a:t>Returns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2D089-3BC5-8483-140C-AD3EE9F45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2052918"/>
            <a:ext cx="10724558" cy="446654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dirty="0"/>
              <a:t>Consider how to plan space needed for the following: -</a:t>
            </a:r>
          </a:p>
          <a:p>
            <a:r>
              <a:rPr lang="en-GB" sz="3200" dirty="0"/>
              <a:t>Space for staging unprocessed inbound returns</a:t>
            </a:r>
          </a:p>
          <a:p>
            <a:r>
              <a:rPr lang="en-GB" sz="3200" dirty="0"/>
              <a:t>Damaged or scrapped products that can’t be returned to good stock</a:t>
            </a:r>
          </a:p>
          <a:p>
            <a:r>
              <a:rPr lang="en-GB" sz="3200" dirty="0"/>
              <a:t>Good stock that will be returned to stock will use carts or pallets</a:t>
            </a:r>
          </a:p>
          <a:p>
            <a:r>
              <a:rPr lang="en-GB" sz="3200" dirty="0"/>
              <a:t>How will you handle the volume of trash and recycling generated from processing the returns</a:t>
            </a:r>
          </a:p>
        </p:txBody>
      </p:sp>
    </p:spTree>
    <p:extLst>
      <p:ext uri="{BB962C8B-B14F-4D97-AF65-F5344CB8AC3E}">
        <p14:creationId xmlns:p14="http://schemas.microsoft.com/office/powerpoint/2010/main" val="33658640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BB1D1-D447-5E2B-31D0-E753211CB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Principle 8</a:t>
            </a:r>
            <a:br>
              <a:rPr lang="en-GB" sz="4400" b="1" dirty="0"/>
            </a:br>
            <a:r>
              <a:rPr lang="en-GB" sz="4400" b="1" dirty="0"/>
              <a:t>Packing and Shipping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9F808-07E4-C5FF-5464-FE3C7F3F1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74" y="2052918"/>
            <a:ext cx="10979780" cy="4473525"/>
          </a:xfrm>
        </p:spPr>
        <p:txBody>
          <a:bodyPr>
            <a:normAutofit/>
          </a:bodyPr>
          <a:lstStyle/>
          <a:p>
            <a:r>
              <a:rPr lang="en-GB" sz="3200" dirty="0"/>
              <a:t>Ensure that pack stations are properly sized for the size of the units and packages</a:t>
            </a:r>
          </a:p>
          <a:p>
            <a:r>
              <a:rPr lang="en-GB" sz="3200" dirty="0"/>
              <a:t>Do you need a computer, tape machine, void fill machine?</a:t>
            </a:r>
          </a:p>
          <a:p>
            <a:r>
              <a:rPr lang="en-GB" sz="3200" dirty="0"/>
              <a:t>Will manifesting be done at each pack station individually?</a:t>
            </a:r>
          </a:p>
          <a:p>
            <a:r>
              <a:rPr lang="en-GB" sz="3200" dirty="0"/>
              <a:t>If not, then that requires additional stations dedicated to manifesting</a:t>
            </a:r>
          </a:p>
        </p:txBody>
      </p:sp>
    </p:spTree>
    <p:extLst>
      <p:ext uri="{BB962C8B-B14F-4D97-AF65-F5344CB8AC3E}">
        <p14:creationId xmlns:p14="http://schemas.microsoft.com/office/powerpoint/2010/main" val="3265807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6FBE1-82D0-64BF-8DE2-B6F04DD39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Principle 8</a:t>
            </a:r>
            <a:br>
              <a:rPr lang="en-GB" sz="4000" b="1" dirty="0"/>
            </a:br>
            <a:r>
              <a:rPr lang="en-GB" sz="4000" b="1" dirty="0"/>
              <a:t>Packing and Shipping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A7B77-EC2F-E5BA-75EE-DE86E1A18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Try to determine how much usage there is by each of your offered carton sizes</a:t>
            </a:r>
          </a:p>
          <a:p>
            <a:r>
              <a:rPr lang="en-GB" sz="3200" dirty="0"/>
              <a:t>Ensure that at least half a day to a full days’ worth can be staged and stored at the pack stations</a:t>
            </a:r>
          </a:p>
          <a:p>
            <a:r>
              <a:rPr lang="en-GB" sz="3200" dirty="0"/>
              <a:t>Consider ways to share lesser used boxes or suppliers between pack stations</a:t>
            </a:r>
          </a:p>
        </p:txBody>
      </p:sp>
    </p:spTree>
    <p:extLst>
      <p:ext uri="{BB962C8B-B14F-4D97-AF65-F5344CB8AC3E}">
        <p14:creationId xmlns:p14="http://schemas.microsoft.com/office/powerpoint/2010/main" val="2716065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9C9F-8822-44E8-B87C-30EEBD7E1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942781" cy="1400530"/>
          </a:xfrm>
        </p:spPr>
        <p:txBody>
          <a:bodyPr/>
          <a:lstStyle/>
          <a:p>
            <a:pPr algn="ctr"/>
            <a:r>
              <a:rPr lang="en-GB" sz="4400" b="1" dirty="0"/>
              <a:t>Principle 9</a:t>
            </a:r>
            <a:br>
              <a:rPr lang="en-GB" sz="4400" b="1" dirty="0"/>
            </a:br>
            <a:r>
              <a:rPr lang="en-GB" sz="4400" b="1" dirty="0"/>
              <a:t>Consider Different Racking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C0401-AD40-4098-4643-903071D47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750" y="2052918"/>
            <a:ext cx="11468390" cy="4487485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/>
              <a:t>Another way to maximise the cube and storage density is to consider utilising other racking types such as</a:t>
            </a:r>
          </a:p>
          <a:p>
            <a:pPr marL="0" indent="0">
              <a:buNone/>
            </a:pPr>
            <a:r>
              <a:rPr lang="en-GB" sz="3200" dirty="0"/>
              <a:t>	- Deep pallet racking</a:t>
            </a:r>
          </a:p>
          <a:p>
            <a:pPr marL="0" indent="0">
              <a:buNone/>
            </a:pPr>
            <a:r>
              <a:rPr lang="en-GB" sz="3200" dirty="0"/>
              <a:t>	- Push back rack</a:t>
            </a:r>
          </a:p>
          <a:p>
            <a:pPr marL="0" indent="0">
              <a:buNone/>
            </a:pPr>
            <a:r>
              <a:rPr lang="en-GB" sz="3200" dirty="0"/>
              <a:t>	- Drive in/drive through racking</a:t>
            </a:r>
          </a:p>
          <a:p>
            <a:r>
              <a:rPr lang="en-GB" sz="3200" dirty="0"/>
              <a:t>All come with their own unique footprint and space requirements</a:t>
            </a:r>
          </a:p>
          <a:p>
            <a:r>
              <a:rPr lang="en-GB" sz="3200" dirty="0"/>
              <a:t>Consider advantages and disadvantages of each option</a:t>
            </a:r>
          </a:p>
          <a:p>
            <a:r>
              <a:rPr lang="en-GB" sz="3200" dirty="0"/>
              <a:t>While some options may better utilise the space, the volume of pallets by SKU may not be conducive for some options such as drive in racking</a:t>
            </a:r>
          </a:p>
        </p:txBody>
      </p:sp>
    </p:spTree>
    <p:extLst>
      <p:ext uri="{BB962C8B-B14F-4D97-AF65-F5344CB8AC3E}">
        <p14:creationId xmlns:p14="http://schemas.microsoft.com/office/powerpoint/2010/main" val="17153070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9029-61A0-EF65-C32D-60F55008E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Consider Aisle Width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21E5A-3535-1ECD-FD13-A8DA11040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07714"/>
            <a:ext cx="8946541" cy="500476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Consider how different aisle widths can maximise your storage density</a:t>
            </a:r>
          </a:p>
          <a:p>
            <a:r>
              <a:rPr lang="en-GB" sz="3200" dirty="0"/>
              <a:t>Common aisle widths are: -</a:t>
            </a:r>
          </a:p>
          <a:p>
            <a:pPr marL="0" indent="0">
              <a:buNone/>
            </a:pPr>
            <a:r>
              <a:rPr lang="en-GB" sz="3200" dirty="0"/>
              <a:t>		- Conventional 12 to 14ft</a:t>
            </a:r>
          </a:p>
          <a:p>
            <a:pPr marL="0" indent="0">
              <a:buNone/>
            </a:pPr>
            <a:r>
              <a:rPr lang="en-GB" sz="3200" dirty="0"/>
              <a:t>		- Narrow aisle 9½ to 10½ft</a:t>
            </a:r>
          </a:p>
          <a:p>
            <a:pPr marL="0" indent="0">
              <a:buNone/>
            </a:pPr>
            <a:r>
              <a:rPr lang="en-GB" sz="3200" dirty="0"/>
              <a:t>		- Very narrow aisle 4 to 6ft</a:t>
            </a:r>
          </a:p>
          <a:p>
            <a:r>
              <a:rPr lang="en-GB" sz="3200" dirty="0"/>
              <a:t>It is important to note that different aisle widths most likely mean purchasing different lifts for your facility</a:t>
            </a:r>
          </a:p>
        </p:txBody>
      </p:sp>
    </p:spTree>
    <p:extLst>
      <p:ext uri="{BB962C8B-B14F-4D97-AF65-F5344CB8AC3E}">
        <p14:creationId xmlns:p14="http://schemas.microsoft.com/office/powerpoint/2010/main" val="6978871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38629-78EF-8140-A871-BB5B61260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Consider Aisle Width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D0B78-E841-49BE-3C5F-0FBBE91BF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For instance, if you opt to switch and utilise a very narrow aisle configuration with a swing reach or turret truck these can be double the cost of a standard reach truck</a:t>
            </a:r>
          </a:p>
          <a:p>
            <a:r>
              <a:rPr lang="en-GB" sz="3200" dirty="0"/>
              <a:t>You must budget accordingly for all equipment- not just the storage cost</a:t>
            </a:r>
          </a:p>
        </p:txBody>
      </p:sp>
    </p:spTree>
    <p:extLst>
      <p:ext uri="{BB962C8B-B14F-4D97-AF65-F5344CB8AC3E}">
        <p14:creationId xmlns:p14="http://schemas.microsoft.com/office/powerpoint/2010/main" val="40818870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E96B9-B842-8B51-85BE-57685CEA7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879959" cy="1400530"/>
          </a:xfrm>
        </p:spPr>
        <p:txBody>
          <a:bodyPr/>
          <a:lstStyle/>
          <a:p>
            <a:pPr algn="ctr"/>
            <a:r>
              <a:rPr lang="en-GB" sz="4400" b="1" dirty="0"/>
              <a:t>Automation in a Distribution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32D9F-1B58-EF3D-A16B-B4E65491D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There are many options to consider when automating your operations that don’t break the bank</a:t>
            </a:r>
          </a:p>
          <a:p>
            <a:r>
              <a:rPr lang="en-GB" sz="3200" dirty="0"/>
              <a:t>Simple powered conveyor can increase efficiency by reducing touches and travel time</a:t>
            </a:r>
          </a:p>
          <a:p>
            <a:r>
              <a:rPr lang="en-GB" sz="3200" dirty="0"/>
              <a:t>Outbound automation such as print and apply and weigh in motion are great options to increase efficiency in the shipping process</a:t>
            </a:r>
          </a:p>
        </p:txBody>
      </p:sp>
    </p:spTree>
    <p:extLst>
      <p:ext uri="{BB962C8B-B14F-4D97-AF65-F5344CB8AC3E}">
        <p14:creationId xmlns:p14="http://schemas.microsoft.com/office/powerpoint/2010/main" val="305890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6F01D-14AA-D1CC-E85F-65749C956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865999" cy="1400530"/>
          </a:xfrm>
        </p:spPr>
        <p:txBody>
          <a:bodyPr/>
          <a:lstStyle/>
          <a:p>
            <a:pPr algn="ctr"/>
            <a:r>
              <a:rPr lang="en-GB" sz="4400" b="1" dirty="0"/>
              <a:t>Automation in a Distribution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623A6-247D-620C-EC1D-757228FAFA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052918"/>
            <a:ext cx="10926981" cy="4431644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When designing a facility, it is important to consider the placement of these pieces, along with any potential disruption in flow</a:t>
            </a:r>
          </a:p>
          <a:p>
            <a:r>
              <a:rPr lang="en-GB" sz="3200" dirty="0"/>
              <a:t>Provide for the level of automation that can be cost- justified based on your particular operation and cost structure</a:t>
            </a:r>
          </a:p>
          <a:p>
            <a:r>
              <a:rPr lang="en-GB" sz="3200" dirty="0"/>
              <a:t>Look for between 18 to 36 months payback, however, many more companies are looking at a longer ROI as good labour becomes scarcer and more costly</a:t>
            </a:r>
          </a:p>
        </p:txBody>
      </p:sp>
    </p:spTree>
    <p:extLst>
      <p:ext uri="{BB962C8B-B14F-4D97-AF65-F5344CB8AC3E}">
        <p14:creationId xmlns:p14="http://schemas.microsoft.com/office/powerpoint/2010/main" val="1645702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852F5-F275-45BF-5035-12AC0DAC9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852039" cy="1400530"/>
          </a:xfrm>
        </p:spPr>
        <p:txBody>
          <a:bodyPr/>
          <a:lstStyle/>
          <a:p>
            <a:pPr algn="ctr"/>
            <a:r>
              <a:rPr lang="en-GB" sz="4400" b="1" dirty="0"/>
              <a:t>Automation in a Distribution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FA1AC-8C9E-0E90-8C27-D9EA1C901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07714"/>
            <a:ext cx="8946541" cy="474068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Consider how automated equipment can increase storage density and cube utilisation</a:t>
            </a:r>
          </a:p>
          <a:p>
            <a:r>
              <a:rPr lang="en-GB" sz="3200" dirty="0"/>
              <a:t>This could include goods to worker technologies like (1) Vertical lift modules (VLMs) (2) </a:t>
            </a:r>
            <a:r>
              <a:rPr lang="en-GB" sz="3200" dirty="0" err="1"/>
              <a:t>Opex</a:t>
            </a:r>
            <a:r>
              <a:rPr lang="en-GB" sz="3200" dirty="0"/>
              <a:t> Perfect Pick, Infinity or </a:t>
            </a:r>
            <a:r>
              <a:rPr lang="en-GB" sz="3200" dirty="0" err="1"/>
              <a:t>Autostore</a:t>
            </a:r>
            <a:endParaRPr lang="en-GB" sz="3200" dirty="0"/>
          </a:p>
          <a:p>
            <a:r>
              <a:rPr lang="en-GB" sz="3200" dirty="0"/>
              <a:t>The additional benefit is strong inventory and order accuracy as well as some of the highest picking efficiencies</a:t>
            </a:r>
          </a:p>
        </p:txBody>
      </p:sp>
    </p:spTree>
    <p:extLst>
      <p:ext uri="{BB962C8B-B14F-4D97-AF65-F5344CB8AC3E}">
        <p14:creationId xmlns:p14="http://schemas.microsoft.com/office/powerpoint/2010/main" val="2001586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84F7B-3FF1-2FFD-2F4A-005B956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Different Picking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D25B8-BE02-A2E6-0188-522878070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Using a zone-based pick and pass will increase throughput and efficiency compared to cart bin picking- but requires more MHE</a:t>
            </a:r>
          </a:p>
          <a:p>
            <a:r>
              <a:rPr lang="en-GB" sz="3200" dirty="0"/>
              <a:t>Consider how much space is needed to stage carts, versus the space needs for conveyors for pick and pass</a:t>
            </a:r>
          </a:p>
        </p:txBody>
      </p:sp>
    </p:spTree>
    <p:extLst>
      <p:ext uri="{BB962C8B-B14F-4D97-AF65-F5344CB8AC3E}">
        <p14:creationId xmlns:p14="http://schemas.microsoft.com/office/powerpoint/2010/main" val="3488198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94F61-1A8B-A7E7-790F-A05A7C3DF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Different Picking Options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3C570-971C-3903-AC03-7F6B7331D5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Can batching single line, single unit orders decrease the number of carts needed or eliminate conveyors</a:t>
            </a:r>
          </a:p>
          <a:p>
            <a:r>
              <a:rPr lang="en-GB" sz="3200" dirty="0"/>
              <a:t>Think about how best to optimise the throughput and see how that translates to space needs</a:t>
            </a:r>
          </a:p>
        </p:txBody>
      </p:sp>
    </p:spTree>
    <p:extLst>
      <p:ext uri="{BB962C8B-B14F-4D97-AF65-F5344CB8AC3E}">
        <p14:creationId xmlns:p14="http://schemas.microsoft.com/office/powerpoint/2010/main" val="35807414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F5B95-AC13-BAE1-896B-E73694AFA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Distance For Restrooms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1742D-F303-135F-F1CF-3B46573DF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1" y="1654296"/>
            <a:ext cx="10837219" cy="485120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For those that are doing new construction or adding additional restrooms, consider where restrooms will be placed in your facility</a:t>
            </a:r>
          </a:p>
          <a:p>
            <a:r>
              <a:rPr lang="en-GB" sz="3200" dirty="0"/>
              <a:t>If workers are walking from one side of your facility to another there will be wasted time and travel in the process</a:t>
            </a:r>
          </a:p>
          <a:p>
            <a:r>
              <a:rPr lang="en-GB" sz="3200" dirty="0"/>
              <a:t>It is far easier to consider these aspects during the phase of a build to suit options as sometimes buildings are designed without thinking about operations inside</a:t>
            </a:r>
          </a:p>
        </p:txBody>
      </p:sp>
    </p:spTree>
    <p:extLst>
      <p:ext uri="{BB962C8B-B14F-4D97-AF65-F5344CB8AC3E}">
        <p14:creationId xmlns:p14="http://schemas.microsoft.com/office/powerpoint/2010/main" val="3618779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89D7C-1A4F-25A8-D8D4-0591011A0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08" y="452718"/>
            <a:ext cx="11391609" cy="1400530"/>
          </a:xfrm>
        </p:spPr>
        <p:txBody>
          <a:bodyPr/>
          <a:lstStyle/>
          <a:p>
            <a:pPr algn="ctr"/>
            <a:r>
              <a:rPr lang="en-GB" sz="4400" dirty="0"/>
              <a:t>Distance From Charging to Breakrooms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436AF-FEA0-0AD7-E933-5B803DDE4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314" y="1689198"/>
            <a:ext cx="10923938" cy="4837246"/>
          </a:xfrm>
        </p:spPr>
        <p:txBody>
          <a:bodyPr>
            <a:normAutofit/>
          </a:bodyPr>
          <a:lstStyle/>
          <a:p>
            <a:r>
              <a:rPr lang="en-GB" sz="3200" dirty="0"/>
              <a:t>When considering flow, as well as reducing wasted labour time, consider where you place forklift charging in relation to the breakrooms</a:t>
            </a:r>
          </a:p>
          <a:p>
            <a:r>
              <a:rPr lang="en-GB" sz="3200" dirty="0"/>
              <a:t>Consider where workers will be charging equipment during breaks</a:t>
            </a:r>
          </a:p>
          <a:p>
            <a:r>
              <a:rPr lang="en-GB" sz="3200" dirty="0"/>
              <a:t>If breakroom areas are on the opposite end of the facility, you may begin losing time on each end of a break as break times are stretched out</a:t>
            </a:r>
          </a:p>
        </p:txBody>
      </p:sp>
    </p:spTree>
    <p:extLst>
      <p:ext uri="{BB962C8B-B14F-4D97-AF65-F5344CB8AC3E}">
        <p14:creationId xmlns:p14="http://schemas.microsoft.com/office/powerpoint/2010/main" val="32602117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1D971-B668-61BA-9C53-6EBBB007C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27" y="452718"/>
            <a:ext cx="11377649" cy="1400530"/>
          </a:xfrm>
        </p:spPr>
        <p:txBody>
          <a:bodyPr/>
          <a:lstStyle/>
          <a:p>
            <a:pPr algn="ctr"/>
            <a:r>
              <a:rPr lang="en-GB" sz="4400" dirty="0"/>
              <a:t>Distance From Charging to Breakrooms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A9E6F-D17A-CD88-8911-622F70A496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214" y="2052918"/>
            <a:ext cx="10819236" cy="4352364"/>
          </a:xfrm>
        </p:spPr>
        <p:txBody>
          <a:bodyPr>
            <a:normAutofit/>
          </a:bodyPr>
          <a:lstStyle/>
          <a:p>
            <a:r>
              <a:rPr lang="en-GB" sz="3200" dirty="0"/>
              <a:t>What once was maybe one to two minutes on each side of the break, will quickly become five minutes on either end of a break</a:t>
            </a:r>
          </a:p>
          <a:p>
            <a:r>
              <a:rPr lang="en-GB" sz="3200" dirty="0"/>
              <a:t>With three breaks a day you will begin losing 30  minutes of non-working paid time a day per worker</a:t>
            </a:r>
          </a:p>
        </p:txBody>
      </p:sp>
    </p:spTree>
    <p:extLst>
      <p:ext uri="{BB962C8B-B14F-4D97-AF65-F5344CB8AC3E}">
        <p14:creationId xmlns:p14="http://schemas.microsoft.com/office/powerpoint/2010/main" val="25076096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9FAE0-76F0-E784-47E3-60B349D16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Keep Inbound and Outbound Docks Free of Obstructions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FF202-3190-FB64-8FD5-E0365B486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Managers and supervisors must be able to visually see the work going on to ensure no bottlenecks arise</a:t>
            </a:r>
          </a:p>
          <a:p>
            <a:r>
              <a:rPr lang="en-GB" sz="3200" dirty="0"/>
              <a:t>In addition, docks will have more lift truck activity loading and unloading generally with people in close proximity</a:t>
            </a:r>
          </a:p>
          <a:p>
            <a:r>
              <a:rPr lang="en-GB" sz="3200" dirty="0"/>
              <a:t>This creates a need to spot safety issues before they become problems</a:t>
            </a:r>
          </a:p>
        </p:txBody>
      </p:sp>
    </p:spTree>
    <p:extLst>
      <p:ext uri="{BB962C8B-B14F-4D97-AF65-F5344CB8AC3E}">
        <p14:creationId xmlns:p14="http://schemas.microsoft.com/office/powerpoint/2010/main" val="33686350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BA00D-B4BF-21D3-9EEE-4FA4FA3A5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Keep Inbound and Outbound Docks Free of Obstructions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3848D-0DBA-807E-2FF3-21D5BC87A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512" y="2052918"/>
            <a:ext cx="11077502" cy="4195481"/>
          </a:xfrm>
        </p:spPr>
        <p:txBody>
          <a:bodyPr>
            <a:normAutofit/>
          </a:bodyPr>
          <a:lstStyle/>
          <a:p>
            <a:r>
              <a:rPr lang="en-GB" sz="3200" dirty="0"/>
              <a:t>Because of this, we highly recommend keeping any type of structures or offices off the deck</a:t>
            </a:r>
          </a:p>
          <a:p>
            <a:r>
              <a:rPr lang="en-GB" sz="3200" dirty="0"/>
              <a:t>This obstructs the visibility across the entire dock and usually disrupts flow and blocks a door or two</a:t>
            </a:r>
          </a:p>
          <a:p>
            <a:r>
              <a:rPr lang="en-GB" sz="3200" dirty="0"/>
              <a:t>Offices should be kept to other side of a dock and be elevated to give a top-down view for managers</a:t>
            </a:r>
          </a:p>
        </p:txBody>
      </p:sp>
    </p:spTree>
    <p:extLst>
      <p:ext uri="{BB962C8B-B14F-4D97-AF65-F5344CB8AC3E}">
        <p14:creationId xmlns:p14="http://schemas.microsoft.com/office/powerpoint/2010/main" val="6039807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8F151-486A-7B10-A518-8B8FA971D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Plan Out Electrical Requirements to Minimise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6E68-D821-1BCB-D222-736835D80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Consider where the electrical service enters the building and plan accordingly for lift trucks, bailers, or other high usage electrical equipment</a:t>
            </a:r>
          </a:p>
          <a:p>
            <a:r>
              <a:rPr lang="en-GB" sz="3200" dirty="0"/>
              <a:t>This may require changing where certain departments fit in your new building so as to minimise costs associated with extending electrical supply</a:t>
            </a:r>
          </a:p>
        </p:txBody>
      </p:sp>
    </p:spTree>
    <p:extLst>
      <p:ext uri="{BB962C8B-B14F-4D97-AF65-F5344CB8AC3E}">
        <p14:creationId xmlns:p14="http://schemas.microsoft.com/office/powerpoint/2010/main" val="42940714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D89EC-7AFD-56D0-A649-6F9AB274D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Plan Out Electrical Requirements to Minimise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0BBF2-787D-4F20-0304-77B80DAF6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However, the costs should be balanced with where various departments will reside</a:t>
            </a:r>
          </a:p>
          <a:p>
            <a:r>
              <a:rPr lang="en-GB" sz="3200" dirty="0"/>
              <a:t>For some facilities, where the electrical service enters the building would not be good for the overall flow if lift trucks were staged in these areas just to minimise costs</a:t>
            </a:r>
          </a:p>
        </p:txBody>
      </p:sp>
    </p:spTree>
    <p:extLst>
      <p:ext uri="{BB962C8B-B14F-4D97-AF65-F5344CB8AC3E}">
        <p14:creationId xmlns:p14="http://schemas.microsoft.com/office/powerpoint/2010/main" val="40730914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CF03B-BB47-868C-5900-9A2B8F6E8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Consider Tunnels to Improve 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720C7-5228-913E-3C66-8655B1027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Some companies create long racking aisles that become problems for good flow as it forces lift trucks to travel the full length of the aisles</a:t>
            </a:r>
          </a:p>
          <a:p>
            <a:r>
              <a:rPr lang="en-GB" sz="3200" dirty="0"/>
              <a:t>Consider breaking up these aisles by creating tunnels halfway down to allow lift trucks and foot traffic to reduce the amount of travel time</a:t>
            </a:r>
          </a:p>
        </p:txBody>
      </p:sp>
    </p:spTree>
    <p:extLst>
      <p:ext uri="{BB962C8B-B14F-4D97-AF65-F5344CB8AC3E}">
        <p14:creationId xmlns:p14="http://schemas.microsoft.com/office/powerpoint/2010/main" val="8897251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672B6-0EE9-DA11-9CF1-3BC4BC5B6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Consider Tunnels to Improve 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AC197-82AF-FDD3-3B51-E3E85A71D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Do your current rack aisles have a pass-through halfway between the front and the back of the facility?</a:t>
            </a:r>
          </a:p>
          <a:p>
            <a:r>
              <a:rPr lang="en-GB" sz="3200" dirty="0"/>
              <a:t>If this pass-through is not already a tunnel, this is a great place to gain some capacity</a:t>
            </a:r>
          </a:p>
        </p:txBody>
      </p:sp>
    </p:spTree>
    <p:extLst>
      <p:ext uri="{BB962C8B-B14F-4D97-AF65-F5344CB8AC3E}">
        <p14:creationId xmlns:p14="http://schemas.microsoft.com/office/powerpoint/2010/main" val="32537979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2584C-5088-4B6A-D2EF-786516235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Consider Building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3900C-4E85-8A49-E196-50493D3B6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Consider how this might impact how you layout the existing space to minimise future disruptions</a:t>
            </a:r>
          </a:p>
          <a:p>
            <a:r>
              <a:rPr lang="en-GB" sz="3200" dirty="0"/>
              <a:t>If you will require additional bulk storage with pallet racking, avoid placing departments or equipment up against the potential expansion which might create considerable operational disruptions</a:t>
            </a:r>
          </a:p>
        </p:txBody>
      </p:sp>
    </p:spTree>
    <p:extLst>
      <p:ext uri="{BB962C8B-B14F-4D97-AF65-F5344CB8AC3E}">
        <p14:creationId xmlns:p14="http://schemas.microsoft.com/office/powerpoint/2010/main" val="27840081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14428</TotalTime>
  <Words>2237</Words>
  <Application>Microsoft Office PowerPoint</Application>
  <PresentationFormat>Widescreen</PresentationFormat>
  <Paragraphs>167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Century Gothic</vt:lpstr>
      <vt:lpstr>Wingdings 3</vt:lpstr>
      <vt:lpstr>Ion</vt:lpstr>
      <vt:lpstr>18 Warehouse Layout and Design Principles  </vt:lpstr>
      <vt:lpstr>Introduction</vt:lpstr>
      <vt:lpstr>Introduction</vt:lpstr>
      <vt:lpstr>Principle 1 Maximise the Available Cube</vt:lpstr>
      <vt:lpstr>Principle 1 Maximise the Available Cube</vt:lpstr>
      <vt:lpstr>Principle 2 Improve Warehouse Slotting</vt:lpstr>
      <vt:lpstr>Principle 2 Improve Warehouse Slotting</vt:lpstr>
      <vt:lpstr>Principle 3 Optimise Flow Throughout the Facility</vt:lpstr>
      <vt:lpstr>Principle 3 Optimise Flow Throughout the Facility</vt:lpstr>
      <vt:lpstr>Principle 3 Optimise Flow Throughout the Facility</vt:lpstr>
      <vt:lpstr>Principle 4 Dock Space Needed</vt:lpstr>
      <vt:lpstr>Principle 4 Dock Space Needed</vt:lpstr>
      <vt:lpstr>Principle 5 Plan for 15% More Space</vt:lpstr>
      <vt:lpstr>Principle 5 Plan for 15% More Space</vt:lpstr>
      <vt:lpstr>Principle 6 Consider Space for Non-Storage Needs </vt:lpstr>
      <vt:lpstr>Principle 6 Consider Space for Non-Storage Needs </vt:lpstr>
      <vt:lpstr>Principle 6 Consider Space for Non-Storage Needs </vt:lpstr>
      <vt:lpstr>Principle 6 Consider Space for Non-Storage Needs </vt:lpstr>
      <vt:lpstr>Principle 7 Returns Management</vt:lpstr>
      <vt:lpstr>Principle 7 Returns Management</vt:lpstr>
      <vt:lpstr>Principle 8 Packing and Shipping</vt:lpstr>
      <vt:lpstr>Principle 8 Packing and Shipping</vt:lpstr>
      <vt:lpstr>Principle 9 Consider Different Racking Options</vt:lpstr>
      <vt:lpstr>Consider Aisle Width Impacts</vt:lpstr>
      <vt:lpstr>Consider Aisle Width Impacts</vt:lpstr>
      <vt:lpstr>Automation in a Distribution Centre</vt:lpstr>
      <vt:lpstr>Automation in a Distribution Centre</vt:lpstr>
      <vt:lpstr>Automation in a Distribution Centre</vt:lpstr>
      <vt:lpstr>Different Picking Options</vt:lpstr>
      <vt:lpstr>Different Picking Options</vt:lpstr>
      <vt:lpstr>Distance For Restrooms</vt:lpstr>
      <vt:lpstr>Distance From Charging to Breakrooms</vt:lpstr>
      <vt:lpstr>Distance From Charging to Breakrooms</vt:lpstr>
      <vt:lpstr>Keep Inbound and Outbound Docks Free of Obstructions</vt:lpstr>
      <vt:lpstr>Keep Inbound and Outbound Docks Free of Obstructions</vt:lpstr>
      <vt:lpstr>Plan Out Electrical Requirements to Minimise Cost</vt:lpstr>
      <vt:lpstr>Plan Out Electrical Requirements to Minimise Cost</vt:lpstr>
      <vt:lpstr>Consider Tunnels to Improve Flow</vt:lpstr>
      <vt:lpstr>Consider Tunnels to Improve Flow</vt:lpstr>
      <vt:lpstr>Consider Building Expansion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31</cp:revision>
  <dcterms:created xsi:type="dcterms:W3CDTF">2025-02-26T23:22:45Z</dcterms:created>
  <dcterms:modified xsi:type="dcterms:W3CDTF">2025-03-13T11:17:18Z</dcterms:modified>
</cp:coreProperties>
</file>