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3"/>
  </p:notesMasterIdLst>
  <p:handoutMasterIdLst>
    <p:handoutMasterId r:id="rId26"/>
  </p:handoutMasterIdLst>
  <p:sldIdLst>
    <p:sldId id="256" r:id="rId3"/>
    <p:sldId id="304" r:id="rId4"/>
    <p:sldId id="291" r:id="rId5"/>
    <p:sldId id="309" r:id="rId6"/>
    <p:sldId id="305" r:id="rId7"/>
    <p:sldId id="323" r:id="rId8"/>
    <p:sldId id="313" r:id="rId9"/>
    <p:sldId id="314" r:id="rId10"/>
    <p:sldId id="315" r:id="rId11"/>
    <p:sldId id="316" r:id="rId12"/>
    <p:sldId id="317" r:id="rId13"/>
    <p:sldId id="318" r:id="rId14"/>
    <p:sldId id="320" r:id="rId15"/>
    <p:sldId id="319" r:id="rId16"/>
    <p:sldId id="310" r:id="rId17"/>
    <p:sldId id="308" r:id="rId18"/>
    <p:sldId id="322" r:id="rId19"/>
    <p:sldId id="312" r:id="rId20"/>
    <p:sldId id="321" r:id="rId21"/>
    <p:sldId id="306" r:id="rId22"/>
    <p:sldId id="275" r:id="rId24"/>
    <p:sldId id="307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CC"/>
    <a:srgbClr val="000000"/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111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9" Type="http://schemas.openxmlformats.org/officeDocument/2006/relationships/tableStyles" Target="tableStyles.xml"/><Relationship Id="rId28" Type="http://schemas.openxmlformats.org/officeDocument/2006/relationships/viewProps" Target="viewProps.xml"/><Relationship Id="rId27" Type="http://schemas.openxmlformats.org/officeDocument/2006/relationships/presProps" Target="presProps.xml"/><Relationship Id="rId26" Type="http://schemas.openxmlformats.org/officeDocument/2006/relationships/handoutMaster" Target="handoutMasters/handoutMaster1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notesMaster" Target="notesMasters/notesMaster1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Instructions</a:t>
            </a:r>
            <a:r>
              <a:rPr lang="en-GB" baseline="0" dirty="0"/>
              <a:t> for Lecturers</a:t>
            </a:r>
            <a:endParaRPr lang="en-GB" baseline="0" dirty="0"/>
          </a:p>
          <a:p>
            <a:pPr marL="171450" indent="-171450">
              <a:buFontTx/>
              <a:buChar char="-"/>
            </a:pPr>
            <a:r>
              <a:rPr lang="en-GB" baseline="0" dirty="0"/>
              <a:t>Divided the class in to groups of 5</a:t>
            </a:r>
            <a:endParaRPr lang="en-GB" baseline="0" dirty="0"/>
          </a:p>
          <a:p>
            <a:pPr marL="171450" indent="-171450">
              <a:buFontTx/>
              <a:buChar char="-"/>
            </a:pPr>
            <a:r>
              <a:rPr lang="en-GB" baseline="0" dirty="0"/>
              <a:t>Allocate one of the following topics to each group</a:t>
            </a:r>
            <a:endParaRPr lang="en-GB" baseline="0" dirty="0"/>
          </a:p>
          <a:p>
            <a:pPr marL="628650" lvl="1" indent="-171450">
              <a:buFontTx/>
              <a:buChar char="-"/>
            </a:pPr>
            <a:r>
              <a:rPr lang="en-GB" dirty="0"/>
              <a:t>Trends shaping the future of UK jobs</a:t>
            </a:r>
            <a:endParaRPr lang="en-GB" dirty="0"/>
          </a:p>
          <a:p>
            <a:pPr marL="628650" lvl="1" indent="-171450">
              <a:buFontTx/>
              <a:buChar char="-"/>
            </a:pPr>
            <a:r>
              <a:rPr lang="en-GB" dirty="0"/>
              <a:t>Disruptions that could change future of work</a:t>
            </a:r>
            <a:endParaRPr lang="en-GB" dirty="0"/>
          </a:p>
          <a:p>
            <a:pPr marL="628650" lvl="1" indent="-171450">
              <a:buFontTx/>
              <a:buChar char="-"/>
            </a:pPr>
            <a:r>
              <a:rPr lang="en-GB" dirty="0"/>
              <a:t>Actions for the future</a:t>
            </a:r>
            <a:endParaRPr lang="en-GB" dirty="0"/>
          </a:p>
          <a:p>
            <a:pPr marL="171450" lvl="0" indent="-171450">
              <a:buFontTx/>
              <a:buChar char="-"/>
            </a:pPr>
            <a:r>
              <a:rPr lang="en-GB" dirty="0"/>
              <a:t>Advice</a:t>
            </a:r>
            <a:r>
              <a:rPr lang="en-GB" baseline="0" dirty="0"/>
              <a:t> students to conduct additional research to support their points</a:t>
            </a:r>
            <a:endParaRPr lang="en-GB" baseline="0" dirty="0"/>
          </a:p>
          <a:p>
            <a:pPr marL="171450" lvl="0" indent="-171450">
              <a:buFontTx/>
              <a:buChar char="-"/>
            </a:pPr>
            <a:r>
              <a:rPr lang="en-GB" baseline="0" dirty="0"/>
              <a:t>Allow 30 minutes for preparation</a:t>
            </a:r>
            <a:endParaRPr lang="en-GB" baseline="0" dirty="0"/>
          </a:p>
          <a:p>
            <a:pPr marL="171450" lvl="0" indent="-171450">
              <a:buFontTx/>
              <a:buChar char="-"/>
            </a:pPr>
            <a:r>
              <a:rPr lang="en-GB" baseline="0" dirty="0"/>
              <a:t>Each group presents their points for 10 minutes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2.jpe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hyperlink" Target="https://www.youtube.com/watch?v=d6oXfMilLe8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hyperlink" Target="https://www.youtube.com/watch?v=foP3nZRM6GU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hyperlink" Target="http://www.cipd.co.uk/hr-resources/a-z" TargetMode="External"/><Relationship Id="rId2" Type="http://schemas.openxmlformats.org/officeDocument/2006/relationships/hyperlink" Target="http://www.personneltoday.com/" TargetMode="External"/><Relationship Id="rId1" Type="http://schemas.openxmlformats.org/officeDocument/2006/relationships/image" Target="../media/image6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908720"/>
            <a:ext cx="8928992" cy="4824536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BA International Hotel Management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Personnel Resoucing &amp; Development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(M5X 01921)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Session 4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Future Trends in Employment</a:t>
            </a: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b="1" dirty="0"/>
              <a:t>Previously…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We have;</a:t>
            </a:r>
            <a:endParaRPr lang="en-GB" dirty="0"/>
          </a:p>
          <a:p>
            <a:r>
              <a:rPr lang="en-GB" dirty="0"/>
              <a:t>Overviewed the module</a:t>
            </a:r>
            <a:endParaRPr lang="en-GB" dirty="0"/>
          </a:p>
          <a:p>
            <a:r>
              <a:rPr lang="en-GB" dirty="0"/>
              <a:t>Tested existing knowledge</a:t>
            </a:r>
            <a:endParaRPr lang="en-GB" dirty="0"/>
          </a:p>
          <a:p>
            <a:r>
              <a:rPr lang="en-GB" dirty="0"/>
              <a:t>Discussed about self-awareness</a:t>
            </a:r>
            <a:endParaRPr lang="en-GB" dirty="0"/>
          </a:p>
          <a:p>
            <a:r>
              <a:rPr lang="en-GB" dirty="0"/>
              <a:t>Discussed points to consider when exploring employment.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" y="908720"/>
            <a:ext cx="9144001" cy="47750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In this session…..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4077072"/>
            <a:ext cx="9144000" cy="1606738"/>
          </a:xfrm>
          <a:solidFill>
            <a:srgbClr val="000000">
              <a:alpha val="50196"/>
            </a:srgbClr>
          </a:solidFill>
          <a:ln>
            <a:noFill/>
          </a:ln>
          <a:effectLst>
            <a:softEdge rad="127000"/>
          </a:effectLst>
        </p:spPr>
        <p:txBody>
          <a:bodyPr>
            <a:normAutofit fontScale="77500" lnSpcReduction="20000"/>
          </a:bodyPr>
          <a:lstStyle/>
          <a:p>
            <a:pPr marL="0" indent="0" algn="ctr">
              <a:spcBef>
                <a:spcPts val="1800"/>
              </a:spcBef>
              <a:buNone/>
            </a:pPr>
            <a:r>
              <a:rPr lang="en-GB" sz="8000" b="1" dirty="0">
                <a:solidFill>
                  <a:schemeClr val="bg1"/>
                </a:solidFill>
              </a:rPr>
              <a:t>Trends in future employment</a:t>
            </a:r>
            <a:endParaRPr lang="en-GB" sz="8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b="1" dirty="0"/>
              <a:t>Topics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8" y="1068768"/>
            <a:ext cx="8964488" cy="432048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What are the trends shaping the future of UK jobs and skills up to 2030?</a:t>
            </a:r>
            <a:endParaRPr lang="en-GB" dirty="0"/>
          </a:p>
          <a:p>
            <a:endParaRPr lang="en-GB" dirty="0"/>
          </a:p>
          <a:p>
            <a:r>
              <a:rPr lang="en-GB" dirty="0"/>
              <a:t>What are the potential disruption that could change the future of work in the UK?</a:t>
            </a:r>
            <a:endParaRPr lang="en-GB" dirty="0"/>
          </a:p>
          <a:p>
            <a:endParaRPr lang="en-GB" dirty="0"/>
          </a:p>
          <a:p>
            <a:r>
              <a:rPr lang="en-GB" dirty="0"/>
              <a:t>What are the potential actions to meet the individual focused future skills for tomorrow’s world of work? 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What trends are you aware of?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1"/>
            <a:ext cx="8856984" cy="226084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Watch the video below;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1"/>
              </a:rPr>
              <a:t>https://www.youtube.com/watch?v=d6oXfMilLe8</a:t>
            </a:r>
            <a:r>
              <a:rPr lang="en-GB" dirty="0"/>
              <a:t> – 2.30Mins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In Pairs, discuss among yourselves trends in Changes of Work that has affected you.</a:t>
            </a:r>
            <a:br>
              <a:rPr lang="en-GB" dirty="0"/>
            </a:br>
            <a:endParaRPr lang="en-GB" dirty="0"/>
          </a:p>
          <a:p>
            <a:r>
              <a:rPr lang="en-GB" dirty="0"/>
              <a:t>Write Down Areas of Changes </a:t>
            </a:r>
            <a:br>
              <a:rPr lang="en-GB" dirty="0"/>
            </a:br>
            <a:endParaRPr lang="en-GB" dirty="0"/>
          </a:p>
          <a:p>
            <a:r>
              <a:rPr lang="en-GB" dirty="0"/>
              <a:t>How it Affected you</a:t>
            </a:r>
            <a:br>
              <a:rPr lang="en-GB" dirty="0"/>
            </a:br>
            <a:endParaRPr lang="en-GB" dirty="0"/>
          </a:p>
          <a:p>
            <a:r>
              <a:rPr lang="en-GB" dirty="0"/>
              <a:t>Discuss to Group </a:t>
            </a:r>
            <a:br>
              <a:rPr lang="en-GB" dirty="0"/>
            </a:br>
            <a:endParaRPr lang="en-GB" dirty="0"/>
          </a:p>
          <a:p>
            <a:r>
              <a:rPr lang="en-GB" sz="2800" b="1" dirty="0"/>
              <a:t>10mins Pair Discussion</a:t>
            </a:r>
            <a:endParaRPr lang="en-GB" sz="2800" b="1" dirty="0"/>
          </a:p>
          <a:p>
            <a:r>
              <a:rPr lang="en-GB" sz="2800" b="1" dirty="0"/>
              <a:t>20 Sharing to Group</a:t>
            </a:r>
            <a:endParaRPr lang="en-GB" sz="2800" b="1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5 TRENDS CHANGING THE FUTURE OF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GLOBALISATION</a:t>
            </a:r>
            <a:endParaRPr lang="en-GB" sz="3600" b="1" dirty="0"/>
          </a:p>
          <a:p>
            <a:r>
              <a:rPr lang="en-GB" sz="3600" b="1" dirty="0"/>
              <a:t>MOBILITY</a:t>
            </a:r>
            <a:endParaRPr lang="en-GB" sz="3600" b="1" dirty="0"/>
          </a:p>
          <a:p>
            <a:r>
              <a:rPr lang="en-GB" sz="2400" b="1" dirty="0"/>
              <a:t>MILLENNIALS CHANGING DEMOGRAPHICS</a:t>
            </a:r>
            <a:endParaRPr lang="en-GB" sz="2400" b="1" dirty="0"/>
          </a:p>
          <a:p>
            <a:r>
              <a:rPr lang="en-GB" sz="3600" b="1" dirty="0"/>
              <a:t>NEW BEHAVIOURS </a:t>
            </a:r>
            <a:endParaRPr lang="en-GB" sz="3600" b="1" dirty="0"/>
          </a:p>
          <a:p>
            <a:r>
              <a:rPr lang="en-GB" sz="3600" b="1" dirty="0"/>
              <a:t>TECHNOLOGY</a:t>
            </a:r>
            <a:endParaRPr lang="en-GB" sz="3600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GLOBALISATION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Globalisation is shaping the World into one giant place</a:t>
            </a:r>
            <a:endParaRPr lang="en-GB" dirty="0"/>
          </a:p>
          <a:p>
            <a:pPr marL="0" indent="0">
              <a:buNone/>
            </a:pPr>
            <a:endParaRPr lang="en-GB" sz="1400" dirty="0"/>
          </a:p>
          <a:p>
            <a:r>
              <a:rPr lang="en-GB" sz="2400" dirty="0"/>
              <a:t>Language</a:t>
            </a:r>
            <a:endParaRPr lang="en-GB" sz="2400" dirty="0"/>
          </a:p>
          <a:p>
            <a:r>
              <a:rPr lang="en-GB" sz="2400" dirty="0"/>
              <a:t>Culture</a:t>
            </a:r>
            <a:endParaRPr lang="en-GB" sz="2400" dirty="0"/>
          </a:p>
          <a:p>
            <a:r>
              <a:rPr lang="en-GB" sz="2400" dirty="0"/>
              <a:t>Currency</a:t>
            </a:r>
            <a:endParaRPr lang="en-GB" sz="2400" dirty="0"/>
          </a:p>
          <a:p>
            <a:r>
              <a:rPr lang="en-GB" sz="2400" dirty="0"/>
              <a:t>Physical Location</a:t>
            </a:r>
            <a:endParaRPr lang="en-GB" sz="2400" dirty="0"/>
          </a:p>
          <a:p>
            <a:r>
              <a:rPr lang="en-GB" sz="2400" dirty="0"/>
              <a:t>Being able to tap into Talent irrespective of all above</a:t>
            </a:r>
            <a:endParaRPr lang="en-GB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Staying Connected to People and Information – </a:t>
            </a:r>
            <a:r>
              <a:rPr lang="en-GB" sz="2000" dirty="0"/>
              <a:t>Anytime, Anywhere, Any Device </a:t>
            </a:r>
            <a:endParaRPr lang="en-GB" sz="2000" dirty="0"/>
          </a:p>
          <a:p>
            <a:endParaRPr lang="en-GB" dirty="0"/>
          </a:p>
          <a:p>
            <a:r>
              <a:rPr lang="en-GB" dirty="0"/>
              <a:t>Work No longer a Place you go to – Carried around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2236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MILLENNIALS CHANGING DEMOGRAPHICS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Millennials are expected to comprise of 50% of the Workforce by 2020 and 75% by 2030</a:t>
            </a:r>
            <a:endParaRPr lang="en-GB" dirty="0"/>
          </a:p>
          <a:p>
            <a:r>
              <a:rPr lang="en-GB" dirty="0"/>
              <a:t>Millennials working in a Digital Age are driving Organisational Change</a:t>
            </a:r>
            <a:endParaRPr lang="en-GB" dirty="0"/>
          </a:p>
          <a:p>
            <a:r>
              <a:rPr lang="en-GB" dirty="0"/>
              <a:t>Future Employee – </a:t>
            </a:r>
            <a:r>
              <a:rPr lang="en-GB" sz="2000" dirty="0"/>
              <a:t>Is Anyone who is changing the Behaviour and Mindset to Adapt to the changing workforce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NEW BEHAVIOURS 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590" y="1160748"/>
            <a:ext cx="8229600" cy="453650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Culture of Living a more Public Life – </a:t>
            </a:r>
            <a:r>
              <a:rPr lang="en-GB" sz="2000" dirty="0"/>
              <a:t>Social Media, Rapid Access to information </a:t>
            </a:r>
            <a:endParaRPr lang="en-GB" sz="2000" dirty="0"/>
          </a:p>
          <a:p>
            <a:r>
              <a:rPr lang="en-GB" dirty="0"/>
              <a:t>Every Aspect of Business is changed from Decades Ago – </a:t>
            </a:r>
            <a:r>
              <a:rPr lang="en-GB" sz="2000" dirty="0"/>
              <a:t>The way we:</a:t>
            </a:r>
            <a:br>
              <a:rPr lang="en-GB" sz="2000" dirty="0"/>
            </a:br>
            <a:endParaRPr lang="en-GB" sz="2000" dirty="0"/>
          </a:p>
          <a:p>
            <a:pPr marL="0" indent="0">
              <a:buNone/>
            </a:pPr>
            <a:r>
              <a:rPr lang="en-GB" sz="1600" b="1" dirty="0"/>
              <a:t>Share Information</a:t>
            </a:r>
            <a:endParaRPr lang="en-GB" sz="1600" b="1" dirty="0"/>
          </a:p>
          <a:p>
            <a:pPr marL="0" indent="0">
              <a:buNone/>
            </a:pPr>
            <a:r>
              <a:rPr lang="en-GB" sz="1600" b="1" dirty="0"/>
              <a:t>Communicate</a:t>
            </a:r>
            <a:endParaRPr lang="en-GB" sz="1600" b="1" dirty="0"/>
          </a:p>
          <a:p>
            <a:pPr marL="0" indent="0">
              <a:buNone/>
            </a:pPr>
            <a:r>
              <a:rPr lang="en-GB" sz="1600" b="1" dirty="0"/>
              <a:t>Collaborate </a:t>
            </a:r>
            <a:endParaRPr lang="en-GB" sz="1600" b="1" dirty="0"/>
          </a:p>
          <a:p>
            <a:pPr marL="0" indent="0">
              <a:buNone/>
            </a:pPr>
            <a:r>
              <a:rPr lang="en-GB" sz="1600" b="1" dirty="0"/>
              <a:t>Teach</a:t>
            </a:r>
            <a:endParaRPr lang="en-GB" sz="1600" b="1" dirty="0"/>
          </a:p>
          <a:p>
            <a:pPr marL="0" indent="0">
              <a:buNone/>
            </a:pPr>
            <a:r>
              <a:rPr lang="en-GB" sz="1600" b="1" dirty="0"/>
              <a:t>Learn</a:t>
            </a:r>
            <a:endParaRPr lang="en-GB" sz="1600" b="1" dirty="0"/>
          </a:p>
          <a:p>
            <a:pPr marL="0" indent="0">
              <a:buNone/>
            </a:pPr>
            <a:r>
              <a:rPr lang="en-GB" sz="1600" b="1" dirty="0"/>
              <a:t>Find Information</a:t>
            </a:r>
            <a:endParaRPr lang="en-GB" sz="1600" b="1" dirty="0"/>
          </a:p>
          <a:p>
            <a:pPr marL="0" indent="0">
              <a:buNone/>
            </a:pPr>
            <a:r>
              <a:rPr lang="en-GB" sz="1600" b="1" dirty="0"/>
              <a:t>Access Technology</a:t>
            </a:r>
            <a:endParaRPr lang="en-GB" sz="1600" b="1" dirty="0"/>
          </a:p>
          <a:p>
            <a:pPr marL="0" indent="0">
              <a:buNone/>
            </a:pPr>
            <a:r>
              <a:rPr lang="en-GB" sz="1600" b="1" dirty="0"/>
              <a:t>Create Content </a:t>
            </a:r>
            <a:endParaRPr lang="en-GB" sz="1600" b="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TECHNOLOGY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>
            <a:normAutofit fontScale="85000" lnSpcReduction="20000"/>
          </a:bodyPr>
          <a:lstStyle/>
          <a:p>
            <a:r>
              <a:rPr lang="en-GB" sz="2800" dirty="0"/>
              <a:t>“The key question is not whether to deploy internet technology – companies have no choice if they want to stay competitive – but how to deploy it.” Michael Porter, 2001</a:t>
            </a:r>
            <a:br>
              <a:rPr lang="en-GB" sz="2800" dirty="0"/>
            </a:br>
            <a:endParaRPr lang="en-GB" sz="2800" dirty="0"/>
          </a:p>
          <a:p>
            <a:r>
              <a:rPr lang="en-GB" sz="2800" dirty="0"/>
              <a:t>In the future of Work – Technology is the central nervous system of the organisation</a:t>
            </a:r>
            <a:endParaRPr lang="en-GB" sz="2800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Technology Changes includes: </a:t>
            </a:r>
            <a:r>
              <a:rPr lang="en-GB" sz="2800" dirty="0"/>
              <a:t>Big Data, Wearable Devices, Collaborative Platforms, Internet of things and Cloud Technology</a:t>
            </a:r>
            <a:endParaRPr lang="en-GB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8244" y="0"/>
            <a:ext cx="8229600" cy="1143000"/>
          </a:xfrm>
        </p:spPr>
        <p:txBody>
          <a:bodyPr/>
          <a:lstStyle/>
          <a:p>
            <a:r>
              <a:rPr lang="en-GB" dirty="0"/>
              <a:t>TECHNOLOGY – Continued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8244" y="836712"/>
            <a:ext cx="8229600" cy="4968552"/>
          </a:xfrm>
        </p:spPr>
        <p:txBody>
          <a:bodyPr>
            <a:normAutofit fontScale="62500" lnSpcReduction="20000"/>
          </a:bodyPr>
          <a:lstStyle/>
          <a:p>
            <a:endParaRPr lang="en-GB" sz="2000" dirty="0"/>
          </a:p>
          <a:p>
            <a:r>
              <a:rPr lang="en-GB" sz="2900" dirty="0"/>
              <a:t>The Internet of Things (IOT) • Extending the current Internet and providing connection, communication, and inter-networking between devices and physical objects, or "Things," is a growing trend that is often referred to as the Internet of Things (IoT)</a:t>
            </a:r>
            <a:endParaRPr lang="en-GB" sz="2900" dirty="0"/>
          </a:p>
          <a:p>
            <a:endParaRPr lang="en-GB" sz="2900" dirty="0"/>
          </a:p>
          <a:p>
            <a:r>
              <a:rPr lang="en-GB" sz="2900" dirty="0"/>
              <a:t>What is big data? Every day, we create 2.5 quintillion bytes of data — so much that 90% of the data in the world today has been created in the last two years alone. This data comes from everywhere: sensors used to gather climate information, posts to social media sites, digital pictures and videos, purchase transaction records, and cell phone GPS signals to name a few. This data is “big data”.</a:t>
            </a:r>
            <a:br>
              <a:rPr lang="en-GB" sz="2900" dirty="0"/>
            </a:br>
            <a:endParaRPr lang="en-GB" sz="2900" dirty="0"/>
          </a:p>
          <a:p>
            <a:pPr marL="0" indent="0">
              <a:buNone/>
            </a:pPr>
            <a:endParaRPr lang="en-GB" sz="2900" dirty="0"/>
          </a:p>
          <a:p>
            <a:r>
              <a:rPr lang="en-GB" sz="2900" dirty="0"/>
              <a:t>Huge amount of data There are huge volumes of data in the world: • From the beginning of recorded time until 2003, we created 5 billion gigabytes of data. • In 2011, the same amount was created every two days • In 2013, the same amount of data is created every 10 minutes • In 2017, the same amount of data is created every 5 minutes.</a:t>
            </a:r>
            <a:br>
              <a:rPr lang="en-GB" sz="2900" dirty="0"/>
            </a:br>
            <a:br>
              <a:rPr lang="en-GB" sz="2900" dirty="0"/>
            </a:br>
            <a:endParaRPr lang="en-GB" sz="2900" dirty="0"/>
          </a:p>
          <a:p>
            <a:endParaRPr lang="en-GB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FUTURE OF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392488"/>
          </a:xfrm>
        </p:spPr>
        <p:txBody>
          <a:bodyPr>
            <a:normAutofit/>
          </a:bodyPr>
          <a:lstStyle/>
          <a:p>
            <a:r>
              <a:rPr lang="en-GB" sz="2800" dirty="0"/>
              <a:t>These five change create and unprecedented War of Talent</a:t>
            </a:r>
            <a:endParaRPr lang="en-GB" sz="2800" dirty="0"/>
          </a:p>
          <a:p>
            <a:r>
              <a:rPr lang="en-GB" sz="2800" dirty="0"/>
              <a:t>These Changes are Forcing Organisation to Create a Place where Employees </a:t>
            </a:r>
            <a:r>
              <a:rPr lang="en-GB" sz="2800" b="1" dirty="0"/>
              <a:t>NEED</a:t>
            </a:r>
            <a:r>
              <a:rPr lang="en-GB" sz="2800" dirty="0"/>
              <a:t> to work there</a:t>
            </a:r>
            <a:endParaRPr lang="en-GB" sz="2800" dirty="0"/>
          </a:p>
          <a:p>
            <a:r>
              <a:rPr lang="en-GB" sz="2800" dirty="0"/>
              <a:t>Creating and Environment where Employees </a:t>
            </a:r>
            <a:r>
              <a:rPr lang="en-GB" sz="2800" b="1" dirty="0"/>
              <a:t>WANT</a:t>
            </a:r>
            <a:r>
              <a:rPr lang="en-GB" sz="2800" dirty="0"/>
              <a:t> to work there.</a:t>
            </a:r>
            <a:endParaRPr lang="en-GB" sz="2800" dirty="0"/>
          </a:p>
          <a:p>
            <a:r>
              <a:rPr lang="en-GB" sz="2800" dirty="0"/>
              <a:t>Organisation making the Shift from </a:t>
            </a:r>
            <a:r>
              <a:rPr lang="en-GB" sz="2800" b="1" dirty="0"/>
              <a:t>NEED</a:t>
            </a:r>
            <a:r>
              <a:rPr lang="en-GB" sz="2800" dirty="0"/>
              <a:t> TO </a:t>
            </a:r>
            <a:r>
              <a:rPr lang="en-GB" sz="2800" b="1" dirty="0"/>
              <a:t>WANT</a:t>
            </a:r>
            <a:endParaRPr lang="en-GB" sz="2800" b="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8" y="44624"/>
            <a:ext cx="9036496" cy="792088"/>
          </a:xfrm>
        </p:spPr>
        <p:txBody>
          <a:bodyPr>
            <a:noAutofit/>
          </a:bodyPr>
          <a:lstStyle/>
          <a:p>
            <a:r>
              <a:rPr lang="en-GB" sz="2800" b="1" dirty="0"/>
              <a:t>Other Trends Shaping the Future of UK Jobs and Skills</a:t>
            </a:r>
            <a:endParaRPr lang="en-GB" sz="28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980728"/>
            <a:ext cx="6408712" cy="5040561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b="1" dirty="0"/>
              <a:t>Summary of The Future of Work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6"/>
            <a:ext cx="8640960" cy="439248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study looks ahead to the labour market of 2030.</a:t>
            </a:r>
            <a:endParaRPr lang="en-GB" dirty="0"/>
          </a:p>
          <a:p>
            <a:r>
              <a:rPr lang="en-GB" dirty="0"/>
              <a:t>Analyses the stable trends of future UK labour market.</a:t>
            </a:r>
            <a:endParaRPr lang="en-GB" dirty="0"/>
          </a:p>
          <a:p>
            <a:r>
              <a:rPr lang="en-GB" dirty="0"/>
              <a:t>Identifies the plausible disruptions of those trends.</a:t>
            </a:r>
            <a:endParaRPr lang="en-GB" dirty="0"/>
          </a:p>
          <a:p>
            <a:r>
              <a:rPr lang="en-GB" dirty="0"/>
              <a:t>Suggests potential actions for future skills for 4 scenarios; employers, individuals, education and training providers, and policy makers.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RADICAL CHANGE TO FUTURE OF WORK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3917032"/>
          </a:xfrm>
        </p:spPr>
        <p:txBody>
          <a:bodyPr>
            <a:normAutofit/>
          </a:bodyPr>
          <a:lstStyle/>
          <a:p>
            <a:r>
              <a:rPr lang="en-GB" sz="3600" dirty="0"/>
              <a:t>Demographic and Social Change</a:t>
            </a:r>
            <a:endParaRPr lang="en-GB" sz="3600" dirty="0"/>
          </a:p>
          <a:p>
            <a:r>
              <a:rPr lang="en-GB" sz="3600" dirty="0"/>
              <a:t>Shift in Global Economic Power</a:t>
            </a:r>
            <a:endParaRPr lang="en-GB" sz="3600" dirty="0"/>
          </a:p>
          <a:p>
            <a:r>
              <a:rPr lang="en-GB" sz="3600" dirty="0"/>
              <a:t>Rapid Urbanisation</a:t>
            </a:r>
            <a:endParaRPr lang="en-GB" sz="3600" dirty="0"/>
          </a:p>
          <a:p>
            <a:r>
              <a:rPr lang="en-GB" sz="3600" dirty="0"/>
              <a:t>Climate Change and Resource Scarcity </a:t>
            </a:r>
            <a:endParaRPr lang="en-GB" sz="3600" dirty="0"/>
          </a:p>
          <a:p>
            <a:r>
              <a:rPr lang="en-GB" sz="3600" dirty="0"/>
              <a:t>Technological Breakthroughs</a:t>
            </a:r>
            <a:endParaRPr lang="en-GB" sz="3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484784"/>
            <a:ext cx="7704856" cy="39604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Generation differences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RADICAL CHANGE TO FUTURE OF WORK - Continued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MEGA TRENDS: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1"/>
              </a:rPr>
              <a:t>https://www.youtube.com/watch?v=foP3nZRM6GU</a:t>
            </a:r>
            <a:r>
              <a:rPr lang="en-GB" dirty="0"/>
              <a:t> – 4 MINS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en-GB" sz="3200" b="1" dirty="0"/>
              <a:t>Group Activity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8964488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Use ‘The future of work’ report available on Moodle to create and conduct a 10 minute group presentation on a topic assigned by your lecturer.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Preparation time - 30 minutes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Presentation time - 10 minutes</a:t>
            </a: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Resources</a:t>
            </a:r>
            <a:endParaRPr lang="en-GB" dirty="0"/>
          </a:p>
        </p:txBody>
      </p:sp>
      <p:pic>
        <p:nvPicPr>
          <p:cNvPr id="4" name="Picture 1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 bwMode="auto">
          <a:xfrm>
            <a:off x="457200" y="1268759"/>
            <a:ext cx="2577693" cy="18796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179512" y="2852936"/>
            <a:ext cx="8784976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Reading:</a:t>
            </a:r>
            <a:br>
              <a:rPr lang="en-GB" b="1" dirty="0"/>
            </a:br>
            <a:endParaRPr lang="en-GB" b="1" dirty="0"/>
          </a:p>
          <a:p>
            <a:r>
              <a:rPr lang="en-GB" dirty="0"/>
              <a:t>Thierry </a:t>
            </a:r>
            <a:r>
              <a:rPr lang="en-GB" dirty="0" err="1"/>
              <a:t>Malleret</a:t>
            </a:r>
            <a:r>
              <a:rPr lang="en-GB" dirty="0"/>
              <a:t> (2013) - Six Global Mega-Trends and How To Make Them Work For You </a:t>
            </a:r>
            <a:endParaRPr lang="en-GB" dirty="0"/>
          </a:p>
          <a:p>
            <a:endParaRPr lang="en-GB" i="1" u="sng" dirty="0">
              <a:hlinkClick r:id="rId2"/>
            </a:endParaRPr>
          </a:p>
          <a:p>
            <a:r>
              <a:rPr lang="en-GB" b="1" dirty="0">
                <a:hlinkClick r:id="rId2"/>
              </a:rPr>
              <a:t>Other Resources: </a:t>
            </a:r>
            <a:br>
              <a:rPr lang="en-GB" b="1" dirty="0">
                <a:hlinkClick r:id="rId2"/>
              </a:rPr>
            </a:br>
            <a:endParaRPr lang="en-GB" b="1" dirty="0">
              <a:hlinkClick r:id="rId2"/>
            </a:endParaRPr>
          </a:p>
          <a:p>
            <a:r>
              <a:rPr lang="en-GB" i="1" u="sng" dirty="0">
                <a:solidFill>
                  <a:srgbClr val="0033CC"/>
                </a:solidFill>
                <a:hlinkClick r:id="rId2"/>
              </a:rPr>
              <a:t>www.personneltoday.com</a:t>
            </a:r>
            <a:endParaRPr lang="en-GB" dirty="0">
              <a:solidFill>
                <a:srgbClr val="0033CC"/>
              </a:solidFill>
            </a:endParaRPr>
          </a:p>
          <a:p>
            <a:endParaRPr lang="en-GB" sz="1000" dirty="0"/>
          </a:p>
          <a:p>
            <a:r>
              <a:rPr lang="en-GB" u="sng" dirty="0">
                <a:hlinkClick r:id="rId3"/>
              </a:rPr>
              <a:t>www.cipd.co.uk/hr-resources/a-z</a:t>
            </a:r>
            <a:endParaRPr lang="en-GB" u="sng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dirty="0"/>
              <a:t>Next session</a:t>
            </a:r>
            <a:endParaRPr lang="en-GB" sz="32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0" y="1233023"/>
            <a:ext cx="9144000" cy="4473857"/>
          </a:xfrm>
          <a:prstGeom prst="rect">
            <a:avLst/>
          </a:prstGeom>
        </p:spPr>
      </p:pic>
      <p:sp>
        <p:nvSpPr>
          <p:cNvPr id="5" name="Content Placeholder 2"/>
          <p:cNvSpPr txBox="1"/>
          <p:nvPr/>
        </p:nvSpPr>
        <p:spPr>
          <a:xfrm>
            <a:off x="0" y="4653136"/>
            <a:ext cx="9144000" cy="1030674"/>
          </a:xfrm>
          <a:prstGeom prst="rect">
            <a:avLst/>
          </a:prstGeom>
          <a:solidFill>
            <a:srgbClr val="000000">
              <a:alpha val="50196"/>
            </a:srgbClr>
          </a:solidFill>
          <a:ln>
            <a:noFill/>
          </a:ln>
          <a:effectLst>
            <a:softEdge rad="127000"/>
          </a:effectLst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1800"/>
              </a:spcBef>
              <a:buFont typeface="Arial" panose="020B0604020202020204" pitchFamily="34" charset="0"/>
              <a:buNone/>
            </a:pPr>
            <a:r>
              <a:rPr lang="en-GB" sz="6600" b="1" dirty="0">
                <a:solidFill>
                  <a:schemeClr val="bg1"/>
                </a:solidFill>
              </a:rPr>
              <a:t>Selection Process</a:t>
            </a:r>
            <a:endParaRPr lang="en-GB" sz="66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4618</Words>
  <Application>WPS Presentation</Application>
  <PresentationFormat>On-screen Show (4:3)</PresentationFormat>
  <Paragraphs>156</Paragraphs>
  <Slides>22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22</vt:i4>
      </vt:variant>
    </vt:vector>
  </HeadingPairs>
  <TitlesOfParts>
    <vt:vector size="31" baseType="lpstr">
      <vt:lpstr>Arial</vt:lpstr>
      <vt:lpstr>SimSun</vt:lpstr>
      <vt:lpstr>Wingdings</vt:lpstr>
      <vt:lpstr>Myriad Pro</vt:lpstr>
      <vt:lpstr>Segoe Print</vt:lpstr>
      <vt:lpstr>Microsoft YaHei</vt:lpstr>
      <vt:lpstr>Arial Unicode MS</vt:lpstr>
      <vt:lpstr>Calibri</vt:lpstr>
      <vt:lpstr>20140311PresentationUWTSDTemplate</vt:lpstr>
      <vt:lpstr>BA International Hotel Management   Personnel Resoucing &amp; Development (M5X 01921) Session 4 Future Trends in Employment</vt:lpstr>
      <vt:lpstr>Previously…</vt:lpstr>
      <vt:lpstr>In this session…..</vt:lpstr>
      <vt:lpstr>Topics</vt:lpstr>
      <vt:lpstr>What trends are you aware of?</vt:lpstr>
      <vt:lpstr>Group Activity</vt:lpstr>
      <vt:lpstr>5 TRENDS CHANGING THE FUTURE OF WORK</vt:lpstr>
      <vt:lpstr>GLOBALISATION</vt:lpstr>
      <vt:lpstr>MOBILITY</vt:lpstr>
      <vt:lpstr>MILLENNIALS CHANGING DEMOGRAPHICS </vt:lpstr>
      <vt:lpstr>NEW BEHAVIOURS  </vt:lpstr>
      <vt:lpstr>TECHNOLOGY </vt:lpstr>
      <vt:lpstr>TECHNOLOGY – Continued </vt:lpstr>
      <vt:lpstr>THE FUTURE OF WORK</vt:lpstr>
      <vt:lpstr>Other Trends Shaping the Future of UK Jobs and Skills</vt:lpstr>
      <vt:lpstr>Summary of The Future of Work</vt:lpstr>
      <vt:lpstr>RADICAL CHANGE TO FUTURE OF WORK </vt:lpstr>
      <vt:lpstr>Generation differences</vt:lpstr>
      <vt:lpstr>RADICAL CHANGE TO FUTURE OF WORK - Continued</vt:lpstr>
      <vt:lpstr>Group Activity</vt:lpstr>
      <vt:lpstr>Resources</vt:lpstr>
      <vt:lpstr>Next session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Changes MK</cp:lastModifiedBy>
  <cp:revision>184</cp:revision>
  <dcterms:created xsi:type="dcterms:W3CDTF">2015-04-14T15:21:00Z</dcterms:created>
  <dcterms:modified xsi:type="dcterms:W3CDTF">2019-11-03T22:46:57Z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  <property fmtid="{D5CDD505-2E9C-101B-9397-08002B2CF9AE}" pid="3" name="KSOProductBuildVer">
    <vt:lpwstr>1033-11.2.0.8991</vt:lpwstr>
  </property>
</Properties>
</file>