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2"/>
  </p:notesMasterIdLst>
  <p:sldIdLst>
    <p:sldId id="307" r:id="rId5"/>
    <p:sldId id="309" r:id="rId6"/>
    <p:sldId id="310" r:id="rId7"/>
    <p:sldId id="311" r:id="rId8"/>
    <p:sldId id="312" r:id="rId9"/>
    <p:sldId id="313" r:id="rId10"/>
    <p:sldId id="315" r:id="rId11"/>
    <p:sldId id="316" r:id="rId12"/>
    <p:sldId id="317" r:id="rId13"/>
    <p:sldId id="325" r:id="rId14"/>
    <p:sldId id="326" r:id="rId15"/>
    <p:sldId id="327" r:id="rId16"/>
    <p:sldId id="328" r:id="rId17"/>
    <p:sldId id="329" r:id="rId18"/>
    <p:sldId id="330" r:id="rId19"/>
    <p:sldId id="331" r:id="rId20"/>
    <p:sldId id="332"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13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0338E15-7DE0-4A27-A94C-822959C4EE9A}" type="datetimeFigureOut">
              <a:rPr lang="en-GB" smtClean="0"/>
              <a:t>16/09/2019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14BECDD-346D-4398-99F5-F3354E4C4797}" type="slidenum">
              <a:rPr lang="en-GB" smtClean="0"/>
              <a:t>‹#›</a:t>
            </a:fld>
            <a:endParaRPr lang="en-GB"/>
          </a:p>
        </p:txBody>
      </p:sp>
    </p:spTree>
    <p:extLst>
      <p:ext uri="{BB962C8B-B14F-4D97-AF65-F5344CB8AC3E}">
        <p14:creationId xmlns:p14="http://schemas.microsoft.com/office/powerpoint/2010/main" val="848456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4BECDD-346D-4398-99F5-F3354E4C4797}" type="slidenum">
              <a:rPr lang="en-GB" smtClean="0"/>
              <a:t>1</a:t>
            </a:fld>
            <a:endParaRPr lang="en-GB"/>
          </a:p>
        </p:txBody>
      </p:sp>
    </p:spTree>
    <p:extLst>
      <p:ext uri="{BB962C8B-B14F-4D97-AF65-F5344CB8AC3E}">
        <p14:creationId xmlns:p14="http://schemas.microsoft.com/office/powerpoint/2010/main" val="34544644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fontAlgn="base"/>
            <a:r>
              <a:rPr lang="en-GB" dirty="0"/>
              <a:t>- main purpose of the job. Try and do this in one sentence. For example: 'To increase revenue from advertising on the company's website by 25%.’</a:t>
            </a:r>
          </a:p>
          <a:p>
            <a:pPr lvl="1" fontAlgn="base"/>
            <a:r>
              <a:rPr lang="en-GB" dirty="0"/>
              <a:t>- job's main tasks. Try to be precise. For example: 'Taking shorthand notes and typing company letters' is clearer than 'general office duties’.</a:t>
            </a:r>
          </a:p>
          <a:p>
            <a:pPr lvl="1" fontAlgn="base"/>
            <a:r>
              <a:rPr lang="en-GB" dirty="0"/>
              <a:t>- scope of the job. Say a little more about how important the job is and how it fits into the overall purpose of your business, and briefly explain other duties and responsibilities.</a:t>
            </a:r>
          </a:p>
          <a:p>
            <a:pPr lvl="1" fontAlgn="base"/>
            <a:endParaRPr lang="en-GB" dirty="0"/>
          </a:p>
          <a:p>
            <a:pPr lvl="1" fontAlgn="base"/>
            <a:endParaRPr lang="en-GB" dirty="0"/>
          </a:p>
          <a:p>
            <a:pPr lvl="1" fontAlgn="base"/>
            <a:r>
              <a:rPr lang="en-GB" dirty="0"/>
              <a:t>- skills and knowledge - for example, managing current sales accounts</a:t>
            </a:r>
          </a:p>
          <a:p>
            <a:pPr lvl="1" fontAlgn="base"/>
            <a:r>
              <a:rPr lang="en-GB" dirty="0"/>
              <a:t>- experience - for example, a minimum of one year in website advertising sales</a:t>
            </a:r>
          </a:p>
          <a:p>
            <a:pPr lvl="1" fontAlgn="base"/>
            <a:r>
              <a:rPr lang="en-GB" dirty="0"/>
              <a:t>- aptitudes - for example, a head for figures</a:t>
            </a:r>
          </a:p>
          <a:p>
            <a:pPr lvl="1" fontAlgn="base"/>
            <a:r>
              <a:rPr lang="en-GB" dirty="0"/>
              <a:t>- personal qualities - for example, self motivated and who judges performance by results.</a:t>
            </a:r>
          </a:p>
          <a:p>
            <a:endParaRPr lang="en-GB" dirty="0"/>
          </a:p>
        </p:txBody>
      </p:sp>
      <p:sp>
        <p:nvSpPr>
          <p:cNvPr id="4" name="Slide Number Placeholder 3"/>
          <p:cNvSpPr>
            <a:spLocks noGrp="1"/>
          </p:cNvSpPr>
          <p:nvPr>
            <p:ph type="sldNum" sz="quarter" idx="10"/>
          </p:nvPr>
        </p:nvSpPr>
        <p:spPr/>
        <p:txBody>
          <a:bodyPr/>
          <a:lstStyle/>
          <a:p>
            <a:fld id="{714BECDD-346D-4398-99F5-F3354E4C4797}" type="slidenum">
              <a:rPr lang="en-GB" smtClean="0"/>
              <a:t>10</a:t>
            </a:fld>
            <a:endParaRPr lang="en-GB"/>
          </a:p>
        </p:txBody>
      </p:sp>
    </p:spTree>
    <p:extLst>
      <p:ext uri="{BB962C8B-B14F-4D97-AF65-F5344CB8AC3E}">
        <p14:creationId xmlns:p14="http://schemas.microsoft.com/office/powerpoint/2010/main" val="273241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dirty="0"/>
              <a:t>Agree</a:t>
            </a:r>
            <a:r>
              <a:rPr lang="en-GB" sz="1200" dirty="0"/>
              <a:t> with them the </a:t>
            </a:r>
            <a:r>
              <a:rPr lang="en-GB" sz="1200" b="1" dirty="0"/>
              <a:t>objectives</a:t>
            </a:r>
            <a:r>
              <a:rPr lang="en-GB" sz="1200" dirty="0"/>
              <a:t> of their job and the knowledge, </a:t>
            </a:r>
            <a:r>
              <a:rPr lang="en-GB" sz="1200" b="1" dirty="0"/>
              <a:t>skills</a:t>
            </a:r>
            <a:r>
              <a:rPr lang="en-GB" sz="1200" dirty="0"/>
              <a:t> and personal attributes they will need to achieve them.</a:t>
            </a:r>
          </a:p>
          <a:p>
            <a:pPr fontAlgn="base"/>
            <a:r>
              <a:rPr lang="en-GB" sz="1200" b="1" dirty="0"/>
              <a:t>Hold appraisal reviews</a:t>
            </a:r>
            <a:r>
              <a:rPr lang="en-GB" sz="1200" dirty="0"/>
              <a:t>. Employees are likely to perform better, and feel happier, if they have a recognised system for talking to their line manager, getting feedback, and getting help to improve and develop.</a:t>
            </a:r>
          </a:p>
          <a:p>
            <a:pPr fontAlgn="base"/>
            <a:r>
              <a:rPr lang="en-GB" sz="1200" b="1" dirty="0"/>
              <a:t>Work on your one-to-one skills</a:t>
            </a:r>
            <a:r>
              <a:rPr lang="en-GB" sz="1200" dirty="0"/>
              <a:t>. Understand what makes your employees tick and how they contribute to your business success. Conversations about good and bad performance can be emotionally fraught, so you may need training in how to effectively conduct difficult conversations. </a:t>
            </a:r>
          </a:p>
          <a:p>
            <a:pPr fontAlgn="base"/>
            <a:r>
              <a:rPr lang="en-GB" sz="1200" b="1" dirty="0"/>
              <a:t>Focus on the development of your staff</a:t>
            </a:r>
            <a:r>
              <a:rPr lang="en-GB" sz="1200" dirty="0"/>
              <a:t>. If you buy a new piece of equipment, it comes with a manual explaining how to get the best out of it. It's not so simple with people. To work best, your employees need an ongoing process of tweaking, adjusting and reviewing the way they work to continually improve.</a:t>
            </a:r>
          </a:p>
          <a:p>
            <a:pPr marL="0" indent="0">
              <a:buNone/>
            </a:pPr>
            <a:endParaRPr lang="en-GB" sz="1200" b="1" dirty="0"/>
          </a:p>
          <a:p>
            <a:pPr marL="0" indent="0">
              <a:buNone/>
            </a:pPr>
            <a:r>
              <a:rPr lang="en-GB" sz="1200" b="1" dirty="0"/>
              <a:t>Legal check</a:t>
            </a:r>
          </a:p>
          <a:p>
            <a:pPr fontAlgn="base"/>
            <a:r>
              <a:rPr lang="en-GB" sz="1200" dirty="0"/>
              <a:t>You must not discriminate against employees in the way you manage performance because of their age, race, sex, disability, religion or belief or sexual orientation.</a:t>
            </a:r>
          </a:p>
          <a:p>
            <a:pPr fontAlgn="base"/>
            <a:r>
              <a:rPr lang="en-GB" sz="1200" dirty="0"/>
              <a:t>The Data Protection Act and GDPR will generally apply to information you keep about your workers. You should tell them what the information is and what it will be used for. Your workers have a legal right of access to information you hold on them.</a:t>
            </a:r>
          </a:p>
          <a:p>
            <a:endParaRPr lang="en-GB" dirty="0"/>
          </a:p>
        </p:txBody>
      </p:sp>
      <p:sp>
        <p:nvSpPr>
          <p:cNvPr id="4" name="Slide Number Placeholder 3"/>
          <p:cNvSpPr>
            <a:spLocks noGrp="1"/>
          </p:cNvSpPr>
          <p:nvPr>
            <p:ph type="sldNum" sz="quarter" idx="10"/>
          </p:nvPr>
        </p:nvSpPr>
        <p:spPr/>
        <p:txBody>
          <a:bodyPr/>
          <a:lstStyle/>
          <a:p>
            <a:fld id="{714BECDD-346D-4398-99F5-F3354E4C4797}" type="slidenum">
              <a:rPr lang="en-GB" smtClean="0"/>
              <a:t>13</a:t>
            </a:fld>
            <a:endParaRPr lang="en-GB"/>
          </a:p>
        </p:txBody>
      </p:sp>
    </p:spTree>
    <p:extLst>
      <p:ext uri="{BB962C8B-B14F-4D97-AF65-F5344CB8AC3E}">
        <p14:creationId xmlns:p14="http://schemas.microsoft.com/office/powerpoint/2010/main" val="1915491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fontAlgn="base"/>
            <a:r>
              <a:rPr lang="en-GB" b="1" dirty="0"/>
              <a:t>Specific</a:t>
            </a:r>
            <a:r>
              <a:rPr lang="en-GB" dirty="0"/>
              <a:t> - objectives should state a desired outcome - a standard. What does the employee need to achieve?</a:t>
            </a:r>
          </a:p>
          <a:p>
            <a:pPr lvl="1" fontAlgn="base"/>
            <a:r>
              <a:rPr lang="en-GB" b="1" dirty="0"/>
              <a:t>Measurable</a:t>
            </a:r>
            <a:r>
              <a:rPr lang="en-GB" dirty="0"/>
              <a:t> - how will you and the employee know when an objective has been achieved? As well as the standard, what is the quantity of work required?</a:t>
            </a:r>
          </a:p>
          <a:p>
            <a:pPr lvl="1" fontAlgn="base"/>
            <a:r>
              <a:rPr lang="en-GB" b="1" dirty="0"/>
              <a:t>Achievable</a:t>
            </a:r>
            <a:r>
              <a:rPr lang="en-GB" dirty="0"/>
              <a:t> - is the objective something the employee is capable of achieving, but also challenging?</a:t>
            </a:r>
          </a:p>
          <a:p>
            <a:pPr lvl="1" fontAlgn="base"/>
            <a:r>
              <a:rPr lang="en-GB" b="1" dirty="0"/>
              <a:t>Relevant</a:t>
            </a:r>
            <a:r>
              <a:rPr lang="en-GB" dirty="0"/>
              <a:t> - do objectives relate to those of the team and business?</a:t>
            </a:r>
          </a:p>
          <a:p>
            <a:pPr lvl="1" fontAlgn="base"/>
            <a:r>
              <a:rPr lang="en-GB" b="1" dirty="0"/>
              <a:t>Time-bound</a:t>
            </a:r>
            <a:r>
              <a:rPr lang="en-GB" dirty="0"/>
              <a:t> - when do the objectives need to be achieved? Agree a deadline.</a:t>
            </a:r>
          </a:p>
          <a:p>
            <a:pPr marL="0" indent="0" fontAlgn="base">
              <a:buNone/>
            </a:pPr>
            <a:endParaRPr lang="en-GB" b="1" dirty="0"/>
          </a:p>
          <a:p>
            <a:pPr marL="0" indent="0" fontAlgn="base">
              <a:buNone/>
            </a:pPr>
            <a:r>
              <a:rPr lang="en-GB" b="1" dirty="0"/>
              <a:t>Objectives</a:t>
            </a:r>
            <a:r>
              <a:rPr lang="en-GB" dirty="0"/>
              <a:t> should refer to specific outcomes, such as:</a:t>
            </a:r>
          </a:p>
          <a:p>
            <a:pPr fontAlgn="base"/>
            <a:r>
              <a:rPr lang="en-GB" dirty="0"/>
              <a:t>the number of new customers recruited by the end of the year</a:t>
            </a:r>
          </a:p>
          <a:p>
            <a:pPr fontAlgn="base"/>
            <a:r>
              <a:rPr lang="en-GB" dirty="0"/>
              <a:t>the time it takes to clear an invoice or produce a product</a:t>
            </a:r>
          </a:p>
          <a:p>
            <a:pPr fontAlgn="base"/>
            <a:r>
              <a:rPr lang="en-GB" dirty="0"/>
              <a:t>improving customer satisfaction by 25% over the coming year</a:t>
            </a:r>
          </a:p>
          <a:p>
            <a:pPr fontAlgn="base"/>
            <a:r>
              <a:rPr lang="en-GB" dirty="0"/>
              <a:t>the money that is generated in sales.</a:t>
            </a:r>
          </a:p>
          <a:p>
            <a:endParaRPr lang="en-GB" dirty="0"/>
          </a:p>
        </p:txBody>
      </p:sp>
      <p:sp>
        <p:nvSpPr>
          <p:cNvPr id="4" name="Slide Number Placeholder 3"/>
          <p:cNvSpPr>
            <a:spLocks noGrp="1"/>
          </p:cNvSpPr>
          <p:nvPr>
            <p:ph type="sldNum" sz="quarter" idx="10"/>
          </p:nvPr>
        </p:nvSpPr>
        <p:spPr/>
        <p:txBody>
          <a:bodyPr/>
          <a:lstStyle/>
          <a:p>
            <a:fld id="{714BECDD-346D-4398-99F5-F3354E4C4797}" type="slidenum">
              <a:rPr lang="en-GB" smtClean="0"/>
              <a:t>14</a:t>
            </a:fld>
            <a:endParaRPr lang="en-GB"/>
          </a:p>
        </p:txBody>
      </p:sp>
    </p:spTree>
    <p:extLst>
      <p:ext uri="{BB962C8B-B14F-4D97-AF65-F5344CB8AC3E}">
        <p14:creationId xmlns:p14="http://schemas.microsoft.com/office/powerpoint/2010/main" val="1444232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r>
              <a:rPr lang="en-GB" dirty="0"/>
              <a:t>You have clear objectives the employee has not met. They've had the right level of coaching and training to reach the right level of skills and knowledge, they've agreed that way forward, you've given regular feedback and held appraisals.</a:t>
            </a:r>
          </a:p>
          <a:p>
            <a:pPr marL="0" indent="0" fontAlgn="base">
              <a:buNone/>
            </a:pPr>
            <a:r>
              <a:rPr lang="en-GB" dirty="0"/>
              <a:t>So what do you do next?</a:t>
            </a:r>
          </a:p>
          <a:p>
            <a:pPr lvl="1" fontAlgn="base"/>
            <a:endParaRPr lang="en-GB" dirty="0"/>
          </a:p>
          <a:p>
            <a:pPr lvl="1" fontAlgn="base"/>
            <a:endParaRPr lang="en-GB" dirty="0"/>
          </a:p>
          <a:p>
            <a:pPr lvl="1" fontAlgn="base"/>
            <a:r>
              <a:rPr lang="en-GB" dirty="0"/>
              <a:t>Be clear, your aim should be to improve future performance rather than punish past performance.</a:t>
            </a:r>
          </a:p>
          <a:p>
            <a:pPr lvl="1" fontAlgn="base"/>
            <a:r>
              <a:rPr lang="en-GB" dirty="0"/>
              <a:t>If you do have to go down the disciplinary route, then any outcome to improve performance will have to be discussed at any regular feedback meetings and the appraisal.</a:t>
            </a:r>
          </a:p>
          <a:p>
            <a:endParaRPr lang="en-GB" dirty="0"/>
          </a:p>
        </p:txBody>
      </p:sp>
      <p:sp>
        <p:nvSpPr>
          <p:cNvPr id="4" name="Slide Number Placeholder 3"/>
          <p:cNvSpPr>
            <a:spLocks noGrp="1"/>
          </p:cNvSpPr>
          <p:nvPr>
            <p:ph type="sldNum" sz="quarter" idx="10"/>
          </p:nvPr>
        </p:nvSpPr>
        <p:spPr/>
        <p:txBody>
          <a:bodyPr/>
          <a:lstStyle/>
          <a:p>
            <a:fld id="{714BECDD-346D-4398-99F5-F3354E4C4797}" type="slidenum">
              <a:rPr lang="en-GB" smtClean="0"/>
              <a:t>15</a:t>
            </a:fld>
            <a:endParaRPr lang="en-GB"/>
          </a:p>
        </p:txBody>
      </p:sp>
    </p:spTree>
    <p:extLst>
      <p:ext uri="{BB962C8B-B14F-4D97-AF65-F5344CB8AC3E}">
        <p14:creationId xmlns:p14="http://schemas.microsoft.com/office/powerpoint/2010/main" val="4184299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453633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664927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1713B6D-DE3D-448B-9AFD-287A2A568F05}"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222366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1713B6D-DE3D-448B-9AFD-287A2A568F05}" type="datetimeFigureOut">
              <a:rPr lang="en-GB" smtClean="0"/>
              <a:t>16/09/2019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264263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1713B6D-DE3D-448B-9AFD-287A2A568F05}" type="datetimeFigureOut">
              <a:rPr lang="en-GB" smtClean="0"/>
              <a:t>16/09/2019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282112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1713B6D-DE3D-448B-9AFD-287A2A568F05}" type="datetimeFigureOut">
              <a:rPr lang="en-GB" smtClean="0"/>
              <a:t>16/09/2019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789245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13B6D-DE3D-448B-9AFD-287A2A568F05}" type="datetimeFigureOut">
              <a:rPr lang="en-GB" smtClean="0"/>
              <a:t>16/09/2019</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4013763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16/09/2019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876949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16/09/2019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66976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599239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193826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3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713B6D-DE3D-448B-9AFD-287A2A568F05}" type="datetimeFigureOut">
              <a:rPr lang="en-GB" smtClean="0"/>
              <a:t>16/09/2019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628798-B724-4DE3-9D07-43E1F6018C5E}" type="slidenum">
              <a:rPr lang="en-GB" smtClean="0"/>
              <a:t>‹#›</a:t>
            </a:fld>
            <a:endParaRPr lang="en-GB"/>
          </a:p>
        </p:txBody>
      </p:sp>
    </p:spTree>
    <p:extLst>
      <p:ext uri="{BB962C8B-B14F-4D97-AF65-F5344CB8AC3E}">
        <p14:creationId xmlns:p14="http://schemas.microsoft.com/office/powerpoint/2010/main" val="22633159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gov.uk/workplace-pensions-employers" TargetMode="External"/><Relationship Id="rId3" Type="http://schemas.openxmlformats.org/officeDocument/2006/relationships/hyperlink" Target="https://www.gov.uk/legal-right-to-work-in-the-uk" TargetMode="External"/><Relationship Id="rId7" Type="http://schemas.openxmlformats.org/officeDocument/2006/relationships/hyperlink" Target="https://www.gov.uk/register-employer" TargetMode="External"/><Relationship Id="rId2" Type="http://schemas.openxmlformats.org/officeDocument/2006/relationships/hyperlink" Target="https://www.gov.uk/national-minimum-wage" TargetMode="External"/><Relationship Id="rId1" Type="http://schemas.openxmlformats.org/officeDocument/2006/relationships/slideLayout" Target="../slideLayouts/slideLayout2.xml"/><Relationship Id="rId6" Type="http://schemas.openxmlformats.org/officeDocument/2006/relationships/hyperlink" Target="https://www.gov.uk/employment-contracts-and-conditions/written-statement-of-employment-particulars" TargetMode="External"/><Relationship Id="rId5" Type="http://schemas.openxmlformats.org/officeDocument/2006/relationships/hyperlink" Target="https://www.gov.uk/employers-liability-insurance" TargetMode="External"/><Relationship Id="rId4" Type="http://schemas.openxmlformats.org/officeDocument/2006/relationships/hyperlink" Target="https://www.gov.uk/disclosure-barring-service-chec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a:t>
            </a:r>
            <a:r>
              <a:rPr lang="en-GB" altLang="en-US" dirty="0" smtClean="0"/>
              <a:t>BMSK4006</a:t>
            </a:r>
            <a:br>
              <a:rPr lang="en-GB" altLang="en-US" dirty="0" smtClean="0"/>
            </a:br>
            <a:r>
              <a:rPr lang="en-GB" altLang="en-US" dirty="0"/>
              <a:t/>
            </a:r>
            <a:br>
              <a:rPr lang="en-GB" altLang="en-US" dirty="0"/>
            </a:br>
            <a:r>
              <a:rPr lang="en-GB" altLang="en-US" dirty="0" smtClean="0"/>
              <a:t>Laura James</a:t>
            </a:r>
            <a:endParaRPr lang="en-GB" dirty="0"/>
          </a:p>
        </p:txBody>
      </p:sp>
      <p:sp>
        <p:nvSpPr>
          <p:cNvPr id="3" name="Subtitle 2"/>
          <p:cNvSpPr>
            <a:spLocks noGrp="1"/>
          </p:cNvSpPr>
          <p:nvPr>
            <p:ph type="subTitle" idx="1"/>
          </p:nvPr>
        </p:nvSpPr>
        <p:spPr/>
        <p:txBody>
          <a:bodyPr>
            <a:normAutofit/>
          </a:bodyPr>
          <a:lstStyle/>
          <a:p>
            <a:r>
              <a:rPr lang="en-GB" altLang="en-US" dirty="0"/>
              <a:t/>
            </a:r>
            <a:br>
              <a:rPr lang="en-GB" altLang="en-US" dirty="0"/>
            </a:br>
            <a:endParaRPr lang="en-GB" dirty="0"/>
          </a:p>
          <a:p>
            <a:r>
              <a:rPr lang="en-GB" dirty="0" smtClean="0"/>
              <a:t>Physical Resources and Human Resources</a:t>
            </a:r>
            <a:endParaRPr lang="en-GB" dirty="0"/>
          </a:p>
        </p:txBody>
      </p:sp>
    </p:spTree>
    <p:extLst>
      <p:ext uri="{BB962C8B-B14F-4D97-AF65-F5344CB8AC3E}">
        <p14:creationId xmlns:p14="http://schemas.microsoft.com/office/powerpoint/2010/main" val="2185913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29" y="126801"/>
            <a:ext cx="3166635" cy="787599"/>
          </a:xfrm>
        </p:spPr>
        <p:txBody>
          <a:bodyPr/>
          <a:lstStyle/>
          <a:p>
            <a:r>
              <a:rPr lang="en-GB" b="1" u="sng" dirty="0"/>
              <a:t>Location</a:t>
            </a:r>
          </a:p>
        </p:txBody>
      </p:sp>
      <p:sp>
        <p:nvSpPr>
          <p:cNvPr id="3" name="Content Placeholder 2"/>
          <p:cNvSpPr>
            <a:spLocks noGrp="1"/>
          </p:cNvSpPr>
          <p:nvPr>
            <p:ph idx="1"/>
          </p:nvPr>
        </p:nvSpPr>
        <p:spPr>
          <a:xfrm>
            <a:off x="352253" y="3654863"/>
            <a:ext cx="10972800" cy="2932101"/>
          </a:xfrm>
        </p:spPr>
        <p:txBody>
          <a:bodyPr>
            <a:normAutofit/>
          </a:bodyPr>
          <a:lstStyle/>
          <a:p>
            <a:pPr marL="0" indent="0">
              <a:buNone/>
            </a:pPr>
            <a:endParaRPr lang="en-GB" dirty="0"/>
          </a:p>
          <a:p>
            <a:r>
              <a:rPr lang="en-GB" dirty="0"/>
              <a:t>Will you </a:t>
            </a:r>
            <a:r>
              <a:rPr lang="en-GB" b="1" dirty="0"/>
              <a:t>own</a:t>
            </a:r>
            <a:r>
              <a:rPr lang="en-GB" dirty="0"/>
              <a:t> or </a:t>
            </a:r>
            <a:r>
              <a:rPr lang="en-GB" b="1" dirty="0"/>
              <a:t>rent</a:t>
            </a:r>
            <a:r>
              <a:rPr lang="en-GB" dirty="0"/>
              <a:t> a business property</a:t>
            </a:r>
            <a:r>
              <a:rPr lang="en-GB" dirty="0" smtClean="0"/>
              <a:t>?</a:t>
            </a:r>
          </a:p>
          <a:p>
            <a:endParaRPr lang="en-GB" dirty="0"/>
          </a:p>
          <a:p>
            <a:r>
              <a:rPr lang="en-GB" dirty="0"/>
              <a:t>What are the advantages and disadvantages of the current location you have </a:t>
            </a:r>
            <a:r>
              <a:rPr lang="en-GB" dirty="0" smtClean="0"/>
              <a:t>chosen</a:t>
            </a:r>
            <a:r>
              <a:rPr lang="en-GB" dirty="0"/>
              <a:t>?</a:t>
            </a:r>
          </a:p>
          <a:p>
            <a:endParaRPr lang="en-GB" dirty="0"/>
          </a:p>
        </p:txBody>
      </p:sp>
      <p:pic>
        <p:nvPicPr>
          <p:cNvPr id="4" name="Picture 3"/>
          <p:cNvPicPr>
            <a:picLocks noChangeAspect="1"/>
          </p:cNvPicPr>
          <p:nvPr/>
        </p:nvPicPr>
        <p:blipFill>
          <a:blip r:embed="rId2"/>
          <a:stretch>
            <a:fillRect/>
          </a:stretch>
        </p:blipFill>
        <p:spPr>
          <a:xfrm>
            <a:off x="6658431" y="597690"/>
            <a:ext cx="4514850" cy="2990850"/>
          </a:xfrm>
          <a:prstGeom prst="rect">
            <a:avLst/>
          </a:prstGeom>
        </p:spPr>
      </p:pic>
      <p:pic>
        <p:nvPicPr>
          <p:cNvPr id="5" name="Picture 4"/>
          <p:cNvPicPr>
            <a:picLocks noChangeAspect="1"/>
          </p:cNvPicPr>
          <p:nvPr/>
        </p:nvPicPr>
        <p:blipFill>
          <a:blip r:embed="rId3"/>
          <a:stretch>
            <a:fillRect/>
          </a:stretch>
        </p:blipFill>
        <p:spPr>
          <a:xfrm>
            <a:off x="838457" y="1141632"/>
            <a:ext cx="4514850" cy="2286000"/>
          </a:xfrm>
          <a:prstGeom prst="rect">
            <a:avLst/>
          </a:prstGeom>
        </p:spPr>
      </p:pic>
    </p:spTree>
    <p:extLst>
      <p:ext uri="{BB962C8B-B14F-4D97-AF65-F5344CB8AC3E}">
        <p14:creationId xmlns:p14="http://schemas.microsoft.com/office/powerpoint/2010/main" val="165841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076" y="32853"/>
            <a:ext cx="5325787" cy="656188"/>
          </a:xfrm>
        </p:spPr>
        <p:txBody>
          <a:bodyPr>
            <a:normAutofit fontScale="90000"/>
          </a:bodyPr>
          <a:lstStyle/>
          <a:p>
            <a:r>
              <a:rPr lang="en-GB" b="1" u="sng" dirty="0"/>
              <a:t>Production Facilities</a:t>
            </a:r>
          </a:p>
        </p:txBody>
      </p:sp>
      <p:sp>
        <p:nvSpPr>
          <p:cNvPr id="3" name="Content Placeholder 2"/>
          <p:cNvSpPr>
            <a:spLocks noGrp="1"/>
          </p:cNvSpPr>
          <p:nvPr>
            <p:ph idx="1"/>
          </p:nvPr>
        </p:nvSpPr>
        <p:spPr>
          <a:xfrm>
            <a:off x="133236" y="656188"/>
            <a:ext cx="7154587" cy="6155271"/>
          </a:xfrm>
        </p:spPr>
        <p:txBody>
          <a:bodyPr>
            <a:normAutofit lnSpcReduction="10000"/>
          </a:bodyPr>
          <a:lstStyle/>
          <a:p>
            <a:pPr lvl="0"/>
            <a:r>
              <a:rPr lang="en-GB" dirty="0"/>
              <a:t>Will you need your </a:t>
            </a:r>
            <a:r>
              <a:rPr lang="en-GB" dirty="0" smtClean="0"/>
              <a:t>own </a:t>
            </a:r>
            <a:r>
              <a:rPr lang="en-GB" dirty="0"/>
              <a:t>production facilities-(make the product you are selling) or would it be cheaper to outsource any manufacturing processes? </a:t>
            </a:r>
            <a:endParaRPr lang="en-GB" dirty="0" smtClean="0"/>
          </a:p>
          <a:p>
            <a:pPr marL="0" lvl="0" indent="0">
              <a:buNone/>
            </a:pPr>
            <a:endParaRPr lang="en-GB" dirty="0"/>
          </a:p>
          <a:p>
            <a:pPr lvl="0"/>
            <a:r>
              <a:rPr lang="en-GB" dirty="0"/>
              <a:t>If you do have your own facilities, how modern are they- do they meet health and safety, food hygiene regulations? </a:t>
            </a:r>
            <a:endParaRPr lang="en-GB" dirty="0" smtClean="0"/>
          </a:p>
          <a:p>
            <a:pPr marL="0" lvl="0" indent="0">
              <a:buNone/>
            </a:pPr>
            <a:endParaRPr lang="en-GB" dirty="0"/>
          </a:p>
          <a:p>
            <a:pPr lvl="0"/>
            <a:r>
              <a:rPr lang="en-GB" dirty="0"/>
              <a:t>What is the capacity of your production compared with existing and forecasted demand? </a:t>
            </a:r>
            <a:endParaRPr lang="en-GB" dirty="0" smtClean="0"/>
          </a:p>
          <a:p>
            <a:pPr marL="0" lvl="0" indent="0">
              <a:buNone/>
            </a:pPr>
            <a:endParaRPr lang="en-GB" dirty="0"/>
          </a:p>
          <a:p>
            <a:pPr lvl="0"/>
            <a:r>
              <a:rPr lang="en-GB" dirty="0"/>
              <a:t>Will any investment be needed- in equipment, packaging</a:t>
            </a:r>
            <a:r>
              <a:rPr lang="en-GB" dirty="0" smtClean="0"/>
              <a:t>, transportation</a:t>
            </a:r>
            <a:r>
              <a:rPr lang="en-GB" dirty="0"/>
              <a:t>? </a:t>
            </a:r>
          </a:p>
          <a:p>
            <a:endParaRPr lang="en-GB" dirty="0"/>
          </a:p>
        </p:txBody>
      </p:sp>
      <p:pic>
        <p:nvPicPr>
          <p:cNvPr id="4" name="Picture 3"/>
          <p:cNvPicPr>
            <a:picLocks noChangeAspect="1"/>
          </p:cNvPicPr>
          <p:nvPr/>
        </p:nvPicPr>
        <p:blipFill>
          <a:blip r:embed="rId2"/>
          <a:stretch>
            <a:fillRect/>
          </a:stretch>
        </p:blipFill>
        <p:spPr>
          <a:xfrm>
            <a:off x="7572831" y="165717"/>
            <a:ext cx="4514850" cy="3000375"/>
          </a:xfrm>
          <a:prstGeom prst="rect">
            <a:avLst/>
          </a:prstGeom>
        </p:spPr>
      </p:pic>
      <p:pic>
        <p:nvPicPr>
          <p:cNvPr id="5" name="Picture 4"/>
          <p:cNvPicPr>
            <a:picLocks noChangeAspect="1"/>
          </p:cNvPicPr>
          <p:nvPr/>
        </p:nvPicPr>
        <p:blipFill>
          <a:blip r:embed="rId3"/>
          <a:stretch>
            <a:fillRect/>
          </a:stretch>
        </p:blipFill>
        <p:spPr>
          <a:xfrm>
            <a:off x="7801431" y="4218400"/>
            <a:ext cx="4057650" cy="2305050"/>
          </a:xfrm>
          <a:prstGeom prst="rect">
            <a:avLst/>
          </a:prstGeom>
        </p:spPr>
      </p:pic>
    </p:spTree>
    <p:extLst>
      <p:ext uri="{BB962C8B-B14F-4D97-AF65-F5344CB8AC3E}">
        <p14:creationId xmlns:p14="http://schemas.microsoft.com/office/powerpoint/2010/main" val="1043256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9297" y="-45885"/>
            <a:ext cx="7944420" cy="921606"/>
          </a:xfrm>
        </p:spPr>
        <p:txBody>
          <a:bodyPr/>
          <a:lstStyle/>
          <a:p>
            <a:r>
              <a:rPr lang="en-GB" dirty="0"/>
              <a:t>Management Information Systems</a:t>
            </a:r>
          </a:p>
        </p:txBody>
      </p:sp>
      <p:sp>
        <p:nvSpPr>
          <p:cNvPr id="3" name="Content Placeholder 2"/>
          <p:cNvSpPr>
            <a:spLocks noGrp="1"/>
          </p:cNvSpPr>
          <p:nvPr>
            <p:ph idx="1"/>
          </p:nvPr>
        </p:nvSpPr>
        <p:spPr>
          <a:xfrm>
            <a:off x="613707" y="4579776"/>
            <a:ext cx="10515600" cy="4351338"/>
          </a:xfrm>
        </p:spPr>
        <p:txBody>
          <a:bodyPr/>
          <a:lstStyle/>
          <a:p>
            <a:pPr lvl="0"/>
            <a:r>
              <a:rPr lang="en-GB" dirty="0"/>
              <a:t>Will you have established procedures for stock control, management accounts and quality control? </a:t>
            </a:r>
            <a:endParaRPr lang="en-GB" dirty="0" smtClean="0"/>
          </a:p>
          <a:p>
            <a:pPr lvl="0"/>
            <a:endParaRPr lang="en-GB" dirty="0"/>
          </a:p>
          <a:p>
            <a:pPr lvl="0"/>
            <a:r>
              <a:rPr lang="en-GB" dirty="0"/>
              <a:t>Will the systems be able to  cope with any proposed expansion? </a:t>
            </a:r>
          </a:p>
        </p:txBody>
      </p:sp>
      <p:pic>
        <p:nvPicPr>
          <p:cNvPr id="4" name="Picture 3"/>
          <p:cNvPicPr>
            <a:picLocks noChangeAspect="1"/>
          </p:cNvPicPr>
          <p:nvPr/>
        </p:nvPicPr>
        <p:blipFill>
          <a:blip r:embed="rId2"/>
          <a:stretch>
            <a:fillRect/>
          </a:stretch>
        </p:blipFill>
        <p:spPr>
          <a:xfrm>
            <a:off x="3307455" y="1170606"/>
            <a:ext cx="4514850" cy="2819400"/>
          </a:xfrm>
          <a:prstGeom prst="rect">
            <a:avLst/>
          </a:prstGeom>
        </p:spPr>
      </p:pic>
    </p:spTree>
    <p:extLst>
      <p:ext uri="{BB962C8B-B14F-4D97-AF65-F5344CB8AC3E}">
        <p14:creationId xmlns:p14="http://schemas.microsoft.com/office/powerpoint/2010/main" val="2678058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523" y="58500"/>
            <a:ext cx="716828" cy="1025639"/>
          </a:xfrm>
        </p:spPr>
        <p:txBody>
          <a:bodyPr/>
          <a:lstStyle/>
          <a:p>
            <a:r>
              <a:rPr lang="en-GB" b="1" u="sng" dirty="0"/>
              <a:t>IT</a:t>
            </a:r>
          </a:p>
        </p:txBody>
      </p:sp>
      <p:sp>
        <p:nvSpPr>
          <p:cNvPr id="3" name="Content Placeholder 2"/>
          <p:cNvSpPr>
            <a:spLocks noGrp="1"/>
          </p:cNvSpPr>
          <p:nvPr>
            <p:ph idx="1"/>
          </p:nvPr>
        </p:nvSpPr>
        <p:spPr>
          <a:xfrm>
            <a:off x="208523" y="3862492"/>
            <a:ext cx="10515600" cy="4351338"/>
          </a:xfrm>
        </p:spPr>
        <p:txBody>
          <a:bodyPr/>
          <a:lstStyle/>
          <a:p>
            <a:pPr lvl="0"/>
            <a:r>
              <a:rPr lang="en-GB" dirty="0"/>
              <a:t>IT is a key factor in most businesses, so include your strengths and weaknesses in this area- Current equipment, skills of employers/employees. </a:t>
            </a:r>
            <a:endParaRPr lang="en-GB" dirty="0" smtClean="0"/>
          </a:p>
          <a:p>
            <a:pPr lvl="0"/>
            <a:endParaRPr lang="en-GB" dirty="0"/>
          </a:p>
          <a:p>
            <a:pPr lvl="0"/>
            <a:r>
              <a:rPr lang="en-GB" dirty="0"/>
              <a:t>How will you develop your IT systems- Online business. </a:t>
            </a:r>
          </a:p>
          <a:p>
            <a:endParaRPr lang="en-GB" dirty="0"/>
          </a:p>
        </p:txBody>
      </p:sp>
      <p:pic>
        <p:nvPicPr>
          <p:cNvPr id="4" name="Picture 3"/>
          <p:cNvPicPr>
            <a:picLocks noChangeAspect="1"/>
          </p:cNvPicPr>
          <p:nvPr/>
        </p:nvPicPr>
        <p:blipFill>
          <a:blip r:embed="rId2"/>
          <a:stretch>
            <a:fillRect/>
          </a:stretch>
        </p:blipFill>
        <p:spPr>
          <a:xfrm>
            <a:off x="7376913" y="335429"/>
            <a:ext cx="4457700" cy="3219450"/>
          </a:xfrm>
          <a:prstGeom prst="rect">
            <a:avLst/>
          </a:prstGeom>
        </p:spPr>
      </p:pic>
      <p:pic>
        <p:nvPicPr>
          <p:cNvPr id="6" name="Picture 5"/>
          <p:cNvPicPr>
            <a:picLocks noChangeAspect="1"/>
          </p:cNvPicPr>
          <p:nvPr/>
        </p:nvPicPr>
        <p:blipFill>
          <a:blip r:embed="rId3"/>
          <a:stretch>
            <a:fillRect/>
          </a:stretch>
        </p:blipFill>
        <p:spPr>
          <a:xfrm>
            <a:off x="1921484" y="335429"/>
            <a:ext cx="4286250" cy="3219450"/>
          </a:xfrm>
          <a:prstGeom prst="rect">
            <a:avLst/>
          </a:prstGeom>
        </p:spPr>
      </p:pic>
    </p:spTree>
    <p:extLst>
      <p:ext uri="{BB962C8B-B14F-4D97-AF65-F5344CB8AC3E}">
        <p14:creationId xmlns:p14="http://schemas.microsoft.com/office/powerpoint/2010/main" val="4024662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7542" y="3263938"/>
            <a:ext cx="10515600" cy="3492766"/>
          </a:xfrm>
        </p:spPr>
        <p:txBody>
          <a:bodyPr>
            <a:normAutofit/>
          </a:bodyPr>
          <a:lstStyle/>
          <a:p>
            <a:pPr marL="0" indent="0" algn="ctr">
              <a:buNone/>
            </a:pPr>
            <a:r>
              <a:rPr lang="en-GB" dirty="0" smtClean="0"/>
              <a:t>WHAT ARE HUMAN RESOURCES?</a:t>
            </a:r>
          </a:p>
          <a:p>
            <a:pPr marL="0" indent="0">
              <a:buNone/>
            </a:pPr>
            <a:endParaRPr lang="en-GB" dirty="0" smtClean="0"/>
          </a:p>
          <a:p>
            <a:pPr marL="0" indent="0">
              <a:buNone/>
            </a:pPr>
            <a:r>
              <a:rPr lang="en-GB" dirty="0" smtClean="0"/>
              <a:t>Give </a:t>
            </a:r>
            <a:r>
              <a:rPr lang="en-GB" dirty="0"/>
              <a:t>details of your workforce in terms of total numbers. </a:t>
            </a:r>
            <a:endParaRPr lang="en-GB" dirty="0" smtClean="0"/>
          </a:p>
          <a:p>
            <a:pPr marL="0" indent="0">
              <a:buNone/>
            </a:pPr>
            <a:r>
              <a:rPr lang="en-GB" dirty="0" smtClean="0"/>
              <a:t>Your </a:t>
            </a:r>
            <a:r>
              <a:rPr lang="en-GB" dirty="0"/>
              <a:t>plan should also outline any recruitment or training plans, including timescales and costs.</a:t>
            </a:r>
          </a:p>
          <a:p>
            <a:endParaRPr lang="en-GB" dirty="0"/>
          </a:p>
        </p:txBody>
      </p:sp>
      <p:pic>
        <p:nvPicPr>
          <p:cNvPr id="4" name="Picture 3"/>
          <p:cNvPicPr>
            <a:picLocks noChangeAspect="1"/>
          </p:cNvPicPr>
          <p:nvPr/>
        </p:nvPicPr>
        <p:blipFill>
          <a:blip r:embed="rId2"/>
          <a:stretch>
            <a:fillRect/>
          </a:stretch>
        </p:blipFill>
        <p:spPr>
          <a:xfrm>
            <a:off x="3362211" y="254038"/>
            <a:ext cx="4514850" cy="3009900"/>
          </a:xfrm>
          <a:prstGeom prst="rect">
            <a:avLst/>
          </a:prstGeom>
        </p:spPr>
      </p:pic>
    </p:spTree>
    <p:extLst>
      <p:ext uri="{BB962C8B-B14F-4D97-AF65-F5344CB8AC3E}">
        <p14:creationId xmlns:p14="http://schemas.microsoft.com/office/powerpoint/2010/main" val="3356246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70717"/>
          </a:xfrm>
        </p:spPr>
        <p:txBody>
          <a:bodyPr>
            <a:normAutofit fontScale="90000"/>
          </a:bodyPr>
          <a:lstStyle/>
          <a:p>
            <a:r>
              <a:rPr lang="en-GB" dirty="0"/>
              <a:t>Gov.uk guidance – </a:t>
            </a:r>
            <a:r>
              <a:rPr lang="en-GB" dirty="0" smtClean="0"/>
              <a:t>7 </a:t>
            </a:r>
            <a:r>
              <a:rPr lang="en-GB" dirty="0"/>
              <a:t>Things you need to do when employing staff for the first time</a:t>
            </a:r>
          </a:p>
        </p:txBody>
      </p:sp>
      <p:sp>
        <p:nvSpPr>
          <p:cNvPr id="4" name="Rectangle 1"/>
          <p:cNvSpPr>
            <a:spLocks noGrp="1" noChangeArrowheads="1"/>
          </p:cNvSpPr>
          <p:nvPr>
            <p:ph idx="1"/>
          </p:nvPr>
        </p:nvSpPr>
        <p:spPr bwMode="auto">
          <a:xfrm>
            <a:off x="609600" y="1780503"/>
            <a:ext cx="10972800" cy="4862870"/>
          </a:xfrm>
          <a:prstGeom prst="rect">
            <a:avLst/>
          </a:prstGeom>
          <a:solidFill>
            <a:srgbClr val="FFBF4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2000" b="0" i="0" u="none" strike="noStrike" cap="none" normalizeH="0" baseline="0" dirty="0">
                <a:ln>
                  <a:noFill/>
                </a:ln>
                <a:effectLst/>
                <a:latin typeface="&amp;quot"/>
              </a:rPr>
              <a:t>Decide how much to pay someone - you must pay your employee at least the </a:t>
            </a:r>
            <a:r>
              <a:rPr kumimoji="0" lang="en-US" altLang="en-US" sz="2000" b="0" i="0" u="sng" strike="noStrike" cap="none" normalizeH="0" baseline="0" dirty="0">
                <a:ln>
                  <a:noFill/>
                </a:ln>
                <a:effectLst/>
                <a:latin typeface="&amp;quot"/>
                <a:hlinkClick r:id="rId2"/>
              </a:rPr>
              <a:t>National Minimum Wage</a:t>
            </a:r>
            <a:r>
              <a:rPr kumimoji="0" lang="en-US" altLang="en-US" sz="2000" b="0" i="0" u="none" strike="noStrike" cap="none" normalizeH="0" baseline="0" dirty="0">
                <a:ln>
                  <a:noFill/>
                </a:ln>
                <a:effectLst/>
                <a:latin typeface="&amp;quot"/>
              </a:rPr>
              <a:t>.</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2000" b="0" i="0" u="none" strike="noStrike" cap="none" normalizeH="0" baseline="0" dirty="0">
                <a:ln>
                  <a:noFill/>
                </a:ln>
                <a:effectLst/>
                <a:latin typeface="&amp;quot"/>
              </a:rPr>
              <a:t>Check if someone has the </a:t>
            </a:r>
            <a:r>
              <a:rPr kumimoji="0" lang="en-US" altLang="en-US" sz="2000" b="0" i="0" u="sng" strike="noStrike" cap="none" normalizeH="0" baseline="0" dirty="0">
                <a:ln>
                  <a:noFill/>
                </a:ln>
                <a:effectLst/>
                <a:latin typeface="&amp;quot"/>
                <a:hlinkClick r:id="rId3"/>
              </a:rPr>
              <a:t>legal right to work</a:t>
            </a:r>
            <a:r>
              <a:rPr kumimoji="0" lang="en-US" altLang="en-US" sz="2000" b="0" i="0" u="none" strike="noStrike" cap="none" normalizeH="0" baseline="0" dirty="0">
                <a:ln>
                  <a:noFill/>
                </a:ln>
                <a:effectLst/>
                <a:latin typeface="&amp;quot"/>
              </a:rPr>
              <a:t> in the UK. You may have to do other employment checks as well.</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2000" b="0" i="0" u="none" strike="noStrike" cap="none" normalizeH="0" baseline="0" dirty="0">
                <a:ln>
                  <a:noFill/>
                </a:ln>
                <a:effectLst/>
                <a:latin typeface="&amp;quot"/>
              </a:rPr>
              <a:t>Check if you need to apply for a </a:t>
            </a:r>
            <a:r>
              <a:rPr kumimoji="0" lang="en-US" altLang="en-US" sz="2000" b="0" i="0" u="sng" strike="noStrike" cap="none" normalizeH="0" baseline="0" dirty="0">
                <a:ln>
                  <a:noFill/>
                </a:ln>
                <a:effectLst/>
                <a:latin typeface="&amp;quot"/>
                <a:hlinkClick r:id="rId4"/>
              </a:rPr>
              <a:t>DBS check</a:t>
            </a:r>
            <a:r>
              <a:rPr kumimoji="0" lang="en-US" altLang="en-US" sz="2000" b="0" i="0" u="none" strike="noStrike" cap="none" normalizeH="0" baseline="0" dirty="0">
                <a:ln>
                  <a:noFill/>
                </a:ln>
                <a:effectLst/>
                <a:latin typeface="&amp;quot"/>
              </a:rPr>
              <a:t> (formerly known as a CRB check) if you work in a field that requires one, </a:t>
            </a:r>
            <a:r>
              <a:rPr kumimoji="0" lang="en-US" altLang="en-US" sz="2000" b="0" i="0" u="none" strike="noStrike" cap="none" normalizeH="0" baseline="0" dirty="0" err="1">
                <a:ln>
                  <a:noFill/>
                </a:ln>
                <a:effectLst/>
                <a:latin typeface="&amp;quot"/>
              </a:rPr>
              <a:t>eg</a:t>
            </a:r>
            <a:r>
              <a:rPr kumimoji="0" lang="en-US" altLang="en-US" sz="2000" b="0" i="0" u="none" strike="noStrike" cap="none" normalizeH="0" baseline="0" dirty="0">
                <a:ln>
                  <a:noFill/>
                </a:ln>
                <a:effectLst/>
                <a:latin typeface="&amp;quot"/>
              </a:rPr>
              <a:t> with vulnerable people or security.</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2000" b="0" i="0" u="none" strike="noStrike" cap="none" normalizeH="0" baseline="0" dirty="0">
                <a:ln>
                  <a:noFill/>
                </a:ln>
                <a:effectLst/>
                <a:latin typeface="&amp;quot"/>
              </a:rPr>
              <a:t>Get employment insurance - you need </a:t>
            </a:r>
            <a:r>
              <a:rPr kumimoji="0" lang="en-US" altLang="en-US" sz="2000" b="0" i="0" u="sng" strike="noStrike" cap="none" normalizeH="0" baseline="0" dirty="0">
                <a:ln>
                  <a:noFill/>
                </a:ln>
                <a:effectLst/>
                <a:latin typeface="&amp;quot"/>
                <a:hlinkClick r:id="rId5"/>
              </a:rPr>
              <a:t>employers’ liability insurance</a:t>
            </a:r>
            <a:r>
              <a:rPr kumimoji="0" lang="en-US" altLang="en-US" sz="2000" b="0" i="0" u="none" strike="noStrike" cap="none" normalizeH="0" baseline="0" dirty="0">
                <a:ln>
                  <a:noFill/>
                </a:ln>
                <a:effectLst/>
                <a:latin typeface="&amp;quot"/>
              </a:rPr>
              <a:t> as soon as you become an employer.</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2000" b="0" i="0" u="none" strike="noStrike" cap="none" normalizeH="0" baseline="0" dirty="0">
                <a:ln>
                  <a:noFill/>
                </a:ln>
                <a:effectLst/>
                <a:latin typeface="&amp;quot"/>
              </a:rPr>
              <a:t>Send details of the job (including terms and conditions) in writing to your employee. You need to give your employee a </a:t>
            </a:r>
            <a:r>
              <a:rPr kumimoji="0" lang="en-US" altLang="en-US" sz="2000" b="0" i="0" u="sng" strike="noStrike" cap="none" normalizeH="0" baseline="0" dirty="0">
                <a:ln>
                  <a:noFill/>
                </a:ln>
                <a:effectLst/>
                <a:latin typeface="&amp;quot"/>
                <a:hlinkClick r:id="rId6"/>
              </a:rPr>
              <a:t>written statement of employment</a:t>
            </a:r>
            <a:r>
              <a:rPr kumimoji="0" lang="en-US" altLang="en-US" sz="2000" b="0" i="0" u="none" strike="noStrike" cap="none" normalizeH="0" baseline="0" dirty="0">
                <a:ln>
                  <a:noFill/>
                </a:ln>
                <a:effectLst/>
                <a:latin typeface="&amp;quot"/>
              </a:rPr>
              <a:t> if you’re employing someone for more than 1 month.</a:t>
            </a: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2000" b="0" i="0" u="none" strike="noStrike" cap="none" normalizeH="0" baseline="0" dirty="0">
                <a:ln>
                  <a:noFill/>
                </a:ln>
                <a:effectLst/>
                <a:latin typeface="&amp;quot"/>
              </a:rPr>
              <a:t>Tell HM Revenue and Customs (HMRC) by </a:t>
            </a:r>
            <a:r>
              <a:rPr kumimoji="0" lang="en-US" altLang="en-US" sz="2000" b="0" i="0" u="sng" strike="noStrike" cap="none" normalizeH="0" baseline="0" dirty="0">
                <a:ln>
                  <a:noFill/>
                </a:ln>
                <a:effectLst/>
                <a:latin typeface="&amp;quot"/>
                <a:hlinkClick r:id="rId7"/>
              </a:rPr>
              <a:t>registering as an employer</a:t>
            </a:r>
            <a:r>
              <a:rPr kumimoji="0" lang="en-US" altLang="en-US" sz="2000" b="0" i="0" u="none" strike="noStrike" cap="none" normalizeH="0" baseline="0" dirty="0">
                <a:ln>
                  <a:noFill/>
                </a:ln>
                <a:effectLst/>
                <a:latin typeface="&amp;quot"/>
              </a:rPr>
              <a:t> - you can do this up to 4 weeks before you pay your new staff.  </a:t>
            </a: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2000" b="0" i="0" u="none" strike="noStrike" cap="none" normalizeH="0" baseline="0" dirty="0">
                <a:ln>
                  <a:noFill/>
                </a:ln>
                <a:effectLst/>
                <a:latin typeface="&amp;quot"/>
              </a:rPr>
              <a:t>Check if you need to </a:t>
            </a:r>
            <a:r>
              <a:rPr kumimoji="0" lang="en-US" altLang="en-US" sz="2000" b="0" i="0" u="sng" strike="noStrike" cap="none" normalizeH="0" baseline="0" dirty="0">
                <a:ln>
                  <a:noFill/>
                </a:ln>
                <a:effectLst/>
                <a:latin typeface="&amp;quot"/>
                <a:hlinkClick r:id="rId8"/>
              </a:rPr>
              <a:t>automatically </a:t>
            </a:r>
            <a:r>
              <a:rPr kumimoji="0" lang="en-US" altLang="en-US" sz="2000" b="0" i="0" u="sng" strike="noStrike" cap="none" normalizeH="0" baseline="0" dirty="0" err="1">
                <a:ln>
                  <a:noFill/>
                </a:ln>
                <a:effectLst/>
                <a:latin typeface="&amp;quot"/>
                <a:hlinkClick r:id="rId8"/>
              </a:rPr>
              <a:t>enrol</a:t>
            </a:r>
            <a:r>
              <a:rPr kumimoji="0" lang="en-US" altLang="en-US" sz="2000" b="0" i="0" u="sng" strike="noStrike" cap="none" normalizeH="0" baseline="0" dirty="0">
                <a:ln>
                  <a:noFill/>
                </a:ln>
                <a:effectLst/>
                <a:latin typeface="&amp;quot"/>
                <a:hlinkClick r:id="rId8"/>
              </a:rPr>
              <a:t> your staff</a:t>
            </a:r>
            <a:r>
              <a:rPr kumimoji="0" lang="en-US" altLang="en-US" sz="2000" b="0" i="0" u="none" strike="noStrike" cap="none" normalizeH="0" baseline="0" dirty="0">
                <a:ln>
                  <a:noFill/>
                </a:ln>
                <a:effectLst/>
                <a:latin typeface="&amp;quot"/>
              </a:rPr>
              <a:t> into a workplace pension scheme.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32462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74" y="6015790"/>
            <a:ext cx="3394322" cy="675210"/>
          </a:xfrm>
        </p:spPr>
        <p:txBody>
          <a:bodyPr>
            <a:normAutofit fontScale="90000"/>
          </a:bodyPr>
          <a:lstStyle/>
          <a:p>
            <a:r>
              <a:rPr lang="en-GB" dirty="0" smtClean="0"/>
              <a:t>(</a:t>
            </a:r>
            <a:r>
              <a:rPr lang="en-GB" dirty="0"/>
              <a:t>ACAS, 2018)</a:t>
            </a:r>
          </a:p>
        </p:txBody>
      </p:sp>
      <p:sp>
        <p:nvSpPr>
          <p:cNvPr id="3" name="Content Placeholder 2"/>
          <p:cNvSpPr>
            <a:spLocks noGrp="1"/>
          </p:cNvSpPr>
          <p:nvPr>
            <p:ph idx="1"/>
          </p:nvPr>
        </p:nvSpPr>
        <p:spPr/>
        <p:txBody>
          <a:bodyPr>
            <a:normAutofit fontScale="92500" lnSpcReduction="10000"/>
          </a:bodyPr>
          <a:lstStyle/>
          <a:p>
            <a:pPr fontAlgn="base"/>
            <a:r>
              <a:rPr lang="en-GB" dirty="0"/>
              <a:t>Plan your staffing needs.</a:t>
            </a:r>
          </a:p>
          <a:p>
            <a:pPr fontAlgn="base"/>
            <a:r>
              <a:rPr lang="en-GB" dirty="0"/>
              <a:t>Pinpoint the key tasks of a job, and the personal qualities such as skills and knowledge essential for the post, and make these clear when you advertise the vacancy.</a:t>
            </a:r>
          </a:p>
          <a:p>
            <a:pPr fontAlgn="base"/>
            <a:r>
              <a:rPr lang="en-GB" dirty="0"/>
              <a:t>Advertise through at least two different channels - the many choices include job websites, social media, the local newspaper and the Jobcentre - so you do not end up with candidates from too narrow an audience.</a:t>
            </a:r>
          </a:p>
          <a:p>
            <a:pPr fontAlgn="base"/>
            <a:r>
              <a:rPr lang="en-GB" dirty="0"/>
              <a:t>Choosing candidates for </a:t>
            </a:r>
            <a:r>
              <a:rPr lang="en-GB" dirty="0" smtClean="0"/>
              <a:t>interview- how will you do this.</a:t>
            </a:r>
          </a:p>
          <a:p>
            <a:pPr fontAlgn="base"/>
            <a:r>
              <a:rPr lang="en-GB" dirty="0" smtClean="0"/>
              <a:t>The </a:t>
            </a:r>
            <a:r>
              <a:rPr lang="en-GB" dirty="0"/>
              <a:t>interviews themselves, should be done by more than one person if possible to avoid unintended bias.</a:t>
            </a:r>
          </a:p>
          <a:p>
            <a:pPr fontAlgn="base"/>
            <a:r>
              <a:rPr lang="en-GB" dirty="0"/>
              <a:t>Offer the going rate for the job in your business sector.</a:t>
            </a:r>
          </a:p>
          <a:p>
            <a:endParaRPr lang="en-GB" dirty="0"/>
          </a:p>
        </p:txBody>
      </p:sp>
      <p:pic>
        <p:nvPicPr>
          <p:cNvPr id="4" name="Picture 3"/>
          <p:cNvPicPr>
            <a:picLocks noChangeAspect="1"/>
          </p:cNvPicPr>
          <p:nvPr/>
        </p:nvPicPr>
        <p:blipFill>
          <a:blip r:embed="rId2"/>
          <a:stretch>
            <a:fillRect/>
          </a:stretch>
        </p:blipFill>
        <p:spPr>
          <a:xfrm>
            <a:off x="4714362" y="117636"/>
            <a:ext cx="3036764" cy="1979663"/>
          </a:xfrm>
          <a:prstGeom prst="rect">
            <a:avLst/>
          </a:prstGeom>
        </p:spPr>
      </p:pic>
    </p:spTree>
    <p:extLst>
      <p:ext uri="{BB962C8B-B14F-4D97-AF65-F5344CB8AC3E}">
        <p14:creationId xmlns:p14="http://schemas.microsoft.com/office/powerpoint/2010/main" val="1737626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35" y="164263"/>
            <a:ext cx="7561139" cy="6636901"/>
          </a:xfrm>
        </p:spPr>
        <p:txBody>
          <a:bodyPr>
            <a:normAutofit lnSpcReduction="10000"/>
          </a:bodyPr>
          <a:lstStyle/>
          <a:p>
            <a:pPr fontAlgn="base"/>
            <a:r>
              <a:rPr lang="en-GB" sz="3200" dirty="0"/>
              <a:t>You must not discriminate on grounds of sex, race, disability, age, sexual orientation or religion throughout the entire recruitment process -  going through job applications, selecting candidates for interview, offering a candidate the job, and agreeing their terms and conditions - and, of course, once you've employed them. For example, if a job candidate you have selected for interview has said they have a disability, you must make any reasonable adjustments so they are not at a disadvantage.</a:t>
            </a:r>
          </a:p>
          <a:p>
            <a:pPr fontAlgn="base"/>
            <a:r>
              <a:rPr lang="en-GB" sz="3200" dirty="0"/>
              <a:t>It is a criminal offence to employ a person with no immigration authorisation to work in the UK.</a:t>
            </a:r>
          </a:p>
          <a:p>
            <a:endParaRPr lang="en-GB" dirty="0"/>
          </a:p>
        </p:txBody>
      </p:sp>
      <p:pic>
        <p:nvPicPr>
          <p:cNvPr id="4" name="Picture 3"/>
          <p:cNvPicPr>
            <a:picLocks noChangeAspect="1"/>
          </p:cNvPicPr>
          <p:nvPr/>
        </p:nvPicPr>
        <p:blipFill>
          <a:blip r:embed="rId2"/>
          <a:stretch>
            <a:fillRect/>
          </a:stretch>
        </p:blipFill>
        <p:spPr>
          <a:xfrm>
            <a:off x="7701447" y="1583228"/>
            <a:ext cx="4038600" cy="3295650"/>
          </a:xfrm>
          <a:prstGeom prst="rect">
            <a:avLst/>
          </a:prstGeom>
        </p:spPr>
      </p:pic>
    </p:spTree>
    <p:extLst>
      <p:ext uri="{BB962C8B-B14F-4D97-AF65-F5344CB8AC3E}">
        <p14:creationId xmlns:p14="http://schemas.microsoft.com/office/powerpoint/2010/main" val="114477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72766"/>
          </a:xfrm>
        </p:spPr>
        <p:txBody>
          <a:bodyPr/>
          <a:lstStyle/>
          <a:p>
            <a:r>
              <a:rPr lang="en-GB" dirty="0"/>
              <a:t>Who do you want?</a:t>
            </a:r>
          </a:p>
        </p:txBody>
      </p:sp>
      <p:sp>
        <p:nvSpPr>
          <p:cNvPr id="3" name="Content Placeholder 2"/>
          <p:cNvSpPr>
            <a:spLocks noGrp="1"/>
          </p:cNvSpPr>
          <p:nvPr>
            <p:ph idx="1"/>
          </p:nvPr>
        </p:nvSpPr>
        <p:spPr>
          <a:xfrm>
            <a:off x="609600" y="1213658"/>
            <a:ext cx="10972800" cy="4646815"/>
          </a:xfrm>
        </p:spPr>
        <p:txBody>
          <a:bodyPr>
            <a:normAutofit fontScale="85000" lnSpcReduction="10000"/>
          </a:bodyPr>
          <a:lstStyle/>
          <a:p>
            <a:pPr marL="0" indent="0" fontAlgn="base">
              <a:buNone/>
            </a:pPr>
            <a:r>
              <a:rPr lang="en-GB" dirty="0"/>
              <a:t>Pinpoint the key tasks and aims of the role in a </a:t>
            </a:r>
            <a:r>
              <a:rPr lang="en-GB" b="1" dirty="0"/>
              <a:t>job description</a:t>
            </a:r>
            <a:r>
              <a:rPr lang="en-GB" dirty="0"/>
              <a:t>. This should include the:</a:t>
            </a:r>
          </a:p>
          <a:p>
            <a:pPr lvl="1" fontAlgn="base"/>
            <a:r>
              <a:rPr lang="en-GB" dirty="0"/>
              <a:t>main purpose of the job. </a:t>
            </a:r>
          </a:p>
          <a:p>
            <a:pPr lvl="1" fontAlgn="base"/>
            <a:r>
              <a:rPr lang="en-GB" dirty="0"/>
              <a:t>job's main tasks. </a:t>
            </a:r>
          </a:p>
          <a:p>
            <a:pPr lvl="1" fontAlgn="base"/>
            <a:r>
              <a:rPr lang="en-GB" dirty="0"/>
              <a:t>scope of the job. </a:t>
            </a:r>
          </a:p>
          <a:p>
            <a:pPr lvl="1" fontAlgn="base"/>
            <a:endParaRPr lang="en-GB" dirty="0"/>
          </a:p>
          <a:p>
            <a:pPr marL="0" indent="0" fontAlgn="base">
              <a:buNone/>
            </a:pPr>
            <a:r>
              <a:rPr lang="en-GB" dirty="0"/>
              <a:t>Profile the person who would be best suited to it in the </a:t>
            </a:r>
            <a:r>
              <a:rPr lang="en-GB" b="1" dirty="0"/>
              <a:t>person specification</a:t>
            </a:r>
            <a:r>
              <a:rPr lang="en-GB" dirty="0"/>
              <a:t>. This is a pen portrait of the ideal person you would like. In order not to discriminate against anyone, focus on:</a:t>
            </a:r>
          </a:p>
          <a:p>
            <a:pPr lvl="1" fontAlgn="base"/>
            <a:r>
              <a:rPr lang="en-GB" dirty="0"/>
              <a:t>skills and knowledge</a:t>
            </a:r>
          </a:p>
          <a:p>
            <a:pPr lvl="1" fontAlgn="base"/>
            <a:r>
              <a:rPr lang="en-GB" dirty="0"/>
              <a:t>experience</a:t>
            </a:r>
          </a:p>
          <a:p>
            <a:pPr lvl="1" fontAlgn="base"/>
            <a:r>
              <a:rPr lang="en-GB" dirty="0"/>
              <a:t>aptitudes</a:t>
            </a:r>
          </a:p>
          <a:p>
            <a:pPr lvl="1" fontAlgn="base"/>
            <a:r>
              <a:rPr lang="en-GB" dirty="0"/>
              <a:t>personal qualities</a:t>
            </a:r>
          </a:p>
          <a:p>
            <a:pPr marL="0" indent="0" fontAlgn="base">
              <a:buNone/>
            </a:pPr>
            <a:r>
              <a:rPr lang="en-GB" dirty="0"/>
              <a:t>You should spell out which attributes are essential for the job and which are desirable.</a:t>
            </a:r>
          </a:p>
          <a:p>
            <a:endParaRPr lang="en-GB" dirty="0"/>
          </a:p>
        </p:txBody>
      </p:sp>
    </p:spTree>
    <p:extLst>
      <p:ext uri="{BB962C8B-B14F-4D97-AF65-F5344CB8AC3E}">
        <p14:creationId xmlns:p14="http://schemas.microsoft.com/office/powerpoint/2010/main" val="2780972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62911"/>
          </a:xfrm>
        </p:spPr>
        <p:txBody>
          <a:bodyPr>
            <a:normAutofit fontScale="90000"/>
          </a:bodyPr>
          <a:lstStyle/>
          <a:p>
            <a:r>
              <a:rPr lang="en-GB" dirty="0"/>
              <a:t>Offering a Job</a:t>
            </a:r>
          </a:p>
        </p:txBody>
      </p:sp>
      <p:sp>
        <p:nvSpPr>
          <p:cNvPr id="3" name="Content Placeholder 2"/>
          <p:cNvSpPr>
            <a:spLocks noGrp="1"/>
          </p:cNvSpPr>
          <p:nvPr>
            <p:ph idx="1"/>
          </p:nvPr>
        </p:nvSpPr>
        <p:spPr>
          <a:xfrm>
            <a:off x="609600" y="1030147"/>
            <a:ext cx="10972800" cy="4487086"/>
          </a:xfrm>
        </p:spPr>
        <p:txBody>
          <a:bodyPr>
            <a:normAutofit fontScale="85000" lnSpcReduction="10000"/>
          </a:bodyPr>
          <a:lstStyle/>
          <a:p>
            <a:pPr marL="0" indent="0" fontAlgn="base">
              <a:buNone/>
            </a:pPr>
            <a:r>
              <a:rPr lang="en-GB" dirty="0"/>
              <a:t>Once you've decided who you want, send out a job offer letter. Remember, you are now on the verge of entering into an employment contract, a legal arrangement. It should set out:</a:t>
            </a:r>
          </a:p>
          <a:p>
            <a:pPr marL="0" indent="0" fontAlgn="base">
              <a:buNone/>
            </a:pPr>
            <a:endParaRPr lang="en-GB" dirty="0"/>
          </a:p>
          <a:p>
            <a:pPr lvl="1" fontAlgn="base"/>
            <a:r>
              <a:rPr lang="en-GB" dirty="0"/>
              <a:t>the job title and offer of the job</a:t>
            </a:r>
          </a:p>
          <a:p>
            <a:pPr lvl="1" fontAlgn="base"/>
            <a:r>
              <a:rPr lang="en-GB" dirty="0"/>
              <a:t>any conditions applying to the offer</a:t>
            </a:r>
          </a:p>
          <a:p>
            <a:pPr lvl="1" fontAlgn="base"/>
            <a:r>
              <a:rPr lang="en-GB" dirty="0"/>
              <a:t>the terms - including salary, hours, benefits, pension arrangements, holiday entitlement and place of employment</a:t>
            </a:r>
          </a:p>
          <a:p>
            <a:pPr lvl="1" fontAlgn="base"/>
            <a:r>
              <a:rPr lang="en-GB" dirty="0"/>
              <a:t>start date and any probationary period</a:t>
            </a:r>
          </a:p>
          <a:p>
            <a:pPr lvl="1" fontAlgn="base"/>
            <a:r>
              <a:rPr lang="en-GB" dirty="0"/>
              <a:t>what the candidate needs to do to accept the offer, including satisfactory references, or decline it.</a:t>
            </a:r>
          </a:p>
          <a:p>
            <a:pPr lvl="1" fontAlgn="base"/>
            <a:endParaRPr lang="en-GB" dirty="0"/>
          </a:p>
          <a:p>
            <a:pPr marL="0" indent="0" fontAlgn="base">
              <a:buNone/>
            </a:pPr>
            <a:r>
              <a:rPr lang="en-GB" dirty="0"/>
              <a:t>If the letter is to be the employment contract, or part of it, it should say so and include the main terms and conditions. A Written Statement of Employment Terms and Conditions must be given to the employee within two months of them starting work.</a:t>
            </a:r>
          </a:p>
          <a:p>
            <a:endParaRPr lang="en-GB" dirty="0"/>
          </a:p>
        </p:txBody>
      </p:sp>
    </p:spTree>
    <p:extLst>
      <p:ext uri="{BB962C8B-B14F-4D97-AF65-F5344CB8AC3E}">
        <p14:creationId xmlns:p14="http://schemas.microsoft.com/office/powerpoint/2010/main" val="2148032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8344"/>
            <a:ext cx="10972800" cy="763929"/>
          </a:xfrm>
        </p:spPr>
        <p:txBody>
          <a:bodyPr>
            <a:normAutofit/>
          </a:bodyPr>
          <a:lstStyle/>
          <a:p>
            <a:r>
              <a:rPr lang="en-GB" dirty="0"/>
              <a:t>Getting the best out of your staff is about you:</a:t>
            </a:r>
          </a:p>
        </p:txBody>
      </p:sp>
      <p:sp>
        <p:nvSpPr>
          <p:cNvPr id="3" name="Content Placeholder 2"/>
          <p:cNvSpPr>
            <a:spLocks noGrp="1"/>
          </p:cNvSpPr>
          <p:nvPr>
            <p:ph idx="1"/>
          </p:nvPr>
        </p:nvSpPr>
        <p:spPr>
          <a:xfrm>
            <a:off x="609600" y="1067766"/>
            <a:ext cx="10972800" cy="4488082"/>
          </a:xfrm>
        </p:spPr>
        <p:txBody>
          <a:bodyPr>
            <a:normAutofit fontScale="92500" lnSpcReduction="10000"/>
          </a:bodyPr>
          <a:lstStyle/>
          <a:p>
            <a:pPr fontAlgn="base"/>
            <a:r>
              <a:rPr lang="en-GB" dirty="0"/>
              <a:t>ensuring they understand the overall goals of your business</a:t>
            </a:r>
          </a:p>
          <a:p>
            <a:pPr fontAlgn="base"/>
            <a:r>
              <a:rPr lang="en-GB" dirty="0"/>
              <a:t>being clear what work each of them must do and how you want them to do it</a:t>
            </a:r>
          </a:p>
          <a:p>
            <a:pPr fontAlgn="base"/>
            <a:r>
              <a:rPr lang="en-GB" dirty="0"/>
              <a:t>being clear how they will have to work as a team</a:t>
            </a:r>
          </a:p>
          <a:p>
            <a:pPr fontAlgn="base"/>
            <a:r>
              <a:rPr lang="en-GB" dirty="0"/>
              <a:t>getting a better understanding of individual employees and what they contribute to your business</a:t>
            </a:r>
          </a:p>
          <a:p>
            <a:pPr fontAlgn="base"/>
            <a:r>
              <a:rPr lang="en-GB" dirty="0"/>
              <a:t>highlighting the on-the-job coaching, support and training they may need to target certain areas of their work or overcome any problems</a:t>
            </a:r>
          </a:p>
          <a:p>
            <a:pPr fontAlgn="base"/>
            <a:r>
              <a:rPr lang="en-GB" dirty="0"/>
              <a:t>improving and motivating individual and team performances</a:t>
            </a:r>
          </a:p>
          <a:p>
            <a:pPr fontAlgn="base"/>
            <a:r>
              <a:rPr lang="en-GB" dirty="0"/>
              <a:t>adapting to shifts in circumstances that your business may face - and getting your staff to adapt with you so you are all working towards the same new goals.</a:t>
            </a:r>
          </a:p>
          <a:p>
            <a:endParaRPr lang="en-GB" dirty="0"/>
          </a:p>
        </p:txBody>
      </p:sp>
    </p:spTree>
    <p:extLst>
      <p:ext uri="{BB962C8B-B14F-4D97-AF65-F5344CB8AC3E}">
        <p14:creationId xmlns:p14="http://schemas.microsoft.com/office/powerpoint/2010/main" val="2650283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Performance - Appraisals</a:t>
            </a:r>
          </a:p>
        </p:txBody>
      </p:sp>
      <p:sp>
        <p:nvSpPr>
          <p:cNvPr id="3" name="Content Placeholder 2"/>
          <p:cNvSpPr>
            <a:spLocks noGrp="1"/>
          </p:cNvSpPr>
          <p:nvPr>
            <p:ph idx="1"/>
          </p:nvPr>
        </p:nvSpPr>
        <p:spPr>
          <a:xfrm>
            <a:off x="609600" y="1417639"/>
            <a:ext cx="10972800" cy="4176826"/>
          </a:xfrm>
        </p:spPr>
        <p:txBody>
          <a:bodyPr>
            <a:normAutofit lnSpcReduction="10000"/>
          </a:bodyPr>
          <a:lstStyle/>
          <a:p>
            <a:pPr marL="0" indent="0" fontAlgn="base">
              <a:buNone/>
            </a:pPr>
            <a:r>
              <a:rPr lang="en-GB" sz="4000" dirty="0"/>
              <a:t>You need to:</a:t>
            </a:r>
          </a:p>
          <a:p>
            <a:pPr fontAlgn="base"/>
            <a:r>
              <a:rPr lang="en-GB" sz="4000" b="1" dirty="0"/>
              <a:t>agree</a:t>
            </a:r>
            <a:r>
              <a:rPr lang="en-GB" sz="4000" dirty="0"/>
              <a:t> with them the </a:t>
            </a:r>
            <a:r>
              <a:rPr lang="en-GB" sz="4000" b="1" dirty="0"/>
              <a:t>objectives</a:t>
            </a:r>
            <a:r>
              <a:rPr lang="en-GB" sz="4000" dirty="0"/>
              <a:t> of their job and the knowledge, </a:t>
            </a:r>
            <a:r>
              <a:rPr lang="en-GB" sz="4000" b="1" dirty="0"/>
              <a:t>skills</a:t>
            </a:r>
            <a:r>
              <a:rPr lang="en-GB" sz="4000" dirty="0"/>
              <a:t> and personal attributes they will need to achieve them.</a:t>
            </a:r>
          </a:p>
          <a:p>
            <a:pPr fontAlgn="base"/>
            <a:r>
              <a:rPr lang="en-GB" sz="4000" b="1" dirty="0"/>
              <a:t>hold appraisal reviews</a:t>
            </a:r>
            <a:r>
              <a:rPr lang="en-GB" sz="4000" dirty="0"/>
              <a:t>. </a:t>
            </a:r>
          </a:p>
          <a:p>
            <a:pPr fontAlgn="base"/>
            <a:r>
              <a:rPr lang="en-GB" sz="4000" b="1" dirty="0"/>
              <a:t>work on your one-to-one skills</a:t>
            </a:r>
            <a:r>
              <a:rPr lang="en-GB" sz="4000" dirty="0"/>
              <a:t>. </a:t>
            </a:r>
          </a:p>
          <a:p>
            <a:pPr fontAlgn="base"/>
            <a:r>
              <a:rPr lang="en-GB" sz="4000" b="1" dirty="0"/>
              <a:t>focus on the development of your staff</a:t>
            </a:r>
            <a:r>
              <a:rPr lang="en-GB" sz="4000" dirty="0"/>
              <a:t>. </a:t>
            </a:r>
            <a:endParaRPr lang="en-GB" sz="4000" b="1" dirty="0"/>
          </a:p>
          <a:p>
            <a:endParaRPr lang="en-GB" dirty="0"/>
          </a:p>
        </p:txBody>
      </p:sp>
    </p:spTree>
    <p:extLst>
      <p:ext uri="{BB962C8B-B14F-4D97-AF65-F5344CB8AC3E}">
        <p14:creationId xmlns:p14="http://schemas.microsoft.com/office/powerpoint/2010/main" val="34285976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Performance</a:t>
            </a:r>
          </a:p>
        </p:txBody>
      </p:sp>
      <p:sp>
        <p:nvSpPr>
          <p:cNvPr id="3" name="Content Placeholder 2"/>
          <p:cNvSpPr>
            <a:spLocks noGrp="1"/>
          </p:cNvSpPr>
          <p:nvPr>
            <p:ph idx="1"/>
          </p:nvPr>
        </p:nvSpPr>
        <p:spPr/>
        <p:txBody>
          <a:bodyPr>
            <a:normAutofit/>
          </a:bodyPr>
          <a:lstStyle/>
          <a:p>
            <a:pPr marL="0" indent="0" fontAlgn="base">
              <a:buNone/>
            </a:pPr>
            <a:r>
              <a:rPr lang="en-GB" dirty="0"/>
              <a:t>Work objectives must tie in with your business goals, plans for the future and the duties outlined in the employee's job description.</a:t>
            </a:r>
          </a:p>
          <a:p>
            <a:pPr marL="0" indent="0" fontAlgn="base">
              <a:buNone/>
            </a:pPr>
            <a:r>
              <a:rPr lang="en-GB" dirty="0"/>
              <a:t>Objectives should be 'SMART'.</a:t>
            </a:r>
          </a:p>
          <a:p>
            <a:pPr lvl="1" fontAlgn="base"/>
            <a:r>
              <a:rPr lang="en-GB" b="1" dirty="0"/>
              <a:t>Specific</a:t>
            </a:r>
            <a:r>
              <a:rPr lang="en-GB" dirty="0"/>
              <a:t> </a:t>
            </a:r>
          </a:p>
          <a:p>
            <a:pPr lvl="1" fontAlgn="base"/>
            <a:r>
              <a:rPr lang="en-GB" b="1" dirty="0"/>
              <a:t>Measurable</a:t>
            </a:r>
            <a:r>
              <a:rPr lang="en-GB" dirty="0"/>
              <a:t> </a:t>
            </a:r>
          </a:p>
          <a:p>
            <a:pPr lvl="1" fontAlgn="base"/>
            <a:r>
              <a:rPr lang="en-GB" b="1" dirty="0"/>
              <a:t>Achievable</a:t>
            </a:r>
            <a:r>
              <a:rPr lang="en-GB" dirty="0"/>
              <a:t> </a:t>
            </a:r>
          </a:p>
          <a:p>
            <a:pPr lvl="1" fontAlgn="base"/>
            <a:r>
              <a:rPr lang="en-GB" b="1" dirty="0"/>
              <a:t>Relevant</a:t>
            </a:r>
            <a:r>
              <a:rPr lang="en-GB" dirty="0"/>
              <a:t> </a:t>
            </a:r>
          </a:p>
          <a:p>
            <a:pPr lvl="1" fontAlgn="base"/>
            <a:r>
              <a:rPr lang="en-GB" b="1" dirty="0"/>
              <a:t>Time-bound</a:t>
            </a:r>
            <a:endParaRPr lang="en-GB" dirty="0"/>
          </a:p>
          <a:p>
            <a:pPr marL="457200" lvl="1" indent="0" fontAlgn="base">
              <a:buNone/>
            </a:pPr>
            <a:endParaRPr lang="en-GB" dirty="0"/>
          </a:p>
          <a:p>
            <a:endParaRPr lang="en-GB" dirty="0"/>
          </a:p>
        </p:txBody>
      </p:sp>
    </p:spTree>
    <p:extLst>
      <p:ext uri="{BB962C8B-B14F-4D97-AF65-F5344CB8AC3E}">
        <p14:creationId xmlns:p14="http://schemas.microsoft.com/office/powerpoint/2010/main" val="4236941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Underperformance</a:t>
            </a:r>
          </a:p>
        </p:txBody>
      </p:sp>
      <p:sp>
        <p:nvSpPr>
          <p:cNvPr id="3" name="Content Placeholder 2"/>
          <p:cNvSpPr>
            <a:spLocks noGrp="1"/>
          </p:cNvSpPr>
          <p:nvPr>
            <p:ph idx="1"/>
          </p:nvPr>
        </p:nvSpPr>
        <p:spPr>
          <a:xfrm>
            <a:off x="609600" y="1417638"/>
            <a:ext cx="10972800" cy="4151889"/>
          </a:xfrm>
        </p:spPr>
        <p:txBody>
          <a:bodyPr>
            <a:normAutofit fontScale="92500" lnSpcReduction="20000"/>
          </a:bodyPr>
          <a:lstStyle/>
          <a:p>
            <a:pPr marL="0" indent="0" fontAlgn="base">
              <a:buNone/>
            </a:pPr>
            <a:r>
              <a:rPr lang="en-GB" dirty="0"/>
              <a:t>Be clear you understand the problem by asking and finding out:</a:t>
            </a:r>
          </a:p>
          <a:p>
            <a:pPr lvl="1" fontAlgn="base"/>
            <a:r>
              <a:rPr lang="en-GB" dirty="0"/>
              <a:t>how long has it been going on?</a:t>
            </a:r>
          </a:p>
          <a:p>
            <a:pPr lvl="1" fontAlgn="base"/>
            <a:r>
              <a:rPr lang="en-GB" dirty="0"/>
              <a:t>what's the root cause?</a:t>
            </a:r>
          </a:p>
          <a:p>
            <a:pPr lvl="1" fontAlgn="base"/>
            <a:r>
              <a:rPr lang="en-GB" dirty="0"/>
              <a:t>are they capable of meeting their targets or unwilling?</a:t>
            </a:r>
          </a:p>
          <a:p>
            <a:pPr lvl="1" fontAlgn="base"/>
            <a:r>
              <a:rPr lang="en-GB" dirty="0"/>
              <a:t>is there a pattern of poor performance?</a:t>
            </a:r>
          </a:p>
          <a:p>
            <a:pPr marL="0" indent="0" fontAlgn="base">
              <a:buNone/>
            </a:pPr>
            <a:endParaRPr lang="en-GB" dirty="0"/>
          </a:p>
          <a:p>
            <a:pPr marL="0" indent="0" fontAlgn="base">
              <a:buNone/>
            </a:pPr>
            <a:r>
              <a:rPr lang="en-GB" dirty="0"/>
              <a:t>Even at this stage, it can still be worth a manager having a quiet word with the employee. This can sometimes resolve the problem over their performance, as there may be underlying personal issues you are unaware of.</a:t>
            </a:r>
          </a:p>
          <a:p>
            <a:pPr marL="0" indent="0" fontAlgn="base">
              <a:buNone/>
            </a:pPr>
            <a:r>
              <a:rPr lang="en-GB" dirty="0"/>
              <a:t>But, if that doesn't work, you have followed all the other steps, and still the employee is underperforming, you should look to also handle it as a disciplinary matter.</a:t>
            </a:r>
          </a:p>
          <a:p>
            <a:endParaRPr lang="en-GB" dirty="0"/>
          </a:p>
        </p:txBody>
      </p:sp>
    </p:spTree>
    <p:extLst>
      <p:ext uri="{BB962C8B-B14F-4D97-AF65-F5344CB8AC3E}">
        <p14:creationId xmlns:p14="http://schemas.microsoft.com/office/powerpoint/2010/main" val="3392724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 Engagement</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Happy and productive people equals growth</a:t>
            </a:r>
            <a:r>
              <a:rPr lang="en-GB" dirty="0"/>
              <a:t/>
            </a:r>
            <a:br>
              <a:rPr lang="en-GB" dirty="0"/>
            </a:br>
            <a:r>
              <a:rPr lang="en-GB" dirty="0"/>
              <a:t/>
            </a:r>
            <a:br>
              <a:rPr lang="en-GB" dirty="0"/>
            </a:br>
            <a:r>
              <a:rPr lang="en-GB" dirty="0"/>
              <a:t>The four key ingredients of a happier, more motivated and more productive workforce are:</a:t>
            </a:r>
          </a:p>
          <a:p>
            <a:pPr marL="0" indent="0" fontAlgn="base">
              <a:buNone/>
            </a:pPr>
            <a:endParaRPr lang="en-GB" dirty="0"/>
          </a:p>
          <a:p>
            <a:pPr fontAlgn="base"/>
            <a:r>
              <a:rPr lang="en-GB" dirty="0"/>
              <a:t>leaders with a vision who value how individuals contribute</a:t>
            </a:r>
          </a:p>
          <a:p>
            <a:pPr fontAlgn="base"/>
            <a:r>
              <a:rPr lang="en-GB" dirty="0"/>
              <a:t>line managers who empower rather than control their staff</a:t>
            </a:r>
          </a:p>
          <a:p>
            <a:pPr fontAlgn="base"/>
            <a:r>
              <a:rPr lang="en-GB" dirty="0"/>
              <a:t>values that are lived and not just spoken, leading to a sense of trust and integrity</a:t>
            </a:r>
          </a:p>
          <a:p>
            <a:pPr fontAlgn="base"/>
            <a:r>
              <a:rPr lang="en-GB" dirty="0"/>
              <a:t>employees who have the chance to voice their views and concerns.</a:t>
            </a:r>
          </a:p>
          <a:p>
            <a:pPr fontAlgn="base"/>
            <a:endParaRPr lang="en-GB" dirty="0"/>
          </a:p>
          <a:p>
            <a:pPr marL="0" indent="0" fontAlgn="base">
              <a:buNone/>
            </a:pPr>
            <a:r>
              <a:rPr lang="en-GB" dirty="0"/>
              <a:t>Every organisations success is built on its people. Get the people bit right and you are likely to have motivated, productive staff and a more successful business.</a:t>
            </a:r>
          </a:p>
          <a:p>
            <a:endParaRPr lang="en-GB" dirty="0"/>
          </a:p>
        </p:txBody>
      </p:sp>
    </p:spTree>
    <p:extLst>
      <p:ext uri="{BB962C8B-B14F-4D97-AF65-F5344CB8AC3E}">
        <p14:creationId xmlns:p14="http://schemas.microsoft.com/office/powerpoint/2010/main" val="4262207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14577"/>
          </a:xfrm>
        </p:spPr>
        <p:txBody>
          <a:bodyPr>
            <a:normAutofit/>
          </a:bodyPr>
          <a:lstStyle/>
          <a:p>
            <a:r>
              <a:rPr lang="en-GB" dirty="0"/>
              <a:t>Activity</a:t>
            </a:r>
          </a:p>
        </p:txBody>
      </p:sp>
      <p:sp>
        <p:nvSpPr>
          <p:cNvPr id="3" name="Content Placeholder 2"/>
          <p:cNvSpPr>
            <a:spLocks noGrp="1"/>
          </p:cNvSpPr>
          <p:nvPr>
            <p:ph idx="1"/>
          </p:nvPr>
        </p:nvSpPr>
        <p:spPr>
          <a:xfrm>
            <a:off x="609600" y="1417638"/>
            <a:ext cx="10972800" cy="4099595"/>
          </a:xfrm>
        </p:spPr>
        <p:txBody>
          <a:bodyPr>
            <a:normAutofit/>
          </a:bodyPr>
          <a:lstStyle/>
          <a:p>
            <a:pPr marL="0" indent="0">
              <a:buNone/>
            </a:pPr>
            <a:r>
              <a:rPr lang="en-GB" dirty="0"/>
              <a:t>Workforce planning is about getting the right number of people, with the right skills, in the right place at the right time to achieve your organisation’s objectives.</a:t>
            </a:r>
          </a:p>
          <a:p>
            <a:r>
              <a:rPr lang="en-GB" dirty="0"/>
              <a:t>In your groups decide on the HR requirements of the business – decide on the roles required, job descriptions, person specifications, full-time/part-time, pay.</a:t>
            </a:r>
          </a:p>
          <a:p>
            <a:r>
              <a:rPr lang="en-GB" dirty="0"/>
              <a:t>Detail how you will recruit them, develop them and also what you will do to encourage performance. </a:t>
            </a:r>
          </a:p>
          <a:p>
            <a:r>
              <a:rPr lang="en-GB" dirty="0"/>
              <a:t>Devise an action plan, with costs. </a:t>
            </a:r>
          </a:p>
        </p:txBody>
      </p:sp>
    </p:spTree>
    <p:extLst>
      <p:ext uri="{BB962C8B-B14F-4D97-AF65-F5344CB8AC3E}">
        <p14:creationId xmlns:p14="http://schemas.microsoft.com/office/powerpoint/2010/main" val="22598595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676A3A1-EBE2-41F6-8E1A-740C145A26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4596E1-7A98-45CE-983D-879F6AE61276}">
  <ds:schemaRefs>
    <ds:schemaRef ds:uri="http://schemas.microsoft.com/sharepoint/v3/contenttype/forms"/>
  </ds:schemaRefs>
</ds:datastoreItem>
</file>

<file path=customXml/itemProps3.xml><?xml version="1.0" encoding="utf-8"?>
<ds:datastoreItem xmlns:ds="http://schemas.openxmlformats.org/officeDocument/2006/customXml" ds:itemID="{879434AC-C4AD-40D8-96B5-EC3DB96AA73F}">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e30e1647-29be-4cde-b2da-971aed4fcaf4"/>
    <ds:schemaRef ds:uri="7ab40eed-68c2-4ff5-b2ec-48499265677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1447</TotalTime>
  <Words>1846</Words>
  <Application>Microsoft Office PowerPoint</Application>
  <PresentationFormat>Widescreen</PresentationFormat>
  <Paragraphs>152</Paragraphs>
  <Slides>17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&amp;quot</vt:lpstr>
      <vt:lpstr>Arial</vt:lpstr>
      <vt:lpstr>Calibri</vt:lpstr>
      <vt:lpstr>Calibri Light</vt:lpstr>
      <vt:lpstr>Office Theme</vt:lpstr>
      <vt:lpstr>CertHE Skills for the Workplace Module: BMSK4006  Laura James</vt:lpstr>
      <vt:lpstr>Location</vt:lpstr>
      <vt:lpstr>Production Facilities</vt:lpstr>
      <vt:lpstr>Management Information Systems</vt:lpstr>
      <vt:lpstr>IT</vt:lpstr>
      <vt:lpstr>PowerPoint Presentation</vt:lpstr>
      <vt:lpstr>Gov.uk guidance – 7 Things you need to do when employing staff for the first time</vt:lpstr>
      <vt:lpstr>(ACAS, 2018)</vt:lpstr>
      <vt:lpstr>PowerPoint Presentation</vt:lpstr>
      <vt:lpstr>Who do you want?</vt:lpstr>
      <vt:lpstr>Offering a Job</vt:lpstr>
      <vt:lpstr>Getting the best out of your staff is about you:</vt:lpstr>
      <vt:lpstr>Managing Performance - Appraisals</vt:lpstr>
      <vt:lpstr>Managing Performance</vt:lpstr>
      <vt:lpstr>Underperformance</vt:lpstr>
      <vt:lpstr>Employee Engagement</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BMSK4002</dc:title>
  <dc:creator>Julie Thomas</dc:creator>
  <cp:lastModifiedBy>Laura James</cp:lastModifiedBy>
  <cp:revision>37</cp:revision>
  <cp:lastPrinted>2018-02-12T15:04:40Z</cp:lastPrinted>
  <dcterms:created xsi:type="dcterms:W3CDTF">2018-02-11T15:03:25Z</dcterms:created>
  <dcterms:modified xsi:type="dcterms:W3CDTF">2019-09-16T13:12:04Z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