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4"/>
  </p:sldMasterIdLst>
  <p:notesMasterIdLst>
    <p:notesMasterId r:id="rId25"/>
  </p:notesMasterIdLst>
  <p:sldIdLst>
    <p:sldId id="256" r:id="rId5"/>
    <p:sldId id="263" r:id="rId6"/>
    <p:sldId id="264" r:id="rId7"/>
    <p:sldId id="265" r:id="rId8"/>
    <p:sldId id="266" r:id="rId9"/>
    <p:sldId id="267" r:id="rId10"/>
    <p:sldId id="258" r:id="rId11"/>
    <p:sldId id="259" r:id="rId12"/>
    <p:sldId id="260" r:id="rId13"/>
    <p:sldId id="261" r:id="rId14"/>
    <p:sldId id="268" r:id="rId15"/>
    <p:sldId id="269" r:id="rId16"/>
    <p:sldId id="270" r:id="rId17"/>
    <p:sldId id="271" r:id="rId18"/>
    <p:sldId id="272" r:id="rId19"/>
    <p:sldId id="274" r:id="rId20"/>
    <p:sldId id="276" r:id="rId21"/>
    <p:sldId id="277" r:id="rId22"/>
    <p:sldId id="278" r:id="rId23"/>
    <p:sldId id="275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aura Hutchings" initials="LH" lastIdx="1" clrIdx="0">
    <p:extLst>
      <p:ext uri="{19B8F6BF-5375-455C-9EA6-DF929625EA0E}">
        <p15:presenceInfo xmlns:p15="http://schemas.microsoft.com/office/powerpoint/2012/main" userId="S-1-5-21-809251214-2178901256-4152538893-2670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93F428C-67FA-D011-6A31-8D11DA7C240C}" v="1" dt="2021-02-01T15:55:17.343"/>
    <p1510:client id="{E79ECD61-C137-ED5F-2C0E-03A420E50364}" v="152" dt="2021-02-02T08:20:53.58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96" autoAdjust="0"/>
    <p:restoredTop sz="89478" autoAdjust="0"/>
  </p:normalViewPr>
  <p:slideViewPr>
    <p:cSldViewPr snapToGrid="0">
      <p:cViewPr varScale="1">
        <p:scale>
          <a:sx n="81" d="100"/>
          <a:sy n="81" d="100"/>
        </p:scale>
        <p:origin x="249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33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ss Phillips" userId="S::r.phillips@uwtsd.ac.uk::c604230b-847d-4cb1-9e23-f810d4c0fde1" providerId="AD" clId="Web-{E79ECD61-C137-ED5F-2C0E-03A420E50364}"/>
    <pc:docChg chg="modSld">
      <pc:chgData name="Ross Phillips" userId="S::r.phillips@uwtsd.ac.uk::c604230b-847d-4cb1-9e23-f810d4c0fde1" providerId="AD" clId="Web-{E79ECD61-C137-ED5F-2C0E-03A420E50364}" dt="2021-02-02T08:20:52.961" v="73" actId="20577"/>
      <pc:docMkLst>
        <pc:docMk/>
      </pc:docMkLst>
      <pc:sldChg chg="modSp">
        <pc:chgData name="Ross Phillips" userId="S::r.phillips@uwtsd.ac.uk::c604230b-847d-4cb1-9e23-f810d4c0fde1" providerId="AD" clId="Web-{E79ECD61-C137-ED5F-2C0E-03A420E50364}" dt="2021-02-02T08:20:52.961" v="73" actId="20577"/>
        <pc:sldMkLst>
          <pc:docMk/>
          <pc:sldMk cId="265205344" sldId="259"/>
        </pc:sldMkLst>
        <pc:spChg chg="mod">
          <ac:chgData name="Ross Phillips" userId="S::r.phillips@uwtsd.ac.uk::c604230b-847d-4cb1-9e23-f810d4c0fde1" providerId="AD" clId="Web-{E79ECD61-C137-ED5F-2C0E-03A420E50364}" dt="2021-02-02T08:20:52.961" v="73" actId="20577"/>
          <ac:spMkLst>
            <pc:docMk/>
            <pc:sldMk cId="265205344" sldId="259"/>
            <ac:spMk id="3" creationId="{00000000-0000-0000-0000-000000000000}"/>
          </ac:spMkLst>
        </pc:spChg>
      </pc:sldChg>
    </pc:docChg>
  </pc:docChgLst>
  <pc:docChgLst>
    <pc:chgData name="Ross Phillips" userId="S::r.phillips@uwtsd.ac.uk::c604230b-847d-4cb1-9e23-f810d4c0fde1" providerId="AD" clId="Web-{393F428C-67FA-D011-6A31-8D11DA7C240C}"/>
    <pc:docChg chg="modSld">
      <pc:chgData name="Ross Phillips" userId="S::r.phillips@uwtsd.ac.uk::c604230b-847d-4cb1-9e23-f810d4c0fde1" providerId="AD" clId="Web-{393F428C-67FA-D011-6A31-8D11DA7C240C}" dt="2021-02-01T15:55:17.343" v="0"/>
      <pc:docMkLst>
        <pc:docMk/>
      </pc:docMkLst>
      <pc:sldChg chg="mod modShow">
        <pc:chgData name="Ross Phillips" userId="S::r.phillips@uwtsd.ac.uk::c604230b-847d-4cb1-9e23-f810d4c0fde1" providerId="AD" clId="Web-{393F428C-67FA-D011-6A31-8D11DA7C240C}" dt="2021-02-01T15:55:17.343" v="0"/>
        <pc:sldMkLst>
          <pc:docMk/>
          <pc:sldMk cId="1254735605" sldId="277"/>
        </pc:sldMkLst>
      </pc:sldChg>
    </pc:docChg>
  </pc:docChgLst>
</pc:chgInfo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9-02-13T10:15:31.446" idx="1">
    <p:pos x="820" y="2880"/>
    <p:text/>
    <p:extLst>
      <p:ext uri="{C676402C-5697-4E1C-873F-D02D1690AC5C}">
        <p15:threadingInfo xmlns:p15="http://schemas.microsoft.com/office/powerpoint/2012/main" timeZoneBias="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AE62D7-CC7A-4A0A-957E-6805AAF058AE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2A4BEF-C09F-45BC-A053-AEDDFEDE0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3026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GCSE criteria</a:t>
            </a:r>
            <a:r>
              <a:rPr lang="en-GB" baseline="0" dirty="0"/>
              <a:t> but with comparable outcomes built in – not just criteria based because there are several descriptors not just criteria – otherwise would need to meet all criteria to pass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A191E8-A96C-4796-B90E-7747D883D70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15819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171ABA86-5911-435D-8A3D-3D7895A0759A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5A6A0960-D6C0-44F6-A25A-1BE0701D7A00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35805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ABA86-5911-435D-8A3D-3D7895A0759A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A0960-D6C0-44F6-A25A-1BE0701D7A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79652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ABA86-5911-435D-8A3D-3D7895A0759A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A0960-D6C0-44F6-A25A-1BE0701D7A00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01708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ABA86-5911-435D-8A3D-3D7895A0759A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A0960-D6C0-44F6-A25A-1BE0701D7A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70132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ABA86-5911-435D-8A3D-3D7895A0759A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A0960-D6C0-44F6-A25A-1BE0701D7A00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06876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ABA86-5911-435D-8A3D-3D7895A0759A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A0960-D6C0-44F6-A25A-1BE0701D7A00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009674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ABA86-5911-435D-8A3D-3D7895A0759A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A0960-D6C0-44F6-A25A-1BE0701D7A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70667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ABA86-5911-435D-8A3D-3D7895A0759A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A0960-D6C0-44F6-A25A-1BE0701D7A00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796521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ABA86-5911-435D-8A3D-3D7895A0759A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A0960-D6C0-44F6-A25A-1BE0701D7A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51447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ABA86-5911-435D-8A3D-3D7895A0759A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A0960-D6C0-44F6-A25A-1BE0701D7A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09368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ABA86-5911-435D-8A3D-3D7895A0759A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A0960-D6C0-44F6-A25A-1BE0701D7A00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17350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ABA86-5911-435D-8A3D-3D7895A0759A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A0960-D6C0-44F6-A25A-1BE0701D7A00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508832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ABA86-5911-435D-8A3D-3D7895A0759A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A0960-D6C0-44F6-A25A-1BE0701D7A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99840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ABA86-5911-435D-8A3D-3D7895A0759A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A0960-D6C0-44F6-A25A-1BE0701D7A00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38705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ABA86-5911-435D-8A3D-3D7895A0759A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A0960-D6C0-44F6-A25A-1BE0701D7A00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56972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ABA86-5911-435D-8A3D-3D7895A0759A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A0960-D6C0-44F6-A25A-1BE0701D7A00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53437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ABA86-5911-435D-8A3D-3D7895A0759A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A0960-D6C0-44F6-A25A-1BE0701D7A00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65336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71ABA86-5911-435D-8A3D-3D7895A0759A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A6A0960-D6C0-44F6-A25A-1BE0701D7A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543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19FebJhXJMM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1lW9FBWPOD0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edtoLqaOmO4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hwb.gov.wales/curriculum-for-wales/reading-and-numeracy-assessments/personalised-assessments/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dXB7gMHwlTI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s://www.qualificationswales.org/english/qualifications/welsh-baccalaureate/case-studies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Assessment in Secondary Schools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National Tests</a:t>
            </a:r>
            <a:r>
              <a:rPr lang="en-GB" dirty="0" smtClean="0"/>
              <a:t>, </a:t>
            </a:r>
            <a:r>
              <a:rPr lang="en-GB" dirty="0"/>
              <a:t>P</a:t>
            </a:r>
            <a:r>
              <a:rPr lang="en-GB" dirty="0" smtClean="0"/>
              <a:t>ersonalised Assessments, </a:t>
            </a:r>
            <a:r>
              <a:rPr lang="en-GB" dirty="0"/>
              <a:t>GCSEs, Welsh </a:t>
            </a:r>
            <a:r>
              <a:rPr lang="en-GB" dirty="0" err="1"/>
              <a:t>Bacc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98956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Objectives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 To consider changes that have been made to assessment in secondary school over last 30 years </a:t>
            </a:r>
          </a:p>
          <a:p>
            <a:r>
              <a:rPr lang="en-GB" dirty="0"/>
              <a:t> To reflect on the effectiveness of the examination system </a:t>
            </a:r>
          </a:p>
          <a:p>
            <a:r>
              <a:rPr lang="en-GB" dirty="0"/>
              <a:t> To consider the importance of validity &amp; reliability</a:t>
            </a:r>
          </a:p>
        </p:txBody>
      </p:sp>
    </p:spTree>
    <p:extLst>
      <p:ext uri="{BB962C8B-B14F-4D97-AF65-F5344CB8AC3E}">
        <p14:creationId xmlns:p14="http://schemas.microsoft.com/office/powerpoint/2010/main" val="22471919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do we assess?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Accountability </a:t>
            </a:r>
          </a:p>
          <a:p>
            <a:r>
              <a:rPr lang="en-GB" dirty="0"/>
              <a:t>Certification </a:t>
            </a:r>
          </a:p>
          <a:p>
            <a:r>
              <a:rPr lang="en-GB" dirty="0"/>
              <a:t>To advance student learning</a:t>
            </a:r>
          </a:p>
          <a:p>
            <a:r>
              <a:rPr lang="en-GB" dirty="0"/>
              <a:t>Does this benefit the student?</a:t>
            </a:r>
          </a:p>
          <a:p>
            <a:r>
              <a:rPr lang="en-GB" dirty="0"/>
              <a:t>Consider the positives and negatives of assessment in secondary schools</a:t>
            </a:r>
          </a:p>
        </p:txBody>
      </p:sp>
    </p:spTree>
    <p:extLst>
      <p:ext uri="{BB962C8B-B14F-4D97-AF65-F5344CB8AC3E}">
        <p14:creationId xmlns:p14="http://schemas.microsoft.com/office/powerpoint/2010/main" val="19604236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Issues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 Difficulties for teachers when planning and teaching externally examined classes</a:t>
            </a:r>
          </a:p>
          <a:p>
            <a:r>
              <a:rPr lang="en-GB" dirty="0"/>
              <a:t>Validity </a:t>
            </a:r>
          </a:p>
          <a:p>
            <a:r>
              <a:rPr lang="en-GB" dirty="0"/>
              <a:t>Reliability </a:t>
            </a:r>
          </a:p>
        </p:txBody>
      </p:sp>
    </p:spTree>
    <p:extLst>
      <p:ext uri="{BB962C8B-B14F-4D97-AF65-F5344CB8AC3E}">
        <p14:creationId xmlns:p14="http://schemas.microsoft.com/office/powerpoint/2010/main" val="15355023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Consider….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 Think back to own experience in secondary school. </a:t>
            </a:r>
          </a:p>
          <a:p>
            <a:r>
              <a:rPr lang="en-GB" dirty="0"/>
              <a:t>What did you think were the purposes of sitting exams? </a:t>
            </a:r>
          </a:p>
          <a:p>
            <a:r>
              <a:rPr lang="en-GB" dirty="0"/>
              <a:t> How did preparing for exams impact on your motivation as a learner? </a:t>
            </a:r>
          </a:p>
          <a:p>
            <a:r>
              <a:rPr lang="en-GB" dirty="0"/>
              <a:t> Did the teaching strategies of examination classes differ from non examination classes?</a:t>
            </a:r>
          </a:p>
        </p:txBody>
      </p:sp>
    </p:spTree>
    <p:extLst>
      <p:ext uri="{BB962C8B-B14F-4D97-AF65-F5344CB8AC3E}">
        <p14:creationId xmlns:p14="http://schemas.microsoft.com/office/powerpoint/2010/main" val="28021249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External Assessments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External assessments are summative assessments </a:t>
            </a:r>
          </a:p>
          <a:p>
            <a:r>
              <a:rPr lang="en-GB" dirty="0"/>
              <a:t>Methods used: </a:t>
            </a:r>
          </a:p>
          <a:p>
            <a:pPr lvl="1"/>
            <a:r>
              <a:rPr lang="en-GB" dirty="0"/>
              <a:t>Raw score</a:t>
            </a:r>
          </a:p>
          <a:p>
            <a:pPr lvl="1"/>
            <a:r>
              <a:rPr lang="en-GB" dirty="0"/>
              <a:t>Norm referenced </a:t>
            </a:r>
          </a:p>
          <a:p>
            <a:pPr lvl="1"/>
            <a:r>
              <a:rPr lang="en-GB" dirty="0"/>
              <a:t>Criterion referenced</a:t>
            </a:r>
          </a:p>
          <a:p>
            <a:r>
              <a:rPr lang="en-GB" dirty="0"/>
              <a:t>Watch the video and make notes on the positives and negatives</a:t>
            </a:r>
          </a:p>
          <a:p>
            <a:r>
              <a:rPr lang="en-GB" dirty="0"/>
              <a:t>Consider where have you seen each type being used?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543184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9FebJhXJMM"/>
          <p:cNvPicPr>
            <a:picLocks noGrp="1" noRot="1" noChangeAspect="1"/>
          </p:cNvPicPr>
          <p:nvPr>
            <p:ph idx="4294967295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120243" y="668215"/>
            <a:ext cx="9864762" cy="5548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2443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National Tests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Introduced in May 2013</a:t>
            </a:r>
          </a:p>
          <a:p>
            <a:pPr>
              <a:buSzPct val="114999"/>
            </a:pPr>
            <a:r>
              <a:rPr lang="en-GB" dirty="0">
                <a:ea typeface="+mn-lt"/>
                <a:cs typeface="+mn-lt"/>
              </a:rPr>
              <a:t>Give schools an accurate gauge of individual children’s skills and abilities</a:t>
            </a:r>
            <a:endParaRPr lang="en-GB" dirty="0"/>
          </a:p>
          <a:p>
            <a:pPr>
              <a:buSzPct val="114999"/>
            </a:pPr>
            <a:r>
              <a:rPr lang="en-GB" dirty="0">
                <a:ea typeface="+mn-lt"/>
                <a:cs typeface="+mn-lt"/>
              </a:rPr>
              <a:t>Help drive up literacy and numeracy standards in children throughout Wales</a:t>
            </a:r>
            <a:endParaRPr lang="en-GB" dirty="0"/>
          </a:p>
          <a:p>
            <a:pPr>
              <a:buSzPct val="114999"/>
            </a:pPr>
            <a:r>
              <a:rPr lang="en-GB" dirty="0">
                <a:ea typeface="+mn-lt"/>
                <a:cs typeface="+mn-lt"/>
              </a:rPr>
              <a:t>Paint a clearer picture of how children are performing nationally.</a:t>
            </a:r>
            <a:endParaRPr lang="en-GB" dirty="0"/>
          </a:p>
          <a:p>
            <a:pPr>
              <a:buSzPct val="114999"/>
            </a:pPr>
            <a:endParaRPr lang="en-GB" dirty="0"/>
          </a:p>
          <a:p>
            <a:pPr>
              <a:buSzPct val="114999"/>
            </a:pPr>
            <a:r>
              <a:rPr lang="en-GB" dirty="0"/>
              <a:t>What else do you know?</a:t>
            </a:r>
          </a:p>
          <a:p>
            <a:pPr>
              <a:buSzPct val="114999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52053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lW9FBWPOD0"/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150421" y="647114"/>
            <a:ext cx="9891158" cy="5563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199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Personalised Assessments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Replacing national tests.</a:t>
            </a:r>
          </a:p>
          <a:p>
            <a:r>
              <a:rPr lang="en-GB" dirty="0"/>
              <a:t>Adaptive to the learner</a:t>
            </a:r>
          </a:p>
          <a:p>
            <a:r>
              <a:rPr lang="en-GB" dirty="0"/>
              <a:t>Designed to inform lesson planning</a:t>
            </a:r>
          </a:p>
          <a:p>
            <a:r>
              <a:rPr lang="en-GB" dirty="0"/>
              <a:t>Online</a:t>
            </a:r>
          </a:p>
        </p:txBody>
      </p:sp>
    </p:spTree>
    <p:extLst>
      <p:ext uri="{BB962C8B-B14F-4D97-AF65-F5344CB8AC3E}">
        <p14:creationId xmlns:p14="http://schemas.microsoft.com/office/powerpoint/2010/main" val="192705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dtoLqaOmO4"/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337991" y="752622"/>
            <a:ext cx="9516018" cy="5352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2079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Task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Using this link - </a:t>
            </a:r>
            <a:r>
              <a:rPr lang="en-GB" dirty="0">
                <a:hlinkClick r:id="rId2"/>
              </a:rPr>
              <a:t>https://hwb.gov.wales/curriculum-for-wales/reading-and-numeracy-assessments/personalised-assessments/</a:t>
            </a:r>
            <a:endParaRPr lang="en-GB" dirty="0"/>
          </a:p>
          <a:p>
            <a:r>
              <a:rPr lang="en-GB" dirty="0"/>
              <a:t>Find out what you can about personalised assessments</a:t>
            </a:r>
          </a:p>
          <a:p>
            <a:r>
              <a:rPr lang="en-GB" dirty="0"/>
              <a:t>We will discuss everyone’s thoughts.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155" y="3146767"/>
            <a:ext cx="28575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59046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GCSE’s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 Introduced in 1986 to replace O level and CSE </a:t>
            </a:r>
          </a:p>
          <a:p>
            <a:r>
              <a:rPr lang="en-GB" dirty="0"/>
              <a:t>8 pass grades – A* - G </a:t>
            </a:r>
          </a:p>
          <a:p>
            <a:r>
              <a:rPr lang="en-GB" dirty="0"/>
              <a:t> Designed to test recall, understanding and skills. </a:t>
            </a:r>
          </a:p>
          <a:p>
            <a:r>
              <a:rPr lang="en-GB" dirty="0"/>
              <a:t> Tiered assessment to enable pupils to be entered for paper most appropriate for their current attainment. </a:t>
            </a:r>
          </a:p>
          <a:p>
            <a:r>
              <a:rPr lang="en-GB" dirty="0"/>
              <a:t>Tiered papers carry grade limits thus narrowing the opportunities of pupils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256547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GCSE’s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Teacher assessed coursework was introduced. </a:t>
            </a:r>
          </a:p>
          <a:p>
            <a:r>
              <a:rPr lang="en-GB" dirty="0"/>
              <a:t> In early days of GCSE some subjects were purely assessed through coursework. </a:t>
            </a:r>
          </a:p>
          <a:p>
            <a:r>
              <a:rPr lang="en-GB" dirty="0"/>
              <a:t> Has become restricted over the years and depends on the subject eg60% in music, 25% in geography. </a:t>
            </a:r>
          </a:p>
          <a:p>
            <a:r>
              <a:rPr lang="en-GB" dirty="0"/>
              <a:t>Criticism of coursework? </a:t>
            </a:r>
          </a:p>
          <a:p>
            <a:r>
              <a:rPr lang="en-GB" dirty="0"/>
              <a:t>Plagiarism, parental involvement </a:t>
            </a:r>
          </a:p>
          <a:p>
            <a:r>
              <a:rPr lang="en-GB" dirty="0"/>
              <a:t>2009 – controlled assessments introduced – research out of school but task completed in classroom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59783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GCSE changes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Refresh: changes in Wales: </a:t>
            </a:r>
          </a:p>
          <a:p>
            <a:pPr marL="0" indent="0">
              <a:buNone/>
            </a:pPr>
            <a:r>
              <a:rPr lang="en-GB" dirty="0" smtClean="0"/>
              <a:t>    </a:t>
            </a: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>
              <a:buFontTx/>
              <a:buChar char="-"/>
            </a:pPr>
            <a:r>
              <a:rPr lang="en-GB" dirty="0"/>
              <a:t>What are the positive and negative aspects of these changes</a:t>
            </a:r>
          </a:p>
          <a:p>
            <a:pPr>
              <a:buFontTx/>
              <a:buChar char="-"/>
            </a:pPr>
            <a:r>
              <a:rPr lang="en-GB" dirty="0"/>
              <a:t>Find an article to support your points </a:t>
            </a:r>
          </a:p>
        </p:txBody>
      </p:sp>
      <p:pic>
        <p:nvPicPr>
          <p:cNvPr id="4" name="dXB7gMHwlTI"/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4994298" y="2124896"/>
            <a:ext cx="4940704" cy="2779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3962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Welsh </a:t>
            </a:r>
            <a:r>
              <a:rPr lang="en-GB" dirty="0" err="1"/>
              <a:t>Bacc</a:t>
            </a:r>
            <a:endParaRPr lang="en-GB" dirty="0"/>
          </a:p>
        </p:txBody>
      </p:sp>
      <p:pic>
        <p:nvPicPr>
          <p:cNvPr id="4" name="qualifications-wales-the-welsh-baccalaureate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482735" y="1929260"/>
            <a:ext cx="7226530" cy="4064436"/>
          </a:xfrm>
        </p:spPr>
      </p:pic>
    </p:spTree>
    <p:extLst>
      <p:ext uri="{BB962C8B-B14F-4D97-AF65-F5344CB8AC3E}">
        <p14:creationId xmlns:p14="http://schemas.microsoft.com/office/powerpoint/2010/main" val="2613604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Welsh </a:t>
            </a:r>
            <a:r>
              <a:rPr lang="en-GB" dirty="0" err="1"/>
              <a:t>Bacc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2556932"/>
            <a:ext cx="6119552" cy="3318936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Unique </a:t>
            </a:r>
            <a:r>
              <a:rPr lang="en-GB"/>
              <a:t>to Wales</a:t>
            </a:r>
          </a:p>
          <a:p>
            <a:r>
              <a:rPr lang="en-GB" dirty="0"/>
              <a:t>It helps prepare students between the ages of 14 and 19 for employability, further study and life. </a:t>
            </a:r>
          </a:p>
          <a:p>
            <a:r>
              <a:rPr lang="en-GB" dirty="0"/>
              <a:t>A student is awarded the Welsh </a:t>
            </a:r>
            <a:r>
              <a:rPr lang="en-GB" dirty="0" err="1"/>
              <a:t>Bacc</a:t>
            </a:r>
            <a:r>
              <a:rPr lang="en-GB" dirty="0"/>
              <a:t> by achieving a specified combination of qualifications. </a:t>
            </a:r>
          </a:p>
          <a:p>
            <a:r>
              <a:rPr lang="en-GB" dirty="0"/>
              <a:t>At the heart of the Welsh </a:t>
            </a:r>
            <a:r>
              <a:rPr lang="en-GB" dirty="0" err="1"/>
              <a:t>Bacc</a:t>
            </a:r>
            <a:r>
              <a:rPr lang="en-GB" dirty="0"/>
              <a:t> is the Skills Challenge Certificate - an innovative skills-based qualification. </a:t>
            </a:r>
          </a:p>
          <a:p>
            <a:r>
              <a:rPr lang="en-GB" dirty="0"/>
              <a:t> </a:t>
            </a:r>
          </a:p>
        </p:txBody>
      </p:sp>
      <p:pic>
        <p:nvPicPr>
          <p:cNvPr id="1028" name="Picture 4" descr="https://www.qualificationswales.org/media/4723/welsh-bacc-eng.png?width=448.1848184818482&amp;height=5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0433" y="1382684"/>
            <a:ext cx="42672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66659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Welsh </a:t>
            </a:r>
            <a:r>
              <a:rPr lang="en-GB" dirty="0" err="1"/>
              <a:t>Bacc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2556932"/>
            <a:ext cx="5881254" cy="3318936"/>
          </a:xfrm>
        </p:spPr>
        <p:txBody>
          <a:bodyPr/>
          <a:lstStyle/>
          <a:p>
            <a:r>
              <a:rPr lang="en-GB" dirty="0"/>
              <a:t>Skills Challenge Certificate</a:t>
            </a:r>
          </a:p>
          <a:p>
            <a:r>
              <a:rPr lang="en-GB" dirty="0"/>
              <a:t>Marked by teachers moderated by WJEC</a:t>
            </a:r>
          </a:p>
          <a:p>
            <a:r>
              <a:rPr lang="en-GB" dirty="0"/>
              <a:t>Same size as a GCSE at foundation and national  levels</a:t>
            </a:r>
          </a:p>
          <a:p>
            <a:r>
              <a:rPr lang="en-GB" dirty="0"/>
              <a:t>Advanced level is same size as an A level and has up to 56 UCAS points attached</a:t>
            </a:r>
          </a:p>
        </p:txBody>
      </p:sp>
      <p:pic>
        <p:nvPicPr>
          <p:cNvPr id="2050" name="Picture 2" descr="https://www.qualificationswales.org/media/3778/scc-explained.png?width=495.0413223140496&amp;height=5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8170" y="2285999"/>
            <a:ext cx="3752216" cy="3790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4735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Welsh </a:t>
            </a:r>
            <a:r>
              <a:rPr lang="en-GB" dirty="0" err="1"/>
              <a:t>Bacc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2556932"/>
            <a:ext cx="3586941" cy="3318936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Review took place in 2020</a:t>
            </a:r>
          </a:p>
          <a:p>
            <a:r>
              <a:rPr lang="en-GB" dirty="0"/>
              <a:t>Skills development in line with UN sustainable development goals and Welsh Well being goals.</a:t>
            </a:r>
          </a:p>
          <a:p>
            <a:r>
              <a:rPr lang="en-GB" dirty="0"/>
              <a:t>https://www.qualificationswales.org/media/6578/advanced-scc-consultation-final-eng-2.pdf</a:t>
            </a:r>
          </a:p>
          <a:p>
            <a:endParaRPr lang="en-GB" dirty="0"/>
          </a:p>
        </p:txBody>
      </p:sp>
      <p:pic>
        <p:nvPicPr>
          <p:cNvPr id="4" name="skills-challenge-final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976552" y="2556932"/>
            <a:ext cx="6096000" cy="3429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3712" y="654200"/>
            <a:ext cx="1582886" cy="1582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719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 mute="1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Welsh </a:t>
            </a:r>
            <a:r>
              <a:rPr lang="en-GB" dirty="0" err="1"/>
              <a:t>Bacc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2556932"/>
            <a:ext cx="6285806" cy="3318936"/>
          </a:xfrm>
        </p:spPr>
        <p:txBody>
          <a:bodyPr/>
          <a:lstStyle/>
          <a:p>
            <a:r>
              <a:rPr lang="en-GB" dirty="0">
                <a:hlinkClick r:id="rId2"/>
              </a:rPr>
              <a:t>https://www.qualificationswales.org/english/qualifications/welsh-baccalaureate/case-studies/</a:t>
            </a:r>
            <a:r>
              <a:rPr lang="en-GB" dirty="0"/>
              <a:t> </a:t>
            </a:r>
          </a:p>
          <a:p>
            <a:r>
              <a:rPr lang="en-GB" dirty="0"/>
              <a:t>What are the case studies showing</a:t>
            </a:r>
          </a:p>
          <a:p>
            <a:r>
              <a:rPr lang="en-GB" dirty="0"/>
              <a:t>What are your experiences with the Welsh </a:t>
            </a:r>
            <a:r>
              <a:rPr lang="en-GB" dirty="0" err="1"/>
              <a:t>Bacc</a:t>
            </a:r>
            <a:r>
              <a:rPr lang="en-GB" dirty="0"/>
              <a:t>?</a:t>
            </a:r>
          </a:p>
          <a:p>
            <a:r>
              <a:rPr lang="en-GB" dirty="0"/>
              <a:t>If you were designing the Welsh </a:t>
            </a:r>
            <a:r>
              <a:rPr lang="en-GB" dirty="0" err="1"/>
              <a:t>Bacc</a:t>
            </a:r>
            <a:r>
              <a:rPr lang="en-GB" dirty="0"/>
              <a:t> what would you focus on?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7635" y="2931276"/>
            <a:ext cx="28575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00734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AB946B"/>
      </a:accent1>
      <a:accent2>
        <a:srgbClr val="C04F32"/>
      </a:accent2>
      <a:accent3>
        <a:srgbClr val="DD8C3C"/>
      </a:accent3>
      <a:accent4>
        <a:srgbClr val="8E684C"/>
      </a:accent4>
      <a:accent5>
        <a:srgbClr val="CBAF62"/>
      </a:accent5>
      <a:accent6>
        <a:srgbClr val="803348"/>
      </a:accent6>
      <a:hlink>
        <a:srgbClr val="86724D"/>
      </a:hlink>
      <a:folHlink>
        <a:srgbClr val="B99E84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A2BEDC8B-F191-493B-BA33-0F4F800A89D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7978D6BD23DF9499B100DF67025C4A4" ma:contentTypeVersion="7" ma:contentTypeDescription="Create a new document." ma:contentTypeScope="" ma:versionID="9fb9b36627ae77ce36e3e3532422e296">
  <xsd:schema xmlns:xsd="http://www.w3.org/2001/XMLSchema" xmlns:xs="http://www.w3.org/2001/XMLSchema" xmlns:p="http://schemas.microsoft.com/office/2006/metadata/properties" xmlns:ns3="86807d6d-212c-47c2-9ccb-06e47adbafa4" xmlns:ns4="b0eec7eb-90c5-4dfa-b4c7-29fb51310a23" targetNamespace="http://schemas.microsoft.com/office/2006/metadata/properties" ma:root="true" ma:fieldsID="f8fcf7bbe01c9852a303611a6165af01" ns3:_="" ns4:_="">
    <xsd:import namespace="86807d6d-212c-47c2-9ccb-06e47adbafa4"/>
    <xsd:import namespace="b0eec7eb-90c5-4dfa-b4c7-29fb51310a2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807d6d-212c-47c2-9ccb-06e47adbafa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0eec7eb-90c5-4dfa-b4c7-29fb51310a23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8E3A984-293D-4076-A710-AB27B8350AE5}">
  <ds:schemaRefs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86807d6d-212c-47c2-9ccb-06e47adbafa4"/>
    <ds:schemaRef ds:uri="b0eec7eb-90c5-4dfa-b4c7-29fb51310a23"/>
    <ds:schemaRef ds:uri="http://purl.org/dc/terms/"/>
    <ds:schemaRef ds:uri="http://schemas.openxmlformats.org/package/2006/metadata/core-properties"/>
    <ds:schemaRef ds:uri="http://purl.org/dc/dcmitype/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56DCD917-CC94-4F0F-A848-126BBB6E893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A34EB50-09C0-4058-B961-37E4AD14C1A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6807d6d-212c-47c2-9ccb-06e47adbafa4"/>
    <ds:schemaRef ds:uri="b0eec7eb-90c5-4dfa-b4c7-29fb51310a2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394</TotalTime>
  <Words>620</Words>
  <Application>Microsoft Office PowerPoint</Application>
  <PresentationFormat>Widescreen</PresentationFormat>
  <Paragraphs>91</Paragraphs>
  <Slides>20</Slides>
  <Notes>1</Notes>
  <HiddenSlides>0</HiddenSlides>
  <MMClips>6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Garamond</vt:lpstr>
      <vt:lpstr>Organic</vt:lpstr>
      <vt:lpstr>Assessment in Secondary Schools</vt:lpstr>
      <vt:lpstr>Objectives</vt:lpstr>
      <vt:lpstr>Why do we assess?</vt:lpstr>
      <vt:lpstr>Issues</vt:lpstr>
      <vt:lpstr>Consider….</vt:lpstr>
      <vt:lpstr>External Assessments</vt:lpstr>
      <vt:lpstr>PowerPoint Presentation</vt:lpstr>
      <vt:lpstr>National Tests</vt:lpstr>
      <vt:lpstr>PowerPoint Presentation</vt:lpstr>
      <vt:lpstr>Personalised Assessments</vt:lpstr>
      <vt:lpstr>PowerPoint Presentation</vt:lpstr>
      <vt:lpstr>Task</vt:lpstr>
      <vt:lpstr>GCSE’s</vt:lpstr>
      <vt:lpstr>GCSE’s</vt:lpstr>
      <vt:lpstr>GCSE changes</vt:lpstr>
      <vt:lpstr>Welsh Bacc</vt:lpstr>
      <vt:lpstr>Welsh Bacc</vt:lpstr>
      <vt:lpstr>Welsh Bacc</vt:lpstr>
      <vt:lpstr>Welsh Bacc</vt:lpstr>
      <vt:lpstr>Welsh Bacc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Assessment in Secondary Schools</dc:title>
  <dc:creator>Ross Phillips</dc:creator>
  <cp:lastModifiedBy>Ross Phillips</cp:lastModifiedBy>
  <cp:revision>36</cp:revision>
  <dcterms:created xsi:type="dcterms:W3CDTF">2021-02-01T08:49:19Z</dcterms:created>
  <dcterms:modified xsi:type="dcterms:W3CDTF">2021-02-02T08:58:52Z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0x01010097978D6BD23DF9499B100DF67025C4A4</vt:lpwstr>
  </property>
</Properties>
</file>