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77" r:id="rId2"/>
    <p:sldId id="1078" r:id="rId3"/>
    <p:sldId id="451" r:id="rId4"/>
    <p:sldId id="331" r:id="rId5"/>
    <p:sldId id="347" r:id="rId6"/>
    <p:sldId id="453" r:id="rId7"/>
    <p:sldId id="454" r:id="rId8"/>
    <p:sldId id="455" r:id="rId9"/>
    <p:sldId id="456" r:id="rId10"/>
    <p:sldId id="457" r:id="rId11"/>
    <p:sldId id="492" r:id="rId12"/>
    <p:sldId id="458" r:id="rId13"/>
    <p:sldId id="459" r:id="rId14"/>
    <p:sldId id="460" r:id="rId15"/>
    <p:sldId id="461" r:id="rId16"/>
    <p:sldId id="463" r:id="rId17"/>
    <p:sldId id="464" r:id="rId18"/>
    <p:sldId id="465" r:id="rId19"/>
    <p:sldId id="467" r:id="rId20"/>
    <p:sldId id="468" r:id="rId21"/>
    <p:sldId id="469" r:id="rId22"/>
    <p:sldId id="470" r:id="rId23"/>
    <p:sldId id="471" r:id="rId24"/>
    <p:sldId id="472" r:id="rId25"/>
    <p:sldId id="473" r:id="rId26"/>
    <p:sldId id="474" r:id="rId27"/>
    <p:sldId id="475" r:id="rId28"/>
    <p:sldId id="476" r:id="rId29"/>
    <p:sldId id="494" r:id="rId30"/>
    <p:sldId id="1079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60" d="100"/>
          <a:sy n="60" d="100"/>
        </p:scale>
        <p:origin x="1372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Slide Image Placeholder 1">
            <a:extLst>
              <a:ext uri="{FF2B5EF4-FFF2-40B4-BE49-F238E27FC236}">
                <a16:creationId xmlns:a16="http://schemas.microsoft.com/office/drawing/2014/main" id="{A8D13FC3-5B1B-D6CF-09AF-8A5405B9571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8899" name="Notes Placeholder 2">
            <a:extLst>
              <a:ext uri="{FF2B5EF4-FFF2-40B4-BE49-F238E27FC236}">
                <a16:creationId xmlns:a16="http://schemas.microsoft.com/office/drawing/2014/main" id="{EDAA356F-F85F-861A-A57D-1685856B8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08900" name="Slide Number Placeholder 3">
            <a:extLst>
              <a:ext uri="{FF2B5EF4-FFF2-40B4-BE49-F238E27FC236}">
                <a16:creationId xmlns:a16="http://schemas.microsoft.com/office/drawing/2014/main" id="{C02DF18B-3F3F-1979-1EF3-A26E7A001A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EECA08B-C25D-46C9-80CA-31B201F344E7}" type="slidenum">
              <a:rPr lang="en-US" altLang="en-US" sz="1300"/>
              <a:pPr/>
              <a:t>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Slide Image Placeholder 1">
            <a:extLst>
              <a:ext uri="{FF2B5EF4-FFF2-40B4-BE49-F238E27FC236}">
                <a16:creationId xmlns:a16="http://schemas.microsoft.com/office/drawing/2014/main" id="{FD8F31A6-F03E-C9C9-5C9F-1E08BF5882D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03" name="Notes Placeholder 2">
            <a:extLst>
              <a:ext uri="{FF2B5EF4-FFF2-40B4-BE49-F238E27FC236}">
                <a16:creationId xmlns:a16="http://schemas.microsoft.com/office/drawing/2014/main" id="{37CC56E0-9A8F-FFAB-CF99-C4A3BC8AE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3604" name="Slide Number Placeholder 3">
            <a:extLst>
              <a:ext uri="{FF2B5EF4-FFF2-40B4-BE49-F238E27FC236}">
                <a16:creationId xmlns:a16="http://schemas.microsoft.com/office/drawing/2014/main" id="{958C6BC1-A1DF-EC66-AAF9-F6C16D8B3D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4497880-9253-475F-93C7-806FC1F09AC8}" type="slidenum">
              <a:rPr lang="en-US" altLang="en-US" sz="1300"/>
              <a:pPr/>
              <a:t>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Slide Image Placeholder 1">
            <a:extLst>
              <a:ext uri="{FF2B5EF4-FFF2-40B4-BE49-F238E27FC236}">
                <a16:creationId xmlns:a16="http://schemas.microsoft.com/office/drawing/2014/main" id="{EEB31595-D200-A590-7C66-F5FB4D233DA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3299" name="Notes Placeholder 2">
            <a:extLst>
              <a:ext uri="{FF2B5EF4-FFF2-40B4-BE49-F238E27FC236}">
                <a16:creationId xmlns:a16="http://schemas.microsoft.com/office/drawing/2014/main" id="{8E849C8C-66C5-9798-EB6F-443E10592E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83300" name="Slide Number Placeholder 3">
            <a:extLst>
              <a:ext uri="{FF2B5EF4-FFF2-40B4-BE49-F238E27FC236}">
                <a16:creationId xmlns:a16="http://schemas.microsoft.com/office/drawing/2014/main" id="{BBB423F2-E175-66A7-3B1B-BAA432063C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2F678D6-CF28-4080-B436-46225B4D6746}" type="slidenum">
              <a:rPr lang="en-US" altLang="en-US" sz="1300"/>
              <a:pPr/>
              <a:t>5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Slide Image Placeholder 1">
            <a:extLst>
              <a:ext uri="{FF2B5EF4-FFF2-40B4-BE49-F238E27FC236}">
                <a16:creationId xmlns:a16="http://schemas.microsoft.com/office/drawing/2014/main" id="{6536FF90-6402-1E80-1730-2E689CCC068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9923" name="Notes Placeholder 2">
            <a:extLst>
              <a:ext uri="{FF2B5EF4-FFF2-40B4-BE49-F238E27FC236}">
                <a16:creationId xmlns:a16="http://schemas.microsoft.com/office/drawing/2014/main" id="{838D60A7-CC95-C1E1-C214-7F9ECE57E3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09924" name="Slide Number Placeholder 3">
            <a:extLst>
              <a:ext uri="{FF2B5EF4-FFF2-40B4-BE49-F238E27FC236}">
                <a16:creationId xmlns:a16="http://schemas.microsoft.com/office/drawing/2014/main" id="{3682782C-0848-6825-6AA0-51AAFA3F2C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5E32BEF-5252-4177-9A59-E334ED958439}" type="slidenum">
              <a:rPr lang="en-US" altLang="en-US" sz="1300"/>
              <a:pPr/>
              <a:t>6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46" name="Slide Image Placeholder 1">
            <a:extLst>
              <a:ext uri="{FF2B5EF4-FFF2-40B4-BE49-F238E27FC236}">
                <a16:creationId xmlns:a16="http://schemas.microsoft.com/office/drawing/2014/main" id="{0CD65B7C-A718-2DE2-9E35-A3D41A485B1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0947" name="Notes Placeholder 2">
            <a:extLst>
              <a:ext uri="{FF2B5EF4-FFF2-40B4-BE49-F238E27FC236}">
                <a16:creationId xmlns:a16="http://schemas.microsoft.com/office/drawing/2014/main" id="{64B0C594-602A-F413-8936-ED1BAECC6C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0948" name="Slide Number Placeholder 3">
            <a:extLst>
              <a:ext uri="{FF2B5EF4-FFF2-40B4-BE49-F238E27FC236}">
                <a16:creationId xmlns:a16="http://schemas.microsoft.com/office/drawing/2014/main" id="{132AA110-2905-181C-69E4-ADFE4D1E57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7E2DC89-99B8-40A3-A1FB-F9462D1BF304}" type="slidenum">
              <a:rPr lang="en-US" altLang="en-US" sz="1300"/>
              <a:pPr/>
              <a:t>7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Slide Image Placeholder 1">
            <a:extLst>
              <a:ext uri="{FF2B5EF4-FFF2-40B4-BE49-F238E27FC236}">
                <a16:creationId xmlns:a16="http://schemas.microsoft.com/office/drawing/2014/main" id="{C93D2321-269C-051C-1428-FCC5849AF22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1971" name="Notes Placeholder 2">
            <a:extLst>
              <a:ext uri="{FF2B5EF4-FFF2-40B4-BE49-F238E27FC236}">
                <a16:creationId xmlns:a16="http://schemas.microsoft.com/office/drawing/2014/main" id="{712A8250-D95F-DD74-11F1-A6D31AAF69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1972" name="Slide Number Placeholder 3">
            <a:extLst>
              <a:ext uri="{FF2B5EF4-FFF2-40B4-BE49-F238E27FC236}">
                <a16:creationId xmlns:a16="http://schemas.microsoft.com/office/drawing/2014/main" id="{6311E040-B798-4D91-CEA4-C0C8B43C16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FB11756-AF0A-42CD-A2E1-177F70923F42}" type="slidenum">
              <a:rPr lang="en-US" altLang="en-US" sz="1300"/>
              <a:pPr/>
              <a:t>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Slide Image Placeholder 1">
            <a:extLst>
              <a:ext uri="{FF2B5EF4-FFF2-40B4-BE49-F238E27FC236}">
                <a16:creationId xmlns:a16="http://schemas.microsoft.com/office/drawing/2014/main" id="{23EBF3C7-C7A5-A442-E936-4E8A1AED9B7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2995" name="Notes Placeholder 2">
            <a:extLst>
              <a:ext uri="{FF2B5EF4-FFF2-40B4-BE49-F238E27FC236}">
                <a16:creationId xmlns:a16="http://schemas.microsoft.com/office/drawing/2014/main" id="{F921D1C0-1DD8-E64C-EFCE-46CFB1C733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2996" name="Slide Number Placeholder 3">
            <a:extLst>
              <a:ext uri="{FF2B5EF4-FFF2-40B4-BE49-F238E27FC236}">
                <a16:creationId xmlns:a16="http://schemas.microsoft.com/office/drawing/2014/main" id="{76A9B124-E679-F898-996E-24543570A0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6ED64E0-E8A6-4B92-A789-7BE26180E58D}" type="slidenum">
              <a:rPr lang="en-US" altLang="en-US" sz="1300"/>
              <a:pPr/>
              <a:t>9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8" name="Slide Image Placeholder 1">
            <a:extLst>
              <a:ext uri="{FF2B5EF4-FFF2-40B4-BE49-F238E27FC236}">
                <a16:creationId xmlns:a16="http://schemas.microsoft.com/office/drawing/2014/main" id="{92230F83-4CDC-DD1D-8391-45FD74C7821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4019" name="Notes Placeholder 2">
            <a:extLst>
              <a:ext uri="{FF2B5EF4-FFF2-40B4-BE49-F238E27FC236}">
                <a16:creationId xmlns:a16="http://schemas.microsoft.com/office/drawing/2014/main" id="{4A790316-5F0D-308E-48A7-85DFB98C17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4020" name="Slide Number Placeholder 3">
            <a:extLst>
              <a:ext uri="{FF2B5EF4-FFF2-40B4-BE49-F238E27FC236}">
                <a16:creationId xmlns:a16="http://schemas.microsoft.com/office/drawing/2014/main" id="{72867E8B-D3BF-C31E-1644-42D11D4A2D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CB3E15A-FC67-481C-B9C1-50AA84F7CDC7}" type="slidenum">
              <a:rPr lang="en-US" altLang="en-US" sz="1300"/>
              <a:pPr/>
              <a:t>10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Slide Image Placeholder 1">
            <a:extLst>
              <a:ext uri="{FF2B5EF4-FFF2-40B4-BE49-F238E27FC236}">
                <a16:creationId xmlns:a16="http://schemas.microsoft.com/office/drawing/2014/main" id="{29B3840D-9D9F-5E40-D47A-F112D517633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43" name="Notes Placeholder 2">
            <a:extLst>
              <a:ext uri="{FF2B5EF4-FFF2-40B4-BE49-F238E27FC236}">
                <a16:creationId xmlns:a16="http://schemas.microsoft.com/office/drawing/2014/main" id="{112B0E42-FB4A-19B9-D808-5E26AF5934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5044" name="Slide Number Placeholder 3">
            <a:extLst>
              <a:ext uri="{FF2B5EF4-FFF2-40B4-BE49-F238E27FC236}">
                <a16:creationId xmlns:a16="http://schemas.microsoft.com/office/drawing/2014/main" id="{794093D7-3D9F-ADD0-9842-BA60402A66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03DFF32-384F-4DED-838F-28750778EF81}" type="slidenum">
              <a:rPr lang="en-US" altLang="en-US" sz="1300"/>
              <a:pPr/>
              <a:t>11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6" name="Slide Image Placeholder 1">
            <a:extLst>
              <a:ext uri="{FF2B5EF4-FFF2-40B4-BE49-F238E27FC236}">
                <a16:creationId xmlns:a16="http://schemas.microsoft.com/office/drawing/2014/main" id="{EFF80BDD-38B6-5F48-0CD7-DF950C22746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6067" name="Notes Placeholder 2">
            <a:extLst>
              <a:ext uri="{FF2B5EF4-FFF2-40B4-BE49-F238E27FC236}">
                <a16:creationId xmlns:a16="http://schemas.microsoft.com/office/drawing/2014/main" id="{BC70BF69-1E08-C41E-1565-FDD50D942B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6068" name="Slide Number Placeholder 3">
            <a:extLst>
              <a:ext uri="{FF2B5EF4-FFF2-40B4-BE49-F238E27FC236}">
                <a16:creationId xmlns:a16="http://schemas.microsoft.com/office/drawing/2014/main" id="{A8FD42B6-5659-4E67-994A-5965B00F50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61745A6-449F-4035-BFAA-08228171E141}" type="slidenum">
              <a:rPr lang="en-US" altLang="en-US" sz="1300"/>
              <a:pPr/>
              <a:t>12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Slide Image Placeholder 1">
            <a:extLst>
              <a:ext uri="{FF2B5EF4-FFF2-40B4-BE49-F238E27FC236}">
                <a16:creationId xmlns:a16="http://schemas.microsoft.com/office/drawing/2014/main" id="{C056FF25-AAA4-8569-0A13-1BB3CDD7ADC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7091" name="Notes Placeholder 2">
            <a:extLst>
              <a:ext uri="{FF2B5EF4-FFF2-40B4-BE49-F238E27FC236}">
                <a16:creationId xmlns:a16="http://schemas.microsoft.com/office/drawing/2014/main" id="{3B3A1AEA-2A6D-279F-4382-49BB2CBCB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7092" name="Slide Number Placeholder 3">
            <a:extLst>
              <a:ext uri="{FF2B5EF4-FFF2-40B4-BE49-F238E27FC236}">
                <a16:creationId xmlns:a16="http://schemas.microsoft.com/office/drawing/2014/main" id="{484FF985-BCDE-D52C-31C5-F38162E37C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F42B1CB-23C5-48DB-AC6B-7C4C4037145C}" type="slidenum">
              <a:rPr lang="en-US" altLang="en-US" sz="1300"/>
              <a:pPr/>
              <a:t>13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14" name="Slide Image Placeholder 1">
            <a:extLst>
              <a:ext uri="{FF2B5EF4-FFF2-40B4-BE49-F238E27FC236}">
                <a16:creationId xmlns:a16="http://schemas.microsoft.com/office/drawing/2014/main" id="{FA495D7F-0ECE-BD9A-363F-90B5550A381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8115" name="Notes Placeholder 2">
            <a:extLst>
              <a:ext uri="{FF2B5EF4-FFF2-40B4-BE49-F238E27FC236}">
                <a16:creationId xmlns:a16="http://schemas.microsoft.com/office/drawing/2014/main" id="{3DFE3258-D2E4-7A57-35EE-3FFBAB544F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8116" name="Slide Number Placeholder 3">
            <a:extLst>
              <a:ext uri="{FF2B5EF4-FFF2-40B4-BE49-F238E27FC236}">
                <a16:creationId xmlns:a16="http://schemas.microsoft.com/office/drawing/2014/main" id="{0B7B72BE-AAA2-7779-8CA4-E7CA06D209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3EFD380-BAC6-4AE3-BFC5-3DD02BF48A80}" type="slidenum">
              <a:rPr lang="en-US" altLang="en-US" sz="1300"/>
              <a:pPr/>
              <a:t>14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138" name="Slide Image Placeholder 1">
            <a:extLst>
              <a:ext uri="{FF2B5EF4-FFF2-40B4-BE49-F238E27FC236}">
                <a16:creationId xmlns:a16="http://schemas.microsoft.com/office/drawing/2014/main" id="{3CF694FC-EEEA-1A71-B803-1795F42E348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9139" name="Notes Placeholder 2">
            <a:extLst>
              <a:ext uri="{FF2B5EF4-FFF2-40B4-BE49-F238E27FC236}">
                <a16:creationId xmlns:a16="http://schemas.microsoft.com/office/drawing/2014/main" id="{FD65ED70-F91A-3762-2B1B-B61CDE5D85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9140" name="Slide Number Placeholder 3">
            <a:extLst>
              <a:ext uri="{FF2B5EF4-FFF2-40B4-BE49-F238E27FC236}">
                <a16:creationId xmlns:a16="http://schemas.microsoft.com/office/drawing/2014/main" id="{B566E7D4-40D2-4A8C-AEE7-0AC46F6C46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0B1EC13-459D-45AE-8460-24A38F1149A7}" type="slidenum">
              <a:rPr lang="en-US" altLang="en-US" sz="1300"/>
              <a:pPr/>
              <a:t>15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62" name="Slide Image Placeholder 1">
            <a:extLst>
              <a:ext uri="{FF2B5EF4-FFF2-40B4-BE49-F238E27FC236}">
                <a16:creationId xmlns:a16="http://schemas.microsoft.com/office/drawing/2014/main" id="{42CB019B-0127-FF46-BEF8-72F9187C3E8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0163" name="Notes Placeholder 2">
            <a:extLst>
              <a:ext uri="{FF2B5EF4-FFF2-40B4-BE49-F238E27FC236}">
                <a16:creationId xmlns:a16="http://schemas.microsoft.com/office/drawing/2014/main" id="{9FBE59EF-B3AA-FFFC-6B4F-0CE49B1C15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0164" name="Slide Number Placeholder 3">
            <a:extLst>
              <a:ext uri="{FF2B5EF4-FFF2-40B4-BE49-F238E27FC236}">
                <a16:creationId xmlns:a16="http://schemas.microsoft.com/office/drawing/2014/main" id="{EE985C6B-B394-9598-04C2-9DA0367625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E5140D4-0EC7-4A29-BED0-36CF832CE87C}" type="slidenum">
              <a:rPr lang="en-US" altLang="en-US" sz="1300"/>
              <a:pPr/>
              <a:t>16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6" name="Slide Image Placeholder 1">
            <a:extLst>
              <a:ext uri="{FF2B5EF4-FFF2-40B4-BE49-F238E27FC236}">
                <a16:creationId xmlns:a16="http://schemas.microsoft.com/office/drawing/2014/main" id="{59863E5D-7E59-389F-9125-D46B3C04BDE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1187" name="Notes Placeholder 2">
            <a:extLst>
              <a:ext uri="{FF2B5EF4-FFF2-40B4-BE49-F238E27FC236}">
                <a16:creationId xmlns:a16="http://schemas.microsoft.com/office/drawing/2014/main" id="{FF72A26A-E04E-FD8B-9CC5-1B39CFDC24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1188" name="Slide Number Placeholder 3">
            <a:extLst>
              <a:ext uri="{FF2B5EF4-FFF2-40B4-BE49-F238E27FC236}">
                <a16:creationId xmlns:a16="http://schemas.microsoft.com/office/drawing/2014/main" id="{2ABEA9E6-0A93-C60C-6FBB-8AF097DE12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B312B75-789F-4F8B-8E4A-6DBB9100E93B}" type="slidenum">
              <a:rPr lang="en-US" altLang="en-US" sz="1300"/>
              <a:pPr/>
              <a:t>17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Slide Image Placeholder 1">
            <a:extLst>
              <a:ext uri="{FF2B5EF4-FFF2-40B4-BE49-F238E27FC236}">
                <a16:creationId xmlns:a16="http://schemas.microsoft.com/office/drawing/2014/main" id="{9C6919A9-1B31-209A-D14B-142D63329B0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2211" name="Notes Placeholder 2">
            <a:extLst>
              <a:ext uri="{FF2B5EF4-FFF2-40B4-BE49-F238E27FC236}">
                <a16:creationId xmlns:a16="http://schemas.microsoft.com/office/drawing/2014/main" id="{F852BECF-75E0-E180-0F26-A930F2399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2212" name="Slide Number Placeholder 3">
            <a:extLst>
              <a:ext uri="{FF2B5EF4-FFF2-40B4-BE49-F238E27FC236}">
                <a16:creationId xmlns:a16="http://schemas.microsoft.com/office/drawing/2014/main" id="{27D2B0DF-C79A-156B-8EE4-9E71D64AC3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BA704E3-8937-4530-A21D-4E4379AC472F}" type="slidenum">
              <a:rPr lang="en-US" altLang="en-US" sz="1300"/>
              <a:pPr/>
              <a:t>18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Slide Image Placeholder 1">
            <a:extLst>
              <a:ext uri="{FF2B5EF4-FFF2-40B4-BE49-F238E27FC236}">
                <a16:creationId xmlns:a16="http://schemas.microsoft.com/office/drawing/2014/main" id="{C1A96E00-EF9A-A3C5-FEDF-6C18DE2ECEE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3235" name="Notes Placeholder 2">
            <a:extLst>
              <a:ext uri="{FF2B5EF4-FFF2-40B4-BE49-F238E27FC236}">
                <a16:creationId xmlns:a16="http://schemas.microsoft.com/office/drawing/2014/main" id="{1B504168-C7D7-589E-AAD8-91D00943A2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3236" name="Slide Number Placeholder 3">
            <a:extLst>
              <a:ext uri="{FF2B5EF4-FFF2-40B4-BE49-F238E27FC236}">
                <a16:creationId xmlns:a16="http://schemas.microsoft.com/office/drawing/2014/main" id="{498D1FEC-1E48-A1D5-7008-55C35C67E8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C92DCAB-50BE-4A1F-B860-8B16AE86311A}" type="slidenum">
              <a:rPr lang="en-US" altLang="en-US" sz="1300"/>
              <a:pPr/>
              <a:t>19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Slide Image Placeholder 1">
            <a:extLst>
              <a:ext uri="{FF2B5EF4-FFF2-40B4-BE49-F238E27FC236}">
                <a16:creationId xmlns:a16="http://schemas.microsoft.com/office/drawing/2014/main" id="{DD178955-E690-130E-8E01-F2DEE411938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8355" name="Notes Placeholder 2">
            <a:extLst>
              <a:ext uri="{FF2B5EF4-FFF2-40B4-BE49-F238E27FC236}">
                <a16:creationId xmlns:a16="http://schemas.microsoft.com/office/drawing/2014/main" id="{B95B4E29-0A71-F37C-26BD-D7978766C4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8356" name="Slide Number Placeholder 3">
            <a:extLst>
              <a:ext uri="{FF2B5EF4-FFF2-40B4-BE49-F238E27FC236}">
                <a16:creationId xmlns:a16="http://schemas.microsoft.com/office/drawing/2014/main" id="{60A9FB70-29B1-19D5-C3F9-E5ECF57139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4F64230-0AC5-4A8B-B2A7-5BE02087EBE0}" type="slidenum">
              <a:rPr lang="en-US" altLang="en-US" sz="1300"/>
              <a:pPr/>
              <a:t>20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Slide Image Placeholder 1">
            <a:extLst>
              <a:ext uri="{FF2B5EF4-FFF2-40B4-BE49-F238E27FC236}">
                <a16:creationId xmlns:a16="http://schemas.microsoft.com/office/drawing/2014/main" id="{57D12657-1FD2-F385-35AF-CC1F9588018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9379" name="Notes Placeholder 2">
            <a:extLst>
              <a:ext uri="{FF2B5EF4-FFF2-40B4-BE49-F238E27FC236}">
                <a16:creationId xmlns:a16="http://schemas.microsoft.com/office/drawing/2014/main" id="{E315F9B2-33CF-D60B-430E-12882B4D30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9380" name="Slide Number Placeholder 3">
            <a:extLst>
              <a:ext uri="{FF2B5EF4-FFF2-40B4-BE49-F238E27FC236}">
                <a16:creationId xmlns:a16="http://schemas.microsoft.com/office/drawing/2014/main" id="{013CECEE-BEA9-13E7-F338-917F6E4583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DEB95CF-1251-4828-B44F-373E74FF2397}" type="slidenum">
              <a:rPr lang="en-US" altLang="en-US" sz="1300"/>
              <a:pPr/>
              <a:t>21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Slide Image Placeholder 1">
            <a:extLst>
              <a:ext uri="{FF2B5EF4-FFF2-40B4-BE49-F238E27FC236}">
                <a16:creationId xmlns:a16="http://schemas.microsoft.com/office/drawing/2014/main" id="{D0DDD55C-2C22-958E-A9D8-A9F22841254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0403" name="Notes Placeholder 2">
            <a:extLst>
              <a:ext uri="{FF2B5EF4-FFF2-40B4-BE49-F238E27FC236}">
                <a16:creationId xmlns:a16="http://schemas.microsoft.com/office/drawing/2014/main" id="{DEBFAE11-007D-A86F-B4E6-085858FC2C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0404" name="Slide Number Placeholder 3">
            <a:extLst>
              <a:ext uri="{FF2B5EF4-FFF2-40B4-BE49-F238E27FC236}">
                <a16:creationId xmlns:a16="http://schemas.microsoft.com/office/drawing/2014/main" id="{62634106-2BFA-A8E2-0D1F-B498288E06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B161072-DD14-4258-A730-60AEDCAF158D}" type="slidenum">
              <a:rPr lang="en-US" altLang="en-US" sz="1300"/>
              <a:pPr/>
              <a:t>22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Slide Image Placeholder 1">
            <a:extLst>
              <a:ext uri="{FF2B5EF4-FFF2-40B4-BE49-F238E27FC236}">
                <a16:creationId xmlns:a16="http://schemas.microsoft.com/office/drawing/2014/main" id="{40B806B9-F839-EE7F-E3AA-62A831283DE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1427" name="Notes Placeholder 2">
            <a:extLst>
              <a:ext uri="{FF2B5EF4-FFF2-40B4-BE49-F238E27FC236}">
                <a16:creationId xmlns:a16="http://schemas.microsoft.com/office/drawing/2014/main" id="{7290F051-5963-B856-3422-E3204EAD3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1428" name="Slide Number Placeholder 3">
            <a:extLst>
              <a:ext uri="{FF2B5EF4-FFF2-40B4-BE49-F238E27FC236}">
                <a16:creationId xmlns:a16="http://schemas.microsoft.com/office/drawing/2014/main" id="{177D32DF-C78F-F658-E726-BC9D9FE376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D8A5B82-4923-4EFE-A4A7-ACADED7E73DA}" type="slidenum">
              <a:rPr lang="en-US" altLang="en-US" sz="1300"/>
              <a:pPr/>
              <a:t>23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Slide Image Placeholder 1">
            <a:extLst>
              <a:ext uri="{FF2B5EF4-FFF2-40B4-BE49-F238E27FC236}">
                <a16:creationId xmlns:a16="http://schemas.microsoft.com/office/drawing/2014/main" id="{3B45F20B-689E-BE0E-42BC-1DE7D4B7084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2451" name="Notes Placeholder 2">
            <a:extLst>
              <a:ext uri="{FF2B5EF4-FFF2-40B4-BE49-F238E27FC236}">
                <a16:creationId xmlns:a16="http://schemas.microsoft.com/office/drawing/2014/main" id="{D1EB494E-47A4-E809-50FB-2A560225DA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2452" name="Slide Number Placeholder 3">
            <a:extLst>
              <a:ext uri="{FF2B5EF4-FFF2-40B4-BE49-F238E27FC236}">
                <a16:creationId xmlns:a16="http://schemas.microsoft.com/office/drawing/2014/main" id="{B67B5407-49A5-D7EA-E2F7-D0EE86F673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5662460-573B-477D-B73D-39E150A49540}" type="slidenum">
              <a:rPr lang="en-US" altLang="en-US" sz="1300"/>
              <a:pPr/>
              <a:t>24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Slide Image Placeholder 1">
            <a:extLst>
              <a:ext uri="{FF2B5EF4-FFF2-40B4-BE49-F238E27FC236}">
                <a16:creationId xmlns:a16="http://schemas.microsoft.com/office/drawing/2014/main" id="{955A5422-73A5-8433-45BA-531977029DA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7571" name="Notes Placeholder 2">
            <a:extLst>
              <a:ext uri="{FF2B5EF4-FFF2-40B4-BE49-F238E27FC236}">
                <a16:creationId xmlns:a16="http://schemas.microsoft.com/office/drawing/2014/main" id="{CAB8A820-CFEF-1F20-7414-D4B271DF82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7572" name="Slide Number Placeholder 3">
            <a:extLst>
              <a:ext uri="{FF2B5EF4-FFF2-40B4-BE49-F238E27FC236}">
                <a16:creationId xmlns:a16="http://schemas.microsoft.com/office/drawing/2014/main" id="{F932D12C-34DA-95BE-D767-EF4DDDDEBD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6D372EC-FB54-429E-96E1-EFB371A25FB8}" type="slidenum">
              <a:rPr lang="en-US" altLang="en-US" sz="1300"/>
              <a:pPr/>
              <a:t>25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Slide Image Placeholder 1">
            <a:extLst>
              <a:ext uri="{FF2B5EF4-FFF2-40B4-BE49-F238E27FC236}">
                <a16:creationId xmlns:a16="http://schemas.microsoft.com/office/drawing/2014/main" id="{07E85CBA-19F2-B3E7-0061-63EC38B0D33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8595" name="Notes Placeholder 2">
            <a:extLst>
              <a:ext uri="{FF2B5EF4-FFF2-40B4-BE49-F238E27FC236}">
                <a16:creationId xmlns:a16="http://schemas.microsoft.com/office/drawing/2014/main" id="{5FA77971-E53B-AB90-B921-B15982F6F3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8596" name="Slide Number Placeholder 3">
            <a:extLst>
              <a:ext uri="{FF2B5EF4-FFF2-40B4-BE49-F238E27FC236}">
                <a16:creationId xmlns:a16="http://schemas.microsoft.com/office/drawing/2014/main" id="{883C67CB-4DA9-6960-ED02-EBEEFB5D2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5F07C10-2370-4FE9-A727-EF2BCC54D44E}" type="slidenum">
              <a:rPr lang="en-US" altLang="en-US" sz="1300"/>
              <a:pPr/>
              <a:t>26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Slide Image Placeholder 1">
            <a:extLst>
              <a:ext uri="{FF2B5EF4-FFF2-40B4-BE49-F238E27FC236}">
                <a16:creationId xmlns:a16="http://schemas.microsoft.com/office/drawing/2014/main" id="{F3184966-735A-D5A0-3CBB-E5DFFFD4CD5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9619" name="Notes Placeholder 2">
            <a:extLst>
              <a:ext uri="{FF2B5EF4-FFF2-40B4-BE49-F238E27FC236}">
                <a16:creationId xmlns:a16="http://schemas.microsoft.com/office/drawing/2014/main" id="{49EE3BDE-5C47-67F5-25CE-B4515B981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9620" name="Slide Number Placeholder 3">
            <a:extLst>
              <a:ext uri="{FF2B5EF4-FFF2-40B4-BE49-F238E27FC236}">
                <a16:creationId xmlns:a16="http://schemas.microsoft.com/office/drawing/2014/main" id="{E66BB1F7-660F-8ED1-7342-D3C95589DB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4F83AA0-5A11-4B29-BB53-D12A0A750380}" type="slidenum">
              <a:rPr lang="en-US" altLang="en-US" sz="1300"/>
              <a:pPr/>
              <a:t>27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Slide Image Placeholder 1">
            <a:extLst>
              <a:ext uri="{FF2B5EF4-FFF2-40B4-BE49-F238E27FC236}">
                <a16:creationId xmlns:a16="http://schemas.microsoft.com/office/drawing/2014/main" id="{0CA95E0F-556F-C849-5F9A-049AC554EA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0643" name="Notes Placeholder 2">
            <a:extLst>
              <a:ext uri="{FF2B5EF4-FFF2-40B4-BE49-F238E27FC236}">
                <a16:creationId xmlns:a16="http://schemas.microsoft.com/office/drawing/2014/main" id="{B463E4A1-90FE-4ED2-F420-1D0B21A8FB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0644" name="Slide Number Placeholder 3">
            <a:extLst>
              <a:ext uri="{FF2B5EF4-FFF2-40B4-BE49-F238E27FC236}">
                <a16:creationId xmlns:a16="http://schemas.microsoft.com/office/drawing/2014/main" id="{2E261723-5B8F-A5BE-4BF8-B51DEE5318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DFCFC21-ABAC-4629-85ED-E3E8F18D5D27}" type="slidenum">
              <a:rPr lang="en-US" altLang="en-US" sz="1300"/>
              <a:pPr/>
              <a:t>28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Slide Image Placeholder 1">
            <a:extLst>
              <a:ext uri="{FF2B5EF4-FFF2-40B4-BE49-F238E27FC236}">
                <a16:creationId xmlns:a16="http://schemas.microsoft.com/office/drawing/2014/main" id="{8A75AEE0-E76A-720D-1DDE-4A6759FE6E5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1667" name="Notes Placeholder 2">
            <a:extLst>
              <a:ext uri="{FF2B5EF4-FFF2-40B4-BE49-F238E27FC236}">
                <a16:creationId xmlns:a16="http://schemas.microsoft.com/office/drawing/2014/main" id="{7EFF91DE-D1B2-672E-C457-59BD31DE6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1668" name="Slide Number Placeholder 3">
            <a:extLst>
              <a:ext uri="{FF2B5EF4-FFF2-40B4-BE49-F238E27FC236}">
                <a16:creationId xmlns:a16="http://schemas.microsoft.com/office/drawing/2014/main" id="{DAB71EB8-8C0C-4D42-CA28-6828342A6B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20A105A-14AF-41B4-9885-59522C25B401}" type="slidenum">
              <a:rPr lang="en-US" altLang="en-US" sz="1300"/>
              <a:pPr/>
              <a:t>29</a:t>
            </a:fld>
            <a:endParaRPr lang="en-US" altLang="en-US" sz="13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7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Financial Ratios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6E0D3-305E-22F7-DD07-91205DA1F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45A68-4896-52B8-AF6B-9634B81EF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Profitability Ratios</a:t>
            </a:r>
          </a:p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Asset Efficiency</a:t>
            </a:r>
          </a:p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Working Capital Ratios</a:t>
            </a:r>
          </a:p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Leverage (Gearing) Ratios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3858A-ECFB-07F7-A828-699534154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63FADB-C2AE-B586-88DF-7E84CE7B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3549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13">
            <a:extLst>
              <a:ext uri="{FF2B5EF4-FFF2-40B4-BE49-F238E27FC236}">
                <a16:creationId xmlns:a16="http://schemas.microsoft.com/office/drawing/2014/main" id="{A56C77AF-C430-CFB4-FC33-D8DE7CAD6D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82947" name="Rectangle 14">
            <a:extLst>
              <a:ext uri="{FF2B5EF4-FFF2-40B4-BE49-F238E27FC236}">
                <a16:creationId xmlns:a16="http://schemas.microsoft.com/office/drawing/2014/main" id="{83D1FEF1-CBC1-290E-31ED-C04A2C28AE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Investors often use accounting statements to: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Compare the firm with itself by analyzing how the firm has changed over time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Compare the firm to other similar firms using a common set of financial ratios</a:t>
            </a:r>
          </a:p>
        </p:txBody>
      </p:sp>
    </p:spTree>
  </p:cSld>
  <p:clrMapOvr>
    <a:masterClrMapping/>
  </p:clrMapOvr>
  <p:transition spd="med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AE7CA430-A31D-76FA-E086-97FD3064E17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23528" y="226218"/>
            <a:ext cx="8610600" cy="992187"/>
          </a:xfrm>
        </p:spPr>
        <p:txBody>
          <a:bodyPr/>
          <a:lstStyle/>
          <a:p>
            <a:pPr eaLnBrk="1" hangingPunct="1"/>
            <a:r>
              <a:rPr lang="en-US" altLang="en-US" sz="3600" b="0" dirty="0">
                <a:ea typeface="ヒラギノ角ゴ Pro W3" pitchFamily="-65" charset="-128"/>
              </a:rPr>
              <a:t>Vodafone Group Plc Consolidated Statements of Financial Position in £m</a:t>
            </a:r>
            <a:endParaRPr lang="en-US" altLang="en-US" sz="3600" dirty="0">
              <a:ea typeface="ヒラギノ角ゴ Pro W3" pitchFamily="-65" charset="-128"/>
            </a:endParaRPr>
          </a:p>
        </p:txBody>
      </p:sp>
      <p:pic>
        <p:nvPicPr>
          <p:cNvPr id="28675" name="Picture 3" descr="tbl02_01.gif">
            <a:extLst>
              <a:ext uri="{FF2B5EF4-FFF2-40B4-BE49-F238E27FC236}">
                <a16:creationId xmlns:a16="http://schemas.microsoft.com/office/drawing/2014/main" id="{EB67A588-A330-B023-DF5F-C0040DAF0C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592263"/>
            <a:ext cx="6705600" cy="454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>
            <a:extLst>
              <a:ext uri="{FF2B5EF4-FFF2-40B4-BE49-F238E27FC236}">
                <a16:creationId xmlns:a16="http://schemas.microsoft.com/office/drawing/2014/main" id="{83A876DB-455F-5DEC-C04C-B74C13A2260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33400" y="303213"/>
            <a:ext cx="8610600" cy="992187"/>
          </a:xfrm>
        </p:spPr>
        <p:txBody>
          <a:bodyPr/>
          <a:lstStyle/>
          <a:p>
            <a:pPr eaLnBrk="1" hangingPunct="1"/>
            <a:r>
              <a:rPr lang="en-US" altLang="en-US" sz="2800" b="0" dirty="0">
                <a:ea typeface="ヒラギノ角ゴ Pro W3" pitchFamily="-65" charset="-128"/>
              </a:rPr>
              <a:t>Vodafone Group plc’s Income Statement Sheet for 2013 and 2012 in £m</a:t>
            </a:r>
          </a:p>
        </p:txBody>
      </p:sp>
      <p:pic>
        <p:nvPicPr>
          <p:cNvPr id="57347" name="Picture 3" descr="tbl02_02.gif">
            <a:extLst>
              <a:ext uri="{FF2B5EF4-FFF2-40B4-BE49-F238E27FC236}">
                <a16:creationId xmlns:a16="http://schemas.microsoft.com/office/drawing/2014/main" id="{36EB6F7A-DC81-BF85-AE12-C3F9D57BE1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7838" y="1600200"/>
            <a:ext cx="5792787" cy="444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5">
            <a:extLst>
              <a:ext uri="{FF2B5EF4-FFF2-40B4-BE49-F238E27FC236}">
                <a16:creationId xmlns:a16="http://schemas.microsoft.com/office/drawing/2014/main" id="{66AA9F61-E339-ABE0-30D8-0370318B5F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2052" name="Rectangle 26">
            <a:extLst>
              <a:ext uri="{FF2B5EF4-FFF2-40B4-BE49-F238E27FC236}">
                <a16:creationId xmlns:a16="http://schemas.microsoft.com/office/drawing/2014/main" id="{5CA3C2BA-012D-7DA3-9B11-E5BEE0F346B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Profitability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Gross Margin 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How much a company earns from each dollar of sales after paying for the items sold</a:t>
            </a:r>
          </a:p>
        </p:txBody>
      </p:sp>
      <p:graphicFrame>
        <p:nvGraphicFramePr>
          <p:cNvPr id="2050" name="Object 5">
            <a:extLst>
              <a:ext uri="{FF2B5EF4-FFF2-40B4-BE49-F238E27FC236}">
                <a16:creationId xmlns:a16="http://schemas.microsoft.com/office/drawing/2014/main" id="{A06E0861-C4A4-4A68-0CA6-120173E37E1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389063" y="3657600"/>
          <a:ext cx="3981450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536033" imgH="355446" progId="Equation.DSMT4">
                  <p:embed/>
                </p:oleObj>
              </mc:Choice>
              <mc:Fallback>
                <p:oleObj name="Equation" r:id="rId3" imgW="1536033" imgH="355446" progId="Equation.DSMT4">
                  <p:embed/>
                  <p:pic>
                    <p:nvPicPr>
                      <p:cNvPr id="2050" name="Object 5">
                        <a:extLst>
                          <a:ext uri="{FF2B5EF4-FFF2-40B4-BE49-F238E27FC236}">
                            <a16:creationId xmlns:a16="http://schemas.microsoft.com/office/drawing/2014/main" id="{A06E0861-C4A4-4A68-0CA6-120173E37E1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89063" y="3657600"/>
                        <a:ext cx="3981450" cy="9144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5">
            <a:extLst>
              <a:ext uri="{FF2B5EF4-FFF2-40B4-BE49-F238E27FC236}">
                <a16:creationId xmlns:a16="http://schemas.microsoft.com/office/drawing/2014/main" id="{44511D29-7A5D-30E0-A219-C6AA0DE073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3076" name="Rectangle 26">
            <a:extLst>
              <a:ext uri="{FF2B5EF4-FFF2-40B4-BE49-F238E27FC236}">
                <a16:creationId xmlns:a16="http://schemas.microsoft.com/office/drawing/2014/main" id="{3D0D191C-410F-BB1F-1175-BCEE5BBA526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Profitability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Operating Margin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How much a company earns before interest and taxes from each dollar of sales</a:t>
            </a:r>
          </a:p>
        </p:txBody>
      </p:sp>
      <p:graphicFrame>
        <p:nvGraphicFramePr>
          <p:cNvPr id="3074" name="Object 5">
            <a:extLst>
              <a:ext uri="{FF2B5EF4-FFF2-40B4-BE49-F238E27FC236}">
                <a16:creationId xmlns:a16="http://schemas.microsoft.com/office/drawing/2014/main" id="{BB17208F-1170-FEE9-B2E6-7A9DAFDAC836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47713" y="3657600"/>
          <a:ext cx="5264150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032000" imgH="355600" progId="Equation.DSMT4">
                  <p:embed/>
                </p:oleObj>
              </mc:Choice>
              <mc:Fallback>
                <p:oleObj name="Equation" r:id="rId3" imgW="2032000" imgH="355600" progId="Equation.DSMT4">
                  <p:embed/>
                  <p:pic>
                    <p:nvPicPr>
                      <p:cNvPr id="3074" name="Object 5">
                        <a:extLst>
                          <a:ext uri="{FF2B5EF4-FFF2-40B4-BE49-F238E27FC236}">
                            <a16:creationId xmlns:a16="http://schemas.microsoft.com/office/drawing/2014/main" id="{BB17208F-1170-FEE9-B2E6-7A9DAFDAC83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7713" y="3657600"/>
                        <a:ext cx="5264150" cy="9144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3">
            <a:extLst>
              <a:ext uri="{FF2B5EF4-FFF2-40B4-BE49-F238E27FC236}">
                <a16:creationId xmlns:a16="http://schemas.microsoft.com/office/drawing/2014/main" id="{33AD428A-B94F-1868-07A8-0A49EE0ADA3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28663" y="4267200"/>
          <a:ext cx="4819650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713756" imgH="355446" progId="Equation.DSMT4">
                  <p:embed/>
                </p:oleObj>
              </mc:Choice>
              <mc:Fallback>
                <p:oleObj name="Equation" r:id="rId3" imgW="1713756" imgH="355446" progId="Equation.DSMT4">
                  <p:embed/>
                  <p:pic>
                    <p:nvPicPr>
                      <p:cNvPr id="4098" name="Object 3">
                        <a:extLst>
                          <a:ext uri="{FF2B5EF4-FFF2-40B4-BE49-F238E27FC236}">
                            <a16:creationId xmlns:a16="http://schemas.microsoft.com/office/drawing/2014/main" id="{33AD428A-B94F-1868-07A8-0A49EE0ADA3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8663" y="4267200"/>
                        <a:ext cx="4819650" cy="9906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9" name="Rectangle 45">
            <a:extLst>
              <a:ext uri="{FF2B5EF4-FFF2-40B4-BE49-F238E27FC236}">
                <a16:creationId xmlns:a16="http://schemas.microsoft.com/office/drawing/2014/main" id="{8958CBE8-E88F-D5A0-CB13-10F3916657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4100" name="Rectangle 50">
            <a:extLst>
              <a:ext uri="{FF2B5EF4-FFF2-40B4-BE49-F238E27FC236}">
                <a16:creationId xmlns:a16="http://schemas.microsoft.com/office/drawing/2014/main" id="{5CF7F0A6-CCA8-DF9D-E55B-E79E056A92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Profitability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Net Profit Margin 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fraction of each dollar in revenues that is available to equity holders after the firm pays interest and taxes</a:t>
            </a:r>
            <a:endParaRPr lang="en-US" altLang="en-US" sz="16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6">
            <a:extLst>
              <a:ext uri="{FF2B5EF4-FFF2-40B4-BE49-F238E27FC236}">
                <a16:creationId xmlns:a16="http://schemas.microsoft.com/office/drawing/2014/main" id="{9ED469E0-BD12-D755-46A4-840AC749A9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5124" name="Rectangle 27">
            <a:extLst>
              <a:ext uri="{FF2B5EF4-FFF2-40B4-BE49-F238E27FC236}">
                <a16:creationId xmlns:a16="http://schemas.microsoft.com/office/drawing/2014/main" id="{802BE34A-A1C8-45A5-A68F-C07705EBE1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Liquidity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Current Ratio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ratio of current assets to current liabilities</a:t>
            </a:r>
          </a:p>
        </p:txBody>
      </p:sp>
      <p:graphicFrame>
        <p:nvGraphicFramePr>
          <p:cNvPr id="5122" name="Object 1">
            <a:extLst>
              <a:ext uri="{FF2B5EF4-FFF2-40B4-BE49-F238E27FC236}">
                <a16:creationId xmlns:a16="http://schemas.microsoft.com/office/drawing/2014/main" id="{166EE448-DA2B-0A91-24E9-114C9D9553D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809625" y="3676650"/>
          <a:ext cx="4891088" cy="933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651397" imgH="317897" progId="Equation.DSMT4">
                  <p:embed/>
                </p:oleObj>
              </mc:Choice>
              <mc:Fallback>
                <p:oleObj r:id="rId3" imgW="1651397" imgH="317897" progId="Equation.DSMT4">
                  <p:embed/>
                  <p:pic>
                    <p:nvPicPr>
                      <p:cNvPr id="5122" name="Object 1">
                        <a:extLst>
                          <a:ext uri="{FF2B5EF4-FFF2-40B4-BE49-F238E27FC236}">
                            <a16:creationId xmlns:a16="http://schemas.microsoft.com/office/drawing/2014/main" id="{166EE448-DA2B-0A91-24E9-114C9D9553D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09625" y="3676650"/>
                        <a:ext cx="4891088" cy="93345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">
            <a:extLst>
              <a:ext uri="{FF2B5EF4-FFF2-40B4-BE49-F238E27FC236}">
                <a16:creationId xmlns:a16="http://schemas.microsoft.com/office/drawing/2014/main" id="{349A6479-C8AE-FEB6-8A85-99D914CEC4A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66763" y="3849688"/>
          <a:ext cx="6153150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955348" imgH="317759" progId="Equation.DSMT4">
                  <p:embed/>
                </p:oleObj>
              </mc:Choice>
              <mc:Fallback>
                <p:oleObj r:id="rId3" imgW="1955348" imgH="317759" progId="Equation.DSMT4">
                  <p:embed/>
                  <p:pic>
                    <p:nvPicPr>
                      <p:cNvPr id="6146" name="Object 1">
                        <a:extLst>
                          <a:ext uri="{FF2B5EF4-FFF2-40B4-BE49-F238E27FC236}">
                            <a16:creationId xmlns:a16="http://schemas.microsoft.com/office/drawing/2014/main" id="{349A6479-C8AE-FEB6-8A85-99D914CEC4A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3" y="3849688"/>
                        <a:ext cx="6153150" cy="9906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" name="Rectangle 27">
            <a:extLst>
              <a:ext uri="{FF2B5EF4-FFF2-40B4-BE49-F238E27FC236}">
                <a16:creationId xmlns:a16="http://schemas.microsoft.com/office/drawing/2014/main" id="{A5DFC5D8-5BCE-FADA-0C31-A086BA0082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6148" name="Rectangle 28">
            <a:extLst>
              <a:ext uri="{FF2B5EF4-FFF2-40B4-BE49-F238E27FC236}">
                <a16:creationId xmlns:a16="http://schemas.microsoft.com/office/drawing/2014/main" id="{208AA824-B4B1-841E-EE96-04E9FB02FB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Liquidity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Quick Ratio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ratio of current assets other than inventory to current liabilities</a:t>
            </a:r>
          </a:p>
        </p:txBody>
      </p:sp>
    </p:spTree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7">
            <a:extLst>
              <a:ext uri="{FF2B5EF4-FFF2-40B4-BE49-F238E27FC236}">
                <a16:creationId xmlns:a16="http://schemas.microsoft.com/office/drawing/2014/main" id="{E2777E73-2E40-FB84-24C3-93CBFAD2C2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83971" name="Rectangle 28">
            <a:extLst>
              <a:ext uri="{FF2B5EF4-FFF2-40B4-BE49-F238E27FC236}">
                <a16:creationId xmlns:a16="http://schemas.microsoft.com/office/drawing/2014/main" id="{7FE07675-65CF-462D-5D86-CCA519A367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9737" y="1417638"/>
            <a:ext cx="8229600" cy="3917032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Liquidity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Cash Ratio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The most stringent liquidity ratio: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BA5456-D304-167F-572A-004FB7B282D9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66800" y="2968271"/>
            <a:ext cx="5715000" cy="701410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  <a:ea typeface="+mn-ea"/>
              </a:rPr>
              <a:t> </a:t>
            </a:r>
          </a:p>
        </p:txBody>
      </p:sp>
    </p:spTree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3">
            <a:extLst>
              <a:ext uri="{FF2B5EF4-FFF2-40B4-BE49-F238E27FC236}">
                <a16:creationId xmlns:a16="http://schemas.microsoft.com/office/drawing/2014/main" id="{38E937B9-4F7C-B8D8-1089-A93A2A2FCFDF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65175" y="3124200"/>
          <a:ext cx="4562475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460263" imgH="317759" progId="Equation.DSMT4">
                  <p:embed/>
                </p:oleObj>
              </mc:Choice>
              <mc:Fallback>
                <p:oleObj r:id="rId3" imgW="1460263" imgH="317759" progId="Equation.DSMT4">
                  <p:embed/>
                  <p:pic>
                    <p:nvPicPr>
                      <p:cNvPr id="7170" name="Object 3">
                        <a:extLst>
                          <a:ext uri="{FF2B5EF4-FFF2-40B4-BE49-F238E27FC236}">
                            <a16:creationId xmlns:a16="http://schemas.microsoft.com/office/drawing/2014/main" id="{38E937B9-4F7C-B8D8-1089-A93A2A2FCFD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5175" y="3124200"/>
                        <a:ext cx="4562475" cy="9906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2" name="Rectangle 37">
            <a:extLst>
              <a:ext uri="{FF2B5EF4-FFF2-40B4-BE49-F238E27FC236}">
                <a16:creationId xmlns:a16="http://schemas.microsoft.com/office/drawing/2014/main" id="{D7C3DEEA-4840-D85B-F627-7B1046362C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7173" name="Rectangle 38">
            <a:extLst>
              <a:ext uri="{FF2B5EF4-FFF2-40B4-BE49-F238E27FC236}">
                <a16:creationId xmlns:a16="http://schemas.microsoft.com/office/drawing/2014/main" id="{9AF1CDB6-0929-34E7-6A37-12BE00D0DD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1524000"/>
            <a:ext cx="8382000" cy="4648200"/>
          </a:xfrm>
        </p:spPr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Asset Efficiency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Asset Turnover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A first broad measure of efficiency is asset turnover</a:t>
            </a:r>
            <a:endParaRPr lang="en-US" altLang="en-US" sz="160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50">
            <a:extLst>
              <a:ext uri="{FF2B5EF4-FFF2-40B4-BE49-F238E27FC236}">
                <a16:creationId xmlns:a16="http://schemas.microsoft.com/office/drawing/2014/main" id="{F6EDC59C-4D58-B1D7-7EC9-86D9E1A638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8196" name="Rectangle 51">
            <a:extLst>
              <a:ext uri="{FF2B5EF4-FFF2-40B4-BE49-F238E27FC236}">
                <a16:creationId xmlns:a16="http://schemas.microsoft.com/office/drawing/2014/main" id="{00D56296-368F-FBFB-4377-423F27FA88E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Asset Efficiency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Fixed Asset Turnover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Since total assets include assets that are not directly involved in generating sales, a manager might also look at fixed asset turnover</a:t>
            </a:r>
          </a:p>
        </p:txBody>
      </p:sp>
      <p:graphicFrame>
        <p:nvGraphicFramePr>
          <p:cNvPr id="8194" name="Object 3">
            <a:extLst>
              <a:ext uri="{FF2B5EF4-FFF2-40B4-BE49-F238E27FC236}">
                <a16:creationId xmlns:a16="http://schemas.microsoft.com/office/drawing/2014/main" id="{3C490869-DDAF-07C5-D090-BC0619820E5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57238" y="4176713"/>
          <a:ext cx="5372100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2362597" imgH="394097" progId="Equation.DSMT4">
                  <p:embed/>
                </p:oleObj>
              </mc:Choice>
              <mc:Fallback>
                <p:oleObj r:id="rId3" imgW="2362597" imgH="394097" progId="Equation.DSMT4">
                  <p:embed/>
                  <p:pic>
                    <p:nvPicPr>
                      <p:cNvPr id="8194" name="Object 3">
                        <a:extLst>
                          <a:ext uri="{FF2B5EF4-FFF2-40B4-BE49-F238E27FC236}">
                            <a16:creationId xmlns:a16="http://schemas.microsoft.com/office/drawing/2014/main" id="{3C490869-DDAF-07C5-D090-BC0619820E5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7238" y="4176713"/>
                        <a:ext cx="5372100" cy="9144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3">
            <a:extLst>
              <a:ext uri="{FF2B5EF4-FFF2-40B4-BE49-F238E27FC236}">
                <a16:creationId xmlns:a16="http://schemas.microsoft.com/office/drawing/2014/main" id="{64221A08-EFDD-D6DE-8657-A3E63739F08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763588" y="4114800"/>
          <a:ext cx="6308725" cy="914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2629297" imgH="381397" progId="Equation.DSMT4">
                  <p:embed/>
                </p:oleObj>
              </mc:Choice>
              <mc:Fallback>
                <p:oleObj r:id="rId3" imgW="2629297" imgH="381397" progId="Equation.DSMT4">
                  <p:embed/>
                  <p:pic>
                    <p:nvPicPr>
                      <p:cNvPr id="9218" name="Object 3">
                        <a:extLst>
                          <a:ext uri="{FF2B5EF4-FFF2-40B4-BE49-F238E27FC236}">
                            <a16:creationId xmlns:a16="http://schemas.microsoft.com/office/drawing/2014/main" id="{64221A08-EFDD-D6DE-8657-A3E63739F08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3588" y="4114800"/>
                        <a:ext cx="6308725" cy="9144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0" name="Rectangle 37">
            <a:extLst>
              <a:ext uri="{FF2B5EF4-FFF2-40B4-BE49-F238E27FC236}">
                <a16:creationId xmlns:a16="http://schemas.microsoft.com/office/drawing/2014/main" id="{41F50770-CBA0-30C8-92E2-997AE1F504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9221" name="Rectangle 38">
            <a:extLst>
              <a:ext uri="{FF2B5EF4-FFF2-40B4-BE49-F238E27FC236}">
                <a16:creationId xmlns:a16="http://schemas.microsoft.com/office/drawing/2014/main" id="{A879DF15-F1F0-60E4-D54F-CB48DCA317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Working Capital Ratios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Accounts Receivable Days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The firm’s accounts receivable in terms of the number of days’ worth of sales that it represents</a:t>
            </a:r>
          </a:p>
        </p:txBody>
      </p:sp>
    </p:spTree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3">
            <a:extLst>
              <a:ext uri="{FF2B5EF4-FFF2-40B4-BE49-F238E27FC236}">
                <a16:creationId xmlns:a16="http://schemas.microsoft.com/office/drawing/2014/main" id="{05E870CD-3753-ADC4-888D-5F6FFC92AE1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90550" y="4667250"/>
          <a:ext cx="5962650" cy="1028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006600" imgH="342900" progId="Equation.DSMT4">
                  <p:embed/>
                </p:oleObj>
              </mc:Choice>
              <mc:Fallback>
                <p:oleObj name="Equation" r:id="rId3" imgW="2006600" imgH="342900" progId="Equation.DSMT4">
                  <p:embed/>
                  <p:pic>
                    <p:nvPicPr>
                      <p:cNvPr id="10242" name="Object 3">
                        <a:extLst>
                          <a:ext uri="{FF2B5EF4-FFF2-40B4-BE49-F238E27FC236}">
                            <a16:creationId xmlns:a16="http://schemas.microsoft.com/office/drawing/2014/main" id="{05E870CD-3753-ADC4-888D-5F6FFC92AE1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0550" y="4667250"/>
                        <a:ext cx="5962650" cy="10287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4" name="Rectangle 32">
            <a:extLst>
              <a:ext uri="{FF2B5EF4-FFF2-40B4-BE49-F238E27FC236}">
                <a16:creationId xmlns:a16="http://schemas.microsoft.com/office/drawing/2014/main" id="{B6F313FA-90CE-B840-4C6D-95FB3A333D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245" name="Rectangle 33">
            <a:extLst>
              <a:ext uri="{FF2B5EF4-FFF2-40B4-BE49-F238E27FC236}">
                <a16:creationId xmlns:a16="http://schemas.microsoft.com/office/drawing/2014/main" id="{D568BCE0-DE6E-98A9-C5D3-1A23DC8DEE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Working Capital Ratios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>
                <a:ea typeface="ヒラギノ角ゴ Pro W3" pitchFamily="-65" charset="-128"/>
              </a:rPr>
              <a:t>Inventory Days and Inventory Turnover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Inventory Days is the number of days’ cost of goods sold represented by inventory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>
                <a:ea typeface="ＭＳ Ｐゴシック" panose="020B0600070205080204" pitchFamily="34" charset="-128"/>
              </a:rPr>
              <a:t>Inventory Turnover tells how efficiently a company turns its inventory into sales</a:t>
            </a:r>
          </a:p>
          <a:p>
            <a:pPr eaLnBrk="1" hangingPunct="1">
              <a:lnSpc>
                <a:spcPct val="90000"/>
              </a:lnSpc>
            </a:pPr>
            <a:endParaRPr lang="en-US" altLang="en-US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13">
            <a:extLst>
              <a:ext uri="{FF2B5EF4-FFF2-40B4-BE49-F238E27FC236}">
                <a16:creationId xmlns:a16="http://schemas.microsoft.com/office/drawing/2014/main" id="{40C73AF3-D2E9-9DC7-224D-BF746E6318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</a:t>
            </a:r>
            <a:br>
              <a:rPr lang="en-US" altLang="en-US" sz="2800" dirty="0">
                <a:ea typeface="ヒラギノ角ゴ Pro W3" pitchFamily="-65" charset="-128"/>
              </a:rPr>
            </a:br>
            <a:r>
              <a:rPr lang="en-US" altLang="en-US" sz="2800" dirty="0">
                <a:ea typeface="ヒラギノ角ゴ Pro W3" pitchFamily="-65" charset="-128"/>
              </a:rPr>
              <a:t>Computing Working Capital Ratios</a:t>
            </a:r>
          </a:p>
        </p:txBody>
      </p:sp>
      <p:sp>
        <p:nvSpPr>
          <p:cNvPr id="84995" name="Rectangle 14">
            <a:extLst>
              <a:ext uri="{FF2B5EF4-FFF2-40B4-BE49-F238E27FC236}">
                <a16:creationId xmlns:a16="http://schemas.microsoft.com/office/drawing/2014/main" id="{AC09FE5F-01F7-5A8B-993F-22F9D92966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Problem:  </a:t>
            </a: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Compute Vodafone’s accounts payable, inventory days, and inventory turnover for 2013.</a:t>
            </a:r>
            <a:endParaRPr lang="en-US" altLang="en-US" sz="20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1">
            <a:extLst>
              <a:ext uri="{FF2B5EF4-FFF2-40B4-BE49-F238E27FC236}">
                <a16:creationId xmlns:a16="http://schemas.microsoft.com/office/drawing/2014/main" id="{A1A0EE1A-5F5A-3C74-23EA-D065E6D42A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 Computing Working Capital Ratios (cont’d)</a:t>
            </a:r>
          </a:p>
        </p:txBody>
      </p:sp>
      <p:sp>
        <p:nvSpPr>
          <p:cNvPr id="106501" name="Rectangle 12">
            <a:extLst>
              <a:ext uri="{FF2B5EF4-FFF2-40B4-BE49-F238E27FC236}">
                <a16:creationId xmlns:a16="http://schemas.microsoft.com/office/drawing/2014/main" id="{7C0A938C-B31D-C2FF-6A15-AF2E829D7B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US" dirty="0"/>
              <a:t>Solution: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None/>
              <a:defRPr/>
            </a:pPr>
            <a:r>
              <a:rPr lang="en-US" dirty="0"/>
              <a:t>Plan and Organize: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/>
              <a:t>Working capital ratios require information from both the balance sheet and the income statement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sz="2000" dirty="0"/>
              <a:t>For these ratios, we need inventory and accounts payable from the balance sheet and cost of goods sold from the income statement (often listed as cost of sales)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1600" dirty="0"/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US" sz="2000" dirty="0"/>
              <a:t>	Inventory= </a:t>
            </a:r>
            <a:r>
              <a:rPr lang="en-GB" sz="2000" dirty="0"/>
              <a:t>450</a:t>
            </a:r>
            <a:endParaRPr lang="en-US" sz="2000" dirty="0"/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US" sz="2000" dirty="0"/>
              <a:t>	Accounts payable = </a:t>
            </a:r>
            <a:r>
              <a:rPr lang="en-GB" sz="2000" dirty="0"/>
              <a:t>16,198</a:t>
            </a:r>
            <a:endParaRPr lang="en-US" sz="2000" dirty="0"/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en-US" sz="2000" dirty="0"/>
              <a:t>	Cost of goods sold (cost of sales) </a:t>
            </a:r>
            <a:r>
              <a:rPr lang="en-US" sz="2000"/>
              <a:t>= </a:t>
            </a:r>
            <a:r>
              <a:rPr lang="en-GB" sz="2000"/>
              <a:t>30,505</a:t>
            </a:r>
            <a:r>
              <a:rPr lang="en-US" sz="1600"/>
              <a:t> </a:t>
            </a:r>
            <a:endParaRPr lang="en-US" sz="1600" dirty="0"/>
          </a:p>
        </p:txBody>
      </p:sp>
    </p:spTree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8">
            <a:extLst>
              <a:ext uri="{FF2B5EF4-FFF2-40B4-BE49-F238E27FC236}">
                <a16:creationId xmlns:a16="http://schemas.microsoft.com/office/drawing/2014/main" id="{783FA202-B367-0F1D-0B0B-267FBDA550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 Computing Working Capital Ratios (cont’d)</a:t>
            </a:r>
          </a:p>
        </p:txBody>
      </p:sp>
      <p:pic>
        <p:nvPicPr>
          <p:cNvPr id="5" name="Picture 4" descr="Picture1.jpg">
            <a:extLst>
              <a:ext uri="{FF2B5EF4-FFF2-40B4-BE49-F238E27FC236}">
                <a16:creationId xmlns:a16="http://schemas.microsoft.com/office/drawing/2014/main" id="{41EE0145-9C1D-B5B7-1B19-B070EA483B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24" y="1984248"/>
            <a:ext cx="9064752" cy="28895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7044" name="Content Placeholder 5">
            <a:extLst>
              <a:ext uri="{FF2B5EF4-FFF2-40B4-BE49-F238E27FC236}">
                <a16:creationId xmlns:a16="http://schemas.microsoft.com/office/drawing/2014/main" id="{9FCF3B85-39E9-9EA0-9B30-88B76029C0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Execute:</a:t>
            </a:r>
          </a:p>
        </p:txBody>
      </p:sp>
    </p:spTree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13">
            <a:extLst>
              <a:ext uri="{FF2B5EF4-FFF2-40B4-BE49-F238E27FC236}">
                <a16:creationId xmlns:a16="http://schemas.microsoft.com/office/drawing/2014/main" id="{BD9360F3-C710-BB08-A5F3-B4F6E0AF53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 Computing Working Capital Ratios (cont’d)</a:t>
            </a:r>
          </a:p>
        </p:txBody>
      </p:sp>
      <p:sp>
        <p:nvSpPr>
          <p:cNvPr id="88067" name="Rectangle 14">
            <a:extLst>
              <a:ext uri="{FF2B5EF4-FFF2-40B4-BE49-F238E27FC236}">
                <a16:creationId xmlns:a16="http://schemas.microsoft.com/office/drawing/2014/main" id="{5936B3C1-CCDC-F7B2-FCBF-B39DFDD8D0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Evaluate:</a:t>
            </a: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Assuming that Vodafone’s accounts payable at year-end on its balance sheet is representative of the normal amount during the year, Vodafone is able, on average, to take about 194 days to pay its suppliers</a:t>
            </a:r>
            <a:endParaRPr lang="en-US" altLang="en-US" sz="2000">
              <a:ea typeface="ヒラギノ角ゴ Pro W3" pitchFamily="-65" charset="-128"/>
            </a:endParaRP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This compares with the 77 days we calculated that it waits on average to be paid (its accounts receivable days)</a:t>
            </a:r>
            <a:endParaRPr lang="en-US" altLang="en-US" sz="2000">
              <a:ea typeface="ヒラギノ角ゴ Pro W3" pitchFamily="-65" charset="-128"/>
            </a:endParaRP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Vodafone typically takes 5 days to sell its inventory</a:t>
            </a:r>
            <a:endParaRPr lang="en-US" altLang="en-US" sz="2000">
              <a:ea typeface="ヒラギノ角ゴ Pro W3" pitchFamily="-65" charset="-128"/>
            </a:endParaRP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Note that inventory turnover and inventory days tells us the same thing in different ways – if it takes Vodafone about 5 days to sell its inventory, then it turns over its inventory about 68 times per 365-day year</a:t>
            </a:r>
            <a:endParaRPr lang="en-US" altLang="en-US" sz="20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itle 1">
            <a:extLst>
              <a:ext uri="{FF2B5EF4-FFF2-40B4-BE49-F238E27FC236}">
                <a16:creationId xmlns:a16="http://schemas.microsoft.com/office/drawing/2014/main" id="{E6A812BD-040A-0082-43A4-AB73D0D82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93187" name="Content Placeholder 2">
            <a:extLst>
              <a:ext uri="{FF2B5EF4-FFF2-40B4-BE49-F238E27FC236}">
                <a16:creationId xmlns:a16="http://schemas.microsoft.com/office/drawing/2014/main" id="{C9687BB9-4ADD-2648-8D7F-2389BA81C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Interest Coverage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Also known as times interest earned (TIE)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TIE = Earnings divided by interest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Can define earnings as operating income, EBIT, or EBITDA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Assesses how easily a firm is able to cover its interest payments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13">
            <a:extLst>
              <a:ext uri="{FF2B5EF4-FFF2-40B4-BE49-F238E27FC236}">
                <a16:creationId xmlns:a16="http://schemas.microsoft.com/office/drawing/2014/main" id="{5B5DC641-434F-769C-F7CD-E26EDC741D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</a:t>
            </a:r>
            <a:br>
              <a:rPr lang="en-US" altLang="en-US" sz="2800" dirty="0">
                <a:ea typeface="ヒラギノ角ゴ Pro W3" pitchFamily="-65" charset="-128"/>
              </a:rPr>
            </a:br>
            <a:r>
              <a:rPr lang="en-US" altLang="en-US" sz="2800" dirty="0">
                <a:ea typeface="ヒラギノ角ゴ Pro W3" pitchFamily="-65" charset="-128"/>
              </a:rPr>
              <a:t>Computing Interest Coverage Ratios</a:t>
            </a:r>
          </a:p>
        </p:txBody>
      </p:sp>
      <p:sp>
        <p:nvSpPr>
          <p:cNvPr id="94211" name="Rectangle 14">
            <a:extLst>
              <a:ext uri="{FF2B5EF4-FFF2-40B4-BE49-F238E27FC236}">
                <a16:creationId xmlns:a16="http://schemas.microsoft.com/office/drawing/2014/main" id="{5592C34A-385C-6FDD-144B-1932CAA9485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Problem:</a:t>
            </a:r>
            <a:r>
              <a:rPr lang="en-US" altLang="en-US" b="1">
                <a:ea typeface="ヒラギノ角ゴ Pro W3" pitchFamily="-65" charset="-128"/>
              </a:rPr>
              <a:t>  </a:t>
            </a: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Assess Vodafone’s ability to meet its interest obligations by calculating interest coverage ratios using both EBIT and EBITDA.</a:t>
            </a:r>
            <a:endParaRPr lang="en-US" altLang="en-US" sz="20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11">
            <a:extLst>
              <a:ext uri="{FF2B5EF4-FFF2-40B4-BE49-F238E27FC236}">
                <a16:creationId xmlns:a16="http://schemas.microsoft.com/office/drawing/2014/main" id="{1F9074BB-8CC0-96AF-A586-7A23235566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 Computing Interest Coverage Ratios (cont’d)</a:t>
            </a:r>
          </a:p>
        </p:txBody>
      </p:sp>
      <p:sp>
        <p:nvSpPr>
          <p:cNvPr id="95235" name="Rectangle 12">
            <a:extLst>
              <a:ext uri="{FF2B5EF4-FFF2-40B4-BE49-F238E27FC236}">
                <a16:creationId xmlns:a16="http://schemas.microsoft.com/office/drawing/2014/main" id="{3155F5CD-DBD3-FB74-41B8-3B232D87C5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Solution: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Plan and Organize: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ea typeface="ヒラギノ角ゴ Pro W3" pitchFamily="-65" charset="-128"/>
              </a:rPr>
              <a:t>Gather the EBIT, depreciation, and amortization and interest expense for each year from Vodafone’s Income Statement.</a:t>
            </a:r>
            <a:endParaRPr lang="en-US" altLang="en-US" sz="1200">
              <a:ea typeface="ヒラギノ角ゴ Pro W3" pitchFamily="-65" charset="-128"/>
            </a:endParaRPr>
          </a:p>
          <a:p>
            <a:pPr eaLnBrk="1" hangingPunct="1">
              <a:lnSpc>
                <a:spcPct val="90000"/>
              </a:lnSpc>
            </a:pPr>
            <a:endParaRPr lang="en-US" altLang="en-US" sz="1200">
              <a:ea typeface="ヒラギノ角ゴ Pro W3" pitchFamily="-65" charset="-128"/>
            </a:endParaRPr>
          </a:p>
          <a:p>
            <a:pPr>
              <a:buFontTx/>
              <a:buNone/>
            </a:pPr>
            <a:r>
              <a:rPr lang="en-GB" altLang="en-US" sz="2000">
                <a:ea typeface="ヒラギノ角ゴ Pro W3" pitchFamily="-65" charset="-128"/>
              </a:rPr>
              <a:t>	2012: EBIT = 11,481, EBITDA = 11,481 + 4,050, Interest expense = 1,932</a:t>
            </a:r>
            <a:endParaRPr lang="en-US" altLang="en-US" sz="2000">
              <a:ea typeface="ヒラギノ角ゴ Pro W3" pitchFamily="-65" charset="-128"/>
            </a:endParaRPr>
          </a:p>
          <a:p>
            <a:endParaRPr lang="en-US" altLang="en-US" sz="2000">
              <a:ea typeface="ヒラギノ角ゴ Pro W3" pitchFamily="-65" charset="-128"/>
            </a:endParaRPr>
          </a:p>
          <a:p>
            <a:pPr>
              <a:buFontTx/>
              <a:buNone/>
            </a:pPr>
            <a:r>
              <a:rPr lang="en-GB" altLang="en-US" sz="2000">
                <a:ea typeface="ヒラギノ角ゴ Pro W3" pitchFamily="-65" charset="-128"/>
              </a:rPr>
              <a:t>	2013: EBIT = 5,043, EBITDA = 5,043 + 7,700, Interest expense = 1,788</a:t>
            </a:r>
            <a:endParaRPr lang="en-US" altLang="en-US" sz="20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18">
            <a:extLst>
              <a:ext uri="{FF2B5EF4-FFF2-40B4-BE49-F238E27FC236}">
                <a16:creationId xmlns:a16="http://schemas.microsoft.com/office/drawing/2014/main" id="{2CBF5E30-C2CF-383B-42A5-76D5BD3AAF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 Computing Interest Coverage Ratios (cont’d)</a:t>
            </a:r>
          </a:p>
        </p:txBody>
      </p:sp>
      <p:pic>
        <p:nvPicPr>
          <p:cNvPr id="7" name="Picture 6" descr="Example 2.6.jpg">
            <a:extLst>
              <a:ext uri="{FF2B5EF4-FFF2-40B4-BE49-F238E27FC236}">
                <a16:creationId xmlns:a16="http://schemas.microsoft.com/office/drawing/2014/main" id="{9B9EC0AB-083D-F6AE-4DFC-BFFECF83E2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434"/>
          <a:stretch>
            <a:fillRect/>
          </a:stretch>
        </p:blipFill>
        <p:spPr>
          <a:xfrm>
            <a:off x="109728" y="2286000"/>
            <a:ext cx="8924544" cy="2953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6260" name="Content Placeholder 7">
            <a:extLst>
              <a:ext uri="{FF2B5EF4-FFF2-40B4-BE49-F238E27FC236}">
                <a16:creationId xmlns:a16="http://schemas.microsoft.com/office/drawing/2014/main" id="{5975DCF1-225C-084E-9F0D-A969ED00D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Execute:</a:t>
            </a:r>
          </a:p>
        </p:txBody>
      </p:sp>
    </p:spTree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13">
            <a:extLst>
              <a:ext uri="{FF2B5EF4-FFF2-40B4-BE49-F238E27FC236}">
                <a16:creationId xmlns:a16="http://schemas.microsoft.com/office/drawing/2014/main" id="{0694410A-6737-AD35-62CF-25C7D54293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>
                <a:ea typeface="ヒラギノ角ゴ Pro W3" pitchFamily="-65" charset="-128"/>
              </a:rPr>
              <a:t>Example  Computing Interest Coverage Ratios (cont’d)</a:t>
            </a:r>
          </a:p>
        </p:txBody>
      </p:sp>
      <p:sp>
        <p:nvSpPr>
          <p:cNvPr id="97283" name="Rectangle 14">
            <a:extLst>
              <a:ext uri="{FF2B5EF4-FFF2-40B4-BE49-F238E27FC236}">
                <a16:creationId xmlns:a16="http://schemas.microsoft.com/office/drawing/2014/main" id="{FC0F7695-C5C9-462F-BF0F-CCAB11D8F3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Evaluate:</a:t>
            </a:r>
          </a:p>
          <a:p>
            <a:pPr eaLnBrk="1" hangingPunct="1">
              <a:buFontTx/>
              <a:buNone/>
            </a:pPr>
            <a:endParaRPr lang="en-US" altLang="en-US">
              <a:ea typeface="ヒラギノ角ゴ Pro W3" pitchFamily="-65" charset="-128"/>
            </a:endParaRP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The coverage ratios indicate that Vodafone is generating enough cash to cover its interest obligations</a:t>
            </a:r>
            <a:endParaRPr lang="en-US" altLang="en-US" sz="2000">
              <a:ea typeface="ヒラギノ角ゴ Pro W3" pitchFamily="-65" charset="-128"/>
            </a:endParaRPr>
          </a:p>
          <a:p>
            <a:pPr eaLnBrk="1" hangingPunct="1"/>
            <a:r>
              <a:rPr lang="en-GB" altLang="en-US" sz="2000">
                <a:ea typeface="ヒラギノ角ゴ Pro W3" pitchFamily="-65" charset="-128"/>
              </a:rPr>
              <a:t>However, Vodafone’s declining interest coverage may be a source of concern for its creditors</a:t>
            </a:r>
            <a:endParaRPr lang="en-US" altLang="en-US" sz="2000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9">
            <a:extLst>
              <a:ext uri="{FF2B5EF4-FFF2-40B4-BE49-F238E27FC236}">
                <a16:creationId xmlns:a16="http://schemas.microsoft.com/office/drawing/2014/main" id="{81B03155-CCB6-53D7-BF5D-189ED00FE9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1268" name="Rectangle 30">
            <a:extLst>
              <a:ext uri="{FF2B5EF4-FFF2-40B4-BE49-F238E27FC236}">
                <a16:creationId xmlns:a16="http://schemas.microsoft.com/office/drawing/2014/main" id="{D7458AAD-28E7-0254-1D3C-A1E233E3DD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Leverage (Gearing)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Debt-Equity Ratio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The debt-equity ratio</a:t>
            </a:r>
            <a:r>
              <a:rPr lang="en-US" altLang="en-US" b="1" dirty="0">
                <a:solidFill>
                  <a:srgbClr val="00646D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>
                <a:ea typeface="ＭＳ Ｐゴシック" panose="020B0600070205080204" pitchFamily="34" charset="-128"/>
              </a:rPr>
              <a:t>is a common ratio used to assess a firm’s leverage</a:t>
            </a: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marL="0" indent="0" eaLnBrk="1" hangingPunct="1">
              <a:buNone/>
            </a:pPr>
            <a:endParaRPr lang="en-US" altLang="en-US" dirty="0">
              <a:ea typeface="ヒラギノ角ゴ Pro W3" pitchFamily="-65" charset="-128"/>
            </a:endParaRP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This ratio can be calculated using book or market values</a:t>
            </a:r>
          </a:p>
        </p:txBody>
      </p:sp>
      <p:graphicFrame>
        <p:nvGraphicFramePr>
          <p:cNvPr id="11266" name="Object 6">
            <a:extLst>
              <a:ext uri="{FF2B5EF4-FFF2-40B4-BE49-F238E27FC236}">
                <a16:creationId xmlns:a16="http://schemas.microsoft.com/office/drawing/2014/main" id="{CB0C16C2-4708-3DAF-CC89-0992081B3E6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0742304"/>
              </p:ext>
            </p:extLst>
          </p:nvPr>
        </p:nvGraphicFramePr>
        <p:xfrm>
          <a:off x="1187624" y="3537111"/>
          <a:ext cx="5080000" cy="1085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778000" imgH="381000" progId="Equation.DSMT4">
                  <p:embed/>
                </p:oleObj>
              </mc:Choice>
              <mc:Fallback>
                <p:oleObj name="Equation" r:id="rId3" imgW="1778000" imgH="381000" progId="Equation.DSMT4">
                  <p:embed/>
                  <p:pic>
                    <p:nvPicPr>
                      <p:cNvPr id="11266" name="Object 6">
                        <a:extLst>
                          <a:ext uri="{FF2B5EF4-FFF2-40B4-BE49-F238E27FC236}">
                            <a16:creationId xmlns:a16="http://schemas.microsoft.com/office/drawing/2014/main" id="{CB0C16C2-4708-3DAF-CC89-0992081B3E6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3537111"/>
                        <a:ext cx="5080000" cy="108585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9">
            <a:extLst>
              <a:ext uri="{FF2B5EF4-FFF2-40B4-BE49-F238E27FC236}">
                <a16:creationId xmlns:a16="http://schemas.microsoft.com/office/drawing/2014/main" id="{3AEB1EEF-74A4-A0A3-2C39-F2AD730AF0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2403" name="Rectangle 30">
            <a:extLst>
              <a:ext uri="{FF2B5EF4-FFF2-40B4-BE49-F238E27FC236}">
                <a16:creationId xmlns:a16="http://schemas.microsoft.com/office/drawing/2014/main" id="{93D185DD-2BF6-336F-1D14-AD6C83A55A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Leverage (Gearing)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Debt-to-Capital Ratio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The debt-to-capital ratio calculates the fraction of the firm financed by debt:</a:t>
            </a: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This ratio can also be calculated using book or market values</a:t>
            </a: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225156-33BF-2B40-ED8B-FFD107409D94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1123" y="3426239"/>
            <a:ext cx="7238713" cy="764761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  <a:ea typeface="+mn-ea"/>
              </a:rPr>
              <a:t> </a:t>
            </a:r>
          </a:p>
        </p:txBody>
      </p:sp>
    </p:spTree>
  </p:cSld>
  <p:clrMapOvr>
    <a:masterClrMapping/>
  </p:clrMapOvr>
  <p:transition spd="med"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9">
            <a:extLst>
              <a:ext uri="{FF2B5EF4-FFF2-40B4-BE49-F238E27FC236}">
                <a16:creationId xmlns:a16="http://schemas.microsoft.com/office/drawing/2014/main" id="{BA79F506-9CD9-41B8-B0A5-676A96C10D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3427" name="Rectangle 30">
            <a:extLst>
              <a:ext uri="{FF2B5EF4-FFF2-40B4-BE49-F238E27FC236}">
                <a16:creationId xmlns:a16="http://schemas.microsoft.com/office/drawing/2014/main" id="{20D57652-8DF8-AA7E-385F-DFC6038D73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Leverage (Gearing)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Net Debt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While leverage increases risk to equity holders, firms may also hold cash reserves in order to reduce risk </a:t>
            </a:r>
          </a:p>
          <a:p>
            <a:pPr lvl="3" eaLnBrk="1" hangingPunct="1"/>
            <a:r>
              <a:rPr lang="en-US" altLang="en-US" sz="1800" dirty="0">
                <a:ea typeface="ＭＳ Ｐゴシック" panose="020B0600070205080204" pitchFamily="34" charset="-128"/>
              </a:rPr>
              <a:t>Another useful measure is net debt</a:t>
            </a:r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35D3E7-7815-4A48-1918-CEF054426D8F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09600" y="4360164"/>
            <a:ext cx="7641707" cy="307777"/>
          </a:xfrm>
          <a:prstGeom prst="rect">
            <a:avLst/>
          </a:prstGeom>
          <a:blipFill rotWithShape="0">
            <a:blip r:embed="rId3"/>
            <a:stretch>
              <a:fillRect l="-1116" b="-9804"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  <a:ea typeface="+mn-ea"/>
              </a:rPr>
              <a:t> </a:t>
            </a:r>
          </a:p>
        </p:txBody>
      </p:sp>
    </p:spTree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9">
            <a:extLst>
              <a:ext uri="{FF2B5EF4-FFF2-40B4-BE49-F238E27FC236}">
                <a16:creationId xmlns:a16="http://schemas.microsoft.com/office/drawing/2014/main" id="{08C04EB4-B502-6E1E-0B73-49F3DDF40A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4451" name="Rectangle 30">
            <a:extLst>
              <a:ext uri="{FF2B5EF4-FFF2-40B4-BE49-F238E27FC236}">
                <a16:creationId xmlns:a16="http://schemas.microsoft.com/office/drawing/2014/main" id="{E2D850FA-0662-0404-5393-B899228623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Leverage (Gearing)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Debt-to-Enterprise Value Ratio</a:t>
            </a: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46453F-A916-BB7F-C705-0236978FB0B0}"/>
              </a:ext>
            </a:extLst>
          </p:cNvPr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51123" y="3426239"/>
            <a:ext cx="8044253" cy="637354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  <a:ea typeface="+mn-ea"/>
              </a:rPr>
              <a:t> </a:t>
            </a:r>
          </a:p>
        </p:txBody>
      </p:sp>
    </p:spTree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9">
            <a:extLst>
              <a:ext uri="{FF2B5EF4-FFF2-40B4-BE49-F238E27FC236}">
                <a16:creationId xmlns:a16="http://schemas.microsoft.com/office/drawing/2014/main" id="{2359E233-E89A-FA6D-995F-84E8862202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5475" name="Rectangle 30">
            <a:extLst>
              <a:ext uri="{FF2B5EF4-FFF2-40B4-BE49-F238E27FC236}">
                <a16:creationId xmlns:a16="http://schemas.microsoft.com/office/drawing/2014/main" id="{E909EAAA-37DA-4B34-A58B-C68E994321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9144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Leverage (Gearing)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Equity Multiplier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Total Assets/Book Value of Equity</a:t>
            </a: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7F06-12EB-9608-467D-A77213C47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22455-6EC4-F890-DE80-748132A58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Berk, J.B. and </a:t>
            </a:r>
            <a:r>
              <a:rPr lang="en-GB" dirty="0" err="1"/>
              <a:t>DeMarzo</a:t>
            </a:r>
            <a:r>
              <a:rPr lang="en-GB" dirty="0"/>
              <a:t>, P.M., Corporate finance. Pearson Education, Latest Edition.</a:t>
            </a:r>
          </a:p>
          <a:p>
            <a:r>
              <a:rPr lang="en-GB" dirty="0"/>
              <a:t>Keown, A., Martin, J. and Petty, W. Foundation of Finance. 8th Edition, Pearson, London, Latest Edition.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3E579-FBA8-0B12-0B80-CA61A4489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DDE1E6-3068-6092-953E-42ED862D7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06316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2185</TotalTime>
  <Words>967</Words>
  <Application>Microsoft Office PowerPoint</Application>
  <PresentationFormat>On-screen Show (4:3)</PresentationFormat>
  <Paragraphs>172</Paragraphs>
  <Slides>30</Slides>
  <Notes>27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ＭＳ Ｐゴシック</vt:lpstr>
      <vt:lpstr>Myriad Pro</vt:lpstr>
      <vt:lpstr>ヒラギノ角ゴ Pro W3</vt:lpstr>
      <vt:lpstr>Arial</vt:lpstr>
      <vt:lpstr>Verdana</vt:lpstr>
      <vt:lpstr>20140311PresentationUWTSDTemplate</vt:lpstr>
      <vt:lpstr>Equation</vt:lpstr>
      <vt:lpstr>Equation.DSMT4</vt:lpstr>
      <vt:lpstr>MBA</vt:lpstr>
      <vt:lpstr>Week Outline</vt:lpstr>
      <vt:lpstr> Financial Statement Analysis</vt:lpstr>
      <vt:lpstr>Vodafone Group Plc Consolidated Statements of Financial Position in £m</vt:lpstr>
      <vt:lpstr>Vodafone Group plc’s Income Statement Sheet for 2013 and 2012 in £m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Example  Computing Working Capital Ratios</vt:lpstr>
      <vt:lpstr>Example  Computing Working Capital Ratios (cont’d)</vt:lpstr>
      <vt:lpstr>Example  Computing Working Capital Ratios (cont’d)</vt:lpstr>
      <vt:lpstr>Example  Computing Working Capital Ratios (cont’d)</vt:lpstr>
      <vt:lpstr> Financial Statement Analysis</vt:lpstr>
      <vt:lpstr>Example  Computing Interest Coverage Ratios</vt:lpstr>
      <vt:lpstr>Example  Computing Interest Coverage Ratios (cont’d)</vt:lpstr>
      <vt:lpstr>Example  Computing Interest Coverage Ratios (cont’d)</vt:lpstr>
      <vt:lpstr>Example  Computing Interest Coverage Ratios (cont’d)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References and Reading List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Miao, Jia</cp:lastModifiedBy>
  <cp:revision>137</cp:revision>
  <cp:lastPrinted>2018-07-09T15:27:01Z</cp:lastPrinted>
  <dcterms:created xsi:type="dcterms:W3CDTF">2002-10-07T19:43:58Z</dcterms:created>
  <dcterms:modified xsi:type="dcterms:W3CDTF">2024-06-07T13:00:54Z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