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83" r:id="rId5"/>
    <p:sldId id="289" r:id="rId6"/>
    <p:sldId id="307" r:id="rId7"/>
    <p:sldId id="308" r:id="rId8"/>
    <p:sldId id="310" r:id="rId9"/>
    <p:sldId id="286" r:id="rId10"/>
    <p:sldId id="311" r:id="rId11"/>
    <p:sldId id="312" r:id="rId12"/>
    <p:sldId id="313" r:id="rId13"/>
    <p:sldId id="314" r:id="rId14"/>
    <p:sldId id="277" r:id="rId15"/>
    <p:sldId id="278" r:id="rId16"/>
    <p:sldId id="279" r:id="rId17"/>
    <p:sldId id="280" r:id="rId18"/>
    <p:sldId id="281" r:id="rId19"/>
    <p:sldId id="282" r:id="rId20"/>
    <p:sldId id="296" r:id="rId21"/>
    <p:sldId id="295" r:id="rId22"/>
    <p:sldId id="297" r:id="rId23"/>
    <p:sldId id="298" r:id="rId24"/>
    <p:sldId id="299" r:id="rId25"/>
    <p:sldId id="315" r:id="rId26"/>
    <p:sldId id="316" r:id="rId27"/>
    <p:sldId id="317" r:id="rId28"/>
    <p:sldId id="288"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AEF31"/>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168113331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68713985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1649596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05/10/2021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259920960"/>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349427348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4247361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989461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282521315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05/10/2021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470028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09174469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05/10/2021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83250519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05/10/2021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92804206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a:t>HPAH5037; HPAH6037</a:t>
            </a:r>
          </a:p>
          <a:p>
            <a:endParaRPr lang="en-GB" sz="500" dirty="0"/>
          </a:p>
          <a:p>
            <a:r>
              <a:rPr lang="en-GB" dirty="0"/>
              <a:t>Death of a Dynasty</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5" name="Picture 4"/>
          <p:cNvPicPr>
            <a:picLocks noChangeAspect="1"/>
          </p:cNvPicPr>
          <p:nvPr/>
        </p:nvPicPr>
        <p:blipFill>
          <a:blip r:embed="rId2"/>
          <a:stretch>
            <a:fillRect/>
          </a:stretch>
        </p:blipFill>
        <p:spPr>
          <a:xfrm>
            <a:off x="2699792" y="3717032"/>
            <a:ext cx="3780420" cy="2520280"/>
          </a:xfrm>
          <a:prstGeom prst="rect">
            <a:avLst/>
          </a:prstGeom>
        </p:spPr>
      </p:pic>
    </p:spTree>
    <p:extLst>
      <p:ext uri="{BB962C8B-B14F-4D97-AF65-F5344CB8AC3E}">
        <p14:creationId xmlns:p14="http://schemas.microsoft.com/office/powerpoint/2010/main" val="1004288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9A1AD-BC71-437B-83A1-EB76A59BF253}"/>
              </a:ext>
            </a:extLst>
          </p:cNvPr>
          <p:cNvSpPr>
            <a:spLocks noGrp="1"/>
          </p:cNvSpPr>
          <p:nvPr>
            <p:ph type="title"/>
          </p:nvPr>
        </p:nvSpPr>
        <p:spPr/>
        <p:txBody>
          <a:bodyPr/>
          <a:lstStyle/>
          <a:p>
            <a:r>
              <a:rPr lang="en-GB" dirty="0"/>
              <a:t>Nero in Greece (AD 66-67)</a:t>
            </a:r>
          </a:p>
        </p:txBody>
      </p:sp>
      <p:sp>
        <p:nvSpPr>
          <p:cNvPr id="4" name="Content Placeholder 3">
            <a:extLst>
              <a:ext uri="{FF2B5EF4-FFF2-40B4-BE49-F238E27FC236}">
                <a16:creationId xmlns:a16="http://schemas.microsoft.com/office/drawing/2014/main" id="{30CD9F07-43AB-4D1A-BED5-4E48D83B6276}"/>
              </a:ext>
            </a:extLst>
          </p:cNvPr>
          <p:cNvSpPr>
            <a:spLocks noGrp="1"/>
          </p:cNvSpPr>
          <p:nvPr>
            <p:ph sz="quarter" idx="1"/>
          </p:nvPr>
        </p:nvSpPr>
        <p:spPr>
          <a:xfrm>
            <a:off x="192686" y="1474165"/>
            <a:ext cx="4479235" cy="5262979"/>
          </a:xfrm>
          <a:prstGeom prst="rect">
            <a:avLst/>
          </a:prstGeom>
        </p:spPr>
        <p:txBody>
          <a:bodyPr wrap="square">
            <a:spAutoFit/>
          </a:bodyPr>
          <a:lstStyle/>
          <a:p>
            <a:pPr marL="0" indent="0">
              <a:buNone/>
            </a:pPr>
            <a:r>
              <a:rPr lang="en-GB" sz="2100" dirty="0"/>
              <a:t>“…he headed for Achaia [Greece], as I mentioned above. His main reason was that the cities which regularly sponsored musical contests had adopted the practice of sending him every available prize for lyre playing; he always accepted these with great pleasure, giving delegates the earliest audience of the day and invitations to private dinners. They would beg Nero to sing when the meal was over… [he announced that] ‘The Greeks alone are worthy of my genius, they really listen to music.’ So he sailed off hastily...” – </a:t>
            </a:r>
            <a:r>
              <a:rPr lang="en-GB" sz="2100" b="1" dirty="0"/>
              <a:t>Suet. </a:t>
            </a:r>
            <a:r>
              <a:rPr lang="en-GB" sz="2100" b="1" i="1" dirty="0"/>
              <a:t>Nero </a:t>
            </a:r>
            <a:r>
              <a:rPr lang="en-GB" sz="2100" b="1" dirty="0"/>
              <a:t>22.3. </a:t>
            </a:r>
            <a:endParaRPr lang="en-GB" sz="2100" dirty="0"/>
          </a:p>
        </p:txBody>
      </p:sp>
      <p:pic>
        <p:nvPicPr>
          <p:cNvPr id="5" name="Picture 4">
            <a:extLst>
              <a:ext uri="{FF2B5EF4-FFF2-40B4-BE49-F238E27FC236}">
                <a16:creationId xmlns:a16="http://schemas.microsoft.com/office/drawing/2014/main" id="{9D990A1E-E335-4850-A4DC-32D780876D20}"/>
              </a:ext>
            </a:extLst>
          </p:cNvPr>
          <p:cNvPicPr>
            <a:picLocks noChangeAspect="1"/>
          </p:cNvPicPr>
          <p:nvPr/>
        </p:nvPicPr>
        <p:blipFill>
          <a:blip r:embed="rId2"/>
          <a:stretch>
            <a:fillRect/>
          </a:stretch>
        </p:blipFill>
        <p:spPr>
          <a:xfrm>
            <a:off x="4671921" y="3092039"/>
            <a:ext cx="4472079" cy="3765961"/>
          </a:xfrm>
          <a:prstGeom prst="rect">
            <a:avLst/>
          </a:prstGeom>
        </p:spPr>
      </p:pic>
      <p:sp>
        <p:nvSpPr>
          <p:cNvPr id="6" name="Content Placeholder 2">
            <a:extLst>
              <a:ext uri="{FF2B5EF4-FFF2-40B4-BE49-F238E27FC236}">
                <a16:creationId xmlns:a16="http://schemas.microsoft.com/office/drawing/2014/main" id="{C8B2AEBC-2961-410F-A85C-6A82D44A7E0F}"/>
              </a:ext>
            </a:extLst>
          </p:cNvPr>
          <p:cNvSpPr txBox="1">
            <a:spLocks/>
          </p:cNvSpPr>
          <p:nvPr/>
        </p:nvSpPr>
        <p:spPr>
          <a:xfrm>
            <a:off x="85145" y="1409504"/>
            <a:ext cx="4586776" cy="5327639"/>
          </a:xfrm>
          <a:prstGeom prst="rect">
            <a:avLst/>
          </a:prstGeom>
          <a:solidFill>
            <a:srgbClr val="FFFF99"/>
          </a:solidFill>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a:t>“…he crossed over into Greece, not at all as Flamininus or Mummius or as Agrippa and Augustus, his ancestors, had done, but for the purpose of driving chariots, playing the lyre, making proclamations, and acting in tragedies. Rome, it seems, was not enough for him, nor Pompey's theatre, nor the great Circus, but he desired also a foreign campaign, in order to become, as he said, victor in the circuit [</a:t>
            </a:r>
            <a:r>
              <a:rPr lang="en-GB" i="1"/>
              <a:t>periodos</a:t>
            </a:r>
            <a:r>
              <a:rPr lang="en-GB"/>
              <a:t>].’ – </a:t>
            </a:r>
            <a:r>
              <a:rPr lang="en-GB" b="1"/>
              <a:t>Cassius Dio 63.8.2</a:t>
            </a:r>
            <a:r>
              <a:rPr lang="en-GB"/>
              <a:t>.</a:t>
            </a:r>
            <a:endParaRPr lang="en-GB" dirty="0"/>
          </a:p>
        </p:txBody>
      </p:sp>
      <p:pic>
        <p:nvPicPr>
          <p:cNvPr id="7" name="Picture 6">
            <a:extLst>
              <a:ext uri="{FF2B5EF4-FFF2-40B4-BE49-F238E27FC236}">
                <a16:creationId xmlns:a16="http://schemas.microsoft.com/office/drawing/2014/main" id="{BD417C94-0FA6-4B60-ADAE-5EBA69E0996C}"/>
              </a:ext>
            </a:extLst>
          </p:cNvPr>
          <p:cNvPicPr>
            <a:picLocks noChangeAspect="1"/>
          </p:cNvPicPr>
          <p:nvPr/>
        </p:nvPicPr>
        <p:blipFill>
          <a:blip r:embed="rId3"/>
          <a:stretch>
            <a:fillRect/>
          </a:stretch>
        </p:blipFill>
        <p:spPr>
          <a:xfrm>
            <a:off x="5299146" y="1265931"/>
            <a:ext cx="3217627" cy="1826108"/>
          </a:xfrm>
          <a:prstGeom prst="rect">
            <a:avLst/>
          </a:prstGeom>
        </p:spPr>
      </p:pic>
    </p:spTree>
    <p:extLst>
      <p:ext uri="{BB962C8B-B14F-4D97-AF65-F5344CB8AC3E}">
        <p14:creationId xmlns:p14="http://schemas.microsoft.com/office/powerpoint/2010/main" val="125002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10A7-0EF9-4A36-BFAE-A9FCB8C4A0A8}"/>
              </a:ext>
            </a:extLst>
          </p:cNvPr>
          <p:cNvSpPr>
            <a:spLocks noGrp="1"/>
          </p:cNvSpPr>
          <p:nvPr>
            <p:ph type="title"/>
          </p:nvPr>
        </p:nvSpPr>
        <p:spPr/>
        <p:txBody>
          <a:bodyPr/>
          <a:lstStyle/>
          <a:p>
            <a:r>
              <a:rPr lang="en-GB" dirty="0"/>
              <a:t>Panhellenic Games</a:t>
            </a:r>
          </a:p>
        </p:txBody>
      </p:sp>
      <p:sp>
        <p:nvSpPr>
          <p:cNvPr id="3" name="Content Placeholder 2">
            <a:extLst>
              <a:ext uri="{FF2B5EF4-FFF2-40B4-BE49-F238E27FC236}">
                <a16:creationId xmlns:a16="http://schemas.microsoft.com/office/drawing/2014/main" id="{DA884811-8572-41DC-B869-BCA814CCCD30}"/>
              </a:ext>
            </a:extLst>
          </p:cNvPr>
          <p:cNvSpPr>
            <a:spLocks noGrp="1"/>
          </p:cNvSpPr>
          <p:nvPr>
            <p:ph sz="quarter" idx="1"/>
          </p:nvPr>
        </p:nvSpPr>
        <p:spPr>
          <a:xfrm>
            <a:off x="301752" y="1527048"/>
            <a:ext cx="8503920" cy="5006274"/>
          </a:xfrm>
        </p:spPr>
        <p:txBody>
          <a:bodyPr>
            <a:normAutofit/>
          </a:bodyPr>
          <a:lstStyle/>
          <a:p>
            <a:r>
              <a:rPr lang="en-GB" dirty="0"/>
              <a:t>Nero rearranges the schedule for some of the games so that they can all be held within one year: </a:t>
            </a:r>
          </a:p>
          <a:p>
            <a:pPr lvl="1"/>
            <a:r>
              <a:rPr lang="en-GB" dirty="0"/>
              <a:t>Olympian, Pythian, Isthmian, </a:t>
            </a:r>
            <a:r>
              <a:rPr lang="en-GB" dirty="0" err="1"/>
              <a:t>Actian</a:t>
            </a:r>
            <a:r>
              <a:rPr lang="en-GB" dirty="0"/>
              <a:t> (at </a:t>
            </a:r>
            <a:r>
              <a:rPr lang="en-GB" dirty="0" err="1"/>
              <a:t>Nikopolis</a:t>
            </a:r>
            <a:r>
              <a:rPr lang="en-GB" dirty="0"/>
              <a:t> in </a:t>
            </a:r>
            <a:r>
              <a:rPr lang="en-GB" dirty="0" err="1"/>
              <a:t>Epiris</a:t>
            </a:r>
            <a:r>
              <a:rPr lang="en-GB" dirty="0"/>
              <a:t>) games. </a:t>
            </a:r>
          </a:p>
          <a:p>
            <a:endParaRPr lang="en-GB" sz="600" dirty="0"/>
          </a:p>
          <a:p>
            <a:r>
              <a:rPr lang="en-GB" dirty="0"/>
              <a:t>He breaks the convention at Olympia by introducing a musical competition to the athletics competitions. </a:t>
            </a:r>
          </a:p>
          <a:p>
            <a:endParaRPr lang="en-GB" sz="600" dirty="0"/>
          </a:p>
          <a:p>
            <a:r>
              <a:rPr lang="en-GB" dirty="0"/>
              <a:t>Dates for Pan-Hellenic games </a:t>
            </a:r>
          </a:p>
          <a:p>
            <a:pPr lvl="1"/>
            <a:r>
              <a:rPr lang="en-GB" b="1" dirty="0"/>
              <a:t>Olympian </a:t>
            </a:r>
            <a:r>
              <a:rPr lang="en-GB" dirty="0"/>
              <a:t>– Last occasion, July-Sept. 65 – Next occasion 69 </a:t>
            </a:r>
          </a:p>
          <a:p>
            <a:pPr lvl="1"/>
            <a:r>
              <a:rPr lang="en-GB" b="1" dirty="0"/>
              <a:t>Pythian </a:t>
            </a:r>
            <a:r>
              <a:rPr lang="en-GB" dirty="0"/>
              <a:t>– Last occasion, end Aug. 63 - Next occasion 67 </a:t>
            </a:r>
          </a:p>
          <a:p>
            <a:pPr lvl="1"/>
            <a:r>
              <a:rPr lang="en-GB" b="1" dirty="0"/>
              <a:t>Nemean </a:t>
            </a:r>
            <a:r>
              <a:rPr lang="en-GB" dirty="0"/>
              <a:t>– Last occasion, July 66 - Next occasion 68 </a:t>
            </a:r>
          </a:p>
          <a:p>
            <a:pPr lvl="1"/>
            <a:r>
              <a:rPr lang="en-GB" b="1" dirty="0"/>
              <a:t>Isthmian </a:t>
            </a:r>
            <a:r>
              <a:rPr lang="en-GB" dirty="0"/>
              <a:t>– Last occasion, April-May 65 - Next occasion 67 </a:t>
            </a:r>
          </a:p>
          <a:p>
            <a:endParaRPr lang="en-GB" dirty="0"/>
          </a:p>
        </p:txBody>
      </p:sp>
    </p:spTree>
    <p:extLst>
      <p:ext uri="{BB962C8B-B14F-4D97-AF65-F5344CB8AC3E}">
        <p14:creationId xmlns:p14="http://schemas.microsoft.com/office/powerpoint/2010/main" val="1174266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32656"/>
            <a:ext cx="8640960" cy="3170099"/>
          </a:xfrm>
          <a:prstGeom prst="rect">
            <a:avLst/>
          </a:prstGeom>
        </p:spPr>
        <p:txBody>
          <a:bodyPr wrap="square">
            <a:spAutoFit/>
          </a:bodyPr>
          <a:lstStyle/>
          <a:p>
            <a:r>
              <a:rPr lang="en-GB" sz="2600" dirty="0"/>
              <a:t>“On several occasions at Olympia he </a:t>
            </a:r>
            <a:r>
              <a:rPr lang="en-GB" sz="2600" b="1" dirty="0"/>
              <a:t>drove a ten-horse chariot</a:t>
            </a:r>
            <a:r>
              <a:rPr lang="en-GB" sz="2600" dirty="0"/>
              <a:t>, a novelty for which he had censured King </a:t>
            </a:r>
            <a:r>
              <a:rPr lang="en-GB" sz="2600" dirty="0" err="1"/>
              <a:t>Mithridates</a:t>
            </a:r>
            <a:r>
              <a:rPr lang="en-GB" sz="2600" dirty="0"/>
              <a:t> in one of his own poems. He lost his balance and had to be helped in again; but though he failed to stay the course and retired before the finish, </a:t>
            </a:r>
            <a:r>
              <a:rPr lang="en-GB" sz="2600" b="1" dirty="0"/>
              <a:t>the judges nevertheless awarded him the prize</a:t>
            </a:r>
            <a:r>
              <a:rPr lang="en-GB" sz="2600" dirty="0"/>
              <a:t>.” - </a:t>
            </a:r>
            <a:r>
              <a:rPr lang="en-GB" sz="2600" b="1" dirty="0"/>
              <a:t>Suetonius </a:t>
            </a:r>
            <a:r>
              <a:rPr lang="en-GB" sz="2600" b="1" i="1" dirty="0"/>
              <a:t>Nero </a:t>
            </a:r>
            <a:r>
              <a:rPr lang="en-GB" sz="2600" b="1" dirty="0"/>
              <a:t>24. </a:t>
            </a:r>
          </a:p>
          <a:p>
            <a:endParaRPr lang="en-GB" dirty="0"/>
          </a:p>
        </p:txBody>
      </p:sp>
      <p:pic>
        <p:nvPicPr>
          <p:cNvPr id="3" name="Picture 2">
            <a:extLst>
              <a:ext uri="{FF2B5EF4-FFF2-40B4-BE49-F238E27FC236}">
                <a16:creationId xmlns:a16="http://schemas.microsoft.com/office/drawing/2014/main" id="{D20BCC77-9560-4815-9CD0-F8DA915238DB}"/>
              </a:ext>
            </a:extLst>
          </p:cNvPr>
          <p:cNvPicPr>
            <a:picLocks noChangeAspect="1"/>
          </p:cNvPicPr>
          <p:nvPr/>
        </p:nvPicPr>
        <p:blipFill>
          <a:blip r:embed="rId2"/>
          <a:stretch>
            <a:fillRect/>
          </a:stretch>
        </p:blipFill>
        <p:spPr>
          <a:xfrm>
            <a:off x="4015680" y="2936391"/>
            <a:ext cx="4876800" cy="3476625"/>
          </a:xfrm>
          <a:prstGeom prst="rect">
            <a:avLst/>
          </a:prstGeom>
        </p:spPr>
      </p:pic>
      <p:pic>
        <p:nvPicPr>
          <p:cNvPr id="4" name="Picture 3">
            <a:extLst>
              <a:ext uri="{FF2B5EF4-FFF2-40B4-BE49-F238E27FC236}">
                <a16:creationId xmlns:a16="http://schemas.microsoft.com/office/drawing/2014/main" id="{1F9E1585-AEA1-41C7-A985-8A29EC801730}"/>
              </a:ext>
            </a:extLst>
          </p:cNvPr>
          <p:cNvPicPr>
            <a:picLocks noChangeAspect="1"/>
          </p:cNvPicPr>
          <p:nvPr/>
        </p:nvPicPr>
        <p:blipFill>
          <a:blip r:embed="rId3"/>
          <a:stretch>
            <a:fillRect/>
          </a:stretch>
        </p:blipFill>
        <p:spPr>
          <a:xfrm>
            <a:off x="251520" y="3894399"/>
            <a:ext cx="3667195" cy="2126973"/>
          </a:xfrm>
          <a:prstGeom prst="rect">
            <a:avLst/>
          </a:prstGeom>
        </p:spPr>
      </p:pic>
    </p:spTree>
    <p:extLst>
      <p:ext uri="{BB962C8B-B14F-4D97-AF65-F5344CB8AC3E}">
        <p14:creationId xmlns:p14="http://schemas.microsoft.com/office/powerpoint/2010/main" val="4292969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Prominent men</a:t>
            </a:r>
          </a:p>
        </p:txBody>
      </p:sp>
      <p:sp>
        <p:nvSpPr>
          <p:cNvPr id="3" name="Content Placeholder 2"/>
          <p:cNvSpPr>
            <a:spLocks noGrp="1"/>
          </p:cNvSpPr>
          <p:nvPr>
            <p:ph sz="quarter" idx="1"/>
          </p:nvPr>
        </p:nvSpPr>
        <p:spPr>
          <a:xfrm>
            <a:off x="159026" y="1325217"/>
            <a:ext cx="8805462" cy="3432313"/>
          </a:xfrm>
        </p:spPr>
        <p:txBody>
          <a:bodyPr>
            <a:normAutofit/>
          </a:bodyPr>
          <a:lstStyle/>
          <a:p>
            <a:pPr marL="0">
              <a:buNone/>
            </a:pPr>
            <a:r>
              <a:rPr lang="en-GB" sz="2400" dirty="0"/>
              <a:t>“I shall, however, mention Corbulo and the two </a:t>
            </a:r>
            <a:r>
              <a:rPr lang="en-GB" sz="2400" dirty="0" err="1"/>
              <a:t>Sulpicii</a:t>
            </a:r>
            <a:r>
              <a:rPr lang="en-GB" sz="2400" dirty="0"/>
              <a:t> </a:t>
            </a:r>
            <a:r>
              <a:rPr lang="en-GB" sz="2400" dirty="0" err="1"/>
              <a:t>Scribonii</a:t>
            </a:r>
            <a:r>
              <a:rPr lang="en-GB" sz="2400" dirty="0"/>
              <a:t>, Rufus and </a:t>
            </a:r>
            <a:r>
              <a:rPr lang="en-GB" sz="2400" dirty="0" err="1"/>
              <a:t>Proculus</a:t>
            </a:r>
            <a:r>
              <a:rPr lang="en-GB" sz="2400" dirty="0"/>
              <a:t>. The latter… had for a long time administered the two German provinces together, and now came to Greece at the command of Nero… they could neither obtain a hearing nor get within sight of Nero… so[they] met their end by opening their veins… I mention Corbulo, because… when this general landed at </a:t>
            </a:r>
            <a:r>
              <a:rPr lang="en-GB" sz="2400" dirty="0" err="1"/>
              <a:t>Cenchreae</a:t>
            </a:r>
            <a:r>
              <a:rPr lang="en-GB" sz="2400" dirty="0"/>
              <a:t> [near Corinth], commanded that he should be slain before he had even entered his presence.” – </a:t>
            </a:r>
            <a:r>
              <a:rPr lang="en-GB" sz="2400" b="1" dirty="0"/>
              <a:t>Cassius Dio 63.17.2-5.</a:t>
            </a:r>
            <a:endParaRPr lang="en-GB" sz="2400" dirty="0"/>
          </a:p>
        </p:txBody>
      </p:sp>
      <p:sp>
        <p:nvSpPr>
          <p:cNvPr id="4" name="Rectangle 3"/>
          <p:cNvSpPr/>
          <p:nvPr/>
        </p:nvSpPr>
        <p:spPr>
          <a:xfrm>
            <a:off x="159026" y="4690408"/>
            <a:ext cx="8927702" cy="1938992"/>
          </a:xfrm>
          <a:prstGeom prst="rect">
            <a:avLst/>
          </a:prstGeom>
        </p:spPr>
        <p:txBody>
          <a:bodyPr wrap="square">
            <a:spAutoFit/>
          </a:bodyPr>
          <a:lstStyle/>
          <a:p>
            <a:r>
              <a:rPr lang="en-GB" sz="2400" dirty="0"/>
              <a:t>“As for the people in Rome and Italy, he had left them to the mercy of a certain Helios, an imperial freedman. This man had been given a complete authority, so that he could confiscate, banish or put to death ordinary citizens, </a:t>
            </a:r>
            <a:r>
              <a:rPr lang="en-GB" sz="2400" i="1" dirty="0"/>
              <a:t>equites</a:t>
            </a:r>
            <a:r>
              <a:rPr lang="en-GB" sz="2400" dirty="0"/>
              <a:t>, and senators alike, even before informing Nero.” </a:t>
            </a:r>
            <a:r>
              <a:rPr lang="en-GB" sz="2400" i="1" dirty="0"/>
              <a:t>– </a:t>
            </a:r>
            <a:r>
              <a:rPr lang="en-GB" sz="2400" b="1" dirty="0"/>
              <a:t>63.12. </a:t>
            </a:r>
            <a:endParaRPr lang="en-GB" sz="2400" dirty="0"/>
          </a:p>
        </p:txBody>
      </p:sp>
    </p:spTree>
    <p:extLst>
      <p:ext uri="{BB962C8B-B14F-4D97-AF65-F5344CB8AC3E}">
        <p14:creationId xmlns:p14="http://schemas.microsoft.com/office/powerpoint/2010/main" val="400643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Freedom of the Greeks</a:t>
            </a:r>
          </a:p>
        </p:txBody>
      </p:sp>
      <p:sp>
        <p:nvSpPr>
          <p:cNvPr id="3" name="Content Placeholder 2"/>
          <p:cNvSpPr>
            <a:spLocks noGrp="1"/>
          </p:cNvSpPr>
          <p:nvPr>
            <p:ph sz="quarter" idx="1"/>
          </p:nvPr>
        </p:nvSpPr>
        <p:spPr>
          <a:xfrm>
            <a:off x="301752" y="1700808"/>
            <a:ext cx="8662736" cy="4752528"/>
          </a:xfrm>
        </p:spPr>
        <p:txBody>
          <a:bodyPr/>
          <a:lstStyle/>
          <a:p>
            <a:pPr marL="0" indent="0">
              <a:buNone/>
            </a:pPr>
            <a:r>
              <a:rPr lang="en-GB" sz="2800" dirty="0"/>
              <a:t>“On the eve of his departure, he presented the whole province with its freedom and conferred Roman citizenship as well as large cash rewards on the judges. It was during the Isthmian Games at Corinth that he stood in the middle of the stadium and personally announced these benefits.” – </a:t>
            </a:r>
            <a:r>
              <a:rPr lang="en-GB" sz="2800" b="1" dirty="0"/>
              <a:t>Suetonius </a:t>
            </a:r>
            <a:r>
              <a:rPr lang="en-GB" sz="2800" b="1" i="1" dirty="0"/>
              <a:t>Nero </a:t>
            </a:r>
            <a:r>
              <a:rPr lang="en-GB" sz="2800" b="1" dirty="0"/>
              <a:t>20.1. </a:t>
            </a:r>
            <a:endParaRPr lang="en-GB" sz="2800" dirty="0"/>
          </a:p>
          <a:p>
            <a:endParaRPr lang="en-GB" sz="1200" dirty="0"/>
          </a:p>
          <a:p>
            <a:r>
              <a:rPr lang="en-GB" sz="2800" dirty="0"/>
              <a:t>Record of his speech set up in </a:t>
            </a:r>
            <a:r>
              <a:rPr lang="en-GB" sz="2800" dirty="0" err="1"/>
              <a:t>Acraephia</a:t>
            </a:r>
            <a:r>
              <a:rPr lang="en-GB" sz="2800" dirty="0"/>
              <a:t> [Boeotia], dates 28th of November (year not specified, AD 66 0r 67 ?) – </a:t>
            </a:r>
            <a:r>
              <a:rPr lang="en-GB" sz="2800" b="1" i="1" dirty="0"/>
              <a:t>ILS </a:t>
            </a:r>
            <a:r>
              <a:rPr lang="en-GB" sz="2800" b="1" dirty="0"/>
              <a:t>8794. </a:t>
            </a:r>
            <a:endParaRPr lang="en-GB" sz="2800" dirty="0"/>
          </a:p>
          <a:p>
            <a:pPr marL="0" indent="0">
              <a:buNone/>
            </a:pPr>
            <a:endParaRPr lang="en-GB" dirty="0"/>
          </a:p>
        </p:txBody>
      </p:sp>
    </p:spTree>
    <p:extLst>
      <p:ext uri="{BB962C8B-B14F-4D97-AF65-F5344CB8AC3E}">
        <p14:creationId xmlns:p14="http://schemas.microsoft.com/office/powerpoint/2010/main" val="2002218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Olympic Triumph</a:t>
            </a:r>
          </a:p>
        </p:txBody>
      </p:sp>
      <p:sp>
        <p:nvSpPr>
          <p:cNvPr id="3" name="Content Placeholder 2"/>
          <p:cNvSpPr>
            <a:spLocks noGrp="1"/>
          </p:cNvSpPr>
          <p:nvPr>
            <p:ph sz="quarter" idx="1"/>
          </p:nvPr>
        </p:nvSpPr>
        <p:spPr>
          <a:xfrm>
            <a:off x="179511" y="1391478"/>
            <a:ext cx="8964489" cy="2968487"/>
          </a:xfrm>
        </p:spPr>
        <p:txBody>
          <a:bodyPr>
            <a:normAutofit fontScale="85000" lnSpcReduction="10000"/>
          </a:bodyPr>
          <a:lstStyle/>
          <a:p>
            <a:pPr marL="0" indent="0">
              <a:buNone/>
            </a:pPr>
            <a:r>
              <a:rPr lang="en-GB" dirty="0"/>
              <a:t>“For his processional entry into Rome he chose the chariot race which Augustus had used in his triumph nearly a 100 years earlier, and </a:t>
            </a:r>
            <a:r>
              <a:rPr lang="en-GB" b="1" dirty="0"/>
              <a:t>wore a Greek mantle spangled with gold stars over a purple robe</a:t>
            </a:r>
            <a:r>
              <a:rPr lang="en-GB" dirty="0"/>
              <a:t>. The Olympian wreath was on his head, the Pythian wreath in his right hand… with placards explaining where and against whom he had won them, what songs he had sung, and in what plays he had acted. Nero‘s chariot was followed by his regular claque, who shouted that they were </a:t>
            </a:r>
            <a:r>
              <a:rPr lang="en-GB" dirty="0" err="1"/>
              <a:t>Augustiani</a:t>
            </a:r>
            <a:r>
              <a:rPr lang="en-GB" dirty="0"/>
              <a:t> and the soldiers of his triumph.” – </a:t>
            </a:r>
            <a:r>
              <a:rPr lang="en-GB" b="1" dirty="0"/>
              <a:t>Suetonius </a:t>
            </a:r>
            <a:r>
              <a:rPr lang="en-GB" b="1" i="1" dirty="0"/>
              <a:t>Nero </a:t>
            </a:r>
            <a:r>
              <a:rPr lang="en-GB" b="1" dirty="0"/>
              <a:t>25. </a:t>
            </a:r>
            <a:endParaRPr lang="en-GB" dirty="0"/>
          </a:p>
        </p:txBody>
      </p:sp>
      <p:pic>
        <p:nvPicPr>
          <p:cNvPr id="4" name="Picture 3">
            <a:extLst>
              <a:ext uri="{FF2B5EF4-FFF2-40B4-BE49-F238E27FC236}">
                <a16:creationId xmlns:a16="http://schemas.microsoft.com/office/drawing/2014/main" id="{9CE1E5DD-1C87-4EC1-AB79-905A06A35159}"/>
              </a:ext>
            </a:extLst>
          </p:cNvPr>
          <p:cNvPicPr>
            <a:picLocks noChangeAspect="1"/>
          </p:cNvPicPr>
          <p:nvPr/>
        </p:nvPicPr>
        <p:blipFill rotWithShape="1">
          <a:blip r:embed="rId2"/>
          <a:srcRect b="10532"/>
          <a:stretch/>
        </p:blipFill>
        <p:spPr>
          <a:xfrm>
            <a:off x="5542049" y="4207565"/>
            <a:ext cx="3422440" cy="2517914"/>
          </a:xfrm>
          <a:prstGeom prst="rect">
            <a:avLst/>
          </a:prstGeom>
        </p:spPr>
      </p:pic>
      <p:pic>
        <p:nvPicPr>
          <p:cNvPr id="1026" name="Picture 2" descr="Home">
            <a:extLst>
              <a:ext uri="{FF2B5EF4-FFF2-40B4-BE49-F238E27FC236}">
                <a16:creationId xmlns:a16="http://schemas.microsoft.com/office/drawing/2014/main" id="{B1DCA1C1-7F35-4487-9035-8E502B9A60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048" y="4359965"/>
            <a:ext cx="4442526" cy="2403476"/>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8704CE03-7D46-42CD-8FCB-584AF3FBC5E2}"/>
              </a:ext>
            </a:extLst>
          </p:cNvPr>
          <p:cNvSpPr txBox="1">
            <a:spLocks/>
          </p:cNvSpPr>
          <p:nvPr/>
        </p:nvSpPr>
        <p:spPr>
          <a:xfrm>
            <a:off x="301752" y="228600"/>
            <a:ext cx="8503920" cy="3760569"/>
          </a:xfrm>
          <a:prstGeom prst="rect">
            <a:avLst/>
          </a:prstGeom>
          <a:solidFill>
            <a:schemeClr val="accent5">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sz="2800"/>
              <a:t>“When he had finished these ceremonies, he announced a series of horse-races, and carrying into the Circus these crowns as well as all the others that he had secured by his victories in chariot-racing, he placed them around the Egyptian obelisk. The number of them was one thousand eight hundred and eight. And after doing this he appeared as a charioteer…” </a:t>
            </a:r>
            <a:r>
              <a:rPr lang="en-GB" sz="2800" b="1"/>
              <a:t>Dio Cassius 63.21.1. </a:t>
            </a:r>
            <a:endParaRPr lang="en-GB" sz="2800"/>
          </a:p>
          <a:p>
            <a:pPr marL="0" indent="0" defTabSz="914400">
              <a:buFont typeface="Wingdings 2"/>
              <a:buNone/>
            </a:pPr>
            <a:endParaRPr lang="en-GB" dirty="0"/>
          </a:p>
        </p:txBody>
      </p:sp>
    </p:spTree>
    <p:extLst>
      <p:ext uri="{BB962C8B-B14F-4D97-AF65-F5344CB8AC3E}">
        <p14:creationId xmlns:p14="http://schemas.microsoft.com/office/powerpoint/2010/main" val="195238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395536" y="2420888"/>
            <a:ext cx="8424936" cy="273630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kumimoji="0" lang="en-GB" sz="6000" b="1" i="0" u="none" strike="noStrike" kern="1200" cap="none" spc="0" normalizeH="0" baseline="0" noProof="0" dirty="0">
                <a:ln>
                  <a:noFill/>
                </a:ln>
                <a:solidFill>
                  <a:schemeClr val="tx1"/>
                </a:solidFill>
                <a:effectLst/>
                <a:uLnTx/>
                <a:uFillTx/>
                <a:latin typeface="+mn-lt"/>
                <a:ea typeface="+mn-ea"/>
                <a:cs typeface="+mn-cs"/>
              </a:rPr>
              <a:t>Reaction </a:t>
            </a:r>
          </a:p>
          <a:p>
            <a:pPr marL="274320" marR="0" lvl="0" indent="-274320" algn="l" defTabSz="914400" rtl="0" eaLnBrk="1" fontAlgn="auto" latinLnBrk="0" hangingPunct="1">
              <a:lnSpc>
                <a:spcPct val="100000"/>
              </a:lnSpc>
              <a:spcBef>
                <a:spcPct val="20000"/>
              </a:spcBef>
              <a:spcAft>
                <a:spcPts val="0"/>
              </a:spcAft>
              <a:buClr>
                <a:schemeClr val="accent1"/>
              </a:buClr>
              <a:buSzPct val="85000"/>
              <a:buFont typeface="Wingdings 2"/>
              <a:buChar char=""/>
              <a:tabLst/>
              <a:defRPr/>
            </a:pPr>
            <a:endParaRPr kumimoji="0" lang="en-GB" sz="1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5888660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Senators and Equestrians in the Arena</a:t>
            </a:r>
          </a:p>
        </p:txBody>
      </p:sp>
      <p:sp>
        <p:nvSpPr>
          <p:cNvPr id="3" name="Content Placeholder 2"/>
          <p:cNvSpPr>
            <a:spLocks noGrp="1"/>
          </p:cNvSpPr>
          <p:nvPr>
            <p:ph sz="quarter" idx="1"/>
          </p:nvPr>
        </p:nvSpPr>
        <p:spPr>
          <a:xfrm>
            <a:off x="251520" y="1527048"/>
            <a:ext cx="8640960" cy="5330952"/>
          </a:xfrm>
        </p:spPr>
        <p:txBody>
          <a:bodyPr>
            <a:normAutofit fontScale="92500" lnSpcReduction="10000"/>
          </a:bodyPr>
          <a:lstStyle/>
          <a:p>
            <a:r>
              <a:rPr lang="en-GB" dirty="0"/>
              <a:t>Suetonius claims Nero compelled 400 senators and 600 Roman knights to fight in the arena (not to the death) and acts as beast hunters (</a:t>
            </a:r>
            <a:r>
              <a:rPr lang="en-GB" b="1" i="1" dirty="0"/>
              <a:t>Nero </a:t>
            </a:r>
            <a:r>
              <a:rPr lang="en-GB" b="1" dirty="0"/>
              <a:t>12</a:t>
            </a:r>
            <a:r>
              <a:rPr lang="en-GB" dirty="0"/>
              <a:t>).</a:t>
            </a:r>
          </a:p>
          <a:p>
            <a:endParaRPr lang="en-GB" sz="1100" dirty="0"/>
          </a:p>
          <a:p>
            <a:r>
              <a:rPr lang="en-GB" dirty="0"/>
              <a:t>Earlier parallels:</a:t>
            </a:r>
          </a:p>
          <a:p>
            <a:pPr lvl="1"/>
            <a:r>
              <a:rPr lang="en-GB" dirty="0"/>
              <a:t>“At the gladiatorial contest in the Forum, a man named </a:t>
            </a:r>
            <a:r>
              <a:rPr lang="en-GB" dirty="0" err="1"/>
              <a:t>Furius</a:t>
            </a:r>
            <a:r>
              <a:rPr lang="en-GB" dirty="0"/>
              <a:t> </a:t>
            </a:r>
            <a:r>
              <a:rPr lang="en-GB" dirty="0" err="1"/>
              <a:t>Leptinus</a:t>
            </a:r>
            <a:r>
              <a:rPr lang="en-GB" dirty="0"/>
              <a:t>, of praetorian family, fought Quintus </a:t>
            </a:r>
            <a:r>
              <a:rPr lang="en-GB" dirty="0" err="1"/>
              <a:t>Calpenus</a:t>
            </a:r>
            <a:r>
              <a:rPr lang="en-GB" dirty="0"/>
              <a:t>, an advocate and a former senator… In the theatrical performances, </a:t>
            </a:r>
            <a:r>
              <a:rPr lang="en-GB" dirty="0" err="1"/>
              <a:t>Decimus</a:t>
            </a:r>
            <a:r>
              <a:rPr lang="en-GB" dirty="0"/>
              <a:t> </a:t>
            </a:r>
            <a:r>
              <a:rPr lang="en-GB" dirty="0" err="1"/>
              <a:t>Laberius</a:t>
            </a:r>
            <a:r>
              <a:rPr lang="en-GB" dirty="0"/>
              <a:t>, a Roman </a:t>
            </a:r>
            <a:r>
              <a:rPr lang="en-GB" i="1" dirty="0" err="1"/>
              <a:t>eques</a:t>
            </a:r>
            <a:r>
              <a:rPr lang="en-GB" dirty="0"/>
              <a:t>, acted in his own play; but afterwards, having been given 500,000 sesterces and a gold ring… The racecourse at the Circus was extended at either end… the contestants were young noblemen who drove four-horse and two-horse chariots or rode on pairs of horses, jumping from back to back.” – </a:t>
            </a:r>
            <a:r>
              <a:rPr lang="en-GB" b="1" dirty="0"/>
              <a:t>Suet. </a:t>
            </a:r>
            <a:r>
              <a:rPr lang="en-GB" b="1" i="1" dirty="0"/>
              <a:t>Div. Jul. </a:t>
            </a:r>
            <a:r>
              <a:rPr lang="en-GB" b="1" dirty="0"/>
              <a:t>39</a:t>
            </a:r>
            <a:r>
              <a:rPr lang="en-GB" dirty="0"/>
              <a:t>. </a:t>
            </a:r>
          </a:p>
          <a:p>
            <a:pPr lvl="1"/>
            <a:r>
              <a:rPr lang="en-GB" dirty="0"/>
              <a:t>“Even Roman </a:t>
            </a:r>
            <a:r>
              <a:rPr lang="en-GB" i="1" dirty="0"/>
              <a:t>equites </a:t>
            </a:r>
            <a:r>
              <a:rPr lang="en-GB" dirty="0"/>
              <a:t>sometimes took part in stage plays and gladiatorial shows, until a senatorial decree put an end to this practice. After this no person of good family appeared in any show [except a dwarf named </a:t>
            </a:r>
            <a:r>
              <a:rPr lang="en-GB" dirty="0" err="1"/>
              <a:t>Lycius</a:t>
            </a:r>
            <a:r>
              <a:rPr lang="en-GB" dirty="0"/>
              <a:t>]…” – </a:t>
            </a:r>
            <a:r>
              <a:rPr lang="en-GB" b="1" dirty="0"/>
              <a:t>Suet. </a:t>
            </a:r>
            <a:r>
              <a:rPr lang="en-GB" b="1" i="1" dirty="0"/>
              <a:t>Div. Aug. </a:t>
            </a:r>
            <a:r>
              <a:rPr lang="en-GB" b="1" dirty="0"/>
              <a:t>43</a:t>
            </a:r>
            <a:r>
              <a:rPr lang="en-GB" dirty="0"/>
              <a:t>.  </a:t>
            </a:r>
          </a:p>
        </p:txBody>
      </p:sp>
    </p:spTree>
    <p:extLst>
      <p:ext uri="{BB962C8B-B14F-4D97-AF65-F5344CB8AC3E}">
        <p14:creationId xmlns:p14="http://schemas.microsoft.com/office/powerpoint/2010/main" val="2980248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Hostile Sources</a:t>
            </a:r>
          </a:p>
        </p:txBody>
      </p:sp>
      <p:sp>
        <p:nvSpPr>
          <p:cNvPr id="3" name="Content Placeholder 2"/>
          <p:cNvSpPr>
            <a:spLocks noGrp="1"/>
          </p:cNvSpPr>
          <p:nvPr>
            <p:ph sz="quarter" idx="1"/>
          </p:nvPr>
        </p:nvSpPr>
        <p:spPr>
          <a:xfrm>
            <a:off x="301752" y="1527048"/>
            <a:ext cx="8503920" cy="4926288"/>
          </a:xfrm>
        </p:spPr>
        <p:txBody>
          <a:bodyPr>
            <a:normAutofit fontScale="92500" lnSpcReduction="10000"/>
          </a:bodyPr>
          <a:lstStyle/>
          <a:p>
            <a:r>
              <a:rPr lang="en-GB" dirty="0"/>
              <a:t>Nero’s plays and poetry so bad that spectators would fain death to be allowed to leave – </a:t>
            </a:r>
            <a:r>
              <a:rPr lang="en-GB" b="1" dirty="0" err="1"/>
              <a:t>Dio</a:t>
            </a:r>
            <a:r>
              <a:rPr lang="en-GB" b="1" dirty="0"/>
              <a:t> 63.15</a:t>
            </a:r>
            <a:r>
              <a:rPr lang="en-GB" dirty="0"/>
              <a:t>.</a:t>
            </a:r>
          </a:p>
          <a:p>
            <a:endParaRPr lang="en-GB" sz="1200" dirty="0"/>
          </a:p>
          <a:p>
            <a:r>
              <a:rPr lang="en-GB" dirty="0"/>
              <a:t>People flattered Nero’s performances for rewards – </a:t>
            </a:r>
            <a:r>
              <a:rPr lang="en-GB" b="1" dirty="0" err="1"/>
              <a:t>Dio</a:t>
            </a:r>
            <a:r>
              <a:rPr lang="en-GB" b="1" dirty="0"/>
              <a:t> 63.10.3</a:t>
            </a:r>
            <a:r>
              <a:rPr lang="en-GB" dirty="0"/>
              <a:t>.</a:t>
            </a:r>
          </a:p>
          <a:p>
            <a:endParaRPr lang="en-GB" sz="1200" dirty="0"/>
          </a:p>
          <a:p>
            <a:r>
              <a:rPr lang="en-GB" dirty="0"/>
              <a:t>Sinister guards watching the reaction of audience and spies to report whose not there – </a:t>
            </a:r>
            <a:r>
              <a:rPr lang="en-GB" b="1" dirty="0" err="1"/>
              <a:t>Tac</a:t>
            </a:r>
            <a:r>
              <a:rPr lang="en-GB" b="1" dirty="0"/>
              <a:t>. </a:t>
            </a:r>
            <a:r>
              <a:rPr lang="en-GB" b="1" i="1" dirty="0"/>
              <a:t>Ann. </a:t>
            </a:r>
            <a:r>
              <a:rPr lang="en-GB" b="1" dirty="0"/>
              <a:t>16.5</a:t>
            </a:r>
            <a:r>
              <a:rPr lang="en-GB" dirty="0"/>
              <a:t>.</a:t>
            </a:r>
          </a:p>
          <a:p>
            <a:pPr marL="0" indent="0">
              <a:buNone/>
            </a:pPr>
            <a:endParaRPr lang="en-GB" sz="1300" dirty="0"/>
          </a:p>
          <a:p>
            <a:pPr marL="0" indent="0">
              <a:buNone/>
            </a:pPr>
            <a:r>
              <a:rPr lang="en-GB" dirty="0"/>
              <a:t>“In the meantime, with the </a:t>
            </a:r>
            <a:r>
              <a:rPr lang="en-GB" dirty="0" err="1"/>
              <a:t>Quinquennial</a:t>
            </a:r>
            <a:r>
              <a:rPr lang="en-GB" dirty="0"/>
              <a:t> Contest hard at hand, the senate attempted to avert a scandal by offering the emperor the victory in song, adding a "crown of eloquence," to cover the stigma inseparable from the stage.” – </a:t>
            </a:r>
            <a:r>
              <a:rPr lang="en-GB" b="1" dirty="0" err="1"/>
              <a:t>Tac</a:t>
            </a:r>
            <a:r>
              <a:rPr lang="en-GB" b="1" dirty="0"/>
              <a:t>. </a:t>
            </a:r>
            <a:r>
              <a:rPr lang="en-GB" b="1" i="1" dirty="0"/>
              <a:t>Ann. </a:t>
            </a:r>
            <a:r>
              <a:rPr lang="en-GB" b="1" dirty="0"/>
              <a:t>16.4. </a:t>
            </a:r>
            <a:endParaRPr lang="en-GB" dirty="0"/>
          </a:p>
        </p:txBody>
      </p:sp>
    </p:spTree>
    <p:extLst>
      <p:ext uri="{BB962C8B-B14F-4D97-AF65-F5344CB8AC3E}">
        <p14:creationId xmlns:p14="http://schemas.microsoft.com/office/powerpoint/2010/main" val="861985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Cultural Attitudes</a:t>
            </a:r>
          </a:p>
        </p:txBody>
      </p:sp>
      <p:sp>
        <p:nvSpPr>
          <p:cNvPr id="3" name="Content Placeholder 2"/>
          <p:cNvSpPr>
            <a:spLocks noGrp="1"/>
          </p:cNvSpPr>
          <p:nvPr>
            <p:ph sz="quarter" idx="1"/>
          </p:nvPr>
        </p:nvSpPr>
        <p:spPr>
          <a:xfrm>
            <a:off x="301752" y="1527048"/>
            <a:ext cx="8503920" cy="4998296"/>
          </a:xfrm>
        </p:spPr>
        <p:txBody>
          <a:bodyPr>
            <a:normAutofit/>
          </a:bodyPr>
          <a:lstStyle/>
          <a:p>
            <a:r>
              <a:rPr lang="en-GB" dirty="0"/>
              <a:t>Physical and intellectual pursuits as acceptable training for public life? </a:t>
            </a:r>
          </a:p>
          <a:p>
            <a:endParaRPr lang="en-GB" sz="1200" dirty="0"/>
          </a:p>
          <a:p>
            <a:r>
              <a:rPr lang="en-GB" dirty="0"/>
              <a:t>Acceptable for private relaxation? </a:t>
            </a:r>
          </a:p>
          <a:p>
            <a:endParaRPr lang="en-GB" sz="1200" dirty="0"/>
          </a:p>
          <a:p>
            <a:r>
              <a:rPr lang="en-GB" dirty="0"/>
              <a:t>Many musicians and actors slaves or of low status:</a:t>
            </a:r>
          </a:p>
          <a:p>
            <a:pPr lvl="1"/>
            <a:r>
              <a:rPr lang="en-GB" dirty="0"/>
              <a:t>“Through the whole of Greece it was accounted a great glory to be proclaimed a conqueror at Olympia; while to appear upon the stage, and become a spectacle to the public, was a dishonour to no one in that nation; but all these practices are, with us, deemed partly infamous, partly low-brow, and at odds with respectability.” – </a:t>
            </a:r>
            <a:r>
              <a:rPr lang="en-GB" b="1" dirty="0"/>
              <a:t>Cornelius Nepos </a:t>
            </a:r>
            <a:r>
              <a:rPr lang="en-GB" b="1" i="1" dirty="0"/>
              <a:t>Lives of Eminent commanders </a:t>
            </a:r>
            <a:r>
              <a:rPr lang="en-GB" b="1" dirty="0"/>
              <a:t>Preface</a:t>
            </a:r>
            <a:r>
              <a:rPr lang="en-GB" dirty="0"/>
              <a:t>. </a:t>
            </a:r>
          </a:p>
          <a:p>
            <a:endParaRPr lang="en-GB" dirty="0"/>
          </a:p>
        </p:txBody>
      </p:sp>
    </p:spTree>
    <p:extLst>
      <p:ext uri="{BB962C8B-B14F-4D97-AF65-F5344CB8AC3E}">
        <p14:creationId xmlns:p14="http://schemas.microsoft.com/office/powerpoint/2010/main" val="2806996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Popular Reaction</a:t>
            </a:r>
          </a:p>
        </p:txBody>
      </p:sp>
      <p:sp>
        <p:nvSpPr>
          <p:cNvPr id="3" name="Content Placeholder 2"/>
          <p:cNvSpPr>
            <a:spLocks noGrp="1"/>
          </p:cNvSpPr>
          <p:nvPr>
            <p:ph sz="quarter" idx="1"/>
          </p:nvPr>
        </p:nvSpPr>
        <p:spPr>
          <a:xfrm>
            <a:off x="301752" y="1772816"/>
            <a:ext cx="8503920" cy="4608512"/>
          </a:xfrm>
        </p:spPr>
        <p:txBody>
          <a:bodyPr>
            <a:normAutofit fontScale="92500" lnSpcReduction="10000"/>
          </a:bodyPr>
          <a:lstStyle/>
          <a:p>
            <a:pPr marL="0" indent="0">
              <a:buNone/>
            </a:pPr>
            <a:r>
              <a:rPr lang="en-GB" dirty="0"/>
              <a:t>“And the city rabble, at least, accustomed to encourage the posturing even of the ordinary actor, thundered approval in measured cadences and regulated plaudits. You might have supposed them to be rejoicing; and possibly rejoicing they were, without a care for the national dishonour!” – </a:t>
            </a:r>
            <a:r>
              <a:rPr lang="en-GB" b="1" dirty="0"/>
              <a:t>Tacitus </a:t>
            </a:r>
            <a:r>
              <a:rPr lang="en-GB" b="1" i="1" dirty="0"/>
              <a:t>Annals </a:t>
            </a:r>
            <a:r>
              <a:rPr lang="en-GB" b="1" dirty="0"/>
              <a:t>16.4. </a:t>
            </a:r>
            <a:endParaRPr lang="en-GB" dirty="0"/>
          </a:p>
          <a:p>
            <a:endParaRPr lang="en-GB" sz="1300" dirty="0"/>
          </a:p>
          <a:p>
            <a:pPr marL="0" indent="0">
              <a:buNone/>
            </a:pPr>
            <a:r>
              <a:rPr lang="en-GB" dirty="0"/>
              <a:t>“But the spectators from remote country towns in the still austere Italy tenacious of its ancient ways — those novices in wantonness from far-off provinces, who had come on a public mission or upon private business — were neither able to tolerate the spectacle nor competent to their degrading task.” – (</a:t>
            </a:r>
            <a:r>
              <a:rPr lang="en-GB" b="1" dirty="0"/>
              <a:t>6.5.</a:t>
            </a:r>
            <a:r>
              <a:rPr lang="en-GB" dirty="0"/>
              <a:t>) </a:t>
            </a:r>
          </a:p>
        </p:txBody>
      </p:sp>
    </p:spTree>
    <p:extLst>
      <p:ext uri="{BB962C8B-B14F-4D97-AF65-F5344CB8AC3E}">
        <p14:creationId xmlns:p14="http://schemas.microsoft.com/office/powerpoint/2010/main" val="2587127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Interpretations</a:t>
            </a:r>
          </a:p>
        </p:txBody>
      </p:sp>
      <p:sp>
        <p:nvSpPr>
          <p:cNvPr id="3" name="Content Placeholder 2"/>
          <p:cNvSpPr>
            <a:spLocks noGrp="1"/>
          </p:cNvSpPr>
          <p:nvPr>
            <p:ph sz="quarter" idx="1"/>
          </p:nvPr>
        </p:nvSpPr>
        <p:spPr>
          <a:xfrm>
            <a:off x="301752" y="1527048"/>
            <a:ext cx="8503920" cy="4854280"/>
          </a:xfrm>
        </p:spPr>
        <p:txBody>
          <a:bodyPr>
            <a:normAutofit/>
          </a:bodyPr>
          <a:lstStyle/>
          <a:p>
            <a:r>
              <a:rPr lang="en-GB" dirty="0"/>
              <a:t>Nero artistic activities and chariot-racing, in part, designed to win popular support at Rome, at expense of alienating senate. Generally successful, but undone by Nero‘s failure to maintain support of army commanders - (Manning). </a:t>
            </a:r>
          </a:p>
          <a:p>
            <a:endParaRPr lang="en-GB" sz="1000" dirty="0"/>
          </a:p>
          <a:p>
            <a:r>
              <a:rPr lang="en-GB" dirty="0"/>
              <a:t>Associates Nero‘s wearing of life-like masks, rather than conventional theatrical mask, with the death-mask tradition - (Slater). </a:t>
            </a:r>
          </a:p>
          <a:p>
            <a:endParaRPr lang="en-GB" sz="1000" dirty="0"/>
          </a:p>
          <a:p>
            <a:r>
              <a:rPr lang="en-GB" dirty="0"/>
              <a:t>Nero contrives to </a:t>
            </a:r>
            <a:r>
              <a:rPr lang="en-GB" dirty="0" err="1"/>
              <a:t>dramatise</a:t>
            </a:r>
            <a:r>
              <a:rPr lang="en-GB" dirty="0"/>
              <a:t> his crimes, tragic framework for acts of his </a:t>
            </a:r>
            <a:r>
              <a:rPr lang="en-GB" dirty="0" err="1"/>
              <a:t>principate</a:t>
            </a:r>
            <a:r>
              <a:rPr lang="en-GB" dirty="0"/>
              <a:t> - (Frazer. Jr.) </a:t>
            </a:r>
          </a:p>
          <a:p>
            <a:endParaRPr lang="en-GB" dirty="0"/>
          </a:p>
        </p:txBody>
      </p:sp>
    </p:spTree>
    <p:extLst>
      <p:ext uri="{BB962C8B-B14F-4D97-AF65-F5344CB8AC3E}">
        <p14:creationId xmlns:p14="http://schemas.microsoft.com/office/powerpoint/2010/main" val="1287539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04730"/>
            <a:ext cx="8352928" cy="3710609"/>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The Downfall</a:t>
            </a: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Revolt of </a:t>
            </a:r>
            <a:r>
              <a:rPr lang="en-GB" dirty="0" err="1"/>
              <a:t>Vindex</a:t>
            </a:r>
            <a:endParaRPr lang="en-GB" dirty="0"/>
          </a:p>
        </p:txBody>
      </p:sp>
      <p:sp>
        <p:nvSpPr>
          <p:cNvPr id="3" name="Content Placeholder 2"/>
          <p:cNvSpPr>
            <a:spLocks noGrp="1"/>
          </p:cNvSpPr>
          <p:nvPr>
            <p:ph sz="quarter" idx="1"/>
          </p:nvPr>
        </p:nvSpPr>
        <p:spPr>
          <a:xfrm>
            <a:off x="301752" y="1527048"/>
            <a:ext cx="8503920" cy="677816"/>
          </a:xfrm>
        </p:spPr>
        <p:txBody>
          <a:bodyPr>
            <a:normAutofit/>
          </a:bodyPr>
          <a:lstStyle/>
          <a:p>
            <a:r>
              <a:rPr lang="en-GB" dirty="0"/>
              <a:t>Gaius Julius </a:t>
            </a:r>
            <a:r>
              <a:rPr lang="en-GB" dirty="0" err="1"/>
              <a:t>Vindex</a:t>
            </a:r>
            <a:r>
              <a:rPr lang="en-GB" dirty="0"/>
              <a:t>, governor of Gallia </a:t>
            </a:r>
            <a:r>
              <a:rPr lang="en-GB" dirty="0" err="1"/>
              <a:t>Lugdunensis</a:t>
            </a:r>
            <a:r>
              <a:rPr lang="en-GB" dirty="0"/>
              <a:t>. </a:t>
            </a:r>
          </a:p>
          <a:p>
            <a:pPr>
              <a:buNone/>
            </a:pPr>
            <a:endParaRPr lang="en-GB" sz="1200" dirty="0"/>
          </a:p>
        </p:txBody>
      </p:sp>
      <p:sp>
        <p:nvSpPr>
          <p:cNvPr id="4" name="Rectangle 3"/>
          <p:cNvSpPr/>
          <p:nvPr/>
        </p:nvSpPr>
        <p:spPr>
          <a:xfrm>
            <a:off x="179512" y="2038415"/>
            <a:ext cx="5112568" cy="4832092"/>
          </a:xfrm>
          <a:prstGeom prst="rect">
            <a:avLst/>
          </a:prstGeom>
        </p:spPr>
        <p:txBody>
          <a:bodyPr wrap="square">
            <a:spAutoFit/>
          </a:bodyPr>
          <a:lstStyle/>
          <a:p>
            <a:r>
              <a:rPr lang="en-GB" sz="2200" dirty="0"/>
              <a:t>“At last, after nearly 14 years of Nero‘s misrule, the earth rid herself of him. The first move was made by the Gauls under Julius </a:t>
            </a:r>
            <a:r>
              <a:rPr lang="en-GB" sz="2200" dirty="0" err="1"/>
              <a:t>Vindex</a:t>
            </a:r>
            <a:r>
              <a:rPr lang="en-GB" sz="2200" dirty="0"/>
              <a:t>… Nero heard of the revolt on the anniversary of his mother‘s murder [mid-march]. He took the news in such a matter-of-fact way that everyone asserted pleasure at finding a good excuse to declare war on such a rich provinces and plunder them… In fact for 8 days he wrote no special announcements, apparently trying to ignore the whole affair.” – </a:t>
            </a:r>
            <a:r>
              <a:rPr lang="en-GB" sz="2200" b="1" dirty="0"/>
              <a:t>Suet. </a:t>
            </a:r>
            <a:r>
              <a:rPr lang="en-GB" sz="2200" b="1" i="1" dirty="0"/>
              <a:t>Nero</a:t>
            </a:r>
            <a:r>
              <a:rPr lang="en-GB" sz="2200" b="1" dirty="0"/>
              <a:t> 40</a:t>
            </a:r>
            <a:r>
              <a:rPr lang="en-GB" sz="2200" dirty="0"/>
              <a:t>. </a:t>
            </a:r>
          </a:p>
        </p:txBody>
      </p:sp>
      <p:pic>
        <p:nvPicPr>
          <p:cNvPr id="5" name="Picture 4"/>
          <p:cNvPicPr>
            <a:picLocks noChangeAspect="1"/>
          </p:cNvPicPr>
          <p:nvPr/>
        </p:nvPicPr>
        <p:blipFill>
          <a:blip r:embed="rId2"/>
          <a:stretch>
            <a:fillRect/>
          </a:stretch>
        </p:blipFill>
        <p:spPr>
          <a:xfrm>
            <a:off x="5310196" y="2198662"/>
            <a:ext cx="3543737" cy="1887860"/>
          </a:xfrm>
          <a:prstGeom prst="rect">
            <a:avLst/>
          </a:prstGeom>
        </p:spPr>
      </p:pic>
      <p:sp>
        <p:nvSpPr>
          <p:cNvPr id="6" name="Rectangle 5"/>
          <p:cNvSpPr/>
          <p:nvPr/>
        </p:nvSpPr>
        <p:spPr>
          <a:xfrm>
            <a:off x="5310196" y="4149080"/>
            <a:ext cx="3654292" cy="954107"/>
          </a:xfrm>
          <a:prstGeom prst="rect">
            <a:avLst/>
          </a:prstGeom>
        </p:spPr>
        <p:txBody>
          <a:bodyPr wrap="square">
            <a:spAutoFit/>
          </a:bodyPr>
          <a:lstStyle/>
          <a:p>
            <a:r>
              <a:rPr lang="en-GB" sz="1400" dirty="0"/>
              <a:t>Revolt of </a:t>
            </a:r>
            <a:r>
              <a:rPr lang="en-GB" sz="1400" dirty="0" err="1"/>
              <a:t>Vindex</a:t>
            </a:r>
            <a:r>
              <a:rPr lang="en-GB" sz="1400" dirty="0"/>
              <a:t>, 68AD, denarius, Vienne (?), Gaul, SALVS GENERIS HVMANIS Victory with wreath and palm, left on globe. / SPQR in wreath. </a:t>
            </a:r>
            <a:r>
              <a:rPr lang="en-GB" sz="1400" b="1" dirty="0"/>
              <a:t>RIC 72</a:t>
            </a:r>
            <a:r>
              <a:rPr lang="en-GB" sz="1400" dirty="0"/>
              <a:t>.</a:t>
            </a:r>
          </a:p>
        </p:txBody>
      </p:sp>
      <p:sp>
        <p:nvSpPr>
          <p:cNvPr id="7" name="Content Placeholder 2"/>
          <p:cNvSpPr txBox="1">
            <a:spLocks/>
          </p:cNvSpPr>
          <p:nvPr/>
        </p:nvSpPr>
        <p:spPr>
          <a:xfrm>
            <a:off x="5220072" y="5297632"/>
            <a:ext cx="3744416" cy="1083696"/>
          </a:xfrm>
          <a:prstGeom prst="rect">
            <a:avLst/>
          </a:prstGeom>
        </p:spPr>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a:t>Dio suggests oppressive financial burdens in Gaul and Britian.</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Irrational Reaction of Nero?</a:t>
            </a:r>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r>
              <a:rPr lang="en-GB" dirty="0" err="1"/>
              <a:t>Vindex</a:t>
            </a:r>
            <a:r>
              <a:rPr lang="en-GB" dirty="0"/>
              <a:t> had no legionary forces, and there was no reason to doubt the loyalty of the urban cohort stationed at </a:t>
            </a:r>
            <a:r>
              <a:rPr lang="en-GB" dirty="0" err="1"/>
              <a:t>Lugdunum</a:t>
            </a:r>
            <a:r>
              <a:rPr lang="en-GB" dirty="0"/>
              <a:t>. </a:t>
            </a:r>
          </a:p>
          <a:p>
            <a:pPr>
              <a:buNone/>
            </a:pPr>
            <a:endParaRPr lang="en-GB" sz="1400" dirty="0"/>
          </a:p>
          <a:p>
            <a:pPr marL="0">
              <a:buNone/>
            </a:pPr>
            <a:r>
              <a:rPr lang="en-GB" dirty="0"/>
              <a:t>“…</a:t>
            </a:r>
            <a:r>
              <a:rPr lang="en-GB" dirty="0" err="1"/>
              <a:t>Vindex</a:t>
            </a:r>
            <a:r>
              <a:rPr lang="en-GB" dirty="0"/>
              <a:t>, a general in Gaul, revolted against Nero. It is said, in fact, that even before the open rebellion Galba received letters from </a:t>
            </a:r>
            <a:r>
              <a:rPr lang="en-GB" dirty="0" err="1"/>
              <a:t>Vindex</a:t>
            </a:r>
            <a:r>
              <a:rPr lang="en-GB" dirty="0"/>
              <a:t>, and that he neither put any trust in them nor gave accusing information about them, although other provincial governors sent to Nero the letters written to them, and thus did all they could to ruin the enterprise of </a:t>
            </a:r>
            <a:r>
              <a:rPr lang="en-GB" dirty="0" err="1"/>
              <a:t>Vindex</a:t>
            </a:r>
            <a:r>
              <a:rPr lang="en-GB" dirty="0"/>
              <a:t>… soon as he learned what Galba had done — Nero had just taken his bath and was at breakfast — he overturned his table. However, after the Senate had voted Galba an enemy, Nero, with a desire to jest and put on a bold countenance with his friends.” - </a:t>
            </a:r>
            <a:r>
              <a:rPr lang="en-GB" b="1" dirty="0"/>
              <a:t>Plutarch </a:t>
            </a:r>
            <a:r>
              <a:rPr lang="en-GB" b="1" i="1" dirty="0"/>
              <a:t>Life of Galba </a:t>
            </a:r>
            <a:r>
              <a:rPr lang="en-GB" b="1" dirty="0"/>
              <a:t>4.2, 5.3-4</a:t>
            </a:r>
            <a:r>
              <a:rPr lang="en-GB" dirty="0"/>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Unfolding Events</a:t>
            </a:r>
          </a:p>
        </p:txBody>
      </p:sp>
      <p:sp>
        <p:nvSpPr>
          <p:cNvPr id="3" name="Content Placeholder 2"/>
          <p:cNvSpPr>
            <a:spLocks noGrp="1"/>
          </p:cNvSpPr>
          <p:nvPr>
            <p:ph sz="quarter" idx="1"/>
          </p:nvPr>
        </p:nvSpPr>
        <p:spPr>
          <a:xfrm>
            <a:off x="179512" y="1527048"/>
            <a:ext cx="5112568" cy="5142312"/>
          </a:xfrm>
        </p:spPr>
        <p:txBody>
          <a:bodyPr>
            <a:normAutofit fontScale="92500" lnSpcReduction="20000"/>
          </a:bodyPr>
          <a:lstStyle/>
          <a:p>
            <a:r>
              <a:rPr lang="en-GB" dirty="0"/>
              <a:t>Galba has the support of one legion, and starts to raise troops in Spain. </a:t>
            </a:r>
          </a:p>
          <a:p>
            <a:endParaRPr lang="en-GB" sz="600" dirty="0"/>
          </a:p>
          <a:p>
            <a:r>
              <a:rPr lang="en-GB" dirty="0" err="1"/>
              <a:t>Clodius</a:t>
            </a:r>
            <a:r>
              <a:rPr lang="en-GB" dirty="0"/>
              <a:t> </a:t>
            </a:r>
            <a:r>
              <a:rPr lang="en-GB" dirty="0" err="1"/>
              <a:t>Macer</a:t>
            </a:r>
            <a:r>
              <a:rPr lang="en-GB" dirty="0"/>
              <a:t>, the legate of one legion in Africa, also revolts. </a:t>
            </a:r>
          </a:p>
          <a:p>
            <a:endParaRPr lang="en-GB" sz="600" dirty="0"/>
          </a:p>
          <a:p>
            <a:r>
              <a:rPr lang="en-GB" dirty="0" err="1"/>
              <a:t>Verginius</a:t>
            </a:r>
            <a:r>
              <a:rPr lang="en-GB" dirty="0"/>
              <a:t> Rufus, governor of Germania Superior, defeats the forces of </a:t>
            </a:r>
            <a:r>
              <a:rPr lang="en-GB" dirty="0" err="1"/>
              <a:t>Vindex</a:t>
            </a:r>
            <a:r>
              <a:rPr lang="en-GB" dirty="0"/>
              <a:t>, who commits suicide. </a:t>
            </a:r>
          </a:p>
          <a:p>
            <a:endParaRPr lang="en-GB" sz="600" dirty="0"/>
          </a:p>
          <a:p>
            <a:r>
              <a:rPr lang="en-GB" dirty="0" err="1"/>
              <a:t>Verginius</a:t>
            </a:r>
            <a:r>
              <a:rPr lang="en-GB" dirty="0"/>
              <a:t> Rufus‘ troops declare him emperor, though he declines and argues that the Princeps should be chosen by the Senate and people. </a:t>
            </a:r>
          </a:p>
          <a:p>
            <a:endParaRPr lang="en-GB" dirty="0"/>
          </a:p>
        </p:txBody>
      </p:sp>
      <p:pic>
        <p:nvPicPr>
          <p:cNvPr id="4" name="Picture 3"/>
          <p:cNvPicPr>
            <a:picLocks noChangeAspect="1"/>
          </p:cNvPicPr>
          <p:nvPr/>
        </p:nvPicPr>
        <p:blipFill>
          <a:blip r:embed="rId2"/>
          <a:stretch>
            <a:fillRect/>
          </a:stretch>
        </p:blipFill>
        <p:spPr>
          <a:xfrm>
            <a:off x="5508104" y="1527048"/>
            <a:ext cx="3328048" cy="2489538"/>
          </a:xfrm>
          <a:prstGeom prst="rect">
            <a:avLst/>
          </a:prstGeom>
        </p:spPr>
      </p:pic>
      <p:pic>
        <p:nvPicPr>
          <p:cNvPr id="5" name="Picture 4"/>
          <p:cNvPicPr>
            <a:picLocks noChangeAspect="1"/>
          </p:cNvPicPr>
          <p:nvPr/>
        </p:nvPicPr>
        <p:blipFill>
          <a:blip r:embed="rId3"/>
          <a:stretch>
            <a:fillRect/>
          </a:stretch>
        </p:blipFill>
        <p:spPr>
          <a:xfrm>
            <a:off x="5508104" y="4098204"/>
            <a:ext cx="3328048" cy="266867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Preparations</a:t>
            </a:r>
          </a:p>
        </p:txBody>
      </p:sp>
      <p:sp>
        <p:nvSpPr>
          <p:cNvPr id="3" name="Content Placeholder 2"/>
          <p:cNvSpPr>
            <a:spLocks noGrp="1"/>
          </p:cNvSpPr>
          <p:nvPr>
            <p:ph sz="quarter" idx="1"/>
          </p:nvPr>
        </p:nvSpPr>
        <p:spPr>
          <a:xfrm>
            <a:off x="179512" y="1628800"/>
            <a:ext cx="8784976" cy="4896544"/>
          </a:xfrm>
        </p:spPr>
        <p:txBody>
          <a:bodyPr>
            <a:normAutofit fontScale="92500" lnSpcReduction="20000"/>
          </a:bodyPr>
          <a:lstStyle/>
          <a:p>
            <a:pPr marL="0">
              <a:buNone/>
            </a:pPr>
            <a:r>
              <a:rPr lang="en-GB" dirty="0"/>
              <a:t>“In his first military preparations he was mainly concerned with finding enough wagons to carry his stage equipment and arranging for the concubines who would accompany him to have male haircuts and be issued with Amazonian shields and axes.” – </a:t>
            </a:r>
            <a:r>
              <a:rPr lang="en-GB" b="1" dirty="0"/>
              <a:t>Suetonius </a:t>
            </a:r>
            <a:r>
              <a:rPr lang="en-GB" b="1" i="1" dirty="0"/>
              <a:t>Nero </a:t>
            </a:r>
            <a:r>
              <a:rPr lang="en-GB" b="1" dirty="0"/>
              <a:t>44. </a:t>
            </a:r>
          </a:p>
          <a:p>
            <a:pPr>
              <a:buNone/>
            </a:pPr>
            <a:endParaRPr lang="en-GB" sz="1300" dirty="0"/>
          </a:p>
          <a:p>
            <a:r>
              <a:rPr lang="en-GB" dirty="0"/>
              <a:t>He had the Senate declare Galba a public enemy. </a:t>
            </a:r>
          </a:p>
          <a:p>
            <a:endParaRPr lang="en-GB" sz="1300" dirty="0"/>
          </a:p>
          <a:p>
            <a:r>
              <a:rPr lang="en-GB" dirty="0"/>
              <a:t>Summoned back units from Illyricum, Germany and Britain that were heading eastwards for planned campaign in Caucasus region. </a:t>
            </a:r>
          </a:p>
          <a:p>
            <a:endParaRPr lang="en-GB" sz="1300" dirty="0"/>
          </a:p>
          <a:p>
            <a:r>
              <a:rPr lang="en-GB" dirty="0"/>
              <a:t>He recruited a legion, the First </a:t>
            </a:r>
            <a:r>
              <a:rPr lang="en-GB" dirty="0" err="1"/>
              <a:t>Adiutrix</a:t>
            </a:r>
            <a:r>
              <a:rPr lang="en-GB" dirty="0"/>
              <a:t>, from the fleet at </a:t>
            </a:r>
            <a:r>
              <a:rPr lang="en-GB" dirty="0" err="1"/>
              <a:t>Misenum</a:t>
            </a:r>
            <a:r>
              <a:rPr lang="en-GB" dirty="0"/>
              <a:t> and other troops in Rome - these were stationed in northern Italy under Petronius </a:t>
            </a:r>
            <a:r>
              <a:rPr lang="en-GB" dirty="0" err="1"/>
              <a:t>Turpilianus</a:t>
            </a:r>
            <a:r>
              <a:rPr lang="en-GB" dirty="0"/>
              <a:t>.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Untenable Position</a:t>
            </a:r>
          </a:p>
        </p:txBody>
      </p:sp>
      <p:sp>
        <p:nvSpPr>
          <p:cNvPr id="3" name="Content Placeholder 2"/>
          <p:cNvSpPr>
            <a:spLocks noGrp="1"/>
          </p:cNvSpPr>
          <p:nvPr>
            <p:ph sz="quarter" idx="1"/>
          </p:nvPr>
        </p:nvSpPr>
        <p:spPr>
          <a:xfrm>
            <a:off x="301752" y="1527047"/>
            <a:ext cx="8503920" cy="4648465"/>
          </a:xfrm>
        </p:spPr>
        <p:txBody>
          <a:bodyPr>
            <a:normAutofit fontScale="92500"/>
          </a:bodyPr>
          <a:lstStyle/>
          <a:p>
            <a:pPr marL="0">
              <a:buNone/>
            </a:pPr>
            <a:r>
              <a:rPr lang="en-GB" dirty="0"/>
              <a:t>“On learning that Petronius, whom he had sent ahead against the rebels with the larger portion of the army, had also take up the cause of Galba, Nero rested no further hope in arms.” – </a:t>
            </a:r>
            <a:r>
              <a:rPr lang="en-GB" b="1" dirty="0" err="1"/>
              <a:t>Dio</a:t>
            </a:r>
            <a:r>
              <a:rPr lang="en-GB" b="1" dirty="0"/>
              <a:t> Cassius 63.27.1a. </a:t>
            </a:r>
            <a:r>
              <a:rPr lang="en-GB" dirty="0"/>
              <a:t>(However, Tacitus (</a:t>
            </a:r>
            <a:r>
              <a:rPr lang="en-GB" b="1" i="1" dirty="0"/>
              <a:t>Hist. </a:t>
            </a:r>
            <a:r>
              <a:rPr lang="en-GB" b="1" dirty="0"/>
              <a:t>1.6</a:t>
            </a:r>
            <a:r>
              <a:rPr lang="en-GB" dirty="0"/>
              <a:t>)</a:t>
            </a:r>
            <a:r>
              <a:rPr lang="en-GB" b="1" dirty="0"/>
              <a:t> </a:t>
            </a:r>
            <a:r>
              <a:rPr lang="en-GB" dirty="0"/>
              <a:t>notes that Petronius is later executed by Galba as being one of ‘Nero‘s generals’). </a:t>
            </a:r>
          </a:p>
          <a:p>
            <a:pPr marL="0">
              <a:buNone/>
            </a:pPr>
            <a:endParaRPr lang="en-GB" sz="1200" dirty="0"/>
          </a:p>
          <a:p>
            <a:pPr marL="0">
              <a:buNone/>
            </a:pPr>
            <a:r>
              <a:rPr lang="en-GB" dirty="0"/>
              <a:t>“…and then crossed to the </a:t>
            </a:r>
            <a:r>
              <a:rPr lang="en-GB" dirty="0" err="1"/>
              <a:t>Servilian</a:t>
            </a:r>
            <a:r>
              <a:rPr lang="en-GB" dirty="0"/>
              <a:t> gardens, where he tried to persuade the tribunes and centurions of the praetorians to flee with him – because his most faithful freedman had gone ahead to equip a fleet at Ostia…” – </a:t>
            </a:r>
            <a:r>
              <a:rPr lang="en-GB" b="1" dirty="0"/>
              <a:t>Suetonius </a:t>
            </a:r>
            <a:r>
              <a:rPr lang="en-GB" b="1" i="1" dirty="0"/>
              <a:t>Nero </a:t>
            </a:r>
            <a:r>
              <a:rPr lang="en-GB" b="1" dirty="0"/>
              <a:t>47</a:t>
            </a:r>
            <a:r>
              <a:rPr lang="en-GB" dirty="0"/>
              <a:t>.</a:t>
            </a:r>
            <a:r>
              <a:rPr lang="en-GB" b="1" dirty="0"/>
              <a:t> </a:t>
            </a:r>
            <a:endParaRPr lang="en-GB" dirty="0"/>
          </a:p>
        </p:txBody>
      </p:sp>
      <p:sp>
        <p:nvSpPr>
          <p:cNvPr id="6" name="Content Placeholder 3">
            <a:extLst>
              <a:ext uri="{FF2B5EF4-FFF2-40B4-BE49-F238E27FC236}">
                <a16:creationId xmlns:a16="http://schemas.microsoft.com/office/drawing/2014/main" id="{A74C42F3-C8FC-4DB9-B727-3B648DD017A3}"/>
              </a:ext>
            </a:extLst>
          </p:cNvPr>
          <p:cNvSpPr txBox="1">
            <a:spLocks/>
          </p:cNvSpPr>
          <p:nvPr/>
        </p:nvSpPr>
        <p:spPr>
          <a:xfrm>
            <a:off x="301625" y="1527175"/>
            <a:ext cx="8504238" cy="4702826"/>
          </a:xfrm>
          <a:prstGeom prst="rect">
            <a:avLst/>
          </a:prstGeom>
          <a:solidFill>
            <a:srgbClr val="3AEF31"/>
          </a:solidFill>
        </p:spPr>
        <p:txBody>
          <a:bodyPr vert="horz" wrap="square">
            <a:sp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buClr>
                <a:srgbClr val="D16349"/>
              </a:buClr>
            </a:pPr>
            <a:r>
              <a:rPr lang="en-GB" sz="2600">
                <a:solidFill>
                  <a:prstClr val="black"/>
                </a:solidFill>
              </a:rPr>
              <a:t>The Praetorian Prefect Nymphidius Sabinus convinced the Guard to declare for Galba. Tigellinus had been ill and playing a subordinate role. He ingratiates himself with Galba‘s legate Vinius. </a:t>
            </a:r>
          </a:p>
          <a:p>
            <a:pPr defTabSz="914400">
              <a:buClr>
                <a:srgbClr val="D16349"/>
              </a:buClr>
            </a:pPr>
            <a:endParaRPr lang="en-GB" sz="700">
              <a:solidFill>
                <a:prstClr val="black"/>
              </a:solidFill>
            </a:endParaRPr>
          </a:p>
          <a:p>
            <a:pPr defTabSz="914400">
              <a:buClr>
                <a:srgbClr val="D16349"/>
              </a:buClr>
            </a:pPr>
            <a:r>
              <a:rPr lang="en-GB" sz="2600">
                <a:solidFill>
                  <a:prstClr val="black"/>
                </a:solidFill>
              </a:rPr>
              <a:t>“[Nero] woke at midnight to find that his bodyguard had deserted him… [palace is abandoned]… a runner brought a letter to Phaon. Nero tore it from the man‘s hand and read that, having been declared a public enemy by the Senate, he would be punished in the ancient style [flogged to death naked with sticks] when arrested.” – </a:t>
            </a:r>
            <a:r>
              <a:rPr lang="en-GB" sz="2600" b="1">
                <a:solidFill>
                  <a:prstClr val="black"/>
                </a:solidFill>
              </a:rPr>
              <a:t>Suetonius</a:t>
            </a:r>
            <a:r>
              <a:rPr lang="en-GB" sz="2600" b="1" i="1">
                <a:solidFill>
                  <a:prstClr val="black"/>
                </a:solidFill>
              </a:rPr>
              <a:t> Nero </a:t>
            </a:r>
            <a:r>
              <a:rPr lang="en-GB" sz="2600" b="1">
                <a:solidFill>
                  <a:prstClr val="black"/>
                </a:solidFill>
              </a:rPr>
              <a:t>47-49</a:t>
            </a:r>
            <a:r>
              <a:rPr lang="en-GB" sz="2600">
                <a:solidFill>
                  <a:prstClr val="black"/>
                </a:solidFill>
              </a:rPr>
              <a:t>.</a:t>
            </a:r>
            <a:r>
              <a:rPr lang="en-GB" sz="2600" b="1">
                <a:solidFill>
                  <a:prstClr val="black"/>
                </a:solidFill>
              </a:rPr>
              <a:t> </a:t>
            </a:r>
            <a:endParaRPr lang="en-GB" sz="26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640960" cy="6124754"/>
          </a:xfrm>
          <a:prstGeom prst="rect">
            <a:avLst/>
          </a:prstGeom>
        </p:spPr>
        <p:txBody>
          <a:bodyPr wrap="square">
            <a:spAutoFit/>
          </a:bodyPr>
          <a:lstStyle/>
          <a:p>
            <a:r>
              <a:rPr lang="en-GB" sz="2200" dirty="0"/>
              <a:t>“Finally, when his companions unanimously insisted on his trying to escape from the unhappy fate… he ordered them to dig a grave at once… As they bustled about obediently, he mumbled through his tears, </a:t>
            </a:r>
            <a:r>
              <a:rPr lang="en-GB" sz="2200" b="1" dirty="0"/>
              <a:t>‘Dead! And so great an artist!’</a:t>
            </a:r>
            <a:r>
              <a:rPr lang="en-GB" sz="2200" dirty="0"/>
              <a:t>… Then, with the help of his secretary </a:t>
            </a:r>
            <a:r>
              <a:rPr lang="en-GB" sz="2200" dirty="0" err="1"/>
              <a:t>Epaphroditus</a:t>
            </a:r>
            <a:r>
              <a:rPr lang="en-GB" sz="2200" dirty="0"/>
              <a:t>, he stabbed himself in the throat and was already half-dead when a cavalry officer entered pretending to have rushed to his rescue, and staunched the wound with his cloak. Nero muttered, ‘</a:t>
            </a:r>
            <a:r>
              <a:rPr lang="en-GB" sz="2200" b="1" dirty="0"/>
              <a:t>Too late! But, ah, what devotion!’ </a:t>
            </a:r>
            <a:r>
              <a:rPr lang="en-GB" sz="2200" dirty="0"/>
              <a:t>So speaking, he died, with his </a:t>
            </a:r>
            <a:r>
              <a:rPr lang="en-GB" sz="2200" b="1" dirty="0"/>
              <a:t>eyes glazed and bulging from their sockets</a:t>
            </a:r>
            <a:r>
              <a:rPr lang="en-GB" sz="2200" dirty="0"/>
              <a:t>, a sight which horrified everybody present.” - </a:t>
            </a:r>
            <a:r>
              <a:rPr lang="en-GB" sz="2200" b="1" dirty="0"/>
              <a:t>Suetonius </a:t>
            </a:r>
            <a:r>
              <a:rPr lang="en-GB" sz="2200" b="1" i="1" dirty="0"/>
              <a:t>Nero </a:t>
            </a:r>
            <a:r>
              <a:rPr lang="en-GB" sz="2200" b="1" dirty="0"/>
              <a:t>49. </a:t>
            </a:r>
          </a:p>
          <a:p>
            <a:endParaRPr lang="en-GB" b="1" dirty="0"/>
          </a:p>
          <a:p>
            <a:r>
              <a:rPr lang="en-GB" sz="2200" dirty="0"/>
              <a:t>“He [Nero], then, realising that they were coming near, commanded his companions to kill him. And when they refused, he murmured a groan and said: ‘I alone have neither friend nor foe.’ By this time the cavalry were close at hand, and so he killed himself, after uttering that oft-quoted remark: </a:t>
            </a:r>
            <a:r>
              <a:rPr lang="en-GB" sz="2200" b="1" dirty="0"/>
              <a:t>‘Jupiter, what an artist perishes in me!’ </a:t>
            </a:r>
            <a:r>
              <a:rPr lang="en-GB" sz="2200" dirty="0"/>
              <a:t>And as he lingered in his agony, </a:t>
            </a:r>
            <a:r>
              <a:rPr lang="en-GB" sz="2200" dirty="0" err="1"/>
              <a:t>Epaphroditus</a:t>
            </a:r>
            <a:r>
              <a:rPr lang="en-GB" sz="2200" dirty="0"/>
              <a:t> dealt him the finishing stroke.” – </a:t>
            </a:r>
            <a:r>
              <a:rPr lang="en-GB" sz="2200" b="1" dirty="0" err="1"/>
              <a:t>Dio</a:t>
            </a:r>
            <a:r>
              <a:rPr lang="en-GB" sz="2200" b="1" dirty="0"/>
              <a:t> Cassius 63.29.2. </a:t>
            </a:r>
            <a:endParaRPr lang="en-GB" sz="2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196752"/>
            <a:ext cx="8352928"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Nero’s Death</a:t>
            </a:r>
          </a:p>
          <a:p>
            <a:pPr marL="274320" indent="-274320" algn="ctr">
              <a:spcBef>
                <a:spcPct val="20000"/>
              </a:spcBef>
              <a:buClr>
                <a:srgbClr val="D16349"/>
              </a:buClr>
              <a:buSzPct val="85000"/>
              <a:defRPr/>
            </a:pPr>
            <a:r>
              <a:rPr lang="en-GB" sz="6000" b="1" dirty="0">
                <a:solidFill>
                  <a:prstClr val="black"/>
                </a:solidFill>
              </a:rPr>
              <a:t>and its Reception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35986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79512" y="980728"/>
            <a:ext cx="8784976" cy="5877272"/>
          </a:xfrm>
          <a:prstGeom prst="rect">
            <a:avLst/>
          </a:prstGeom>
        </p:spPr>
        <p:txBody>
          <a:bodyPr>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dirty="0"/>
              <a:t>“The death of Nero, after the first outburst of joy with which it had been greeted, soon aroused conflicting feelings not only among the senators, the people, and the soldiers in the city, but also among the generals and troops abroad… the </a:t>
            </a:r>
            <a:r>
              <a:rPr lang="en-GB" b="1" dirty="0">
                <a:solidFill>
                  <a:srgbClr val="0070C0"/>
                </a:solidFill>
              </a:rPr>
              <a:t>Senate was overjoyed</a:t>
            </a:r>
            <a:r>
              <a:rPr lang="en-GB" dirty="0"/>
              <a:t>… The </a:t>
            </a:r>
            <a:r>
              <a:rPr lang="en-GB" b="1" dirty="0">
                <a:solidFill>
                  <a:srgbClr val="0070C0"/>
                </a:solidFill>
              </a:rPr>
              <a:t>joy of leading knights </a:t>
            </a:r>
            <a:r>
              <a:rPr lang="en-GB" dirty="0"/>
              <a:t>was not much less than the Senate’s. </a:t>
            </a:r>
            <a:r>
              <a:rPr lang="en-GB" b="1" dirty="0">
                <a:solidFill>
                  <a:srgbClr val="0070C0"/>
                </a:solidFill>
              </a:rPr>
              <a:t>Respectable citizens… attached to great families, clients or freedmen who had seen their patrons condemned or exiled now revived their hopes</a:t>
            </a:r>
            <a:r>
              <a:rPr lang="en-GB" dirty="0"/>
              <a:t>. The </a:t>
            </a:r>
            <a:r>
              <a:rPr lang="en-GB" b="1" dirty="0">
                <a:solidFill>
                  <a:srgbClr val="FF0000"/>
                </a:solidFill>
              </a:rPr>
              <a:t>base mob</a:t>
            </a:r>
            <a:r>
              <a:rPr lang="en-GB" dirty="0"/>
              <a:t>, who had grown familiar with the pleasures of the theatre and the circus, the </a:t>
            </a:r>
            <a:r>
              <a:rPr lang="en-GB" b="1" dirty="0">
                <a:solidFill>
                  <a:srgbClr val="FF0000"/>
                </a:solidFill>
              </a:rPr>
              <a:t>most degraded of slaves</a:t>
            </a:r>
            <a:r>
              <a:rPr lang="en-GB" dirty="0"/>
              <a:t>, and </a:t>
            </a:r>
            <a:r>
              <a:rPr lang="en-GB" b="1" dirty="0">
                <a:solidFill>
                  <a:srgbClr val="FF0000"/>
                </a:solidFill>
              </a:rPr>
              <a:t>men who had squandered their property and lived on Nero’s notable bounty</a:t>
            </a:r>
            <a:r>
              <a:rPr lang="en-GB" dirty="0"/>
              <a:t>, all were miserable…” – </a:t>
            </a:r>
            <a:r>
              <a:rPr lang="en-GB" b="1" dirty="0"/>
              <a:t>Tac. </a:t>
            </a:r>
            <a:r>
              <a:rPr lang="en-GB" b="1" i="1" dirty="0"/>
              <a:t>Hist. </a:t>
            </a:r>
            <a:r>
              <a:rPr lang="en-GB" b="1" dirty="0"/>
              <a:t>1.4</a:t>
            </a:r>
            <a:r>
              <a:rPr lang="en-GB" dirty="0"/>
              <a:t>.</a:t>
            </a:r>
            <a:r>
              <a:rPr lang="en-GB" b="1" dirty="0"/>
              <a:t> </a:t>
            </a:r>
          </a:p>
          <a:p>
            <a:pPr marL="0">
              <a:buFont typeface="Wingdings 2"/>
              <a:buNone/>
            </a:pPr>
            <a:endParaRPr lang="en-GB" sz="500" b="1" dirty="0"/>
          </a:p>
          <a:p>
            <a:pPr marL="0">
              <a:buFont typeface="Wingdings 2"/>
              <a:buNone/>
            </a:pPr>
            <a:r>
              <a:rPr lang="en-GB" dirty="0"/>
              <a:t>“…and such was the public rejoicing that the people put on liberty-caps and ran about all over the city. Yet there were some who for a long time </a:t>
            </a:r>
            <a:r>
              <a:rPr lang="en-GB" b="1" dirty="0">
                <a:solidFill>
                  <a:srgbClr val="FF0000"/>
                </a:solidFill>
              </a:rPr>
              <a:t>decorated his tomb with spring and summer flowers, and now produced his statues on the rostra in the fringed toga</a:t>
            </a:r>
            <a:r>
              <a:rPr lang="en-GB" dirty="0">
                <a:solidFill>
                  <a:srgbClr val="FF0000"/>
                </a:solidFill>
              </a:rPr>
              <a:t>, </a:t>
            </a:r>
            <a:r>
              <a:rPr lang="en-GB" dirty="0"/>
              <a:t>and now his edicts, as if he were still…” – </a:t>
            </a:r>
            <a:r>
              <a:rPr lang="en-GB" b="1" dirty="0"/>
              <a:t>Suet. </a:t>
            </a:r>
            <a:r>
              <a:rPr lang="en-GB" b="1" i="1" dirty="0"/>
              <a:t>Nero </a:t>
            </a:r>
            <a:r>
              <a:rPr lang="en-GB" b="1" dirty="0"/>
              <a:t>57.1-2</a:t>
            </a:r>
            <a:r>
              <a:rPr lang="en-GB" dirty="0"/>
              <a:t>.</a:t>
            </a:r>
          </a:p>
        </p:txBody>
      </p:sp>
      <p:sp>
        <p:nvSpPr>
          <p:cNvPr id="3" name="Title 1"/>
          <p:cNvSpPr txBox="1">
            <a:spLocks/>
          </p:cNvSpPr>
          <p:nvPr/>
        </p:nvSpPr>
        <p:spPr>
          <a:xfrm>
            <a:off x="301752" y="228600"/>
            <a:ext cx="8534400" cy="60811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a:t>Public Reaction in Rome</a:t>
            </a:r>
          </a:p>
        </p:txBody>
      </p:sp>
      <p:sp>
        <p:nvSpPr>
          <p:cNvPr id="4" name="Rectangle 3">
            <a:extLst>
              <a:ext uri="{FF2B5EF4-FFF2-40B4-BE49-F238E27FC236}">
                <a16:creationId xmlns:a16="http://schemas.microsoft.com/office/drawing/2014/main" id="{D8F87954-312E-4299-8349-5C12E32C94EC}"/>
              </a:ext>
            </a:extLst>
          </p:cNvPr>
          <p:cNvSpPr/>
          <p:nvPr/>
        </p:nvSpPr>
        <p:spPr>
          <a:xfrm>
            <a:off x="176464" y="1988840"/>
            <a:ext cx="8784976" cy="3046988"/>
          </a:xfrm>
          <a:prstGeom prst="rect">
            <a:avLst/>
          </a:prstGeom>
          <a:solidFill>
            <a:schemeClr val="accent3">
              <a:lumMod val="40000"/>
              <a:lumOff val="60000"/>
            </a:schemeClr>
          </a:solidFill>
        </p:spPr>
        <p:txBody>
          <a:bodyPr wrap="square">
            <a:spAutoFit/>
          </a:bodyPr>
          <a:lstStyle/>
          <a:p>
            <a:r>
              <a:rPr lang="en-GB" sz="2600" dirty="0"/>
              <a:t>“…Nay more, </a:t>
            </a:r>
            <a:r>
              <a:rPr lang="en-GB" sz="2600" dirty="0" err="1"/>
              <a:t>Vologaesus</a:t>
            </a:r>
            <a:r>
              <a:rPr lang="en-GB" sz="2600" dirty="0"/>
              <a:t>, king of the Parthians, when he sent envoys to the senate to renew his alliance, earnestly begged this too, that honour be paid to the memory of Nero…” – </a:t>
            </a:r>
            <a:r>
              <a:rPr lang="en-GB" sz="2600" b="1" dirty="0"/>
              <a:t>Suet. </a:t>
            </a:r>
            <a:r>
              <a:rPr lang="en-GB" sz="2600" b="1" i="1" dirty="0"/>
              <a:t>Nero</a:t>
            </a:r>
            <a:r>
              <a:rPr lang="en-GB" sz="2600" b="1" dirty="0"/>
              <a:t> 57.1-2</a:t>
            </a:r>
            <a:r>
              <a:rPr lang="en-GB" sz="2600" dirty="0"/>
              <a:t>.</a:t>
            </a:r>
          </a:p>
          <a:p>
            <a:endParaRPr lang="en-GB" sz="1000" b="1" dirty="0"/>
          </a:p>
          <a:p>
            <a:r>
              <a:rPr lang="en-GB" sz="2600" b="1" dirty="0"/>
              <a:t>“</a:t>
            </a:r>
            <a:r>
              <a:rPr lang="en-GB" sz="2600" dirty="0"/>
              <a:t>Even now his subjects wish he were still alive, and most men believe that he is…” – </a:t>
            </a:r>
            <a:r>
              <a:rPr lang="en-GB" sz="2600" b="1" dirty="0"/>
              <a:t>Dio Chrysostom </a:t>
            </a:r>
            <a:r>
              <a:rPr lang="en-GB" sz="2600" b="1" i="1" dirty="0"/>
              <a:t>Orations </a:t>
            </a:r>
            <a:r>
              <a:rPr lang="en-GB" sz="2600" b="1" dirty="0"/>
              <a:t>21.10.</a:t>
            </a:r>
          </a:p>
        </p:txBody>
      </p:sp>
    </p:spTree>
    <p:extLst>
      <p:ext uri="{BB962C8B-B14F-4D97-AF65-F5344CB8AC3E}">
        <p14:creationId xmlns:p14="http://schemas.microsoft.com/office/powerpoint/2010/main" val="376396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Reaction of the Praetorians</a:t>
            </a:r>
          </a:p>
        </p:txBody>
      </p:sp>
      <p:sp>
        <p:nvSpPr>
          <p:cNvPr id="3" name="Content Placeholder 2"/>
          <p:cNvSpPr>
            <a:spLocks noGrp="1"/>
          </p:cNvSpPr>
          <p:nvPr>
            <p:ph sz="quarter" idx="1"/>
          </p:nvPr>
        </p:nvSpPr>
        <p:spPr>
          <a:xfrm>
            <a:off x="323528" y="1556792"/>
            <a:ext cx="8352928" cy="4968552"/>
          </a:xfrm>
        </p:spPr>
        <p:txBody>
          <a:bodyPr>
            <a:noAutofit/>
          </a:bodyPr>
          <a:lstStyle/>
          <a:p>
            <a:pPr marL="0">
              <a:buNone/>
            </a:pPr>
            <a:r>
              <a:rPr lang="en-GB" sz="3200" dirty="0"/>
              <a:t>“The troops of the city had long soaked themselves in allegiance to the Caesars, and it was more by pressure of intrigue than of their own inclination that they came to desert Nero. They soon realised that the donation promised in Galba‘s name was not to be paid to them… They had come to love the emperor’s [Nero‘s] vices as much as they had formerly feared their virtues.” - </a:t>
            </a:r>
            <a:r>
              <a:rPr lang="en-GB" sz="3200" b="1" dirty="0"/>
              <a:t>Tacitus </a:t>
            </a:r>
            <a:r>
              <a:rPr lang="en-GB" sz="3200" b="1" i="1" dirty="0"/>
              <a:t>Histories </a:t>
            </a:r>
            <a:r>
              <a:rPr lang="en-GB" sz="3200" b="1" dirty="0"/>
              <a:t>1.5. </a:t>
            </a:r>
            <a:endParaRPr lang="en-GB" sz="32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84784"/>
            <a:ext cx="8352928"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The Aftermath</a:t>
            </a:r>
            <a:endParaRPr lang="en-GB" sz="100" dirty="0">
              <a:solidFill>
                <a:prstClr val="black"/>
              </a:solidFill>
            </a:endParaRPr>
          </a:p>
        </p:txBody>
      </p:sp>
    </p:spTree>
    <p:extLst>
      <p:ext uri="{BB962C8B-B14F-4D97-AF65-F5344CB8AC3E}">
        <p14:creationId xmlns:p14="http://schemas.microsoft.com/office/powerpoint/2010/main" val="2449528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Year of the Four Emperors</a:t>
            </a:r>
          </a:p>
        </p:txBody>
      </p:sp>
      <p:sp>
        <p:nvSpPr>
          <p:cNvPr id="3" name="Content Placeholder 2"/>
          <p:cNvSpPr>
            <a:spLocks noGrp="1"/>
          </p:cNvSpPr>
          <p:nvPr>
            <p:ph sz="quarter" idx="1"/>
          </p:nvPr>
        </p:nvSpPr>
        <p:spPr>
          <a:xfrm>
            <a:off x="179512" y="1527048"/>
            <a:ext cx="8712968" cy="4572000"/>
          </a:xfrm>
        </p:spPr>
        <p:txBody>
          <a:bodyPr>
            <a:normAutofit/>
          </a:bodyPr>
          <a:lstStyle/>
          <a:p>
            <a:r>
              <a:rPr lang="en-GB" sz="2250" dirty="0"/>
              <a:t>This period spans from the death of Nero (9</a:t>
            </a:r>
            <a:r>
              <a:rPr lang="en-GB" sz="2250" baseline="30000" dirty="0"/>
              <a:t>th</a:t>
            </a:r>
            <a:r>
              <a:rPr lang="en-GB" sz="2250" dirty="0"/>
              <a:t> June AD 68) until the final victory of the supporters of Vespasian (21</a:t>
            </a:r>
            <a:r>
              <a:rPr lang="en-GB" sz="2250" baseline="30000" dirty="0"/>
              <a:t>st</a:t>
            </a:r>
            <a:r>
              <a:rPr lang="en-GB" sz="2250" dirty="0"/>
              <a:t> December AD 69). Resulting in bloody competition for Imperial power.</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9208" y="2780928"/>
            <a:ext cx="8496944" cy="35316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89325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Otho</a:t>
            </a:r>
            <a:r>
              <a:rPr lang="en-GB" dirty="0"/>
              <a:t> and Nero</a:t>
            </a:r>
          </a:p>
        </p:txBody>
      </p:sp>
      <p:sp>
        <p:nvSpPr>
          <p:cNvPr id="3" name="Content Placeholder 2"/>
          <p:cNvSpPr>
            <a:spLocks noGrp="1"/>
          </p:cNvSpPr>
          <p:nvPr>
            <p:ph sz="quarter" idx="1"/>
          </p:nvPr>
        </p:nvSpPr>
        <p:spPr>
          <a:xfrm>
            <a:off x="251520" y="1527048"/>
            <a:ext cx="8712968" cy="5142312"/>
          </a:xfrm>
        </p:spPr>
        <p:txBody>
          <a:bodyPr>
            <a:normAutofit fontScale="92500"/>
          </a:bodyPr>
          <a:lstStyle/>
          <a:p>
            <a:r>
              <a:rPr lang="en-GB" dirty="0" err="1"/>
              <a:t>Otho</a:t>
            </a:r>
            <a:r>
              <a:rPr lang="en-GB" dirty="0"/>
              <a:t> becomes emperor after assassinating Galba on 15</a:t>
            </a:r>
            <a:r>
              <a:rPr lang="en-GB" baseline="30000" dirty="0"/>
              <a:t>th</a:t>
            </a:r>
            <a:r>
              <a:rPr lang="en-GB" dirty="0"/>
              <a:t> January AD 69.</a:t>
            </a:r>
          </a:p>
          <a:p>
            <a:pPr marL="0" indent="0">
              <a:buNone/>
            </a:pPr>
            <a:endParaRPr lang="en-GB" sz="1300" dirty="0"/>
          </a:p>
          <a:p>
            <a:pPr marL="0" indent="0">
              <a:buNone/>
            </a:pPr>
            <a:r>
              <a:rPr lang="en-GB" dirty="0"/>
              <a:t>“…he proceeded to the palace, where he received excessive congratulations and flattery from all present, making no protest when the crowd called him “Nero”; indeed, some historians record that he even added the cognomen Nero to some of his first official documents and letters to provincial governors. He certainly replaced some of Nero’s busts and statues, and reinstated some of his procurators and freedmen; in addition, his first act as emperor was to make a grant of 50 million sesterces for the completion of the Golden House.” – </a:t>
            </a:r>
            <a:r>
              <a:rPr lang="en-GB" b="1" dirty="0"/>
              <a:t>Suetonius </a:t>
            </a:r>
            <a:r>
              <a:rPr lang="en-GB" b="1" i="1" dirty="0" err="1"/>
              <a:t>Otho</a:t>
            </a:r>
            <a:r>
              <a:rPr lang="en-GB" b="1" i="1" dirty="0"/>
              <a:t> </a:t>
            </a:r>
            <a:r>
              <a:rPr lang="en-GB" b="1" dirty="0"/>
              <a:t>7</a:t>
            </a:r>
            <a:r>
              <a:rPr lang="en-GB" dirty="0"/>
              <a:t>. </a:t>
            </a:r>
          </a:p>
        </p:txBody>
      </p:sp>
    </p:spTree>
    <p:extLst>
      <p:ext uri="{BB962C8B-B14F-4D97-AF65-F5344CB8AC3E}">
        <p14:creationId xmlns:p14="http://schemas.microsoft.com/office/powerpoint/2010/main" val="1927760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Vitellius</a:t>
            </a:r>
            <a:r>
              <a:rPr lang="en-GB" dirty="0"/>
              <a:t> and Nero</a:t>
            </a:r>
          </a:p>
        </p:txBody>
      </p:sp>
      <p:sp>
        <p:nvSpPr>
          <p:cNvPr id="3" name="Content Placeholder 2"/>
          <p:cNvSpPr>
            <a:spLocks noGrp="1"/>
          </p:cNvSpPr>
          <p:nvPr>
            <p:ph sz="quarter" idx="1"/>
          </p:nvPr>
        </p:nvSpPr>
        <p:spPr>
          <a:xfrm>
            <a:off x="179512" y="1628800"/>
            <a:ext cx="8784976" cy="4896544"/>
          </a:xfrm>
        </p:spPr>
        <p:txBody>
          <a:bodyPr>
            <a:normAutofit fontScale="92500" lnSpcReduction="10000"/>
          </a:bodyPr>
          <a:lstStyle/>
          <a:p>
            <a:r>
              <a:rPr lang="en-GB" dirty="0"/>
              <a:t>Becomes emperor shortly after defeating </a:t>
            </a:r>
            <a:r>
              <a:rPr lang="en-GB" dirty="0" err="1"/>
              <a:t>Otho</a:t>
            </a:r>
            <a:r>
              <a:rPr lang="en-GB" dirty="0"/>
              <a:t> at </a:t>
            </a:r>
            <a:r>
              <a:rPr lang="en-GB" dirty="0" err="1"/>
              <a:t>Bedriacum</a:t>
            </a:r>
            <a:r>
              <a:rPr lang="en-GB" dirty="0"/>
              <a:t> (northern Italy) on April 14th AD 69, the latter commits suicide on the 16th. </a:t>
            </a:r>
          </a:p>
          <a:p>
            <a:pPr marL="0" indent="0">
              <a:buNone/>
            </a:pPr>
            <a:endParaRPr lang="en-GB" sz="1300" dirty="0"/>
          </a:p>
          <a:p>
            <a:pPr marL="0" indent="0">
              <a:buNone/>
            </a:pPr>
            <a:r>
              <a:rPr lang="en-GB" dirty="0"/>
              <a:t>“Paying less and less attention to all laws, human and divine, </a:t>
            </a:r>
            <a:r>
              <a:rPr lang="en-GB" dirty="0" err="1"/>
              <a:t>Vitellius</a:t>
            </a:r>
            <a:r>
              <a:rPr lang="en-GB" dirty="0"/>
              <a:t> next assumed the office of </a:t>
            </a:r>
            <a:r>
              <a:rPr lang="en-GB" dirty="0" err="1"/>
              <a:t>Pontifex</a:t>
            </a:r>
            <a:r>
              <a:rPr lang="en-GB" dirty="0"/>
              <a:t> Maximus… On the same occasion he announced his appointments for ten years ahead, and elected himself consul for life… [he made] commemorative offerings to Nero in the middle of the Campus </a:t>
            </a:r>
            <a:r>
              <a:rPr lang="en-GB" dirty="0" err="1"/>
              <a:t>Martius</a:t>
            </a:r>
            <a:r>
              <a:rPr lang="en-GB" dirty="0"/>
              <a:t>, amid a crowd of public priests… [</a:t>
            </a:r>
            <a:r>
              <a:rPr lang="en-GB" dirty="0" err="1"/>
              <a:t>Vitellius</a:t>
            </a:r>
            <a:r>
              <a:rPr lang="en-GB" dirty="0"/>
              <a:t> commands a popular flute player to] play “something of the Master’s”; when the player started on one of Nero’s solos, </a:t>
            </a:r>
            <a:r>
              <a:rPr lang="en-GB" dirty="0" err="1"/>
              <a:t>Vitellius</a:t>
            </a:r>
            <a:r>
              <a:rPr lang="en-GB" dirty="0"/>
              <a:t> jumped up delightedly and lead the applause.” – </a:t>
            </a:r>
            <a:r>
              <a:rPr lang="en-GB" b="1" dirty="0"/>
              <a:t>Suetonius </a:t>
            </a:r>
            <a:r>
              <a:rPr lang="en-GB" b="1" i="1" dirty="0" err="1"/>
              <a:t>Vitellius</a:t>
            </a:r>
            <a:r>
              <a:rPr lang="en-GB" b="1" i="1" dirty="0"/>
              <a:t> </a:t>
            </a:r>
            <a:r>
              <a:rPr lang="en-GB" b="1" dirty="0"/>
              <a:t>11</a:t>
            </a:r>
            <a:r>
              <a:rPr lang="en-GB" dirty="0"/>
              <a:t>. </a:t>
            </a:r>
          </a:p>
        </p:txBody>
      </p:sp>
    </p:spTree>
    <p:extLst>
      <p:ext uri="{BB962C8B-B14F-4D97-AF65-F5344CB8AC3E}">
        <p14:creationId xmlns:p14="http://schemas.microsoft.com/office/powerpoint/2010/main" val="4034185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214064" y="1656523"/>
            <a:ext cx="8770910" cy="4638260"/>
          </a:xfrm>
        </p:spPr>
        <p:txBody>
          <a:bodyPr>
            <a:normAutofit/>
          </a:bodyPr>
          <a:lstStyle/>
          <a:p>
            <a:r>
              <a:rPr lang="en-GB" dirty="0"/>
              <a:t>Griffin, M. 1984. </a:t>
            </a:r>
            <a:r>
              <a:rPr lang="en-GB" i="1" dirty="0"/>
              <a:t>Nero: The End of a Dynasty</a:t>
            </a:r>
            <a:r>
              <a:rPr lang="en-GB" dirty="0"/>
              <a:t>. London: Yale University Press. (chapter 10).</a:t>
            </a:r>
          </a:p>
          <a:p>
            <a:endParaRPr lang="en-GB" sz="500" dirty="0"/>
          </a:p>
          <a:p>
            <a:r>
              <a:rPr lang="en-GB" dirty="0" err="1"/>
              <a:t>McAlindon</a:t>
            </a:r>
            <a:r>
              <a:rPr lang="en-GB" dirty="0"/>
              <a:t>, D. 1956. ‘Senatorial Opposition to Claudius and Nero’, </a:t>
            </a:r>
            <a:r>
              <a:rPr lang="en-GB" i="1" dirty="0"/>
              <a:t>The American Journal of Philology </a:t>
            </a:r>
            <a:r>
              <a:rPr lang="en-GB" dirty="0"/>
              <a:t>77 (2): 113-132.</a:t>
            </a:r>
          </a:p>
          <a:p>
            <a:endParaRPr lang="en-GB" sz="500" dirty="0"/>
          </a:p>
          <a:p>
            <a:r>
              <a:rPr lang="en-GB" dirty="0" err="1"/>
              <a:t>Opper</a:t>
            </a:r>
            <a:r>
              <a:rPr lang="en-GB" dirty="0"/>
              <a:t>, T. 2021. </a:t>
            </a:r>
            <a:r>
              <a:rPr lang="en-GB" i="1" dirty="0"/>
              <a:t>Nero the man behind the myth</a:t>
            </a:r>
            <a:r>
              <a:rPr lang="en-GB" dirty="0"/>
              <a:t>. British Museum. </a:t>
            </a:r>
          </a:p>
          <a:p>
            <a:endParaRPr lang="en-GB" sz="500" dirty="0"/>
          </a:p>
          <a:p>
            <a:r>
              <a:rPr lang="en-GB" dirty="0" err="1"/>
              <a:t>Shotter</a:t>
            </a:r>
            <a:r>
              <a:rPr lang="en-GB" dirty="0"/>
              <a:t>, D. 2008. </a:t>
            </a:r>
            <a:r>
              <a:rPr lang="en-GB" i="1" dirty="0"/>
              <a:t>Nero Caesar Augustus: Emperor of Rome</a:t>
            </a:r>
            <a:r>
              <a:rPr lang="en-GB" dirty="0"/>
              <a:t>. Edinburgh: Longman. (chapters 8 and 9).</a:t>
            </a:r>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115</TotalTime>
  <Words>3179</Words>
  <Application>Microsoft Office PowerPoint</Application>
  <PresentationFormat>On-screen Show (4:3)</PresentationFormat>
  <Paragraphs>130</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Georgia</vt:lpstr>
      <vt:lpstr>Wingdings</vt:lpstr>
      <vt:lpstr>Wingdings 2</vt:lpstr>
      <vt:lpstr>Civic</vt:lpstr>
      <vt:lpstr>Murder, Mayhem and Megalomania: The Life and Times of the Emperor Nero</vt:lpstr>
      <vt:lpstr>Nero in Greece (AD 66-67)</vt:lpstr>
      <vt:lpstr>Panhellenic Games</vt:lpstr>
      <vt:lpstr>PowerPoint Presentation</vt:lpstr>
      <vt:lpstr>Death of Prominent men</vt:lpstr>
      <vt:lpstr>The Freedom of the Greeks</vt:lpstr>
      <vt:lpstr>Olympic Triumph</vt:lpstr>
      <vt:lpstr>PowerPoint Presentation</vt:lpstr>
      <vt:lpstr>Senators and Equestrians in the Arena</vt:lpstr>
      <vt:lpstr>Hostile Sources</vt:lpstr>
      <vt:lpstr>Cultural Attitudes</vt:lpstr>
      <vt:lpstr>Popular Reaction</vt:lpstr>
      <vt:lpstr>Modern Interpretations</vt:lpstr>
      <vt:lpstr>PowerPoint Presentation</vt:lpstr>
      <vt:lpstr>Revolt of Vindex</vt:lpstr>
      <vt:lpstr>Irrational Reaction of Nero?</vt:lpstr>
      <vt:lpstr>Unfolding Events</vt:lpstr>
      <vt:lpstr>Nero’s Preparations</vt:lpstr>
      <vt:lpstr>Untenable Position</vt:lpstr>
      <vt:lpstr>PowerPoint Presentation</vt:lpstr>
      <vt:lpstr>PowerPoint Presentation</vt:lpstr>
      <vt:lpstr>PowerPoint Presentation</vt:lpstr>
      <vt:lpstr>Reaction of the Praetorians</vt:lpstr>
      <vt:lpstr>PowerPoint Presentation</vt:lpstr>
      <vt:lpstr>Year of the Four Emperors</vt:lpstr>
      <vt:lpstr>Otho and Nero</vt:lpstr>
      <vt:lpstr>Vitellius and Nero</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Matthew Cobb</dc:creator>
  <cp:lastModifiedBy>Matthew Cobb</cp:lastModifiedBy>
  <cp:revision>17</cp:revision>
  <dcterms:created xsi:type="dcterms:W3CDTF">2021-10-03T19:08:16Z</dcterms:created>
  <dcterms:modified xsi:type="dcterms:W3CDTF">2021-10-05T08:54:03Z</dcterms:modified>
</cp:coreProperties>
</file>