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8.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7" r:id="rId2"/>
    <p:sldId id="258" r:id="rId3"/>
    <p:sldId id="259" r:id="rId4"/>
    <p:sldId id="260" r:id="rId5"/>
    <p:sldId id="261" r:id="rId6"/>
    <p:sldId id="262" r:id="rId7"/>
    <p:sldId id="263" r:id="rId8"/>
    <p:sldId id="264" r:id="rId9"/>
    <p:sldId id="265" r:id="rId10"/>
    <p:sldId id="266"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0545" autoAdjust="0"/>
  </p:normalViewPr>
  <p:slideViewPr>
    <p:cSldViewPr snapToGrid="0">
      <p:cViewPr>
        <p:scale>
          <a:sx n="46" d="100"/>
          <a:sy n="46" d="100"/>
        </p:scale>
        <p:origin x="1036"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ata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ata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ata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svg"/><Relationship Id="rId1" Type="http://schemas.openxmlformats.org/officeDocument/2006/relationships/image" Target="../media/image4.png"/><Relationship Id="rId4" Type="http://schemas.openxmlformats.org/officeDocument/2006/relationships/image" Target="../media/image7.svg"/></Relationships>
</file>

<file path=ppt/diagrams/_rels/drawing2.xml.rels><?xml version="1.0" encoding="UTF-8" standalone="yes"?>
<Relationships xmlns="http://schemas.openxmlformats.org/package/2006/relationships"><Relationship Id="rId8" Type="http://schemas.openxmlformats.org/officeDocument/2006/relationships/image" Target="../media/image15.svg"/><Relationship Id="rId3" Type="http://schemas.openxmlformats.org/officeDocument/2006/relationships/image" Target="../media/image10.png"/><Relationship Id="rId7" Type="http://schemas.openxmlformats.org/officeDocument/2006/relationships/image" Target="../media/image14.png"/><Relationship Id="rId2" Type="http://schemas.openxmlformats.org/officeDocument/2006/relationships/image" Target="../media/image9.svg"/><Relationship Id="rId1" Type="http://schemas.openxmlformats.org/officeDocument/2006/relationships/image" Target="../media/image8.png"/><Relationship Id="rId6" Type="http://schemas.openxmlformats.org/officeDocument/2006/relationships/image" Target="../media/image13.svg"/><Relationship Id="rId5" Type="http://schemas.openxmlformats.org/officeDocument/2006/relationships/image" Target="../media/image12.png"/><Relationship Id="rId4" Type="http://schemas.openxmlformats.org/officeDocument/2006/relationships/image" Target="../media/image11.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svg"/><Relationship Id="rId1" Type="http://schemas.openxmlformats.org/officeDocument/2006/relationships/image" Target="../media/image17.png"/><Relationship Id="rId6" Type="http://schemas.openxmlformats.org/officeDocument/2006/relationships/image" Target="../media/image22.svg"/><Relationship Id="rId5" Type="http://schemas.openxmlformats.org/officeDocument/2006/relationships/image" Target="../media/image21.png"/><Relationship Id="rId4" Type="http://schemas.openxmlformats.org/officeDocument/2006/relationships/image" Target="../media/image2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6" Type="http://schemas.openxmlformats.org/officeDocument/2006/relationships/image" Target="../media/image28.svg"/><Relationship Id="rId5" Type="http://schemas.openxmlformats.org/officeDocument/2006/relationships/image" Target="../media/image27.png"/><Relationship Id="rId4" Type="http://schemas.openxmlformats.org/officeDocument/2006/relationships/image" Target="../media/image26.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a:alpha val="0"/>
      </a:schemeClr>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2AA4F0A-9818-49F9-AF4C-B6E1BDEF6A8D}"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8E61CF82-89A7-47C5-BA53-4CD031D2425D}">
      <dgm:prSet phldrT="[Text]"/>
      <dgm:spPr/>
      <dgm:t>
        <a:bodyPr/>
        <a:lstStyle/>
        <a:p>
          <a:pPr>
            <a:lnSpc>
              <a:spcPct val="100000"/>
            </a:lnSpc>
          </a:pPr>
          <a:r>
            <a:rPr lang="en-US" b="0">
              <a:effectLst/>
              <a:latin typeface="Arial" panose="020B0604020202020204" pitchFamily="34" charset="0"/>
              <a:ea typeface="Arial" panose="020B0604020202020204" pitchFamily="34" charset="0"/>
            </a:rPr>
            <a:t>Genetic Factors</a:t>
          </a:r>
          <a:endParaRPr lang="en-US" dirty="0"/>
        </a:p>
      </dgm:t>
    </dgm:pt>
    <dgm:pt modelId="{246504E7-11CD-4DB0-80F3-8D722FE88CCD}" type="parTrans" cxnId="{84A33B8C-429C-4948-9D44-9FDF8EA60B03}">
      <dgm:prSet/>
      <dgm:spPr/>
      <dgm:t>
        <a:bodyPr/>
        <a:lstStyle/>
        <a:p>
          <a:endParaRPr lang="en-US"/>
        </a:p>
      </dgm:t>
    </dgm:pt>
    <dgm:pt modelId="{ECB66EEF-F878-436E-B0E5-ABDA1A4DDF63}" type="sibTrans" cxnId="{84A33B8C-429C-4948-9D44-9FDF8EA60B03}">
      <dgm:prSet/>
      <dgm:spPr/>
      <dgm:t>
        <a:bodyPr/>
        <a:lstStyle/>
        <a:p>
          <a:endParaRPr lang="en-US"/>
        </a:p>
      </dgm:t>
    </dgm:pt>
    <dgm:pt modelId="{8B6A98C2-705C-4ABC-B029-58E3332C7403}">
      <dgm:prSet phldrT="[Text]"/>
      <dgm:spPr/>
      <dgm:t>
        <a:bodyPr/>
        <a:lstStyle/>
        <a:p>
          <a:pPr>
            <a:lnSpc>
              <a:spcPct val="100000"/>
            </a:lnSpc>
          </a:pPr>
          <a:r>
            <a:rPr lang="en-US" b="0" dirty="0">
              <a:effectLst/>
              <a:latin typeface="Arial" panose="020B0604020202020204" pitchFamily="34" charset="0"/>
              <a:ea typeface="Arial" panose="020B0604020202020204" pitchFamily="34" charset="0"/>
            </a:rPr>
            <a:t>Environmental Factors (</a:t>
          </a:r>
          <a:r>
            <a:rPr lang="en-GB" b="0" dirty="0" err="1">
              <a:effectLst/>
              <a:latin typeface="Arial" panose="020B0604020202020204" pitchFamily="34" charset="0"/>
              <a:ea typeface="Arial" panose="020B0604020202020204" pitchFamily="34" charset="0"/>
            </a:rPr>
            <a:t>O’Day</a:t>
          </a:r>
          <a:r>
            <a:rPr lang="en-GB" b="0" dirty="0">
              <a:effectLst/>
              <a:latin typeface="Arial" panose="020B0604020202020204" pitchFamily="34" charset="0"/>
              <a:ea typeface="Arial" panose="020B0604020202020204" pitchFamily="34" charset="0"/>
            </a:rPr>
            <a:t> and Heimberg, 2021)</a:t>
          </a:r>
          <a:endParaRPr lang="en-US" dirty="0"/>
        </a:p>
      </dgm:t>
    </dgm:pt>
    <dgm:pt modelId="{16B48154-3842-4942-BFCC-A8CC974F7710}" type="parTrans" cxnId="{BD41CDC1-FC7B-4BEE-988D-1874F5C52849}">
      <dgm:prSet/>
      <dgm:spPr/>
      <dgm:t>
        <a:bodyPr/>
        <a:lstStyle/>
        <a:p>
          <a:endParaRPr lang="en-US"/>
        </a:p>
      </dgm:t>
    </dgm:pt>
    <dgm:pt modelId="{DCFD2937-DF0E-4517-8932-F8282D55BB4F}" type="sibTrans" cxnId="{BD41CDC1-FC7B-4BEE-988D-1874F5C52849}">
      <dgm:prSet/>
      <dgm:spPr/>
      <dgm:t>
        <a:bodyPr/>
        <a:lstStyle/>
        <a:p>
          <a:endParaRPr lang="en-US"/>
        </a:p>
      </dgm:t>
    </dgm:pt>
    <dgm:pt modelId="{23188361-AC17-4477-B50D-0857A56E4C9D}" type="pres">
      <dgm:prSet presAssocID="{92AA4F0A-9818-49F9-AF4C-B6E1BDEF6A8D}" presName="root" presStyleCnt="0">
        <dgm:presLayoutVars>
          <dgm:dir/>
          <dgm:resizeHandles val="exact"/>
        </dgm:presLayoutVars>
      </dgm:prSet>
      <dgm:spPr/>
    </dgm:pt>
    <dgm:pt modelId="{1E460D85-C5FC-4FEE-B76E-F8A0E3172EC5}" type="pres">
      <dgm:prSet presAssocID="{8E61CF82-89A7-47C5-BA53-4CD031D2425D}" presName="compNode" presStyleCnt="0"/>
      <dgm:spPr/>
    </dgm:pt>
    <dgm:pt modelId="{2E7E0839-D79C-4313-A771-D092EFCAE52E}" type="pres">
      <dgm:prSet presAssocID="{8E61CF82-89A7-47C5-BA53-4CD031D2425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NA"/>
        </a:ext>
      </dgm:extLst>
    </dgm:pt>
    <dgm:pt modelId="{25BB6C2D-7561-4D8E-8644-E65360E0E4A3}" type="pres">
      <dgm:prSet presAssocID="{8E61CF82-89A7-47C5-BA53-4CD031D2425D}" presName="spaceRect" presStyleCnt="0"/>
      <dgm:spPr/>
    </dgm:pt>
    <dgm:pt modelId="{B34F3350-C74A-4089-B763-778B59330109}" type="pres">
      <dgm:prSet presAssocID="{8E61CF82-89A7-47C5-BA53-4CD031D2425D}" presName="textRect" presStyleLbl="revTx" presStyleIdx="0" presStyleCnt="2">
        <dgm:presLayoutVars>
          <dgm:chMax val="1"/>
          <dgm:chPref val="1"/>
        </dgm:presLayoutVars>
      </dgm:prSet>
      <dgm:spPr/>
    </dgm:pt>
    <dgm:pt modelId="{1B71366F-37D6-4EA9-AABA-070211F028C6}" type="pres">
      <dgm:prSet presAssocID="{ECB66EEF-F878-436E-B0E5-ABDA1A4DDF63}" presName="sibTrans" presStyleCnt="0"/>
      <dgm:spPr/>
    </dgm:pt>
    <dgm:pt modelId="{C17508B0-543B-4C88-A805-42F804F1CD93}" type="pres">
      <dgm:prSet presAssocID="{8B6A98C2-705C-4ABC-B029-58E3332C7403}" presName="compNode" presStyleCnt="0"/>
      <dgm:spPr/>
    </dgm:pt>
    <dgm:pt modelId="{AEADCDEC-F924-4C86-99A2-6D3215E1A499}" type="pres">
      <dgm:prSet presAssocID="{8B6A98C2-705C-4ABC-B029-58E3332C7403}"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eciduous tree"/>
        </a:ext>
      </dgm:extLst>
    </dgm:pt>
    <dgm:pt modelId="{7548AAF6-8E97-46DB-91CC-EC06D24859B3}" type="pres">
      <dgm:prSet presAssocID="{8B6A98C2-705C-4ABC-B029-58E3332C7403}" presName="spaceRect" presStyleCnt="0"/>
      <dgm:spPr/>
    </dgm:pt>
    <dgm:pt modelId="{442BD01B-CA27-46C0-9B1B-84577712777B}" type="pres">
      <dgm:prSet presAssocID="{8B6A98C2-705C-4ABC-B029-58E3332C7403}" presName="textRect" presStyleLbl="revTx" presStyleIdx="1" presStyleCnt="2">
        <dgm:presLayoutVars>
          <dgm:chMax val="1"/>
          <dgm:chPref val="1"/>
        </dgm:presLayoutVars>
      </dgm:prSet>
      <dgm:spPr/>
    </dgm:pt>
  </dgm:ptLst>
  <dgm:cxnLst>
    <dgm:cxn modelId="{70161125-D461-4F22-9713-6C2A37BEA887}" type="presOf" srcId="{92AA4F0A-9818-49F9-AF4C-B6E1BDEF6A8D}" destId="{23188361-AC17-4477-B50D-0857A56E4C9D}" srcOrd="0" destOrd="0" presId="urn:microsoft.com/office/officeart/2018/2/layout/IconLabelList"/>
    <dgm:cxn modelId="{21367650-FE47-41B4-ADBE-656FC2FB0798}" type="presOf" srcId="{8B6A98C2-705C-4ABC-B029-58E3332C7403}" destId="{442BD01B-CA27-46C0-9B1B-84577712777B}" srcOrd="0" destOrd="0" presId="urn:microsoft.com/office/officeart/2018/2/layout/IconLabelList"/>
    <dgm:cxn modelId="{84A33B8C-429C-4948-9D44-9FDF8EA60B03}" srcId="{92AA4F0A-9818-49F9-AF4C-B6E1BDEF6A8D}" destId="{8E61CF82-89A7-47C5-BA53-4CD031D2425D}" srcOrd="0" destOrd="0" parTransId="{246504E7-11CD-4DB0-80F3-8D722FE88CCD}" sibTransId="{ECB66EEF-F878-436E-B0E5-ABDA1A4DDF63}"/>
    <dgm:cxn modelId="{BD41CDC1-FC7B-4BEE-988D-1874F5C52849}" srcId="{92AA4F0A-9818-49F9-AF4C-B6E1BDEF6A8D}" destId="{8B6A98C2-705C-4ABC-B029-58E3332C7403}" srcOrd="1" destOrd="0" parTransId="{16B48154-3842-4942-BFCC-A8CC974F7710}" sibTransId="{DCFD2937-DF0E-4517-8932-F8282D55BB4F}"/>
    <dgm:cxn modelId="{97552CE5-6BAB-4894-B209-B15D57E58C19}" type="presOf" srcId="{8E61CF82-89A7-47C5-BA53-4CD031D2425D}" destId="{B34F3350-C74A-4089-B763-778B59330109}" srcOrd="0" destOrd="0" presId="urn:microsoft.com/office/officeart/2018/2/layout/IconLabelList"/>
    <dgm:cxn modelId="{2120ADD7-58D4-47FF-B56E-DC93F8950E61}" type="presParOf" srcId="{23188361-AC17-4477-B50D-0857A56E4C9D}" destId="{1E460D85-C5FC-4FEE-B76E-F8A0E3172EC5}" srcOrd="0" destOrd="0" presId="urn:microsoft.com/office/officeart/2018/2/layout/IconLabelList"/>
    <dgm:cxn modelId="{CC8D4426-55C6-4B0B-BB28-28F273F01165}" type="presParOf" srcId="{1E460D85-C5FC-4FEE-B76E-F8A0E3172EC5}" destId="{2E7E0839-D79C-4313-A771-D092EFCAE52E}" srcOrd="0" destOrd="0" presId="urn:microsoft.com/office/officeart/2018/2/layout/IconLabelList"/>
    <dgm:cxn modelId="{EB99FF48-8A89-4A1A-8CD9-FBEF30716BC4}" type="presParOf" srcId="{1E460D85-C5FC-4FEE-B76E-F8A0E3172EC5}" destId="{25BB6C2D-7561-4D8E-8644-E65360E0E4A3}" srcOrd="1" destOrd="0" presId="urn:microsoft.com/office/officeart/2018/2/layout/IconLabelList"/>
    <dgm:cxn modelId="{671B696C-0990-4463-9C62-5B336B45292B}" type="presParOf" srcId="{1E460D85-C5FC-4FEE-B76E-F8A0E3172EC5}" destId="{B34F3350-C74A-4089-B763-778B59330109}" srcOrd="2" destOrd="0" presId="urn:microsoft.com/office/officeart/2018/2/layout/IconLabelList"/>
    <dgm:cxn modelId="{354FEC28-D885-4AAA-A985-E0DA863E1044}" type="presParOf" srcId="{23188361-AC17-4477-B50D-0857A56E4C9D}" destId="{1B71366F-37D6-4EA9-AABA-070211F028C6}" srcOrd="1" destOrd="0" presId="urn:microsoft.com/office/officeart/2018/2/layout/IconLabelList"/>
    <dgm:cxn modelId="{A757DD77-6488-4D9D-B555-17A3D5B4E5F4}" type="presParOf" srcId="{23188361-AC17-4477-B50D-0857A56E4C9D}" destId="{C17508B0-543B-4C88-A805-42F804F1CD93}" srcOrd="2" destOrd="0" presId="urn:microsoft.com/office/officeart/2018/2/layout/IconLabelList"/>
    <dgm:cxn modelId="{B0E8AD26-E374-4C94-8D67-33F28B683409}" type="presParOf" srcId="{C17508B0-543B-4C88-A805-42F804F1CD93}" destId="{AEADCDEC-F924-4C86-99A2-6D3215E1A499}" srcOrd="0" destOrd="0" presId="urn:microsoft.com/office/officeart/2018/2/layout/IconLabelList"/>
    <dgm:cxn modelId="{155EFC4F-7BE4-41F1-89D4-8AEB05439202}" type="presParOf" srcId="{C17508B0-543B-4C88-A805-42F804F1CD93}" destId="{7548AAF6-8E97-46DB-91CC-EC06D24859B3}" srcOrd="1" destOrd="0" presId="urn:microsoft.com/office/officeart/2018/2/layout/IconLabelList"/>
    <dgm:cxn modelId="{A7234CD7-0F80-4FB0-897E-E8EAC401BF79}" type="presParOf" srcId="{C17508B0-543B-4C88-A805-42F804F1CD93}" destId="{442BD01B-CA27-46C0-9B1B-84577712777B}"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BA9FB72-8B23-488B-86BE-2AE3F3F6706F}"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820A2490-34EF-41D8-82ED-AE7C79F19833}">
      <dgm:prSet phldrT="[Text]" custT="1"/>
      <dgm:spPr/>
      <dgm:t>
        <a:bodyPr/>
        <a:lstStyle/>
        <a:p>
          <a:pPr>
            <a:lnSpc>
              <a:spcPct val="100000"/>
            </a:lnSpc>
          </a:pPr>
          <a:r>
            <a:rPr lang="en-GB" sz="2400" b="1" kern="1200" dirty="0"/>
            <a:t>Physical Symptoms </a:t>
          </a:r>
          <a:r>
            <a:rPr lang="en-GB" sz="2400" b="1" kern="1200" dirty="0">
              <a:solidFill>
                <a:prstClr val="black">
                  <a:hueOff val="0"/>
                  <a:satOff val="0"/>
                  <a:lumOff val="0"/>
                  <a:alphaOff val="0"/>
                </a:prstClr>
              </a:solidFill>
              <a:latin typeface="Calibri" panose="020F0502020204030204"/>
              <a:ea typeface="+mn-ea"/>
              <a:cs typeface="+mn-cs"/>
            </a:rPr>
            <a:t>(</a:t>
          </a:r>
          <a:r>
            <a:rPr lang="en-GB" sz="2400" b="1" kern="1200" dirty="0" err="1">
              <a:solidFill>
                <a:prstClr val="black">
                  <a:hueOff val="0"/>
                  <a:satOff val="0"/>
                  <a:lumOff val="0"/>
                  <a:alphaOff val="0"/>
                </a:prstClr>
              </a:solidFill>
              <a:latin typeface="Calibri" panose="020F0502020204030204"/>
              <a:ea typeface="+mn-ea"/>
              <a:cs typeface="+mn-cs"/>
            </a:rPr>
            <a:t>Sewart</a:t>
          </a:r>
          <a:r>
            <a:rPr lang="en-GB" sz="2400" b="1" kern="1200" dirty="0">
              <a:solidFill>
                <a:prstClr val="black">
                  <a:hueOff val="0"/>
                  <a:satOff val="0"/>
                  <a:lumOff val="0"/>
                  <a:alphaOff val="0"/>
                </a:prstClr>
              </a:solidFill>
              <a:latin typeface="Calibri" panose="020F0502020204030204"/>
              <a:ea typeface="+mn-ea"/>
              <a:cs typeface="+mn-cs"/>
            </a:rPr>
            <a:t> et al., 2019)</a:t>
          </a:r>
          <a:endParaRPr lang="en-US" sz="2400" b="1" kern="1200" dirty="0">
            <a:solidFill>
              <a:prstClr val="black">
                <a:hueOff val="0"/>
                <a:satOff val="0"/>
                <a:lumOff val="0"/>
                <a:alphaOff val="0"/>
              </a:prstClr>
            </a:solidFill>
            <a:latin typeface="Calibri" panose="020F0502020204030204"/>
            <a:ea typeface="+mn-ea"/>
            <a:cs typeface="+mn-cs"/>
          </a:endParaRPr>
        </a:p>
      </dgm:t>
    </dgm:pt>
    <dgm:pt modelId="{4B34F0BD-532E-4C1A-804D-8A80C8EAFD85}" type="parTrans" cxnId="{86051734-3D62-4521-B859-54379D173353}">
      <dgm:prSet/>
      <dgm:spPr/>
      <dgm:t>
        <a:bodyPr/>
        <a:lstStyle/>
        <a:p>
          <a:endParaRPr lang="en-US"/>
        </a:p>
      </dgm:t>
    </dgm:pt>
    <dgm:pt modelId="{E5D8C55D-25BA-4703-BFB4-257A263B55C4}" type="sibTrans" cxnId="{86051734-3D62-4521-B859-54379D173353}">
      <dgm:prSet/>
      <dgm:spPr/>
      <dgm:t>
        <a:bodyPr/>
        <a:lstStyle/>
        <a:p>
          <a:pPr>
            <a:lnSpc>
              <a:spcPct val="100000"/>
            </a:lnSpc>
          </a:pPr>
          <a:endParaRPr lang="en-US"/>
        </a:p>
      </dgm:t>
    </dgm:pt>
    <dgm:pt modelId="{10105A09-EAEB-4085-90D1-9C22E0F5B269}">
      <dgm:prSet/>
      <dgm:spPr/>
      <dgm:t>
        <a:bodyPr/>
        <a:lstStyle/>
        <a:p>
          <a:pPr>
            <a:lnSpc>
              <a:spcPct val="100000"/>
            </a:lnSpc>
          </a:pPr>
          <a:r>
            <a:rPr lang="en-GB" b="1" dirty="0"/>
            <a:t>Emotional Symptoms</a:t>
          </a:r>
          <a:endParaRPr lang="en-US" dirty="0"/>
        </a:p>
      </dgm:t>
    </dgm:pt>
    <dgm:pt modelId="{6B4A9877-7138-49FD-8B14-87C622DA5C98}" type="parTrans" cxnId="{9947A3B6-2EB5-4020-B459-0553E1ED1136}">
      <dgm:prSet/>
      <dgm:spPr/>
      <dgm:t>
        <a:bodyPr/>
        <a:lstStyle/>
        <a:p>
          <a:endParaRPr lang="en-US"/>
        </a:p>
      </dgm:t>
    </dgm:pt>
    <dgm:pt modelId="{C67F9FA1-5557-4A2E-B2C9-C37922C875BB}" type="sibTrans" cxnId="{9947A3B6-2EB5-4020-B459-0553E1ED1136}">
      <dgm:prSet/>
      <dgm:spPr/>
      <dgm:t>
        <a:bodyPr/>
        <a:lstStyle/>
        <a:p>
          <a:pPr>
            <a:lnSpc>
              <a:spcPct val="100000"/>
            </a:lnSpc>
          </a:pPr>
          <a:endParaRPr lang="en-US"/>
        </a:p>
      </dgm:t>
    </dgm:pt>
    <dgm:pt modelId="{1C97E7FE-08E3-4E5A-B3CD-D9F2C25C6E35}">
      <dgm:prSet/>
      <dgm:spPr/>
      <dgm:t>
        <a:bodyPr/>
        <a:lstStyle/>
        <a:p>
          <a:pPr>
            <a:lnSpc>
              <a:spcPct val="100000"/>
            </a:lnSpc>
          </a:pPr>
          <a:r>
            <a:rPr lang="en-GB" b="1"/>
            <a:t>Cognitive Symptoms</a:t>
          </a:r>
          <a:endParaRPr lang="en-US" dirty="0"/>
        </a:p>
      </dgm:t>
    </dgm:pt>
    <dgm:pt modelId="{6423F5FD-3A96-452C-963F-550B4471E3F6}" type="parTrans" cxnId="{A07B27C4-E221-46D9-A27C-9D465FDC881F}">
      <dgm:prSet/>
      <dgm:spPr/>
      <dgm:t>
        <a:bodyPr/>
        <a:lstStyle/>
        <a:p>
          <a:endParaRPr lang="en-US"/>
        </a:p>
      </dgm:t>
    </dgm:pt>
    <dgm:pt modelId="{C3350F5F-9C11-4DC6-B9F7-B6892F5662F4}" type="sibTrans" cxnId="{A07B27C4-E221-46D9-A27C-9D465FDC881F}">
      <dgm:prSet/>
      <dgm:spPr/>
      <dgm:t>
        <a:bodyPr/>
        <a:lstStyle/>
        <a:p>
          <a:pPr>
            <a:lnSpc>
              <a:spcPct val="100000"/>
            </a:lnSpc>
          </a:pPr>
          <a:endParaRPr lang="en-US"/>
        </a:p>
      </dgm:t>
    </dgm:pt>
    <dgm:pt modelId="{659A7A20-4F18-4833-8818-1A60161DACC4}">
      <dgm:prSet/>
      <dgm:spPr/>
      <dgm:t>
        <a:bodyPr/>
        <a:lstStyle/>
        <a:p>
          <a:pPr>
            <a:lnSpc>
              <a:spcPct val="100000"/>
            </a:lnSpc>
          </a:pPr>
          <a:r>
            <a:rPr lang="en-GB" b="1" dirty="0"/>
            <a:t>Behavioural Symptoms</a:t>
          </a:r>
          <a:endParaRPr lang="en-US" dirty="0"/>
        </a:p>
      </dgm:t>
    </dgm:pt>
    <dgm:pt modelId="{73AF762C-CAD1-475F-A441-2C485F89A4C5}" type="parTrans" cxnId="{1F24A946-074B-4EFF-BAC4-78C18AD272DE}">
      <dgm:prSet/>
      <dgm:spPr/>
      <dgm:t>
        <a:bodyPr/>
        <a:lstStyle/>
        <a:p>
          <a:endParaRPr lang="en-US"/>
        </a:p>
      </dgm:t>
    </dgm:pt>
    <dgm:pt modelId="{9260BE2F-D255-4E31-A284-8D5A7474233F}" type="sibTrans" cxnId="{1F24A946-074B-4EFF-BAC4-78C18AD272DE}">
      <dgm:prSet/>
      <dgm:spPr/>
      <dgm:t>
        <a:bodyPr/>
        <a:lstStyle/>
        <a:p>
          <a:endParaRPr lang="en-US"/>
        </a:p>
      </dgm:t>
    </dgm:pt>
    <dgm:pt modelId="{5DFEED0F-C129-4BD6-87A4-1C4685327397}" type="pres">
      <dgm:prSet presAssocID="{FBA9FB72-8B23-488B-86BE-2AE3F3F6706F}" presName="root" presStyleCnt="0">
        <dgm:presLayoutVars>
          <dgm:dir/>
          <dgm:resizeHandles val="exact"/>
        </dgm:presLayoutVars>
      </dgm:prSet>
      <dgm:spPr/>
    </dgm:pt>
    <dgm:pt modelId="{F924B8CF-F51B-40D3-BE10-96DA8A875CAB}" type="pres">
      <dgm:prSet presAssocID="{FBA9FB72-8B23-488B-86BE-2AE3F3F6706F}" presName="container" presStyleCnt="0">
        <dgm:presLayoutVars>
          <dgm:dir/>
          <dgm:resizeHandles val="exact"/>
        </dgm:presLayoutVars>
      </dgm:prSet>
      <dgm:spPr/>
    </dgm:pt>
    <dgm:pt modelId="{318231FC-DBCB-4EBD-A2EF-093A09327D77}" type="pres">
      <dgm:prSet presAssocID="{820A2490-34EF-41D8-82ED-AE7C79F19833}" presName="compNode" presStyleCnt="0"/>
      <dgm:spPr/>
    </dgm:pt>
    <dgm:pt modelId="{3C15527B-A511-4AD5-850B-22F85F858647}" type="pres">
      <dgm:prSet presAssocID="{820A2490-34EF-41D8-82ED-AE7C79F19833}" presName="iconBgRect" presStyleLbl="bgShp" presStyleIdx="0" presStyleCnt="4"/>
      <dgm:spPr/>
    </dgm:pt>
    <dgm:pt modelId="{767D1F69-6ECC-4938-8042-5502F63CFE2F}" type="pres">
      <dgm:prSet presAssocID="{820A2490-34EF-41D8-82ED-AE7C79F19833}"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2ACDA189-16D5-494E-B6BB-BC81FE7B8D38}" type="pres">
      <dgm:prSet presAssocID="{820A2490-34EF-41D8-82ED-AE7C79F19833}" presName="spaceRect" presStyleCnt="0"/>
      <dgm:spPr/>
    </dgm:pt>
    <dgm:pt modelId="{C6ECCAB6-2D5D-424E-8A21-8C448DDEC386}" type="pres">
      <dgm:prSet presAssocID="{820A2490-34EF-41D8-82ED-AE7C79F19833}" presName="textRect" presStyleLbl="revTx" presStyleIdx="0" presStyleCnt="4">
        <dgm:presLayoutVars>
          <dgm:chMax val="1"/>
          <dgm:chPref val="1"/>
        </dgm:presLayoutVars>
      </dgm:prSet>
      <dgm:spPr/>
    </dgm:pt>
    <dgm:pt modelId="{11FB40E0-9E64-4963-B5C8-9CCCCA941C20}" type="pres">
      <dgm:prSet presAssocID="{E5D8C55D-25BA-4703-BFB4-257A263B55C4}" presName="sibTrans" presStyleLbl="sibTrans2D1" presStyleIdx="0" presStyleCnt="0"/>
      <dgm:spPr/>
    </dgm:pt>
    <dgm:pt modelId="{06256E7F-53BB-4D3B-A11D-81380C38565C}" type="pres">
      <dgm:prSet presAssocID="{10105A09-EAEB-4085-90D1-9C22E0F5B269}" presName="compNode" presStyleCnt="0"/>
      <dgm:spPr/>
    </dgm:pt>
    <dgm:pt modelId="{9CC468FA-7149-4BFC-94D9-AD1C19D56D27}" type="pres">
      <dgm:prSet presAssocID="{10105A09-EAEB-4085-90D1-9C22E0F5B269}" presName="iconBgRect" presStyleLbl="bgShp" presStyleIdx="1" presStyleCnt="4"/>
      <dgm:spPr/>
    </dgm:pt>
    <dgm:pt modelId="{7072F318-6D35-47D8-9878-CB133753F2BA}" type="pres">
      <dgm:prSet presAssocID="{10105A09-EAEB-4085-90D1-9C22E0F5B269}"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rama"/>
        </a:ext>
      </dgm:extLst>
    </dgm:pt>
    <dgm:pt modelId="{68FFCCBA-A6FE-4E8F-B9B0-7BDB1FFC6FCF}" type="pres">
      <dgm:prSet presAssocID="{10105A09-EAEB-4085-90D1-9C22E0F5B269}" presName="spaceRect" presStyleCnt="0"/>
      <dgm:spPr/>
    </dgm:pt>
    <dgm:pt modelId="{0D0486FD-A9F9-494B-8C79-000DEBE872C1}" type="pres">
      <dgm:prSet presAssocID="{10105A09-EAEB-4085-90D1-9C22E0F5B269}" presName="textRect" presStyleLbl="revTx" presStyleIdx="1" presStyleCnt="4">
        <dgm:presLayoutVars>
          <dgm:chMax val="1"/>
          <dgm:chPref val="1"/>
        </dgm:presLayoutVars>
      </dgm:prSet>
      <dgm:spPr/>
    </dgm:pt>
    <dgm:pt modelId="{AC0C2C62-8F89-4632-BB49-6D38EB5DA70A}" type="pres">
      <dgm:prSet presAssocID="{C67F9FA1-5557-4A2E-B2C9-C37922C875BB}" presName="sibTrans" presStyleLbl="sibTrans2D1" presStyleIdx="0" presStyleCnt="0"/>
      <dgm:spPr/>
    </dgm:pt>
    <dgm:pt modelId="{612EF02A-9428-4828-A453-6EFDF37B3842}" type="pres">
      <dgm:prSet presAssocID="{1C97E7FE-08E3-4E5A-B3CD-D9F2C25C6E35}" presName="compNode" presStyleCnt="0"/>
      <dgm:spPr/>
    </dgm:pt>
    <dgm:pt modelId="{0BE451F0-F951-4DB0-BC59-22266F4BC468}" type="pres">
      <dgm:prSet presAssocID="{1C97E7FE-08E3-4E5A-B3CD-D9F2C25C6E35}" presName="iconBgRect" presStyleLbl="bgShp" presStyleIdx="2" presStyleCnt="4"/>
      <dgm:spPr/>
    </dgm:pt>
    <dgm:pt modelId="{0F56128F-ABD6-4C59-B219-7B30AE8F6464}" type="pres">
      <dgm:prSet presAssocID="{1C97E7FE-08E3-4E5A-B3CD-D9F2C25C6E35}"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8F43B684-87D6-4254-8243-6FA9BF5413A7}" type="pres">
      <dgm:prSet presAssocID="{1C97E7FE-08E3-4E5A-B3CD-D9F2C25C6E35}" presName="spaceRect" presStyleCnt="0"/>
      <dgm:spPr/>
    </dgm:pt>
    <dgm:pt modelId="{3FC129D3-AE88-401B-B922-D31435C1254D}" type="pres">
      <dgm:prSet presAssocID="{1C97E7FE-08E3-4E5A-B3CD-D9F2C25C6E35}" presName="textRect" presStyleLbl="revTx" presStyleIdx="2" presStyleCnt="4">
        <dgm:presLayoutVars>
          <dgm:chMax val="1"/>
          <dgm:chPref val="1"/>
        </dgm:presLayoutVars>
      </dgm:prSet>
      <dgm:spPr/>
    </dgm:pt>
    <dgm:pt modelId="{E9AC045E-F751-424F-941E-680584DA4919}" type="pres">
      <dgm:prSet presAssocID="{C3350F5F-9C11-4DC6-B9F7-B6892F5662F4}" presName="sibTrans" presStyleLbl="sibTrans2D1" presStyleIdx="0" presStyleCnt="0"/>
      <dgm:spPr/>
    </dgm:pt>
    <dgm:pt modelId="{EF3A4BFA-EB2E-4BDF-9D70-940DD97D1009}" type="pres">
      <dgm:prSet presAssocID="{659A7A20-4F18-4833-8818-1A60161DACC4}" presName="compNode" presStyleCnt="0"/>
      <dgm:spPr/>
    </dgm:pt>
    <dgm:pt modelId="{569351A1-613A-4877-9FA5-C1BB4E6F20B6}" type="pres">
      <dgm:prSet presAssocID="{659A7A20-4F18-4833-8818-1A60161DACC4}" presName="iconBgRect" presStyleLbl="bgShp" presStyleIdx="3" presStyleCnt="4"/>
      <dgm:spPr/>
    </dgm:pt>
    <dgm:pt modelId="{B5C71A2C-C71C-4768-B59F-5E9580E53342}" type="pres">
      <dgm:prSet presAssocID="{659A7A20-4F18-4833-8818-1A60161DACC4}"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Worried Face with No Fill"/>
        </a:ext>
      </dgm:extLst>
    </dgm:pt>
    <dgm:pt modelId="{1562DDC5-92AE-4F80-BA66-9546E512992E}" type="pres">
      <dgm:prSet presAssocID="{659A7A20-4F18-4833-8818-1A60161DACC4}" presName="spaceRect" presStyleCnt="0"/>
      <dgm:spPr/>
    </dgm:pt>
    <dgm:pt modelId="{6B34933C-A738-44A0-B1D1-A4F359E8B319}" type="pres">
      <dgm:prSet presAssocID="{659A7A20-4F18-4833-8818-1A60161DACC4}" presName="textRect" presStyleLbl="revTx" presStyleIdx="3" presStyleCnt="4">
        <dgm:presLayoutVars>
          <dgm:chMax val="1"/>
          <dgm:chPref val="1"/>
        </dgm:presLayoutVars>
      </dgm:prSet>
      <dgm:spPr/>
    </dgm:pt>
  </dgm:ptLst>
  <dgm:cxnLst>
    <dgm:cxn modelId="{641E4A02-5465-46B8-BAAC-9CCBD398B4FC}" type="presOf" srcId="{E5D8C55D-25BA-4703-BFB4-257A263B55C4}" destId="{11FB40E0-9E64-4963-B5C8-9CCCCA941C20}" srcOrd="0" destOrd="0" presId="urn:microsoft.com/office/officeart/2018/2/layout/IconCircleList"/>
    <dgm:cxn modelId="{86051734-3D62-4521-B859-54379D173353}" srcId="{FBA9FB72-8B23-488B-86BE-2AE3F3F6706F}" destId="{820A2490-34EF-41D8-82ED-AE7C79F19833}" srcOrd="0" destOrd="0" parTransId="{4B34F0BD-532E-4C1A-804D-8A80C8EAFD85}" sibTransId="{E5D8C55D-25BA-4703-BFB4-257A263B55C4}"/>
    <dgm:cxn modelId="{1F24A946-074B-4EFF-BAC4-78C18AD272DE}" srcId="{FBA9FB72-8B23-488B-86BE-2AE3F3F6706F}" destId="{659A7A20-4F18-4833-8818-1A60161DACC4}" srcOrd="3" destOrd="0" parTransId="{73AF762C-CAD1-475F-A441-2C485F89A4C5}" sibTransId="{9260BE2F-D255-4E31-A284-8D5A7474233F}"/>
    <dgm:cxn modelId="{A589864B-018D-4B31-9F02-177C32B93B03}" type="presOf" srcId="{659A7A20-4F18-4833-8818-1A60161DACC4}" destId="{6B34933C-A738-44A0-B1D1-A4F359E8B319}" srcOrd="0" destOrd="0" presId="urn:microsoft.com/office/officeart/2018/2/layout/IconCircleList"/>
    <dgm:cxn modelId="{B887F44F-EE3B-48CC-91EA-0163232491CD}" type="presOf" srcId="{10105A09-EAEB-4085-90D1-9C22E0F5B269}" destId="{0D0486FD-A9F9-494B-8C79-000DEBE872C1}" srcOrd="0" destOrd="0" presId="urn:microsoft.com/office/officeart/2018/2/layout/IconCircleList"/>
    <dgm:cxn modelId="{165A7577-9DF9-4D14-B3B4-EA83237DC959}" type="presOf" srcId="{820A2490-34EF-41D8-82ED-AE7C79F19833}" destId="{C6ECCAB6-2D5D-424E-8A21-8C448DDEC386}" srcOrd="0" destOrd="0" presId="urn:microsoft.com/office/officeart/2018/2/layout/IconCircleList"/>
    <dgm:cxn modelId="{1EE2D68F-88F9-4EAD-A878-306C5E424A7B}" type="presOf" srcId="{1C97E7FE-08E3-4E5A-B3CD-D9F2C25C6E35}" destId="{3FC129D3-AE88-401B-B922-D31435C1254D}" srcOrd="0" destOrd="0" presId="urn:microsoft.com/office/officeart/2018/2/layout/IconCircleList"/>
    <dgm:cxn modelId="{3EDAFE8F-D825-43BD-90E8-DDA1F8030D51}" type="presOf" srcId="{C3350F5F-9C11-4DC6-B9F7-B6892F5662F4}" destId="{E9AC045E-F751-424F-941E-680584DA4919}" srcOrd="0" destOrd="0" presId="urn:microsoft.com/office/officeart/2018/2/layout/IconCircleList"/>
    <dgm:cxn modelId="{293D1A9D-5F55-420A-8874-78649BDBD1D2}" type="presOf" srcId="{FBA9FB72-8B23-488B-86BE-2AE3F3F6706F}" destId="{5DFEED0F-C129-4BD6-87A4-1C4685327397}" srcOrd="0" destOrd="0" presId="urn:microsoft.com/office/officeart/2018/2/layout/IconCircleList"/>
    <dgm:cxn modelId="{9947A3B6-2EB5-4020-B459-0553E1ED1136}" srcId="{FBA9FB72-8B23-488B-86BE-2AE3F3F6706F}" destId="{10105A09-EAEB-4085-90D1-9C22E0F5B269}" srcOrd="1" destOrd="0" parTransId="{6B4A9877-7138-49FD-8B14-87C622DA5C98}" sibTransId="{C67F9FA1-5557-4A2E-B2C9-C37922C875BB}"/>
    <dgm:cxn modelId="{5D43D6B9-735A-4FFF-8B0E-9489F66CDCF4}" type="presOf" srcId="{C67F9FA1-5557-4A2E-B2C9-C37922C875BB}" destId="{AC0C2C62-8F89-4632-BB49-6D38EB5DA70A}" srcOrd="0" destOrd="0" presId="urn:microsoft.com/office/officeart/2018/2/layout/IconCircleList"/>
    <dgm:cxn modelId="{A07B27C4-E221-46D9-A27C-9D465FDC881F}" srcId="{FBA9FB72-8B23-488B-86BE-2AE3F3F6706F}" destId="{1C97E7FE-08E3-4E5A-B3CD-D9F2C25C6E35}" srcOrd="2" destOrd="0" parTransId="{6423F5FD-3A96-452C-963F-550B4471E3F6}" sibTransId="{C3350F5F-9C11-4DC6-B9F7-B6892F5662F4}"/>
    <dgm:cxn modelId="{E56758AA-CEDE-4BF2-B20E-753D0501288F}" type="presParOf" srcId="{5DFEED0F-C129-4BD6-87A4-1C4685327397}" destId="{F924B8CF-F51B-40D3-BE10-96DA8A875CAB}" srcOrd="0" destOrd="0" presId="urn:microsoft.com/office/officeart/2018/2/layout/IconCircleList"/>
    <dgm:cxn modelId="{340D03B4-E1BB-4359-ACC3-41FC638ECA81}" type="presParOf" srcId="{F924B8CF-F51B-40D3-BE10-96DA8A875CAB}" destId="{318231FC-DBCB-4EBD-A2EF-093A09327D77}" srcOrd="0" destOrd="0" presId="urn:microsoft.com/office/officeart/2018/2/layout/IconCircleList"/>
    <dgm:cxn modelId="{1EDE4D1C-E400-4E45-AD5C-A0D4672AEDCA}" type="presParOf" srcId="{318231FC-DBCB-4EBD-A2EF-093A09327D77}" destId="{3C15527B-A511-4AD5-850B-22F85F858647}" srcOrd="0" destOrd="0" presId="urn:microsoft.com/office/officeart/2018/2/layout/IconCircleList"/>
    <dgm:cxn modelId="{FFA19395-6114-4154-AD3E-D41682651B49}" type="presParOf" srcId="{318231FC-DBCB-4EBD-A2EF-093A09327D77}" destId="{767D1F69-6ECC-4938-8042-5502F63CFE2F}" srcOrd="1" destOrd="0" presId="urn:microsoft.com/office/officeart/2018/2/layout/IconCircleList"/>
    <dgm:cxn modelId="{81BA62DC-C644-48A3-88A6-D06EAE936056}" type="presParOf" srcId="{318231FC-DBCB-4EBD-A2EF-093A09327D77}" destId="{2ACDA189-16D5-494E-B6BB-BC81FE7B8D38}" srcOrd="2" destOrd="0" presId="urn:microsoft.com/office/officeart/2018/2/layout/IconCircleList"/>
    <dgm:cxn modelId="{A248F216-EF0B-42DE-A22D-D0CAECFD72E7}" type="presParOf" srcId="{318231FC-DBCB-4EBD-A2EF-093A09327D77}" destId="{C6ECCAB6-2D5D-424E-8A21-8C448DDEC386}" srcOrd="3" destOrd="0" presId="urn:microsoft.com/office/officeart/2018/2/layout/IconCircleList"/>
    <dgm:cxn modelId="{471EB2A1-30F3-420B-8365-AFE4AFBEA40C}" type="presParOf" srcId="{F924B8CF-F51B-40D3-BE10-96DA8A875CAB}" destId="{11FB40E0-9E64-4963-B5C8-9CCCCA941C20}" srcOrd="1" destOrd="0" presId="urn:microsoft.com/office/officeart/2018/2/layout/IconCircleList"/>
    <dgm:cxn modelId="{A9D6434A-03C1-49C3-9017-6F022FC91933}" type="presParOf" srcId="{F924B8CF-F51B-40D3-BE10-96DA8A875CAB}" destId="{06256E7F-53BB-4D3B-A11D-81380C38565C}" srcOrd="2" destOrd="0" presId="urn:microsoft.com/office/officeart/2018/2/layout/IconCircleList"/>
    <dgm:cxn modelId="{5BFC34A6-BF59-4157-B9E5-5684E099A311}" type="presParOf" srcId="{06256E7F-53BB-4D3B-A11D-81380C38565C}" destId="{9CC468FA-7149-4BFC-94D9-AD1C19D56D27}" srcOrd="0" destOrd="0" presId="urn:microsoft.com/office/officeart/2018/2/layout/IconCircleList"/>
    <dgm:cxn modelId="{87E3652E-6BD0-4E30-9EEC-A12D9D4F7EF9}" type="presParOf" srcId="{06256E7F-53BB-4D3B-A11D-81380C38565C}" destId="{7072F318-6D35-47D8-9878-CB133753F2BA}" srcOrd="1" destOrd="0" presId="urn:microsoft.com/office/officeart/2018/2/layout/IconCircleList"/>
    <dgm:cxn modelId="{2BD14CEB-1E08-4B00-9B0C-0BCA1A0F1E9F}" type="presParOf" srcId="{06256E7F-53BB-4D3B-A11D-81380C38565C}" destId="{68FFCCBA-A6FE-4E8F-B9B0-7BDB1FFC6FCF}" srcOrd="2" destOrd="0" presId="urn:microsoft.com/office/officeart/2018/2/layout/IconCircleList"/>
    <dgm:cxn modelId="{E0E5B68A-9881-4B86-AAA1-E02FCC0E0B49}" type="presParOf" srcId="{06256E7F-53BB-4D3B-A11D-81380C38565C}" destId="{0D0486FD-A9F9-494B-8C79-000DEBE872C1}" srcOrd="3" destOrd="0" presId="urn:microsoft.com/office/officeart/2018/2/layout/IconCircleList"/>
    <dgm:cxn modelId="{6E051A3B-4844-4E0E-B8AB-8690147D5029}" type="presParOf" srcId="{F924B8CF-F51B-40D3-BE10-96DA8A875CAB}" destId="{AC0C2C62-8F89-4632-BB49-6D38EB5DA70A}" srcOrd="3" destOrd="0" presId="urn:microsoft.com/office/officeart/2018/2/layout/IconCircleList"/>
    <dgm:cxn modelId="{CFF375EA-4E4E-4412-9C14-201CB284713A}" type="presParOf" srcId="{F924B8CF-F51B-40D3-BE10-96DA8A875CAB}" destId="{612EF02A-9428-4828-A453-6EFDF37B3842}" srcOrd="4" destOrd="0" presId="urn:microsoft.com/office/officeart/2018/2/layout/IconCircleList"/>
    <dgm:cxn modelId="{1C0546DA-9518-4CD1-9CE4-9977E26C0930}" type="presParOf" srcId="{612EF02A-9428-4828-A453-6EFDF37B3842}" destId="{0BE451F0-F951-4DB0-BC59-22266F4BC468}" srcOrd="0" destOrd="0" presId="urn:microsoft.com/office/officeart/2018/2/layout/IconCircleList"/>
    <dgm:cxn modelId="{9059A6A5-E8FF-4DE8-9883-CBEB08B61116}" type="presParOf" srcId="{612EF02A-9428-4828-A453-6EFDF37B3842}" destId="{0F56128F-ABD6-4C59-B219-7B30AE8F6464}" srcOrd="1" destOrd="0" presId="urn:microsoft.com/office/officeart/2018/2/layout/IconCircleList"/>
    <dgm:cxn modelId="{C2025CE4-D342-4554-8E06-0B2B23FB44B0}" type="presParOf" srcId="{612EF02A-9428-4828-A453-6EFDF37B3842}" destId="{8F43B684-87D6-4254-8243-6FA9BF5413A7}" srcOrd="2" destOrd="0" presId="urn:microsoft.com/office/officeart/2018/2/layout/IconCircleList"/>
    <dgm:cxn modelId="{91883BDD-1FEA-4BD1-B275-B88F456B8985}" type="presParOf" srcId="{612EF02A-9428-4828-A453-6EFDF37B3842}" destId="{3FC129D3-AE88-401B-B922-D31435C1254D}" srcOrd="3" destOrd="0" presId="urn:microsoft.com/office/officeart/2018/2/layout/IconCircleList"/>
    <dgm:cxn modelId="{8A55BC91-981B-40A0-A65A-AD540295549F}" type="presParOf" srcId="{F924B8CF-F51B-40D3-BE10-96DA8A875CAB}" destId="{E9AC045E-F751-424F-941E-680584DA4919}" srcOrd="5" destOrd="0" presId="urn:microsoft.com/office/officeart/2018/2/layout/IconCircleList"/>
    <dgm:cxn modelId="{87875D66-3582-4DC7-A570-798D10C68667}" type="presParOf" srcId="{F924B8CF-F51B-40D3-BE10-96DA8A875CAB}" destId="{EF3A4BFA-EB2E-4BDF-9D70-940DD97D1009}" srcOrd="6" destOrd="0" presId="urn:microsoft.com/office/officeart/2018/2/layout/IconCircleList"/>
    <dgm:cxn modelId="{0DF92775-06F4-4B67-82EA-85C20194EF0A}" type="presParOf" srcId="{EF3A4BFA-EB2E-4BDF-9D70-940DD97D1009}" destId="{569351A1-613A-4877-9FA5-C1BB4E6F20B6}" srcOrd="0" destOrd="0" presId="urn:microsoft.com/office/officeart/2018/2/layout/IconCircleList"/>
    <dgm:cxn modelId="{76EC8C16-9E89-4985-B317-E2B52421A294}" type="presParOf" srcId="{EF3A4BFA-EB2E-4BDF-9D70-940DD97D1009}" destId="{B5C71A2C-C71C-4768-B59F-5E9580E53342}" srcOrd="1" destOrd="0" presId="urn:microsoft.com/office/officeart/2018/2/layout/IconCircleList"/>
    <dgm:cxn modelId="{862E7DB2-8571-4B65-83F1-03C22A9F09DE}" type="presParOf" srcId="{EF3A4BFA-EB2E-4BDF-9D70-940DD97D1009}" destId="{1562DDC5-92AE-4F80-BA66-9546E512992E}" srcOrd="2" destOrd="0" presId="urn:microsoft.com/office/officeart/2018/2/layout/IconCircleList"/>
    <dgm:cxn modelId="{BB504711-59FA-4CEE-90E2-DD15447801A9}" type="presParOf" srcId="{EF3A4BFA-EB2E-4BDF-9D70-940DD97D1009}" destId="{6B34933C-A738-44A0-B1D1-A4F359E8B319}"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40B50BB-295B-4024-8743-5B47A7D75716}" type="doc">
      <dgm:prSet loTypeId="urn:microsoft.com/office/officeart/2018/2/layout/IconLabelList" loCatId="icon" qsTypeId="urn:microsoft.com/office/officeart/2005/8/quickstyle/simple1" qsCatId="simple" csTypeId="urn:microsoft.com/office/officeart/2018/5/colors/Iconchunking_neutralbg_colorful2" csCatId="colorful" phldr="1"/>
      <dgm:spPr/>
      <dgm:t>
        <a:bodyPr/>
        <a:lstStyle/>
        <a:p>
          <a:endParaRPr lang="en-US"/>
        </a:p>
      </dgm:t>
    </dgm:pt>
    <dgm:pt modelId="{AF869260-0C44-4A4C-B06D-31F3003EC7A1}">
      <dgm:prSet phldrT="[Text]"/>
      <dgm:spPr/>
      <dgm:t>
        <a:bodyPr/>
        <a:lstStyle/>
        <a:p>
          <a:pPr>
            <a:lnSpc>
              <a:spcPct val="100000"/>
            </a:lnSpc>
          </a:pPr>
          <a:r>
            <a:rPr lang="en-GB" b="0">
              <a:effectLst/>
              <a:latin typeface="Arial" panose="020B0604020202020204" pitchFamily="34" charset="0"/>
              <a:ea typeface="Arial" panose="020B0604020202020204" pitchFamily="34" charset="0"/>
            </a:rPr>
            <a:t>Self-report Questionnaires</a:t>
          </a:r>
          <a:endParaRPr lang="en-US"/>
        </a:p>
      </dgm:t>
    </dgm:pt>
    <dgm:pt modelId="{3B4CACC3-BD52-4257-A47B-579A2416DD1C}" type="parTrans" cxnId="{55828C34-6030-411D-9F7F-98C88CEB4294}">
      <dgm:prSet/>
      <dgm:spPr/>
      <dgm:t>
        <a:bodyPr/>
        <a:lstStyle/>
        <a:p>
          <a:endParaRPr lang="en-US"/>
        </a:p>
      </dgm:t>
    </dgm:pt>
    <dgm:pt modelId="{4FC05C07-6377-4095-AF1A-EB0B28025377}" type="sibTrans" cxnId="{55828C34-6030-411D-9F7F-98C88CEB4294}">
      <dgm:prSet/>
      <dgm:spPr/>
      <dgm:t>
        <a:bodyPr/>
        <a:lstStyle/>
        <a:p>
          <a:endParaRPr lang="en-US"/>
        </a:p>
      </dgm:t>
    </dgm:pt>
    <dgm:pt modelId="{5344AF27-FAC4-4D28-8C4F-0219483C8972}">
      <dgm:prSet phldrT="[Text]"/>
      <dgm:spPr/>
      <dgm:t>
        <a:bodyPr/>
        <a:lstStyle/>
        <a:p>
          <a:pPr>
            <a:lnSpc>
              <a:spcPct val="100000"/>
            </a:lnSpc>
          </a:pPr>
          <a:r>
            <a:rPr lang="en-GB" b="0" dirty="0">
              <a:effectLst/>
              <a:latin typeface="Arial" panose="020B0604020202020204" pitchFamily="34" charset="0"/>
              <a:ea typeface="Arial" panose="020B0604020202020204" pitchFamily="34" charset="0"/>
            </a:rPr>
            <a:t>Behavioural Observations</a:t>
          </a:r>
          <a:endParaRPr lang="en-US" dirty="0"/>
        </a:p>
      </dgm:t>
    </dgm:pt>
    <dgm:pt modelId="{7CB58530-561A-4D3A-9DDE-88F22CD9A404}" type="parTrans" cxnId="{2F41D2F8-008F-499B-B9D7-918B65AD4BBA}">
      <dgm:prSet/>
      <dgm:spPr/>
      <dgm:t>
        <a:bodyPr/>
        <a:lstStyle/>
        <a:p>
          <a:endParaRPr lang="en-US"/>
        </a:p>
      </dgm:t>
    </dgm:pt>
    <dgm:pt modelId="{8875BB1D-D4B7-4E23-B2B9-3560762EB02C}" type="sibTrans" cxnId="{2F41D2F8-008F-499B-B9D7-918B65AD4BBA}">
      <dgm:prSet/>
      <dgm:spPr/>
      <dgm:t>
        <a:bodyPr/>
        <a:lstStyle/>
        <a:p>
          <a:endParaRPr lang="en-US"/>
        </a:p>
      </dgm:t>
    </dgm:pt>
    <dgm:pt modelId="{4371B21E-584E-451C-9B9A-E3647B6C96CE}">
      <dgm:prSet phldrT="[Text]"/>
      <dgm:spPr/>
      <dgm:t>
        <a:bodyPr/>
        <a:lstStyle/>
        <a:p>
          <a:pPr>
            <a:lnSpc>
              <a:spcPct val="100000"/>
            </a:lnSpc>
          </a:pPr>
          <a:r>
            <a:rPr lang="en-GB" b="0" dirty="0">
              <a:effectLst/>
              <a:latin typeface="Arial" panose="020B0604020202020204" pitchFamily="34" charset="0"/>
              <a:ea typeface="Arial" panose="020B0604020202020204" pitchFamily="34" charset="0"/>
            </a:rPr>
            <a:t>Clinical Interview </a:t>
          </a:r>
          <a:r>
            <a:rPr lang="en-GB" b="0" dirty="0">
              <a:solidFill>
                <a:srgbClr val="1F1F1F"/>
              </a:solidFill>
              <a:effectLst/>
              <a:latin typeface="Arial" panose="020B0604020202020204" pitchFamily="34" charset="0"/>
              <a:ea typeface="Arial" panose="020B0604020202020204" pitchFamily="34" charset="0"/>
            </a:rPr>
            <a:t>(</a:t>
          </a:r>
          <a:r>
            <a:rPr lang="en-GB" b="0" dirty="0" err="1">
              <a:effectLst/>
              <a:latin typeface="Arial" panose="020B0604020202020204" pitchFamily="34" charset="0"/>
              <a:ea typeface="Arial" panose="020B0604020202020204" pitchFamily="34" charset="0"/>
            </a:rPr>
            <a:t>Emmelkamp</a:t>
          </a:r>
          <a:r>
            <a:rPr lang="en-GB" b="0" dirty="0">
              <a:effectLst/>
              <a:latin typeface="Arial" panose="020B0604020202020204" pitchFamily="34" charset="0"/>
              <a:ea typeface="Arial" panose="020B0604020202020204" pitchFamily="34" charset="0"/>
            </a:rPr>
            <a:t> et al., 2020)</a:t>
          </a:r>
          <a:endParaRPr lang="en-US" dirty="0"/>
        </a:p>
      </dgm:t>
    </dgm:pt>
    <dgm:pt modelId="{EB4D9265-F8C4-4FED-A867-1372E65AE1F7}" type="sibTrans" cxnId="{F7C7650E-C1DE-4A74-9EF7-0D5B2AAD0651}">
      <dgm:prSet/>
      <dgm:spPr/>
      <dgm:t>
        <a:bodyPr/>
        <a:lstStyle/>
        <a:p>
          <a:endParaRPr lang="en-US"/>
        </a:p>
      </dgm:t>
    </dgm:pt>
    <dgm:pt modelId="{F55DA6FB-FBBC-4EEB-BE9D-5246488CAE01}" type="parTrans" cxnId="{F7C7650E-C1DE-4A74-9EF7-0D5B2AAD0651}">
      <dgm:prSet/>
      <dgm:spPr/>
      <dgm:t>
        <a:bodyPr/>
        <a:lstStyle/>
        <a:p>
          <a:endParaRPr lang="en-US"/>
        </a:p>
      </dgm:t>
    </dgm:pt>
    <dgm:pt modelId="{F99306D2-9A0F-4310-911E-EA726B596E98}" type="pres">
      <dgm:prSet presAssocID="{840B50BB-295B-4024-8743-5B47A7D75716}" presName="root" presStyleCnt="0">
        <dgm:presLayoutVars>
          <dgm:dir/>
          <dgm:resizeHandles val="exact"/>
        </dgm:presLayoutVars>
      </dgm:prSet>
      <dgm:spPr/>
    </dgm:pt>
    <dgm:pt modelId="{29AB943F-8B81-4DCE-843A-088D5B619637}" type="pres">
      <dgm:prSet presAssocID="{4371B21E-584E-451C-9B9A-E3647B6C96CE}" presName="compNode" presStyleCnt="0"/>
      <dgm:spPr/>
    </dgm:pt>
    <dgm:pt modelId="{362871FA-8E6E-4C03-92EB-1D48486EECE7}" type="pres">
      <dgm:prSet presAssocID="{4371B21E-584E-451C-9B9A-E3647B6C96C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ethoscope"/>
        </a:ext>
      </dgm:extLst>
    </dgm:pt>
    <dgm:pt modelId="{CB09D5C3-23C7-416A-BFC9-2D396EE2C5D0}" type="pres">
      <dgm:prSet presAssocID="{4371B21E-584E-451C-9B9A-E3647B6C96CE}" presName="spaceRect" presStyleCnt="0"/>
      <dgm:spPr/>
    </dgm:pt>
    <dgm:pt modelId="{7CF68F0A-1818-40B8-A80E-3BAFF52C317B}" type="pres">
      <dgm:prSet presAssocID="{4371B21E-584E-451C-9B9A-E3647B6C96CE}" presName="textRect" presStyleLbl="revTx" presStyleIdx="0" presStyleCnt="3">
        <dgm:presLayoutVars>
          <dgm:chMax val="1"/>
          <dgm:chPref val="1"/>
        </dgm:presLayoutVars>
      </dgm:prSet>
      <dgm:spPr/>
    </dgm:pt>
    <dgm:pt modelId="{6E7FDE9B-E54B-49BC-B21E-4F602456BA17}" type="pres">
      <dgm:prSet presAssocID="{EB4D9265-F8C4-4FED-A867-1372E65AE1F7}" presName="sibTrans" presStyleCnt="0"/>
      <dgm:spPr/>
    </dgm:pt>
    <dgm:pt modelId="{4AE1C2AF-A448-416C-850A-54F2BD01BA4A}" type="pres">
      <dgm:prSet presAssocID="{AF869260-0C44-4A4C-B06D-31F3003EC7A1}" presName="compNode" presStyleCnt="0"/>
      <dgm:spPr/>
    </dgm:pt>
    <dgm:pt modelId="{3D71B821-CD78-4773-9F31-DCA2A5F7DACD}" type="pres">
      <dgm:prSet presAssocID="{AF869260-0C44-4A4C-B06D-31F3003EC7A1}"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3AB1EBD4-194D-481B-98E8-A4EBC6469313}" type="pres">
      <dgm:prSet presAssocID="{AF869260-0C44-4A4C-B06D-31F3003EC7A1}" presName="spaceRect" presStyleCnt="0"/>
      <dgm:spPr/>
    </dgm:pt>
    <dgm:pt modelId="{A258A513-8EA1-4FAC-BDDC-DC7D2D2F68D8}" type="pres">
      <dgm:prSet presAssocID="{AF869260-0C44-4A4C-B06D-31F3003EC7A1}" presName="textRect" presStyleLbl="revTx" presStyleIdx="1" presStyleCnt="3">
        <dgm:presLayoutVars>
          <dgm:chMax val="1"/>
          <dgm:chPref val="1"/>
        </dgm:presLayoutVars>
      </dgm:prSet>
      <dgm:spPr/>
    </dgm:pt>
    <dgm:pt modelId="{86DEE946-2532-4BDD-AE4B-CBA04F9F2544}" type="pres">
      <dgm:prSet presAssocID="{4FC05C07-6377-4095-AF1A-EB0B28025377}" presName="sibTrans" presStyleCnt="0"/>
      <dgm:spPr/>
    </dgm:pt>
    <dgm:pt modelId="{6BDFF927-97AE-41B1-888F-E79DA6FDB298}" type="pres">
      <dgm:prSet presAssocID="{5344AF27-FAC4-4D28-8C4F-0219483C8972}" presName="compNode" presStyleCnt="0"/>
      <dgm:spPr/>
    </dgm:pt>
    <dgm:pt modelId="{EA15E771-056C-4012-96DD-8C3B8CF9F7B9}" type="pres">
      <dgm:prSet presAssocID="{5344AF27-FAC4-4D28-8C4F-0219483C8972}"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Eye"/>
        </a:ext>
      </dgm:extLst>
    </dgm:pt>
    <dgm:pt modelId="{6275551C-3286-4181-89CA-AF830C185C29}" type="pres">
      <dgm:prSet presAssocID="{5344AF27-FAC4-4D28-8C4F-0219483C8972}" presName="spaceRect" presStyleCnt="0"/>
      <dgm:spPr/>
    </dgm:pt>
    <dgm:pt modelId="{2A911453-7A0B-4886-B92B-C78061D2E9B2}" type="pres">
      <dgm:prSet presAssocID="{5344AF27-FAC4-4D28-8C4F-0219483C8972}" presName="textRect" presStyleLbl="revTx" presStyleIdx="2" presStyleCnt="3">
        <dgm:presLayoutVars>
          <dgm:chMax val="1"/>
          <dgm:chPref val="1"/>
        </dgm:presLayoutVars>
      </dgm:prSet>
      <dgm:spPr/>
    </dgm:pt>
  </dgm:ptLst>
  <dgm:cxnLst>
    <dgm:cxn modelId="{F7C7650E-C1DE-4A74-9EF7-0D5B2AAD0651}" srcId="{840B50BB-295B-4024-8743-5B47A7D75716}" destId="{4371B21E-584E-451C-9B9A-E3647B6C96CE}" srcOrd="0" destOrd="0" parTransId="{F55DA6FB-FBBC-4EEB-BE9D-5246488CAE01}" sibTransId="{EB4D9265-F8C4-4FED-A867-1372E65AE1F7}"/>
    <dgm:cxn modelId="{89B9EB32-5B67-4548-9AC5-B55FBA37A4F0}" type="presOf" srcId="{4371B21E-584E-451C-9B9A-E3647B6C96CE}" destId="{7CF68F0A-1818-40B8-A80E-3BAFF52C317B}" srcOrd="0" destOrd="0" presId="urn:microsoft.com/office/officeart/2018/2/layout/IconLabelList"/>
    <dgm:cxn modelId="{55828C34-6030-411D-9F7F-98C88CEB4294}" srcId="{840B50BB-295B-4024-8743-5B47A7D75716}" destId="{AF869260-0C44-4A4C-B06D-31F3003EC7A1}" srcOrd="1" destOrd="0" parTransId="{3B4CACC3-BD52-4257-A47B-579A2416DD1C}" sibTransId="{4FC05C07-6377-4095-AF1A-EB0B28025377}"/>
    <dgm:cxn modelId="{950F4468-3C61-40D2-A1A3-699E6EAF0693}" type="presOf" srcId="{840B50BB-295B-4024-8743-5B47A7D75716}" destId="{F99306D2-9A0F-4310-911E-EA726B596E98}" srcOrd="0" destOrd="0" presId="urn:microsoft.com/office/officeart/2018/2/layout/IconLabelList"/>
    <dgm:cxn modelId="{93AE5C8F-B76F-4DBF-B363-84DBEBD3BA3C}" type="presOf" srcId="{AF869260-0C44-4A4C-B06D-31F3003EC7A1}" destId="{A258A513-8EA1-4FAC-BDDC-DC7D2D2F68D8}" srcOrd="0" destOrd="0" presId="urn:microsoft.com/office/officeart/2018/2/layout/IconLabelList"/>
    <dgm:cxn modelId="{2F41D2F8-008F-499B-B9D7-918B65AD4BBA}" srcId="{840B50BB-295B-4024-8743-5B47A7D75716}" destId="{5344AF27-FAC4-4D28-8C4F-0219483C8972}" srcOrd="2" destOrd="0" parTransId="{7CB58530-561A-4D3A-9DDE-88F22CD9A404}" sibTransId="{8875BB1D-D4B7-4E23-B2B9-3560762EB02C}"/>
    <dgm:cxn modelId="{089C50F9-4FBD-4AF9-93E5-5BBBF5790F6B}" type="presOf" srcId="{5344AF27-FAC4-4D28-8C4F-0219483C8972}" destId="{2A911453-7A0B-4886-B92B-C78061D2E9B2}" srcOrd="0" destOrd="0" presId="urn:microsoft.com/office/officeart/2018/2/layout/IconLabelList"/>
    <dgm:cxn modelId="{72035792-0E3A-4216-B787-008028753C2A}" type="presParOf" srcId="{F99306D2-9A0F-4310-911E-EA726B596E98}" destId="{29AB943F-8B81-4DCE-843A-088D5B619637}" srcOrd="0" destOrd="0" presId="urn:microsoft.com/office/officeart/2018/2/layout/IconLabelList"/>
    <dgm:cxn modelId="{3DE4E812-4E42-45AE-97EC-1688688B3E2A}" type="presParOf" srcId="{29AB943F-8B81-4DCE-843A-088D5B619637}" destId="{362871FA-8E6E-4C03-92EB-1D48486EECE7}" srcOrd="0" destOrd="0" presId="urn:microsoft.com/office/officeart/2018/2/layout/IconLabelList"/>
    <dgm:cxn modelId="{77303479-DAA0-40F8-9692-F8539E08101D}" type="presParOf" srcId="{29AB943F-8B81-4DCE-843A-088D5B619637}" destId="{CB09D5C3-23C7-416A-BFC9-2D396EE2C5D0}" srcOrd="1" destOrd="0" presId="urn:microsoft.com/office/officeart/2018/2/layout/IconLabelList"/>
    <dgm:cxn modelId="{2C087FFA-49D6-4631-97CD-D35A3A913E58}" type="presParOf" srcId="{29AB943F-8B81-4DCE-843A-088D5B619637}" destId="{7CF68F0A-1818-40B8-A80E-3BAFF52C317B}" srcOrd="2" destOrd="0" presId="urn:microsoft.com/office/officeart/2018/2/layout/IconLabelList"/>
    <dgm:cxn modelId="{97A9839B-6946-4235-94CF-EDAC8B787AE1}" type="presParOf" srcId="{F99306D2-9A0F-4310-911E-EA726B596E98}" destId="{6E7FDE9B-E54B-49BC-B21E-4F602456BA17}" srcOrd="1" destOrd="0" presId="urn:microsoft.com/office/officeart/2018/2/layout/IconLabelList"/>
    <dgm:cxn modelId="{44DF59B2-6D10-4A29-9644-ECFD9A45F00D}" type="presParOf" srcId="{F99306D2-9A0F-4310-911E-EA726B596E98}" destId="{4AE1C2AF-A448-416C-850A-54F2BD01BA4A}" srcOrd="2" destOrd="0" presId="urn:microsoft.com/office/officeart/2018/2/layout/IconLabelList"/>
    <dgm:cxn modelId="{18573B08-DD25-4719-9F2B-7457C6624FA6}" type="presParOf" srcId="{4AE1C2AF-A448-416C-850A-54F2BD01BA4A}" destId="{3D71B821-CD78-4773-9F31-DCA2A5F7DACD}" srcOrd="0" destOrd="0" presId="urn:microsoft.com/office/officeart/2018/2/layout/IconLabelList"/>
    <dgm:cxn modelId="{D30B272E-D42B-42E6-8835-7BCFA7FE0232}" type="presParOf" srcId="{4AE1C2AF-A448-416C-850A-54F2BD01BA4A}" destId="{3AB1EBD4-194D-481B-98E8-A4EBC6469313}" srcOrd="1" destOrd="0" presId="urn:microsoft.com/office/officeart/2018/2/layout/IconLabelList"/>
    <dgm:cxn modelId="{BB588238-BE3B-4645-AE60-145BF4D4100B}" type="presParOf" srcId="{4AE1C2AF-A448-416C-850A-54F2BD01BA4A}" destId="{A258A513-8EA1-4FAC-BDDC-DC7D2D2F68D8}" srcOrd="2" destOrd="0" presId="urn:microsoft.com/office/officeart/2018/2/layout/IconLabelList"/>
    <dgm:cxn modelId="{DFA20A9A-602C-4EC2-B163-CAAAC2514B20}" type="presParOf" srcId="{F99306D2-9A0F-4310-911E-EA726B596E98}" destId="{86DEE946-2532-4BDD-AE4B-CBA04F9F2544}" srcOrd="3" destOrd="0" presId="urn:microsoft.com/office/officeart/2018/2/layout/IconLabelList"/>
    <dgm:cxn modelId="{5801DD2C-485C-41E0-AAA8-9D4BA4852E0F}" type="presParOf" srcId="{F99306D2-9A0F-4310-911E-EA726B596E98}" destId="{6BDFF927-97AE-41B1-888F-E79DA6FDB298}" srcOrd="4" destOrd="0" presId="urn:microsoft.com/office/officeart/2018/2/layout/IconLabelList"/>
    <dgm:cxn modelId="{FD1E4A07-DC2C-4710-AB36-D3279AC45487}" type="presParOf" srcId="{6BDFF927-97AE-41B1-888F-E79DA6FDB298}" destId="{EA15E771-056C-4012-96DD-8C3B8CF9F7B9}" srcOrd="0" destOrd="0" presId="urn:microsoft.com/office/officeart/2018/2/layout/IconLabelList"/>
    <dgm:cxn modelId="{6F7DF6B4-6920-468E-AED1-8A2CE6B2E814}" type="presParOf" srcId="{6BDFF927-97AE-41B1-888F-E79DA6FDB298}" destId="{6275551C-3286-4181-89CA-AF830C185C29}" srcOrd="1" destOrd="0" presId="urn:microsoft.com/office/officeart/2018/2/layout/IconLabelList"/>
    <dgm:cxn modelId="{D63D409B-E05C-4656-BCB9-4AB0658D551C}" type="presParOf" srcId="{6BDFF927-97AE-41B1-888F-E79DA6FDB298}" destId="{2A911453-7A0B-4886-B92B-C78061D2E9B2}" srcOrd="2" destOrd="0" presId="urn:microsoft.com/office/officeart/2018/2/layout/IconLabel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97B935B6-2153-4037-AD94-2B54BE93406D}"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pt>
    <dgm:pt modelId="{1F5FA475-BEFB-4692-AEE1-E5389459E02A}">
      <dgm:prSet phldrT="[Text]"/>
      <dgm:spPr/>
      <dgm:t>
        <a:bodyPr/>
        <a:lstStyle/>
        <a:p>
          <a:pPr>
            <a:lnSpc>
              <a:spcPct val="100000"/>
            </a:lnSpc>
          </a:pPr>
          <a:r>
            <a:rPr lang="en-GB" b="1">
              <a:effectLst/>
              <a:latin typeface="Arial" panose="020B0604020202020204" pitchFamily="34" charset="0"/>
              <a:ea typeface="Arial" panose="020B0604020202020204" pitchFamily="34" charset="0"/>
            </a:rPr>
            <a:t>Cognitive-behavioural therapy (CBT)</a:t>
          </a:r>
          <a:endParaRPr lang="en-US" dirty="0"/>
        </a:p>
      </dgm:t>
    </dgm:pt>
    <dgm:pt modelId="{8C935CFC-A9EC-4E5A-8885-B71C6F4F0FB8}" type="parTrans" cxnId="{7A7AD5E2-4220-4CB3-9D1F-E70740B96FEC}">
      <dgm:prSet/>
      <dgm:spPr/>
      <dgm:t>
        <a:bodyPr/>
        <a:lstStyle/>
        <a:p>
          <a:endParaRPr lang="en-US"/>
        </a:p>
      </dgm:t>
    </dgm:pt>
    <dgm:pt modelId="{131ED4B7-8377-47C0-B854-CE03591C1514}" type="sibTrans" cxnId="{7A7AD5E2-4220-4CB3-9D1F-E70740B96FEC}">
      <dgm:prSet/>
      <dgm:spPr/>
      <dgm:t>
        <a:bodyPr/>
        <a:lstStyle/>
        <a:p>
          <a:endParaRPr lang="en-US"/>
        </a:p>
      </dgm:t>
    </dgm:pt>
    <dgm:pt modelId="{3539B9D3-C37F-4689-9F4C-B93A0B23AA1F}">
      <dgm:prSet phldrT="[Text]" custT="1"/>
      <dgm:spPr/>
      <dgm:t>
        <a:bodyPr/>
        <a:lstStyle/>
        <a:p>
          <a:pPr>
            <a:lnSpc>
              <a:spcPct val="100000"/>
            </a:lnSpc>
          </a:pPr>
          <a:r>
            <a:rPr lang="en-GB" sz="2500" b="1" kern="1200" dirty="0">
              <a:effectLst/>
              <a:latin typeface="Arial" panose="020B0604020202020204" pitchFamily="34" charset="0"/>
              <a:ea typeface="Arial" panose="020B0604020202020204" pitchFamily="34" charset="0"/>
            </a:rPr>
            <a:t>Exposure therapy </a:t>
          </a:r>
          <a:r>
            <a:rPr lang="en-GB" sz="2500" b="1" kern="1200" dirty="0">
              <a:solidFill>
                <a:prstClr val="black">
                  <a:hueOff val="0"/>
                  <a:satOff val="0"/>
                  <a:lumOff val="0"/>
                  <a:alphaOff val="0"/>
                </a:prstClr>
              </a:solidFill>
              <a:effectLst/>
              <a:latin typeface="Arial" panose="020B0604020202020204" pitchFamily="34" charset="0"/>
              <a:ea typeface="Arial" panose="020B0604020202020204" pitchFamily="34" charset="0"/>
              <a:cs typeface="+mn-cs"/>
            </a:rPr>
            <a:t>(Silk et al., 2020)</a:t>
          </a:r>
          <a:endParaRPr lang="en-US" sz="2500" b="1" kern="1200" dirty="0">
            <a:solidFill>
              <a:prstClr val="black">
                <a:hueOff val="0"/>
                <a:satOff val="0"/>
                <a:lumOff val="0"/>
                <a:alphaOff val="0"/>
              </a:prstClr>
            </a:solidFill>
            <a:effectLst/>
            <a:latin typeface="Arial" panose="020B0604020202020204" pitchFamily="34" charset="0"/>
            <a:ea typeface="Arial" panose="020B0604020202020204" pitchFamily="34" charset="0"/>
            <a:cs typeface="+mn-cs"/>
          </a:endParaRPr>
        </a:p>
      </dgm:t>
    </dgm:pt>
    <dgm:pt modelId="{FE719436-174E-4722-86DE-E616BAD24D47}" type="parTrans" cxnId="{D1ECA2EB-38C8-46BD-97CA-D2EEFE08E85D}">
      <dgm:prSet/>
      <dgm:spPr/>
      <dgm:t>
        <a:bodyPr/>
        <a:lstStyle/>
        <a:p>
          <a:endParaRPr lang="en-US"/>
        </a:p>
      </dgm:t>
    </dgm:pt>
    <dgm:pt modelId="{FEAC0EDC-A700-42D8-BD1A-F1533AC8513E}" type="sibTrans" cxnId="{D1ECA2EB-38C8-46BD-97CA-D2EEFE08E85D}">
      <dgm:prSet/>
      <dgm:spPr/>
      <dgm:t>
        <a:bodyPr/>
        <a:lstStyle/>
        <a:p>
          <a:endParaRPr lang="en-US"/>
        </a:p>
      </dgm:t>
    </dgm:pt>
    <dgm:pt modelId="{34A3FC1B-33B0-4F92-B090-50916644B029}">
      <dgm:prSet phldrT="[Text]"/>
      <dgm:spPr/>
      <dgm:t>
        <a:bodyPr/>
        <a:lstStyle/>
        <a:p>
          <a:pPr>
            <a:lnSpc>
              <a:spcPct val="100000"/>
            </a:lnSpc>
          </a:pPr>
          <a:r>
            <a:rPr lang="en-GB" b="1" dirty="0">
              <a:effectLst/>
              <a:latin typeface="Arial" panose="020B0604020202020204" pitchFamily="34" charset="0"/>
              <a:ea typeface="Arial" panose="020B0604020202020204" pitchFamily="34" charset="0"/>
            </a:rPr>
            <a:t>Medication</a:t>
          </a:r>
          <a:endParaRPr lang="en-US" dirty="0"/>
        </a:p>
      </dgm:t>
    </dgm:pt>
    <dgm:pt modelId="{73D664B9-0EEE-462D-9679-E11CA2EC166D}" type="parTrans" cxnId="{C7312DE0-652E-447A-B8E4-AD68A9CF21AB}">
      <dgm:prSet/>
      <dgm:spPr/>
      <dgm:t>
        <a:bodyPr/>
        <a:lstStyle/>
        <a:p>
          <a:endParaRPr lang="en-US"/>
        </a:p>
      </dgm:t>
    </dgm:pt>
    <dgm:pt modelId="{1E0EFF9C-5478-4E66-8332-5F24307F5AD3}" type="sibTrans" cxnId="{C7312DE0-652E-447A-B8E4-AD68A9CF21AB}">
      <dgm:prSet/>
      <dgm:spPr/>
      <dgm:t>
        <a:bodyPr/>
        <a:lstStyle/>
        <a:p>
          <a:endParaRPr lang="en-US"/>
        </a:p>
      </dgm:t>
    </dgm:pt>
    <dgm:pt modelId="{A0BD42C5-88B1-4708-B74C-1141B0CD7D3A}" type="pres">
      <dgm:prSet presAssocID="{97B935B6-2153-4037-AD94-2B54BE93406D}" presName="root" presStyleCnt="0">
        <dgm:presLayoutVars>
          <dgm:dir/>
          <dgm:resizeHandles val="exact"/>
        </dgm:presLayoutVars>
      </dgm:prSet>
      <dgm:spPr/>
    </dgm:pt>
    <dgm:pt modelId="{316C9BD1-292F-4682-A978-1871E0C92AA4}" type="pres">
      <dgm:prSet presAssocID="{1F5FA475-BEFB-4692-AEE1-E5389459E02A}" presName="compNode" presStyleCnt="0"/>
      <dgm:spPr/>
    </dgm:pt>
    <dgm:pt modelId="{A8B8A9CC-341A-43D7-AA36-E691052A9171}" type="pres">
      <dgm:prSet presAssocID="{1F5FA475-BEFB-4692-AEE1-E5389459E02A}" presName="bgRect" presStyleLbl="bgShp" presStyleIdx="0" presStyleCnt="3"/>
      <dgm:spPr/>
    </dgm:pt>
    <dgm:pt modelId="{4F9DE33E-4C72-4288-9160-C515A3B68A52}" type="pres">
      <dgm:prSet presAssocID="{1F5FA475-BEFB-4692-AEE1-E5389459E02A}"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a:ext>
      </dgm:extLst>
    </dgm:pt>
    <dgm:pt modelId="{A529C275-1B91-4039-B3EB-7ACA81880869}" type="pres">
      <dgm:prSet presAssocID="{1F5FA475-BEFB-4692-AEE1-E5389459E02A}" presName="spaceRect" presStyleCnt="0"/>
      <dgm:spPr/>
    </dgm:pt>
    <dgm:pt modelId="{C9155451-C11A-4B60-AFA7-57B709E8C309}" type="pres">
      <dgm:prSet presAssocID="{1F5FA475-BEFB-4692-AEE1-E5389459E02A}" presName="parTx" presStyleLbl="revTx" presStyleIdx="0" presStyleCnt="3">
        <dgm:presLayoutVars>
          <dgm:chMax val="0"/>
          <dgm:chPref val="0"/>
        </dgm:presLayoutVars>
      </dgm:prSet>
      <dgm:spPr/>
    </dgm:pt>
    <dgm:pt modelId="{B6E992C8-B662-4EDF-8671-50C3614CA70E}" type="pres">
      <dgm:prSet presAssocID="{131ED4B7-8377-47C0-B854-CE03591C1514}" presName="sibTrans" presStyleCnt="0"/>
      <dgm:spPr/>
    </dgm:pt>
    <dgm:pt modelId="{2A21DCD1-57A2-4546-A530-C6F395D40716}" type="pres">
      <dgm:prSet presAssocID="{3539B9D3-C37F-4689-9F4C-B93A0B23AA1F}" presName="compNode" presStyleCnt="0"/>
      <dgm:spPr/>
    </dgm:pt>
    <dgm:pt modelId="{1E747E27-D7E3-4805-B278-1CB94DB914ED}" type="pres">
      <dgm:prSet presAssocID="{3539B9D3-C37F-4689-9F4C-B93A0B23AA1F}" presName="bgRect" presStyleLbl="bgShp" presStyleIdx="1" presStyleCnt="3"/>
      <dgm:spPr/>
    </dgm:pt>
    <dgm:pt modelId="{3450E9B5-7EE5-42D2-A397-DBDA3430AEF7}" type="pres">
      <dgm:prSet presAssocID="{3539B9D3-C37F-4689-9F4C-B93A0B23AA1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edicine"/>
        </a:ext>
      </dgm:extLst>
    </dgm:pt>
    <dgm:pt modelId="{6F14656B-473B-4183-83AD-BBB1417FE941}" type="pres">
      <dgm:prSet presAssocID="{3539B9D3-C37F-4689-9F4C-B93A0B23AA1F}" presName="spaceRect" presStyleCnt="0"/>
      <dgm:spPr/>
    </dgm:pt>
    <dgm:pt modelId="{529DA6D1-944D-4643-9C11-B6DABE056C24}" type="pres">
      <dgm:prSet presAssocID="{3539B9D3-C37F-4689-9F4C-B93A0B23AA1F}" presName="parTx" presStyleLbl="revTx" presStyleIdx="1" presStyleCnt="3">
        <dgm:presLayoutVars>
          <dgm:chMax val="0"/>
          <dgm:chPref val="0"/>
        </dgm:presLayoutVars>
      </dgm:prSet>
      <dgm:spPr/>
    </dgm:pt>
    <dgm:pt modelId="{2D6BF2EC-B6E6-455B-9005-2286AA8EC2BD}" type="pres">
      <dgm:prSet presAssocID="{FEAC0EDC-A700-42D8-BD1A-F1533AC8513E}" presName="sibTrans" presStyleCnt="0"/>
      <dgm:spPr/>
    </dgm:pt>
    <dgm:pt modelId="{8066A6A5-B00F-4F7E-AD84-1D8FAF7E0C3C}" type="pres">
      <dgm:prSet presAssocID="{34A3FC1B-33B0-4F92-B090-50916644B029}" presName="compNode" presStyleCnt="0"/>
      <dgm:spPr/>
    </dgm:pt>
    <dgm:pt modelId="{ADAF4E9D-D4A7-4765-88C1-6D3A913EEC5B}" type="pres">
      <dgm:prSet presAssocID="{34A3FC1B-33B0-4F92-B090-50916644B029}" presName="bgRect" presStyleLbl="bgShp" presStyleIdx="2" presStyleCnt="3"/>
      <dgm:spPr/>
    </dgm:pt>
    <dgm:pt modelId="{101F4A33-580D-4304-BC47-34749F857541}" type="pres">
      <dgm:prSet presAssocID="{34A3FC1B-33B0-4F92-B090-50916644B029}"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Doctor"/>
        </a:ext>
      </dgm:extLst>
    </dgm:pt>
    <dgm:pt modelId="{145EA35B-A616-40CC-B8F0-590599D5FBB2}" type="pres">
      <dgm:prSet presAssocID="{34A3FC1B-33B0-4F92-B090-50916644B029}" presName="spaceRect" presStyleCnt="0"/>
      <dgm:spPr/>
    </dgm:pt>
    <dgm:pt modelId="{BF101D55-CA26-4E15-9EDE-243F8D02C2DE}" type="pres">
      <dgm:prSet presAssocID="{34A3FC1B-33B0-4F92-B090-50916644B029}" presName="parTx" presStyleLbl="revTx" presStyleIdx="2" presStyleCnt="3">
        <dgm:presLayoutVars>
          <dgm:chMax val="0"/>
          <dgm:chPref val="0"/>
        </dgm:presLayoutVars>
      </dgm:prSet>
      <dgm:spPr/>
    </dgm:pt>
  </dgm:ptLst>
  <dgm:cxnLst>
    <dgm:cxn modelId="{F419305D-BC1C-4209-9361-B9211CB4517B}" type="presOf" srcId="{3539B9D3-C37F-4689-9F4C-B93A0B23AA1F}" destId="{529DA6D1-944D-4643-9C11-B6DABE056C24}" srcOrd="0" destOrd="0" presId="urn:microsoft.com/office/officeart/2018/2/layout/IconVerticalSolidList"/>
    <dgm:cxn modelId="{8CC18F62-306B-4A6F-9C4A-D7F0C8236F65}" type="presOf" srcId="{1F5FA475-BEFB-4692-AEE1-E5389459E02A}" destId="{C9155451-C11A-4B60-AFA7-57B709E8C309}" srcOrd="0" destOrd="0" presId="urn:microsoft.com/office/officeart/2018/2/layout/IconVerticalSolidList"/>
    <dgm:cxn modelId="{631AADAE-F8BC-4DC1-8738-0C4430521FCF}" type="presOf" srcId="{97B935B6-2153-4037-AD94-2B54BE93406D}" destId="{A0BD42C5-88B1-4708-B74C-1141B0CD7D3A}" srcOrd="0" destOrd="0" presId="urn:microsoft.com/office/officeart/2018/2/layout/IconVerticalSolidList"/>
    <dgm:cxn modelId="{C7312DE0-652E-447A-B8E4-AD68A9CF21AB}" srcId="{97B935B6-2153-4037-AD94-2B54BE93406D}" destId="{34A3FC1B-33B0-4F92-B090-50916644B029}" srcOrd="2" destOrd="0" parTransId="{73D664B9-0EEE-462D-9679-E11CA2EC166D}" sibTransId="{1E0EFF9C-5478-4E66-8332-5F24307F5AD3}"/>
    <dgm:cxn modelId="{7A7AD5E2-4220-4CB3-9D1F-E70740B96FEC}" srcId="{97B935B6-2153-4037-AD94-2B54BE93406D}" destId="{1F5FA475-BEFB-4692-AEE1-E5389459E02A}" srcOrd="0" destOrd="0" parTransId="{8C935CFC-A9EC-4E5A-8885-B71C6F4F0FB8}" sibTransId="{131ED4B7-8377-47C0-B854-CE03591C1514}"/>
    <dgm:cxn modelId="{D1ECA2EB-38C8-46BD-97CA-D2EEFE08E85D}" srcId="{97B935B6-2153-4037-AD94-2B54BE93406D}" destId="{3539B9D3-C37F-4689-9F4C-B93A0B23AA1F}" srcOrd="1" destOrd="0" parTransId="{FE719436-174E-4722-86DE-E616BAD24D47}" sibTransId="{FEAC0EDC-A700-42D8-BD1A-F1533AC8513E}"/>
    <dgm:cxn modelId="{BDE914F0-3763-42D1-A8D9-A680ED8A636F}" type="presOf" srcId="{34A3FC1B-33B0-4F92-B090-50916644B029}" destId="{BF101D55-CA26-4E15-9EDE-243F8D02C2DE}" srcOrd="0" destOrd="0" presId="urn:microsoft.com/office/officeart/2018/2/layout/IconVerticalSolidList"/>
    <dgm:cxn modelId="{50049B80-AB4A-452A-96A9-A79C29E1178D}" type="presParOf" srcId="{A0BD42C5-88B1-4708-B74C-1141B0CD7D3A}" destId="{316C9BD1-292F-4682-A978-1871E0C92AA4}" srcOrd="0" destOrd="0" presId="urn:microsoft.com/office/officeart/2018/2/layout/IconVerticalSolidList"/>
    <dgm:cxn modelId="{8A4CEEA0-058D-4B55-A528-E035ADDC08D6}" type="presParOf" srcId="{316C9BD1-292F-4682-A978-1871E0C92AA4}" destId="{A8B8A9CC-341A-43D7-AA36-E691052A9171}" srcOrd="0" destOrd="0" presId="urn:microsoft.com/office/officeart/2018/2/layout/IconVerticalSolidList"/>
    <dgm:cxn modelId="{307AC023-539C-4AD4-848A-5E480323E310}" type="presParOf" srcId="{316C9BD1-292F-4682-A978-1871E0C92AA4}" destId="{4F9DE33E-4C72-4288-9160-C515A3B68A52}" srcOrd="1" destOrd="0" presId="urn:microsoft.com/office/officeart/2018/2/layout/IconVerticalSolidList"/>
    <dgm:cxn modelId="{772F9060-E3F7-4B71-B010-66F85C4BDDCA}" type="presParOf" srcId="{316C9BD1-292F-4682-A978-1871E0C92AA4}" destId="{A529C275-1B91-4039-B3EB-7ACA81880869}" srcOrd="2" destOrd="0" presId="urn:microsoft.com/office/officeart/2018/2/layout/IconVerticalSolidList"/>
    <dgm:cxn modelId="{A90E2DA3-0CBE-4D73-B336-FB7B3FC4A661}" type="presParOf" srcId="{316C9BD1-292F-4682-A978-1871E0C92AA4}" destId="{C9155451-C11A-4B60-AFA7-57B709E8C309}" srcOrd="3" destOrd="0" presId="urn:microsoft.com/office/officeart/2018/2/layout/IconVerticalSolidList"/>
    <dgm:cxn modelId="{AA78D6A6-197B-4602-86F9-B8489D9E922C}" type="presParOf" srcId="{A0BD42C5-88B1-4708-B74C-1141B0CD7D3A}" destId="{B6E992C8-B662-4EDF-8671-50C3614CA70E}" srcOrd="1" destOrd="0" presId="urn:microsoft.com/office/officeart/2018/2/layout/IconVerticalSolidList"/>
    <dgm:cxn modelId="{F4CE3FE6-7CAE-4F1E-97F8-3454BECB7433}" type="presParOf" srcId="{A0BD42C5-88B1-4708-B74C-1141B0CD7D3A}" destId="{2A21DCD1-57A2-4546-A530-C6F395D40716}" srcOrd="2" destOrd="0" presId="urn:microsoft.com/office/officeart/2018/2/layout/IconVerticalSolidList"/>
    <dgm:cxn modelId="{1EB301D2-E830-4564-8C55-EFE533359685}" type="presParOf" srcId="{2A21DCD1-57A2-4546-A530-C6F395D40716}" destId="{1E747E27-D7E3-4805-B278-1CB94DB914ED}" srcOrd="0" destOrd="0" presId="urn:microsoft.com/office/officeart/2018/2/layout/IconVerticalSolidList"/>
    <dgm:cxn modelId="{1865BF39-9265-461D-989F-F5D843731DE8}" type="presParOf" srcId="{2A21DCD1-57A2-4546-A530-C6F395D40716}" destId="{3450E9B5-7EE5-42D2-A397-DBDA3430AEF7}" srcOrd="1" destOrd="0" presId="urn:microsoft.com/office/officeart/2018/2/layout/IconVerticalSolidList"/>
    <dgm:cxn modelId="{CE676F62-B4A7-4404-97F4-3E3078AAE926}" type="presParOf" srcId="{2A21DCD1-57A2-4546-A530-C6F395D40716}" destId="{6F14656B-473B-4183-83AD-BBB1417FE941}" srcOrd="2" destOrd="0" presId="urn:microsoft.com/office/officeart/2018/2/layout/IconVerticalSolidList"/>
    <dgm:cxn modelId="{95747088-ACC9-4718-A77B-4F490035E425}" type="presParOf" srcId="{2A21DCD1-57A2-4546-A530-C6F395D40716}" destId="{529DA6D1-944D-4643-9C11-B6DABE056C24}" srcOrd="3" destOrd="0" presId="urn:microsoft.com/office/officeart/2018/2/layout/IconVerticalSolidList"/>
    <dgm:cxn modelId="{2EFB3E93-57AB-4FBF-9384-C97C62342313}" type="presParOf" srcId="{A0BD42C5-88B1-4708-B74C-1141B0CD7D3A}" destId="{2D6BF2EC-B6E6-455B-9005-2286AA8EC2BD}" srcOrd="3" destOrd="0" presId="urn:microsoft.com/office/officeart/2018/2/layout/IconVerticalSolidList"/>
    <dgm:cxn modelId="{F7EA4A60-6462-458C-BECC-1FDF7C4299DA}" type="presParOf" srcId="{A0BD42C5-88B1-4708-B74C-1141B0CD7D3A}" destId="{8066A6A5-B00F-4F7E-AD84-1D8FAF7E0C3C}" srcOrd="4" destOrd="0" presId="urn:microsoft.com/office/officeart/2018/2/layout/IconVerticalSolidList"/>
    <dgm:cxn modelId="{98855418-DE82-4956-937F-2222F46C5A7E}" type="presParOf" srcId="{8066A6A5-B00F-4F7E-AD84-1D8FAF7E0C3C}" destId="{ADAF4E9D-D4A7-4765-88C1-6D3A913EEC5B}" srcOrd="0" destOrd="0" presId="urn:microsoft.com/office/officeart/2018/2/layout/IconVerticalSolidList"/>
    <dgm:cxn modelId="{CC08C9AA-AD9D-4CFE-B015-7A1581649946}" type="presParOf" srcId="{8066A6A5-B00F-4F7E-AD84-1D8FAF7E0C3C}" destId="{101F4A33-580D-4304-BC47-34749F857541}" srcOrd="1" destOrd="0" presId="urn:microsoft.com/office/officeart/2018/2/layout/IconVerticalSolidList"/>
    <dgm:cxn modelId="{D0184C2C-5F97-4184-9467-9BF254C483DC}" type="presParOf" srcId="{8066A6A5-B00F-4F7E-AD84-1D8FAF7E0C3C}" destId="{145EA35B-A616-40CC-B8F0-590599D5FBB2}" srcOrd="2" destOrd="0" presId="urn:microsoft.com/office/officeart/2018/2/layout/IconVerticalSolidList"/>
    <dgm:cxn modelId="{713407E0-0BE4-4B83-B074-04525249C838}" type="presParOf" srcId="{8066A6A5-B00F-4F7E-AD84-1D8FAF7E0C3C}" destId="{BF101D55-CA26-4E15-9EDE-243F8D02C2DE}"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743AD16-128A-458B-A8DE-806AD96F854C}" type="doc">
      <dgm:prSet loTypeId="urn:microsoft.com/office/officeart/2016/7/layout/BasicLinearProcessNumbered" loCatId="process" qsTypeId="urn:microsoft.com/office/officeart/2005/8/quickstyle/simple1" qsCatId="simple" csTypeId="urn:microsoft.com/office/officeart/2005/8/colors/colorful2" csCatId="colorful" phldr="1"/>
      <dgm:spPr/>
      <dgm:t>
        <a:bodyPr/>
        <a:lstStyle/>
        <a:p>
          <a:endParaRPr lang="en-US"/>
        </a:p>
      </dgm:t>
    </dgm:pt>
    <dgm:pt modelId="{B5579BF1-E8AF-4C5A-AB73-2607C51653EA}">
      <dgm:prSet phldrT="[Text]"/>
      <dgm:spPr/>
      <dgm:t>
        <a:bodyPr/>
        <a:lstStyle/>
        <a:p>
          <a:pPr>
            <a:lnSpc>
              <a:spcPct val="100000"/>
            </a:lnSpc>
          </a:pPr>
          <a:r>
            <a:rPr lang="en-GB" b="1" dirty="0"/>
            <a:t>Establish a safe and trusting relationship</a:t>
          </a:r>
          <a:endParaRPr lang="en-US" dirty="0"/>
        </a:p>
      </dgm:t>
    </dgm:pt>
    <dgm:pt modelId="{B9F44E05-638B-476B-995C-FC995B4B1AE4}" type="parTrans" cxnId="{0D875DB9-B7A9-4ACD-ABB9-3AC68DC6BAC8}">
      <dgm:prSet/>
      <dgm:spPr/>
      <dgm:t>
        <a:bodyPr/>
        <a:lstStyle/>
        <a:p>
          <a:endParaRPr lang="en-US"/>
        </a:p>
      </dgm:t>
    </dgm:pt>
    <dgm:pt modelId="{72520236-FCA2-4FF3-B294-DFCE87F32A4B}" type="sibTrans" cxnId="{0D875DB9-B7A9-4ACD-ABB9-3AC68DC6BAC8}">
      <dgm:prSet phldrT="1"/>
      <dgm:spPr/>
      <dgm:t>
        <a:bodyPr/>
        <a:lstStyle/>
        <a:p>
          <a:r>
            <a:rPr lang="en-US"/>
            <a:t>1</a:t>
          </a:r>
        </a:p>
      </dgm:t>
    </dgm:pt>
    <dgm:pt modelId="{8D836B7E-40C9-46B5-8F0C-6CFA702F8F5E}">
      <dgm:prSet phldrT="[Text]"/>
      <dgm:spPr/>
      <dgm:t>
        <a:bodyPr/>
        <a:lstStyle/>
        <a:p>
          <a:pPr>
            <a:lnSpc>
              <a:spcPct val="100000"/>
            </a:lnSpc>
          </a:pPr>
          <a:r>
            <a:rPr lang="en-GB" b="1" dirty="0"/>
            <a:t>Educate about social phobia</a:t>
          </a:r>
          <a:endParaRPr lang="en-US" dirty="0"/>
        </a:p>
      </dgm:t>
    </dgm:pt>
    <dgm:pt modelId="{EBAE58BC-5CAD-4257-8D3A-17832CEB5571}" type="parTrans" cxnId="{0BCB955B-7BD3-4CEC-916D-BA1FFEA8C16F}">
      <dgm:prSet/>
      <dgm:spPr/>
      <dgm:t>
        <a:bodyPr/>
        <a:lstStyle/>
        <a:p>
          <a:endParaRPr lang="en-US"/>
        </a:p>
      </dgm:t>
    </dgm:pt>
    <dgm:pt modelId="{5BAAAF9D-A05B-4E11-A5F7-F2EA1585054B}" type="sibTrans" cxnId="{0BCB955B-7BD3-4CEC-916D-BA1FFEA8C16F}">
      <dgm:prSet phldrT="2"/>
      <dgm:spPr/>
      <dgm:t>
        <a:bodyPr/>
        <a:lstStyle/>
        <a:p>
          <a:r>
            <a:rPr lang="en-US"/>
            <a:t>2</a:t>
          </a:r>
        </a:p>
      </dgm:t>
    </dgm:pt>
    <dgm:pt modelId="{1398CFC7-0D34-41F4-97DD-CD86DEC84DEA}">
      <dgm:prSet phldrT="[Text]"/>
      <dgm:spPr/>
      <dgm:t>
        <a:bodyPr/>
        <a:lstStyle/>
        <a:p>
          <a:r>
            <a:rPr lang="en-GB" b="1" kern="1200"/>
            <a:t>Normalise social </a:t>
          </a:r>
          <a:r>
            <a:rPr lang="en-GB" b="1" kern="1200">
              <a:latin typeface="Calibri" panose="020F0502020204030204"/>
              <a:ea typeface="+mn-ea"/>
              <a:cs typeface="+mn-cs"/>
            </a:rPr>
            <a:t>anxiety (Rezaeian et al., 2020)</a:t>
          </a:r>
          <a:endParaRPr lang="en-US" b="1" kern="1200">
            <a:latin typeface="Calibri" panose="020F0502020204030204"/>
            <a:ea typeface="+mn-ea"/>
            <a:cs typeface="+mn-cs"/>
          </a:endParaRPr>
        </a:p>
      </dgm:t>
    </dgm:pt>
    <dgm:pt modelId="{69A06CFE-5FEC-48F3-9221-5691829D2FE3}" type="parTrans" cxnId="{E2321141-875F-4A4F-8961-F84C799538D7}">
      <dgm:prSet/>
      <dgm:spPr/>
      <dgm:t>
        <a:bodyPr/>
        <a:lstStyle/>
        <a:p>
          <a:endParaRPr lang="en-US"/>
        </a:p>
      </dgm:t>
    </dgm:pt>
    <dgm:pt modelId="{84F6F70F-2A88-4654-898F-B27BCAFB9B4E}" type="sibTrans" cxnId="{E2321141-875F-4A4F-8961-F84C799538D7}">
      <dgm:prSet phldrT="3"/>
      <dgm:spPr/>
      <dgm:t>
        <a:bodyPr/>
        <a:lstStyle/>
        <a:p>
          <a:r>
            <a:rPr lang="en-US"/>
            <a:t>3</a:t>
          </a:r>
        </a:p>
      </dgm:t>
    </dgm:pt>
    <dgm:pt modelId="{4E936379-2C5F-4D6E-B8FC-751FBA243537}">
      <dgm:prSet phldrT="[Text]"/>
      <dgm:spPr/>
      <dgm:t>
        <a:bodyPr/>
        <a:lstStyle/>
        <a:p>
          <a:pPr>
            <a:lnSpc>
              <a:spcPct val="100000"/>
            </a:lnSpc>
          </a:pPr>
          <a:r>
            <a:rPr lang="en-GB" b="1"/>
            <a:t>Focus on strengths and resilience</a:t>
          </a:r>
          <a:endParaRPr lang="en-US" dirty="0"/>
        </a:p>
      </dgm:t>
    </dgm:pt>
    <dgm:pt modelId="{8AA71040-D60D-4FC6-87E4-D19251B60B51}" type="parTrans" cxnId="{6BF837B3-FEDC-4423-9763-4E1BE82C9940}">
      <dgm:prSet/>
      <dgm:spPr/>
    </dgm:pt>
    <dgm:pt modelId="{7FFA03BC-5EB8-4685-B023-A35651F1F31E}" type="sibTrans" cxnId="{6BF837B3-FEDC-4423-9763-4E1BE82C9940}">
      <dgm:prSet phldrT="4"/>
      <dgm:spPr/>
      <dgm:t>
        <a:bodyPr/>
        <a:lstStyle/>
        <a:p>
          <a:r>
            <a:rPr lang="en-US"/>
            <a:t>4</a:t>
          </a:r>
        </a:p>
        <a:p>
          <a:endParaRPr lang="en-US"/>
        </a:p>
      </dgm:t>
    </dgm:pt>
    <dgm:pt modelId="{A27F9EA7-0B4C-4301-B3A4-BB981FE04EFD}" type="pres">
      <dgm:prSet presAssocID="{3743AD16-128A-458B-A8DE-806AD96F854C}" presName="Name0" presStyleCnt="0">
        <dgm:presLayoutVars>
          <dgm:animLvl val="lvl"/>
          <dgm:resizeHandles val="exact"/>
        </dgm:presLayoutVars>
      </dgm:prSet>
      <dgm:spPr/>
    </dgm:pt>
    <dgm:pt modelId="{382D5A7F-C656-4713-AE27-B4CAEEB8EA92}" type="pres">
      <dgm:prSet presAssocID="{B5579BF1-E8AF-4C5A-AB73-2607C51653EA}" presName="compositeNode" presStyleCnt="0">
        <dgm:presLayoutVars>
          <dgm:bulletEnabled val="1"/>
        </dgm:presLayoutVars>
      </dgm:prSet>
      <dgm:spPr/>
    </dgm:pt>
    <dgm:pt modelId="{21B98A7B-C24F-4DF7-B69B-AB940727D9E4}" type="pres">
      <dgm:prSet presAssocID="{B5579BF1-E8AF-4C5A-AB73-2607C51653EA}" presName="bgRect" presStyleLbl="bgAccFollowNode1" presStyleIdx="0" presStyleCnt="4"/>
      <dgm:spPr/>
    </dgm:pt>
    <dgm:pt modelId="{657225C7-E0F3-4B78-9A1C-3DEF62ADA04D}" type="pres">
      <dgm:prSet presAssocID="{72520236-FCA2-4FF3-B294-DFCE87F32A4B}" presName="sibTransNodeCircle" presStyleLbl="alignNode1" presStyleIdx="0" presStyleCnt="8">
        <dgm:presLayoutVars>
          <dgm:chMax val="0"/>
          <dgm:bulletEnabled/>
        </dgm:presLayoutVars>
      </dgm:prSet>
      <dgm:spPr/>
    </dgm:pt>
    <dgm:pt modelId="{BA158EB8-DC16-4053-857D-DE50FA05E8F3}" type="pres">
      <dgm:prSet presAssocID="{B5579BF1-E8AF-4C5A-AB73-2607C51653EA}" presName="bottomLine" presStyleLbl="alignNode1" presStyleIdx="1" presStyleCnt="8">
        <dgm:presLayoutVars/>
      </dgm:prSet>
      <dgm:spPr/>
    </dgm:pt>
    <dgm:pt modelId="{F5EE9245-1EC6-4962-81FB-8BBB6E352171}" type="pres">
      <dgm:prSet presAssocID="{B5579BF1-E8AF-4C5A-AB73-2607C51653EA}" presName="nodeText" presStyleLbl="bgAccFollowNode1" presStyleIdx="0" presStyleCnt="4">
        <dgm:presLayoutVars>
          <dgm:bulletEnabled val="1"/>
        </dgm:presLayoutVars>
      </dgm:prSet>
      <dgm:spPr/>
    </dgm:pt>
    <dgm:pt modelId="{DE2888A7-9101-4326-B45C-9DAB55CDAD43}" type="pres">
      <dgm:prSet presAssocID="{72520236-FCA2-4FF3-B294-DFCE87F32A4B}" presName="sibTrans" presStyleCnt="0"/>
      <dgm:spPr/>
    </dgm:pt>
    <dgm:pt modelId="{7154AF07-9FBE-4064-878E-6590E61DB004}" type="pres">
      <dgm:prSet presAssocID="{8D836B7E-40C9-46B5-8F0C-6CFA702F8F5E}" presName="compositeNode" presStyleCnt="0">
        <dgm:presLayoutVars>
          <dgm:bulletEnabled val="1"/>
        </dgm:presLayoutVars>
      </dgm:prSet>
      <dgm:spPr/>
    </dgm:pt>
    <dgm:pt modelId="{D1EEC6C7-7280-4BCF-9132-CC426638C175}" type="pres">
      <dgm:prSet presAssocID="{8D836B7E-40C9-46B5-8F0C-6CFA702F8F5E}" presName="bgRect" presStyleLbl="bgAccFollowNode1" presStyleIdx="1" presStyleCnt="4"/>
      <dgm:spPr/>
    </dgm:pt>
    <dgm:pt modelId="{C3C3FD2B-7070-45FB-9B26-F00B6689A1DD}" type="pres">
      <dgm:prSet presAssocID="{5BAAAF9D-A05B-4E11-A5F7-F2EA1585054B}" presName="sibTransNodeCircle" presStyleLbl="alignNode1" presStyleIdx="2" presStyleCnt="8">
        <dgm:presLayoutVars>
          <dgm:chMax val="0"/>
          <dgm:bulletEnabled/>
        </dgm:presLayoutVars>
      </dgm:prSet>
      <dgm:spPr/>
    </dgm:pt>
    <dgm:pt modelId="{8AA1CD1D-6635-43F3-94EA-80591DBA535D}" type="pres">
      <dgm:prSet presAssocID="{8D836B7E-40C9-46B5-8F0C-6CFA702F8F5E}" presName="bottomLine" presStyleLbl="alignNode1" presStyleIdx="3" presStyleCnt="8">
        <dgm:presLayoutVars/>
      </dgm:prSet>
      <dgm:spPr/>
    </dgm:pt>
    <dgm:pt modelId="{F4EDA61A-7C9C-41BC-BA84-EF9303FBA741}" type="pres">
      <dgm:prSet presAssocID="{8D836B7E-40C9-46B5-8F0C-6CFA702F8F5E}" presName="nodeText" presStyleLbl="bgAccFollowNode1" presStyleIdx="1" presStyleCnt="4">
        <dgm:presLayoutVars>
          <dgm:bulletEnabled val="1"/>
        </dgm:presLayoutVars>
      </dgm:prSet>
      <dgm:spPr/>
    </dgm:pt>
    <dgm:pt modelId="{605C238E-A1C4-4D9C-9E51-6A1B8431C0E5}" type="pres">
      <dgm:prSet presAssocID="{5BAAAF9D-A05B-4E11-A5F7-F2EA1585054B}" presName="sibTrans" presStyleCnt="0"/>
      <dgm:spPr/>
    </dgm:pt>
    <dgm:pt modelId="{B842B499-1E20-46B4-8EF4-2D3DB905C294}" type="pres">
      <dgm:prSet presAssocID="{1398CFC7-0D34-41F4-97DD-CD86DEC84DEA}" presName="compositeNode" presStyleCnt="0">
        <dgm:presLayoutVars>
          <dgm:bulletEnabled val="1"/>
        </dgm:presLayoutVars>
      </dgm:prSet>
      <dgm:spPr/>
    </dgm:pt>
    <dgm:pt modelId="{338DA638-A9FF-4652-80D1-0F93DC6BB128}" type="pres">
      <dgm:prSet presAssocID="{1398CFC7-0D34-41F4-97DD-CD86DEC84DEA}" presName="bgRect" presStyleLbl="bgAccFollowNode1" presStyleIdx="2" presStyleCnt="4"/>
      <dgm:spPr/>
    </dgm:pt>
    <dgm:pt modelId="{D0D26784-4BE9-4F0E-A2AD-FB4B15F48942}" type="pres">
      <dgm:prSet presAssocID="{84F6F70F-2A88-4654-898F-B27BCAFB9B4E}" presName="sibTransNodeCircle" presStyleLbl="alignNode1" presStyleIdx="4" presStyleCnt="8">
        <dgm:presLayoutVars>
          <dgm:chMax val="0"/>
          <dgm:bulletEnabled/>
        </dgm:presLayoutVars>
      </dgm:prSet>
      <dgm:spPr/>
    </dgm:pt>
    <dgm:pt modelId="{A780002B-1B11-47D1-B686-DAB88FB85E7F}" type="pres">
      <dgm:prSet presAssocID="{1398CFC7-0D34-41F4-97DD-CD86DEC84DEA}" presName="bottomLine" presStyleLbl="alignNode1" presStyleIdx="5" presStyleCnt="8">
        <dgm:presLayoutVars/>
      </dgm:prSet>
      <dgm:spPr/>
    </dgm:pt>
    <dgm:pt modelId="{C292DD6E-38AF-4105-9B84-6B74420C72A9}" type="pres">
      <dgm:prSet presAssocID="{1398CFC7-0D34-41F4-97DD-CD86DEC84DEA}" presName="nodeText" presStyleLbl="bgAccFollowNode1" presStyleIdx="2" presStyleCnt="4">
        <dgm:presLayoutVars>
          <dgm:bulletEnabled val="1"/>
        </dgm:presLayoutVars>
      </dgm:prSet>
      <dgm:spPr/>
    </dgm:pt>
    <dgm:pt modelId="{8843CF60-7536-4E79-A7AF-9CDAA68C4232}" type="pres">
      <dgm:prSet presAssocID="{84F6F70F-2A88-4654-898F-B27BCAFB9B4E}" presName="sibTrans" presStyleCnt="0"/>
      <dgm:spPr/>
    </dgm:pt>
    <dgm:pt modelId="{D05907FE-4D6F-4968-9E09-9A15F2515178}" type="pres">
      <dgm:prSet presAssocID="{4E936379-2C5F-4D6E-B8FC-751FBA243537}" presName="compositeNode" presStyleCnt="0">
        <dgm:presLayoutVars>
          <dgm:bulletEnabled val="1"/>
        </dgm:presLayoutVars>
      </dgm:prSet>
      <dgm:spPr/>
    </dgm:pt>
    <dgm:pt modelId="{1E0E378E-68AA-4FBA-BCD8-A8A8689251F0}" type="pres">
      <dgm:prSet presAssocID="{4E936379-2C5F-4D6E-B8FC-751FBA243537}" presName="bgRect" presStyleLbl="bgAccFollowNode1" presStyleIdx="3" presStyleCnt="4"/>
      <dgm:spPr/>
    </dgm:pt>
    <dgm:pt modelId="{602DB376-B885-434E-B3FD-13D33826C9BC}" type="pres">
      <dgm:prSet presAssocID="{7FFA03BC-5EB8-4685-B023-A35651F1F31E}" presName="sibTransNodeCircle" presStyleLbl="alignNode1" presStyleIdx="6" presStyleCnt="8">
        <dgm:presLayoutVars>
          <dgm:chMax val="0"/>
          <dgm:bulletEnabled/>
        </dgm:presLayoutVars>
      </dgm:prSet>
      <dgm:spPr/>
    </dgm:pt>
    <dgm:pt modelId="{14784A74-8716-4201-84CE-08A83E223E30}" type="pres">
      <dgm:prSet presAssocID="{4E936379-2C5F-4D6E-B8FC-751FBA243537}" presName="bottomLine" presStyleLbl="alignNode1" presStyleIdx="7" presStyleCnt="8">
        <dgm:presLayoutVars/>
      </dgm:prSet>
      <dgm:spPr/>
    </dgm:pt>
    <dgm:pt modelId="{B503915F-F546-447B-85AD-FF2406BD0DA4}" type="pres">
      <dgm:prSet presAssocID="{4E936379-2C5F-4D6E-B8FC-751FBA243537}" presName="nodeText" presStyleLbl="bgAccFollowNode1" presStyleIdx="3" presStyleCnt="4">
        <dgm:presLayoutVars>
          <dgm:bulletEnabled val="1"/>
        </dgm:presLayoutVars>
      </dgm:prSet>
      <dgm:spPr/>
    </dgm:pt>
  </dgm:ptLst>
  <dgm:cxnLst>
    <dgm:cxn modelId="{9E206710-C20E-49CB-B200-C75EBA7CD0C6}" type="presOf" srcId="{7FFA03BC-5EB8-4685-B023-A35651F1F31E}" destId="{602DB376-B885-434E-B3FD-13D33826C9BC}" srcOrd="0" destOrd="0" presId="urn:microsoft.com/office/officeart/2016/7/layout/BasicLinearProcessNumbered"/>
    <dgm:cxn modelId="{D7D5962E-E481-4B76-A757-0BBC65FE8F5A}" type="presOf" srcId="{3743AD16-128A-458B-A8DE-806AD96F854C}" destId="{A27F9EA7-0B4C-4301-B3A4-BB981FE04EFD}" srcOrd="0" destOrd="0" presId="urn:microsoft.com/office/officeart/2016/7/layout/BasicLinearProcessNumbered"/>
    <dgm:cxn modelId="{5346A03A-51F7-4D78-A4D6-3FAD0D74657A}" type="presOf" srcId="{84F6F70F-2A88-4654-898F-B27BCAFB9B4E}" destId="{D0D26784-4BE9-4F0E-A2AD-FB4B15F48942}" srcOrd="0" destOrd="0" presId="urn:microsoft.com/office/officeart/2016/7/layout/BasicLinearProcessNumbered"/>
    <dgm:cxn modelId="{0BCB955B-7BD3-4CEC-916D-BA1FFEA8C16F}" srcId="{3743AD16-128A-458B-A8DE-806AD96F854C}" destId="{8D836B7E-40C9-46B5-8F0C-6CFA702F8F5E}" srcOrd="1" destOrd="0" parTransId="{EBAE58BC-5CAD-4257-8D3A-17832CEB5571}" sibTransId="{5BAAAF9D-A05B-4E11-A5F7-F2EA1585054B}"/>
    <dgm:cxn modelId="{E2321141-875F-4A4F-8961-F84C799538D7}" srcId="{3743AD16-128A-458B-A8DE-806AD96F854C}" destId="{1398CFC7-0D34-41F4-97DD-CD86DEC84DEA}" srcOrd="2" destOrd="0" parTransId="{69A06CFE-5FEC-48F3-9221-5691829D2FE3}" sibTransId="{84F6F70F-2A88-4654-898F-B27BCAFB9B4E}"/>
    <dgm:cxn modelId="{47B2C644-F27E-48A6-8B15-4F165E7495DC}" type="presOf" srcId="{4E936379-2C5F-4D6E-B8FC-751FBA243537}" destId="{1E0E378E-68AA-4FBA-BCD8-A8A8689251F0}" srcOrd="0" destOrd="0" presId="urn:microsoft.com/office/officeart/2016/7/layout/BasicLinearProcessNumbered"/>
    <dgm:cxn modelId="{96E2A545-9A50-45B4-81B0-F3899C4F762A}" type="presOf" srcId="{5BAAAF9D-A05B-4E11-A5F7-F2EA1585054B}" destId="{C3C3FD2B-7070-45FB-9B26-F00B6689A1DD}" srcOrd="0" destOrd="0" presId="urn:microsoft.com/office/officeart/2016/7/layout/BasicLinearProcessNumbered"/>
    <dgm:cxn modelId="{2DE1A168-8CC8-4FB5-8595-0A1C1275BE17}" type="presOf" srcId="{1398CFC7-0D34-41F4-97DD-CD86DEC84DEA}" destId="{338DA638-A9FF-4652-80D1-0F93DC6BB128}" srcOrd="0" destOrd="0" presId="urn:microsoft.com/office/officeart/2016/7/layout/BasicLinearProcessNumbered"/>
    <dgm:cxn modelId="{DB3F9B69-C58E-4796-BBEF-D1FCB9D76129}" type="presOf" srcId="{72520236-FCA2-4FF3-B294-DFCE87F32A4B}" destId="{657225C7-E0F3-4B78-9A1C-3DEF62ADA04D}" srcOrd="0" destOrd="0" presId="urn:microsoft.com/office/officeart/2016/7/layout/BasicLinearProcessNumbered"/>
    <dgm:cxn modelId="{40D9387B-2DE4-487C-B3E2-23FC7135668F}" type="presOf" srcId="{8D836B7E-40C9-46B5-8F0C-6CFA702F8F5E}" destId="{D1EEC6C7-7280-4BCF-9132-CC426638C175}" srcOrd="0" destOrd="0" presId="urn:microsoft.com/office/officeart/2016/7/layout/BasicLinearProcessNumbered"/>
    <dgm:cxn modelId="{96263B8C-C7CD-4EBE-A0E1-BC1C2A32B168}" type="presOf" srcId="{4E936379-2C5F-4D6E-B8FC-751FBA243537}" destId="{B503915F-F546-447B-85AD-FF2406BD0DA4}" srcOrd="1" destOrd="0" presId="urn:microsoft.com/office/officeart/2016/7/layout/BasicLinearProcessNumbered"/>
    <dgm:cxn modelId="{6BF837B3-FEDC-4423-9763-4E1BE82C9940}" srcId="{3743AD16-128A-458B-A8DE-806AD96F854C}" destId="{4E936379-2C5F-4D6E-B8FC-751FBA243537}" srcOrd="3" destOrd="0" parTransId="{8AA71040-D60D-4FC6-87E4-D19251B60B51}" sibTransId="{7FFA03BC-5EB8-4685-B023-A35651F1F31E}"/>
    <dgm:cxn modelId="{0D875DB9-B7A9-4ACD-ABB9-3AC68DC6BAC8}" srcId="{3743AD16-128A-458B-A8DE-806AD96F854C}" destId="{B5579BF1-E8AF-4C5A-AB73-2607C51653EA}" srcOrd="0" destOrd="0" parTransId="{B9F44E05-638B-476B-995C-FC995B4B1AE4}" sibTransId="{72520236-FCA2-4FF3-B294-DFCE87F32A4B}"/>
    <dgm:cxn modelId="{C6EE8CCE-0F41-43C1-91A2-E9A2DEE674B4}" type="presOf" srcId="{1398CFC7-0D34-41F4-97DD-CD86DEC84DEA}" destId="{C292DD6E-38AF-4105-9B84-6B74420C72A9}" srcOrd="1" destOrd="0" presId="urn:microsoft.com/office/officeart/2016/7/layout/BasicLinearProcessNumbered"/>
    <dgm:cxn modelId="{2BB44BE6-B761-4CF4-BA5D-C08E15850A1B}" type="presOf" srcId="{B5579BF1-E8AF-4C5A-AB73-2607C51653EA}" destId="{21B98A7B-C24F-4DF7-B69B-AB940727D9E4}" srcOrd="0" destOrd="0" presId="urn:microsoft.com/office/officeart/2016/7/layout/BasicLinearProcessNumbered"/>
    <dgm:cxn modelId="{A64D5AF3-F635-4FE2-8F41-B7E4EA8C0D23}" type="presOf" srcId="{8D836B7E-40C9-46B5-8F0C-6CFA702F8F5E}" destId="{F4EDA61A-7C9C-41BC-BA84-EF9303FBA741}" srcOrd="1" destOrd="0" presId="urn:microsoft.com/office/officeart/2016/7/layout/BasicLinearProcessNumbered"/>
    <dgm:cxn modelId="{A8BF13F8-371C-4102-8BDA-193D4584039B}" type="presOf" srcId="{B5579BF1-E8AF-4C5A-AB73-2607C51653EA}" destId="{F5EE9245-1EC6-4962-81FB-8BBB6E352171}" srcOrd="1" destOrd="0" presId="urn:microsoft.com/office/officeart/2016/7/layout/BasicLinearProcessNumbered"/>
    <dgm:cxn modelId="{ABC08FAE-B30F-47FC-8580-05B3BB29B3D9}" type="presParOf" srcId="{A27F9EA7-0B4C-4301-B3A4-BB981FE04EFD}" destId="{382D5A7F-C656-4713-AE27-B4CAEEB8EA92}" srcOrd="0" destOrd="0" presId="urn:microsoft.com/office/officeart/2016/7/layout/BasicLinearProcessNumbered"/>
    <dgm:cxn modelId="{D3A9A953-C8C5-46D5-A136-E6B23796B0BB}" type="presParOf" srcId="{382D5A7F-C656-4713-AE27-B4CAEEB8EA92}" destId="{21B98A7B-C24F-4DF7-B69B-AB940727D9E4}" srcOrd="0" destOrd="0" presId="urn:microsoft.com/office/officeart/2016/7/layout/BasicLinearProcessNumbered"/>
    <dgm:cxn modelId="{91B7030F-5494-4D61-B06F-301F494F5BE9}" type="presParOf" srcId="{382D5A7F-C656-4713-AE27-B4CAEEB8EA92}" destId="{657225C7-E0F3-4B78-9A1C-3DEF62ADA04D}" srcOrd="1" destOrd="0" presId="urn:microsoft.com/office/officeart/2016/7/layout/BasicLinearProcessNumbered"/>
    <dgm:cxn modelId="{88FC44B4-2C61-4F3B-93C7-019E423A6FB6}" type="presParOf" srcId="{382D5A7F-C656-4713-AE27-B4CAEEB8EA92}" destId="{BA158EB8-DC16-4053-857D-DE50FA05E8F3}" srcOrd="2" destOrd="0" presId="urn:microsoft.com/office/officeart/2016/7/layout/BasicLinearProcessNumbered"/>
    <dgm:cxn modelId="{888D246D-0706-49CB-B2E8-DA927B9F9B7C}" type="presParOf" srcId="{382D5A7F-C656-4713-AE27-B4CAEEB8EA92}" destId="{F5EE9245-1EC6-4962-81FB-8BBB6E352171}" srcOrd="3" destOrd="0" presId="urn:microsoft.com/office/officeart/2016/7/layout/BasicLinearProcessNumbered"/>
    <dgm:cxn modelId="{21723479-70EC-483E-ADDB-BC687A93E8AC}" type="presParOf" srcId="{A27F9EA7-0B4C-4301-B3A4-BB981FE04EFD}" destId="{DE2888A7-9101-4326-B45C-9DAB55CDAD43}" srcOrd="1" destOrd="0" presId="urn:microsoft.com/office/officeart/2016/7/layout/BasicLinearProcessNumbered"/>
    <dgm:cxn modelId="{0FEE51E4-3571-498C-BFC9-B8B80650C1DA}" type="presParOf" srcId="{A27F9EA7-0B4C-4301-B3A4-BB981FE04EFD}" destId="{7154AF07-9FBE-4064-878E-6590E61DB004}" srcOrd="2" destOrd="0" presId="urn:microsoft.com/office/officeart/2016/7/layout/BasicLinearProcessNumbered"/>
    <dgm:cxn modelId="{6C52B73E-B751-4BB7-8D36-29BAA3DA1A9C}" type="presParOf" srcId="{7154AF07-9FBE-4064-878E-6590E61DB004}" destId="{D1EEC6C7-7280-4BCF-9132-CC426638C175}" srcOrd="0" destOrd="0" presId="urn:microsoft.com/office/officeart/2016/7/layout/BasicLinearProcessNumbered"/>
    <dgm:cxn modelId="{4F354A39-1094-4D2E-97D5-A285F723B426}" type="presParOf" srcId="{7154AF07-9FBE-4064-878E-6590E61DB004}" destId="{C3C3FD2B-7070-45FB-9B26-F00B6689A1DD}" srcOrd="1" destOrd="0" presId="urn:microsoft.com/office/officeart/2016/7/layout/BasicLinearProcessNumbered"/>
    <dgm:cxn modelId="{AB6BB97E-BCDB-430E-8BE8-7AF6BE5338BB}" type="presParOf" srcId="{7154AF07-9FBE-4064-878E-6590E61DB004}" destId="{8AA1CD1D-6635-43F3-94EA-80591DBA535D}" srcOrd="2" destOrd="0" presId="urn:microsoft.com/office/officeart/2016/7/layout/BasicLinearProcessNumbered"/>
    <dgm:cxn modelId="{E0167B85-061D-4419-9DFA-A563FE73C3C9}" type="presParOf" srcId="{7154AF07-9FBE-4064-878E-6590E61DB004}" destId="{F4EDA61A-7C9C-41BC-BA84-EF9303FBA741}" srcOrd="3" destOrd="0" presId="urn:microsoft.com/office/officeart/2016/7/layout/BasicLinearProcessNumbered"/>
    <dgm:cxn modelId="{91A11AF5-226B-4A49-9DA8-B3204DB554AD}" type="presParOf" srcId="{A27F9EA7-0B4C-4301-B3A4-BB981FE04EFD}" destId="{605C238E-A1C4-4D9C-9E51-6A1B8431C0E5}" srcOrd="3" destOrd="0" presId="urn:microsoft.com/office/officeart/2016/7/layout/BasicLinearProcessNumbered"/>
    <dgm:cxn modelId="{52354946-8A64-403B-99D7-38A80D101075}" type="presParOf" srcId="{A27F9EA7-0B4C-4301-B3A4-BB981FE04EFD}" destId="{B842B499-1E20-46B4-8EF4-2D3DB905C294}" srcOrd="4" destOrd="0" presId="urn:microsoft.com/office/officeart/2016/7/layout/BasicLinearProcessNumbered"/>
    <dgm:cxn modelId="{0E66823F-EB18-4A1F-9D90-5C5875EDD8B3}" type="presParOf" srcId="{B842B499-1E20-46B4-8EF4-2D3DB905C294}" destId="{338DA638-A9FF-4652-80D1-0F93DC6BB128}" srcOrd="0" destOrd="0" presId="urn:microsoft.com/office/officeart/2016/7/layout/BasicLinearProcessNumbered"/>
    <dgm:cxn modelId="{132A3370-E2A3-4820-BD4B-5CBB85DB72EA}" type="presParOf" srcId="{B842B499-1E20-46B4-8EF4-2D3DB905C294}" destId="{D0D26784-4BE9-4F0E-A2AD-FB4B15F48942}" srcOrd="1" destOrd="0" presId="urn:microsoft.com/office/officeart/2016/7/layout/BasicLinearProcessNumbered"/>
    <dgm:cxn modelId="{BD379820-7EE3-4591-8569-1D222D8008F9}" type="presParOf" srcId="{B842B499-1E20-46B4-8EF4-2D3DB905C294}" destId="{A780002B-1B11-47D1-B686-DAB88FB85E7F}" srcOrd="2" destOrd="0" presId="urn:microsoft.com/office/officeart/2016/7/layout/BasicLinearProcessNumbered"/>
    <dgm:cxn modelId="{10EA89E4-7F0E-4890-A812-02B43C0D4A8D}" type="presParOf" srcId="{B842B499-1E20-46B4-8EF4-2D3DB905C294}" destId="{C292DD6E-38AF-4105-9B84-6B74420C72A9}" srcOrd="3" destOrd="0" presId="urn:microsoft.com/office/officeart/2016/7/layout/BasicLinearProcessNumbered"/>
    <dgm:cxn modelId="{1F580174-21A5-48FD-B7C3-267B61DA1592}" type="presParOf" srcId="{A27F9EA7-0B4C-4301-B3A4-BB981FE04EFD}" destId="{8843CF60-7536-4E79-A7AF-9CDAA68C4232}" srcOrd="5" destOrd="0" presId="urn:microsoft.com/office/officeart/2016/7/layout/BasicLinearProcessNumbered"/>
    <dgm:cxn modelId="{392FB2C1-E96B-44C5-8998-E4B55C910768}" type="presParOf" srcId="{A27F9EA7-0B4C-4301-B3A4-BB981FE04EFD}" destId="{D05907FE-4D6F-4968-9E09-9A15F2515178}" srcOrd="6" destOrd="0" presId="urn:microsoft.com/office/officeart/2016/7/layout/BasicLinearProcessNumbered"/>
    <dgm:cxn modelId="{F6D043B3-5FA1-406D-A9C8-4D58EAE4EEBB}" type="presParOf" srcId="{D05907FE-4D6F-4968-9E09-9A15F2515178}" destId="{1E0E378E-68AA-4FBA-BCD8-A8A8689251F0}" srcOrd="0" destOrd="0" presId="urn:microsoft.com/office/officeart/2016/7/layout/BasicLinearProcessNumbered"/>
    <dgm:cxn modelId="{BC384654-BF7A-4CE3-8893-CEC0EA23EA10}" type="presParOf" srcId="{D05907FE-4D6F-4968-9E09-9A15F2515178}" destId="{602DB376-B885-434E-B3FD-13D33826C9BC}" srcOrd="1" destOrd="0" presId="urn:microsoft.com/office/officeart/2016/7/layout/BasicLinearProcessNumbered"/>
    <dgm:cxn modelId="{A7C55001-5630-4F8A-85CE-9D6A8220BCE6}" type="presParOf" srcId="{D05907FE-4D6F-4968-9E09-9A15F2515178}" destId="{14784A74-8716-4201-84CE-08A83E223E30}" srcOrd="2" destOrd="0" presId="urn:microsoft.com/office/officeart/2016/7/layout/BasicLinearProcessNumbered"/>
    <dgm:cxn modelId="{22FA7DC9-38AC-4E30-8817-D9EFA00E1EAF}" type="presParOf" srcId="{D05907FE-4D6F-4968-9E09-9A15F2515178}" destId="{B503915F-F546-447B-85AD-FF2406BD0DA4}"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76B825-EB78-43BA-AE42-F848878C8DDF}" type="doc">
      <dgm:prSet loTypeId="urn:microsoft.com/office/officeart/2005/8/layout/default" loCatId="list" qsTypeId="urn:microsoft.com/office/officeart/2005/8/quickstyle/simple5" qsCatId="simple" csTypeId="urn:microsoft.com/office/officeart/2005/8/colors/colorful5" csCatId="colorful" phldr="1"/>
      <dgm:spPr/>
      <dgm:t>
        <a:bodyPr/>
        <a:lstStyle/>
        <a:p>
          <a:endParaRPr lang="en-US"/>
        </a:p>
      </dgm:t>
    </dgm:pt>
    <dgm:pt modelId="{097FD866-B20C-48ED-8E9C-E7D4E7631A54}">
      <dgm:prSet phldrT="[Text]"/>
      <dgm:spPr/>
      <dgm:t>
        <a:bodyPr/>
        <a:lstStyle/>
        <a:p>
          <a:r>
            <a:rPr lang="en-GB" b="1" dirty="0"/>
            <a:t>Seek professional help</a:t>
          </a:r>
          <a:endParaRPr lang="en-US" dirty="0"/>
        </a:p>
      </dgm:t>
    </dgm:pt>
    <dgm:pt modelId="{7C1254E7-E2AD-4389-9EFD-EF7F60E58C00}" type="parTrans" cxnId="{C6A88CD9-79D5-4148-B344-1A917F777F99}">
      <dgm:prSet/>
      <dgm:spPr/>
      <dgm:t>
        <a:bodyPr/>
        <a:lstStyle/>
        <a:p>
          <a:endParaRPr lang="en-US"/>
        </a:p>
      </dgm:t>
    </dgm:pt>
    <dgm:pt modelId="{BC0FEE32-C6C0-4EE4-9C8B-FEA8F85740CF}" type="sibTrans" cxnId="{C6A88CD9-79D5-4148-B344-1A917F777F99}">
      <dgm:prSet/>
      <dgm:spPr/>
      <dgm:t>
        <a:bodyPr/>
        <a:lstStyle/>
        <a:p>
          <a:endParaRPr lang="en-US"/>
        </a:p>
      </dgm:t>
    </dgm:pt>
    <dgm:pt modelId="{6B5DA90A-3F1C-4B69-BBED-A77C09FEF88C}">
      <dgm:prSet phldrT="[Text]"/>
      <dgm:spPr/>
      <dgm:t>
        <a:bodyPr/>
        <a:lstStyle/>
        <a:p>
          <a:r>
            <a:rPr lang="en-GB" b="1" dirty="0"/>
            <a:t>Engage in cognitive-behavioural therapy (CBT)</a:t>
          </a:r>
          <a:endParaRPr lang="en-US" dirty="0"/>
        </a:p>
      </dgm:t>
    </dgm:pt>
    <dgm:pt modelId="{2293563C-8D38-49A6-87F4-7C94033B2687}" type="parTrans" cxnId="{1A6E4A48-8AD0-43B4-948F-B729F114EDD3}">
      <dgm:prSet/>
      <dgm:spPr/>
      <dgm:t>
        <a:bodyPr/>
        <a:lstStyle/>
        <a:p>
          <a:endParaRPr lang="en-US"/>
        </a:p>
      </dgm:t>
    </dgm:pt>
    <dgm:pt modelId="{C854B5B9-2385-4672-BC05-3143CDDA2140}" type="sibTrans" cxnId="{1A6E4A48-8AD0-43B4-948F-B729F114EDD3}">
      <dgm:prSet/>
      <dgm:spPr/>
      <dgm:t>
        <a:bodyPr/>
        <a:lstStyle/>
        <a:p>
          <a:endParaRPr lang="en-US"/>
        </a:p>
      </dgm:t>
    </dgm:pt>
    <dgm:pt modelId="{1C049B55-0080-444B-9F9B-7754D53B1BDF}">
      <dgm:prSet phldrT="[Text]"/>
      <dgm:spPr/>
      <dgm:t>
        <a:bodyPr/>
        <a:lstStyle/>
        <a:p>
          <a:r>
            <a:rPr lang="en-GB" b="1" dirty="0"/>
            <a:t>Develop relaxation techniques</a:t>
          </a:r>
          <a:endParaRPr lang="en-US" dirty="0"/>
        </a:p>
      </dgm:t>
    </dgm:pt>
    <dgm:pt modelId="{44026339-9EF2-466C-BE86-8837FF0F17B6}" type="parTrans" cxnId="{E5FE68C6-9E15-4B66-9FF7-94D30CB2CD77}">
      <dgm:prSet/>
      <dgm:spPr/>
      <dgm:t>
        <a:bodyPr/>
        <a:lstStyle/>
        <a:p>
          <a:endParaRPr lang="en-US"/>
        </a:p>
      </dgm:t>
    </dgm:pt>
    <dgm:pt modelId="{67B84FED-D759-44D6-BC4A-575E73E9FEFE}" type="sibTrans" cxnId="{E5FE68C6-9E15-4B66-9FF7-94D30CB2CD77}">
      <dgm:prSet/>
      <dgm:spPr/>
      <dgm:t>
        <a:bodyPr/>
        <a:lstStyle/>
        <a:p>
          <a:endParaRPr lang="en-US"/>
        </a:p>
      </dgm:t>
    </dgm:pt>
    <dgm:pt modelId="{0C74E6A2-416B-4DB4-ACD5-84E5C4D95D51}">
      <dgm:prSet phldrT="[Text]"/>
      <dgm:spPr/>
      <dgm:t>
        <a:bodyPr/>
        <a:lstStyle/>
        <a:p>
          <a:r>
            <a:rPr lang="en-GB" b="1"/>
            <a:t>Engaging in social skills</a:t>
          </a:r>
          <a:endParaRPr lang="en-US" dirty="0"/>
        </a:p>
      </dgm:t>
    </dgm:pt>
    <dgm:pt modelId="{0E07AF44-F5E8-4491-9B6A-D87CC8F82F94}" type="parTrans" cxnId="{BF1F4BD5-0830-4E03-81EA-FDF9C5ACD51B}">
      <dgm:prSet/>
      <dgm:spPr/>
      <dgm:t>
        <a:bodyPr/>
        <a:lstStyle/>
        <a:p>
          <a:endParaRPr lang="en-US"/>
        </a:p>
      </dgm:t>
    </dgm:pt>
    <dgm:pt modelId="{48CD8B63-9324-4BE5-A2BF-7A6EB1518FE7}" type="sibTrans" cxnId="{BF1F4BD5-0830-4E03-81EA-FDF9C5ACD51B}">
      <dgm:prSet/>
      <dgm:spPr/>
      <dgm:t>
        <a:bodyPr/>
        <a:lstStyle/>
        <a:p>
          <a:endParaRPr lang="en-US"/>
        </a:p>
      </dgm:t>
    </dgm:pt>
    <dgm:pt modelId="{8696389B-1C68-47ED-A400-D0B4D6193587}">
      <dgm:prSet phldrT="[Text]"/>
      <dgm:spPr/>
      <dgm:t>
        <a:bodyPr/>
        <a:lstStyle/>
        <a:p>
          <a:r>
            <a:rPr lang="en-GB" b="1"/>
            <a:t>Practice self-care</a:t>
          </a:r>
          <a:endParaRPr lang="en-US" dirty="0"/>
        </a:p>
      </dgm:t>
    </dgm:pt>
    <dgm:pt modelId="{BFC071D3-E2A5-4B33-85F3-17C7DE9BFD93}" type="parTrans" cxnId="{36C045C1-D2EF-4BEB-B84D-29B105F570A7}">
      <dgm:prSet/>
      <dgm:spPr/>
      <dgm:t>
        <a:bodyPr/>
        <a:lstStyle/>
        <a:p>
          <a:endParaRPr lang="en-US"/>
        </a:p>
      </dgm:t>
    </dgm:pt>
    <dgm:pt modelId="{0DDAC44C-F848-4DBF-9ED7-0D5285B90F38}" type="sibTrans" cxnId="{36C045C1-D2EF-4BEB-B84D-29B105F570A7}">
      <dgm:prSet/>
      <dgm:spPr/>
      <dgm:t>
        <a:bodyPr/>
        <a:lstStyle/>
        <a:p>
          <a:endParaRPr lang="en-US"/>
        </a:p>
      </dgm:t>
    </dgm:pt>
    <dgm:pt modelId="{CFD311CD-CBD0-498D-8100-A7C9DFC25F85}">
      <dgm:prSet phldrT="[Text]"/>
      <dgm:spPr/>
      <dgm:t>
        <a:bodyPr/>
        <a:lstStyle/>
        <a:p>
          <a:r>
            <a:rPr lang="en-GB" b="1"/>
            <a:t>Joining a support group </a:t>
          </a:r>
          <a:endParaRPr lang="en-US" dirty="0"/>
        </a:p>
      </dgm:t>
    </dgm:pt>
    <dgm:pt modelId="{A39B993B-70AD-4FCB-9C65-C4F9FA71ED8A}" type="parTrans" cxnId="{2B3E8083-D9F2-42D1-8EC9-A120B1A88ADB}">
      <dgm:prSet/>
      <dgm:spPr/>
      <dgm:t>
        <a:bodyPr/>
        <a:lstStyle/>
        <a:p>
          <a:endParaRPr lang="en-US"/>
        </a:p>
      </dgm:t>
    </dgm:pt>
    <dgm:pt modelId="{DE8C0D5F-D35C-457A-A8D2-F69CE9E4B1E6}" type="sibTrans" cxnId="{2B3E8083-D9F2-42D1-8EC9-A120B1A88ADB}">
      <dgm:prSet/>
      <dgm:spPr/>
      <dgm:t>
        <a:bodyPr/>
        <a:lstStyle/>
        <a:p>
          <a:endParaRPr lang="en-US"/>
        </a:p>
      </dgm:t>
    </dgm:pt>
    <dgm:pt modelId="{EFDE5DA5-914D-48BB-8311-C35229150C5A}" type="pres">
      <dgm:prSet presAssocID="{2D76B825-EB78-43BA-AE42-F848878C8DDF}" presName="diagram" presStyleCnt="0">
        <dgm:presLayoutVars>
          <dgm:dir/>
          <dgm:resizeHandles val="exact"/>
        </dgm:presLayoutVars>
      </dgm:prSet>
      <dgm:spPr/>
    </dgm:pt>
    <dgm:pt modelId="{30D0B031-7FA6-4270-81C9-59795F7427AC}" type="pres">
      <dgm:prSet presAssocID="{097FD866-B20C-48ED-8E9C-E7D4E7631A54}" presName="node" presStyleLbl="node1" presStyleIdx="0" presStyleCnt="6">
        <dgm:presLayoutVars>
          <dgm:bulletEnabled val="1"/>
        </dgm:presLayoutVars>
      </dgm:prSet>
      <dgm:spPr/>
    </dgm:pt>
    <dgm:pt modelId="{6A3113A0-A23D-442A-9949-965D6E5B8710}" type="pres">
      <dgm:prSet presAssocID="{BC0FEE32-C6C0-4EE4-9C8B-FEA8F85740CF}" presName="sibTrans" presStyleCnt="0"/>
      <dgm:spPr/>
    </dgm:pt>
    <dgm:pt modelId="{32669077-E17E-441A-9C6C-36C3DA6311AE}" type="pres">
      <dgm:prSet presAssocID="{6B5DA90A-3F1C-4B69-BBED-A77C09FEF88C}" presName="node" presStyleLbl="node1" presStyleIdx="1" presStyleCnt="6">
        <dgm:presLayoutVars>
          <dgm:bulletEnabled val="1"/>
        </dgm:presLayoutVars>
      </dgm:prSet>
      <dgm:spPr/>
    </dgm:pt>
    <dgm:pt modelId="{55F9BA84-D17B-47CC-B894-250FF742A256}" type="pres">
      <dgm:prSet presAssocID="{C854B5B9-2385-4672-BC05-3143CDDA2140}" presName="sibTrans" presStyleCnt="0"/>
      <dgm:spPr/>
    </dgm:pt>
    <dgm:pt modelId="{5FD30190-88F2-4EF4-BBB7-93C02AB11079}" type="pres">
      <dgm:prSet presAssocID="{1C049B55-0080-444B-9F9B-7754D53B1BDF}" presName="node" presStyleLbl="node1" presStyleIdx="2" presStyleCnt="6">
        <dgm:presLayoutVars>
          <dgm:bulletEnabled val="1"/>
        </dgm:presLayoutVars>
      </dgm:prSet>
      <dgm:spPr/>
    </dgm:pt>
    <dgm:pt modelId="{B0A3A204-2950-469B-B038-1D4D76D1C2DD}" type="pres">
      <dgm:prSet presAssocID="{67B84FED-D759-44D6-BC4A-575E73E9FEFE}" presName="sibTrans" presStyleCnt="0"/>
      <dgm:spPr/>
    </dgm:pt>
    <dgm:pt modelId="{87930614-854E-4868-9392-52F8584BAD99}" type="pres">
      <dgm:prSet presAssocID="{0C74E6A2-416B-4DB4-ACD5-84E5C4D95D51}" presName="node" presStyleLbl="node1" presStyleIdx="3" presStyleCnt="6">
        <dgm:presLayoutVars>
          <dgm:bulletEnabled val="1"/>
        </dgm:presLayoutVars>
      </dgm:prSet>
      <dgm:spPr/>
    </dgm:pt>
    <dgm:pt modelId="{2610F6AD-8221-4EEF-8890-C1FB62E54C9A}" type="pres">
      <dgm:prSet presAssocID="{48CD8B63-9324-4BE5-A2BF-7A6EB1518FE7}" presName="sibTrans" presStyleCnt="0"/>
      <dgm:spPr/>
    </dgm:pt>
    <dgm:pt modelId="{97E06D75-F9E4-4359-8440-49BB24199204}" type="pres">
      <dgm:prSet presAssocID="{8696389B-1C68-47ED-A400-D0B4D6193587}" presName="node" presStyleLbl="node1" presStyleIdx="4" presStyleCnt="6">
        <dgm:presLayoutVars>
          <dgm:bulletEnabled val="1"/>
        </dgm:presLayoutVars>
      </dgm:prSet>
      <dgm:spPr/>
    </dgm:pt>
    <dgm:pt modelId="{466C1A39-9FEA-49D5-BCCA-3970F012C05D}" type="pres">
      <dgm:prSet presAssocID="{0DDAC44C-F848-4DBF-9ED7-0D5285B90F38}" presName="sibTrans" presStyleCnt="0"/>
      <dgm:spPr/>
    </dgm:pt>
    <dgm:pt modelId="{3730EF77-0DE5-4D4B-B709-BD86956E85D4}" type="pres">
      <dgm:prSet presAssocID="{CFD311CD-CBD0-498D-8100-A7C9DFC25F85}" presName="node" presStyleLbl="node1" presStyleIdx="5" presStyleCnt="6">
        <dgm:presLayoutVars>
          <dgm:bulletEnabled val="1"/>
        </dgm:presLayoutVars>
      </dgm:prSet>
      <dgm:spPr/>
    </dgm:pt>
  </dgm:ptLst>
  <dgm:cxnLst>
    <dgm:cxn modelId="{5C02570D-D0BB-4E72-A5AC-39D4EE38409F}" type="presOf" srcId="{CFD311CD-CBD0-498D-8100-A7C9DFC25F85}" destId="{3730EF77-0DE5-4D4B-B709-BD86956E85D4}" srcOrd="0" destOrd="0" presId="urn:microsoft.com/office/officeart/2005/8/layout/default"/>
    <dgm:cxn modelId="{89372D3C-D964-4478-BE85-3FE7F2E11815}" type="presOf" srcId="{0C74E6A2-416B-4DB4-ACD5-84E5C4D95D51}" destId="{87930614-854E-4868-9392-52F8584BAD99}" srcOrd="0" destOrd="0" presId="urn:microsoft.com/office/officeart/2005/8/layout/default"/>
    <dgm:cxn modelId="{565EA95F-DA12-4FA7-8201-A0CE0D30432F}" type="presOf" srcId="{2D76B825-EB78-43BA-AE42-F848878C8DDF}" destId="{EFDE5DA5-914D-48BB-8311-C35229150C5A}" srcOrd="0" destOrd="0" presId="urn:microsoft.com/office/officeart/2005/8/layout/default"/>
    <dgm:cxn modelId="{1A6E4A48-8AD0-43B4-948F-B729F114EDD3}" srcId="{2D76B825-EB78-43BA-AE42-F848878C8DDF}" destId="{6B5DA90A-3F1C-4B69-BBED-A77C09FEF88C}" srcOrd="1" destOrd="0" parTransId="{2293563C-8D38-49A6-87F4-7C94033B2687}" sibTransId="{C854B5B9-2385-4672-BC05-3143CDDA2140}"/>
    <dgm:cxn modelId="{8F73CC52-E96E-4CFB-B735-CFD0D769716E}" type="presOf" srcId="{8696389B-1C68-47ED-A400-D0B4D6193587}" destId="{97E06D75-F9E4-4359-8440-49BB24199204}" srcOrd="0" destOrd="0" presId="urn:microsoft.com/office/officeart/2005/8/layout/default"/>
    <dgm:cxn modelId="{2B3E8083-D9F2-42D1-8EC9-A120B1A88ADB}" srcId="{2D76B825-EB78-43BA-AE42-F848878C8DDF}" destId="{CFD311CD-CBD0-498D-8100-A7C9DFC25F85}" srcOrd="5" destOrd="0" parTransId="{A39B993B-70AD-4FCB-9C65-C4F9FA71ED8A}" sibTransId="{DE8C0D5F-D35C-457A-A8D2-F69CE9E4B1E6}"/>
    <dgm:cxn modelId="{B224F5A2-BF06-4734-AC6C-2BCAF61483B5}" type="presOf" srcId="{097FD866-B20C-48ED-8E9C-E7D4E7631A54}" destId="{30D0B031-7FA6-4270-81C9-59795F7427AC}" srcOrd="0" destOrd="0" presId="urn:microsoft.com/office/officeart/2005/8/layout/default"/>
    <dgm:cxn modelId="{36C045C1-D2EF-4BEB-B84D-29B105F570A7}" srcId="{2D76B825-EB78-43BA-AE42-F848878C8DDF}" destId="{8696389B-1C68-47ED-A400-D0B4D6193587}" srcOrd="4" destOrd="0" parTransId="{BFC071D3-E2A5-4B33-85F3-17C7DE9BFD93}" sibTransId="{0DDAC44C-F848-4DBF-9ED7-0D5285B90F38}"/>
    <dgm:cxn modelId="{E5FE68C6-9E15-4B66-9FF7-94D30CB2CD77}" srcId="{2D76B825-EB78-43BA-AE42-F848878C8DDF}" destId="{1C049B55-0080-444B-9F9B-7754D53B1BDF}" srcOrd="2" destOrd="0" parTransId="{44026339-9EF2-466C-BE86-8837FF0F17B6}" sibTransId="{67B84FED-D759-44D6-BC4A-575E73E9FEFE}"/>
    <dgm:cxn modelId="{BF1F4BD5-0830-4E03-81EA-FDF9C5ACD51B}" srcId="{2D76B825-EB78-43BA-AE42-F848878C8DDF}" destId="{0C74E6A2-416B-4DB4-ACD5-84E5C4D95D51}" srcOrd="3" destOrd="0" parTransId="{0E07AF44-F5E8-4491-9B6A-D87CC8F82F94}" sibTransId="{48CD8B63-9324-4BE5-A2BF-7A6EB1518FE7}"/>
    <dgm:cxn modelId="{C6A88CD9-79D5-4148-B344-1A917F777F99}" srcId="{2D76B825-EB78-43BA-AE42-F848878C8DDF}" destId="{097FD866-B20C-48ED-8E9C-E7D4E7631A54}" srcOrd="0" destOrd="0" parTransId="{7C1254E7-E2AD-4389-9EFD-EF7F60E58C00}" sibTransId="{BC0FEE32-C6C0-4EE4-9C8B-FEA8F85740CF}"/>
    <dgm:cxn modelId="{A2C56AE3-486A-446D-90A8-54E62207B1CE}" type="presOf" srcId="{1C049B55-0080-444B-9F9B-7754D53B1BDF}" destId="{5FD30190-88F2-4EF4-BBB7-93C02AB11079}" srcOrd="0" destOrd="0" presId="urn:microsoft.com/office/officeart/2005/8/layout/default"/>
    <dgm:cxn modelId="{17F00BE5-5F70-49F8-BA42-D750861C3B4C}" type="presOf" srcId="{6B5DA90A-3F1C-4B69-BBED-A77C09FEF88C}" destId="{32669077-E17E-441A-9C6C-36C3DA6311AE}" srcOrd="0" destOrd="0" presId="urn:microsoft.com/office/officeart/2005/8/layout/default"/>
    <dgm:cxn modelId="{9B7DABCD-A8DB-4515-9EE6-6C2502E0EDDD}" type="presParOf" srcId="{EFDE5DA5-914D-48BB-8311-C35229150C5A}" destId="{30D0B031-7FA6-4270-81C9-59795F7427AC}" srcOrd="0" destOrd="0" presId="urn:microsoft.com/office/officeart/2005/8/layout/default"/>
    <dgm:cxn modelId="{8D435DC6-29EC-4DCD-B00A-3858371E8CC7}" type="presParOf" srcId="{EFDE5DA5-914D-48BB-8311-C35229150C5A}" destId="{6A3113A0-A23D-442A-9949-965D6E5B8710}" srcOrd="1" destOrd="0" presId="urn:microsoft.com/office/officeart/2005/8/layout/default"/>
    <dgm:cxn modelId="{5E96C214-3760-413F-9EEF-5C5356FC6B85}" type="presParOf" srcId="{EFDE5DA5-914D-48BB-8311-C35229150C5A}" destId="{32669077-E17E-441A-9C6C-36C3DA6311AE}" srcOrd="2" destOrd="0" presId="urn:microsoft.com/office/officeart/2005/8/layout/default"/>
    <dgm:cxn modelId="{2AF324D2-383C-4A9C-A4F5-214BC6113A5E}" type="presParOf" srcId="{EFDE5DA5-914D-48BB-8311-C35229150C5A}" destId="{55F9BA84-D17B-47CC-B894-250FF742A256}" srcOrd="3" destOrd="0" presId="urn:microsoft.com/office/officeart/2005/8/layout/default"/>
    <dgm:cxn modelId="{CADF5501-F054-4FA7-A7D3-593FEEADA34F}" type="presParOf" srcId="{EFDE5DA5-914D-48BB-8311-C35229150C5A}" destId="{5FD30190-88F2-4EF4-BBB7-93C02AB11079}" srcOrd="4" destOrd="0" presId="urn:microsoft.com/office/officeart/2005/8/layout/default"/>
    <dgm:cxn modelId="{61031AFE-3BCB-4C8A-B140-122E8A106745}" type="presParOf" srcId="{EFDE5DA5-914D-48BB-8311-C35229150C5A}" destId="{B0A3A204-2950-469B-B038-1D4D76D1C2DD}" srcOrd="5" destOrd="0" presId="urn:microsoft.com/office/officeart/2005/8/layout/default"/>
    <dgm:cxn modelId="{DF6B965F-0253-48C6-9E96-6155743236F6}" type="presParOf" srcId="{EFDE5DA5-914D-48BB-8311-C35229150C5A}" destId="{87930614-854E-4868-9392-52F8584BAD99}" srcOrd="6" destOrd="0" presId="urn:microsoft.com/office/officeart/2005/8/layout/default"/>
    <dgm:cxn modelId="{B55D8810-FA25-483F-9C6E-E4A81FDF7186}" type="presParOf" srcId="{EFDE5DA5-914D-48BB-8311-C35229150C5A}" destId="{2610F6AD-8221-4EEF-8890-C1FB62E54C9A}" srcOrd="7" destOrd="0" presId="urn:microsoft.com/office/officeart/2005/8/layout/default"/>
    <dgm:cxn modelId="{4B64752E-5EDE-4E59-9CC6-33B13D766654}" type="presParOf" srcId="{EFDE5DA5-914D-48BB-8311-C35229150C5A}" destId="{97E06D75-F9E4-4359-8440-49BB24199204}" srcOrd="8" destOrd="0" presId="urn:microsoft.com/office/officeart/2005/8/layout/default"/>
    <dgm:cxn modelId="{69E70065-5D00-4312-A226-FCE0F48F5AAD}" type="presParOf" srcId="{EFDE5DA5-914D-48BB-8311-C35229150C5A}" destId="{466C1A39-9FEA-49D5-BCCA-3970F012C05D}" srcOrd="9" destOrd="0" presId="urn:microsoft.com/office/officeart/2005/8/layout/default"/>
    <dgm:cxn modelId="{85340784-CB75-405C-882F-6A529BBE7D2C}" type="presParOf" srcId="{EFDE5DA5-914D-48BB-8311-C35229150C5A}" destId="{3730EF77-0DE5-4D4B-B709-BD86956E85D4}"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7E0839-D79C-4313-A771-D092EFCAE52E}">
      <dsp:nvSpPr>
        <dsp:cNvPr id="0" name=""/>
        <dsp:cNvSpPr/>
      </dsp:nvSpPr>
      <dsp:spPr>
        <a:xfrm>
          <a:off x="1747800" y="608594"/>
          <a:ext cx="1944000" cy="1944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34F3350-C74A-4089-B763-778B59330109}">
      <dsp:nvSpPr>
        <dsp:cNvPr id="0" name=""/>
        <dsp:cNvSpPr/>
      </dsp:nvSpPr>
      <dsp:spPr>
        <a:xfrm>
          <a:off x="559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b="0" kern="1200">
              <a:effectLst/>
              <a:latin typeface="Arial" panose="020B0604020202020204" pitchFamily="34" charset="0"/>
              <a:ea typeface="Arial" panose="020B0604020202020204" pitchFamily="34" charset="0"/>
            </a:rPr>
            <a:t>Genetic Factors</a:t>
          </a:r>
          <a:endParaRPr lang="en-US" sz="2300" kern="1200" dirty="0"/>
        </a:p>
      </dsp:txBody>
      <dsp:txXfrm>
        <a:off x="559800" y="3022743"/>
        <a:ext cx="4320000" cy="720000"/>
      </dsp:txXfrm>
    </dsp:sp>
    <dsp:sp modelId="{AEADCDEC-F924-4C86-99A2-6D3215E1A499}">
      <dsp:nvSpPr>
        <dsp:cNvPr id="0" name=""/>
        <dsp:cNvSpPr/>
      </dsp:nvSpPr>
      <dsp:spPr>
        <a:xfrm>
          <a:off x="6823800" y="608594"/>
          <a:ext cx="1944000" cy="1944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2BD01B-CA27-46C0-9B1B-84577712777B}">
      <dsp:nvSpPr>
        <dsp:cNvPr id="0" name=""/>
        <dsp:cNvSpPr/>
      </dsp:nvSpPr>
      <dsp:spPr>
        <a:xfrm>
          <a:off x="5635800" y="3022743"/>
          <a:ext cx="432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22350">
            <a:lnSpc>
              <a:spcPct val="100000"/>
            </a:lnSpc>
            <a:spcBef>
              <a:spcPct val="0"/>
            </a:spcBef>
            <a:spcAft>
              <a:spcPct val="35000"/>
            </a:spcAft>
            <a:buNone/>
          </a:pPr>
          <a:r>
            <a:rPr lang="en-US" sz="2300" b="0" kern="1200" dirty="0">
              <a:effectLst/>
              <a:latin typeface="Arial" panose="020B0604020202020204" pitchFamily="34" charset="0"/>
              <a:ea typeface="Arial" panose="020B0604020202020204" pitchFamily="34" charset="0"/>
            </a:rPr>
            <a:t>Environmental Factors (</a:t>
          </a:r>
          <a:r>
            <a:rPr lang="en-GB" sz="2300" b="0" kern="1200" dirty="0" err="1">
              <a:effectLst/>
              <a:latin typeface="Arial" panose="020B0604020202020204" pitchFamily="34" charset="0"/>
              <a:ea typeface="Arial" panose="020B0604020202020204" pitchFamily="34" charset="0"/>
            </a:rPr>
            <a:t>O’Day</a:t>
          </a:r>
          <a:r>
            <a:rPr lang="en-GB" sz="2300" b="0" kern="1200" dirty="0">
              <a:effectLst/>
              <a:latin typeface="Arial" panose="020B0604020202020204" pitchFamily="34" charset="0"/>
              <a:ea typeface="Arial" panose="020B0604020202020204" pitchFamily="34" charset="0"/>
            </a:rPr>
            <a:t> and Heimberg, 2021)</a:t>
          </a:r>
          <a:endParaRPr lang="en-US" sz="2300" kern="1200" dirty="0"/>
        </a:p>
      </dsp:txBody>
      <dsp:txXfrm>
        <a:off x="5635800" y="3022743"/>
        <a:ext cx="432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15527B-A511-4AD5-850B-22F85F858647}">
      <dsp:nvSpPr>
        <dsp:cNvPr id="0" name=""/>
        <dsp:cNvSpPr/>
      </dsp:nvSpPr>
      <dsp:spPr>
        <a:xfrm>
          <a:off x="210785" y="547086"/>
          <a:ext cx="1335114" cy="1335114"/>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67D1F69-6ECC-4938-8042-5502F63CFE2F}">
      <dsp:nvSpPr>
        <dsp:cNvPr id="0" name=""/>
        <dsp:cNvSpPr/>
      </dsp:nvSpPr>
      <dsp:spPr>
        <a:xfrm>
          <a:off x="491159" y="827460"/>
          <a:ext cx="774366" cy="77436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6ECCAB6-2D5D-424E-8A21-8C448DDEC386}">
      <dsp:nvSpPr>
        <dsp:cNvPr id="0" name=""/>
        <dsp:cNvSpPr/>
      </dsp:nvSpPr>
      <dsp:spPr>
        <a:xfrm>
          <a:off x="1831996" y="547086"/>
          <a:ext cx="3147056" cy="13351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1" kern="1200" dirty="0"/>
            <a:t>Physical Symptoms </a:t>
          </a:r>
          <a:r>
            <a:rPr lang="en-GB" sz="2400" b="1" kern="1200" dirty="0">
              <a:solidFill>
                <a:prstClr val="black">
                  <a:hueOff val="0"/>
                  <a:satOff val="0"/>
                  <a:lumOff val="0"/>
                  <a:alphaOff val="0"/>
                </a:prstClr>
              </a:solidFill>
              <a:latin typeface="Calibri" panose="020F0502020204030204"/>
              <a:ea typeface="+mn-ea"/>
              <a:cs typeface="+mn-cs"/>
            </a:rPr>
            <a:t>(</a:t>
          </a:r>
          <a:r>
            <a:rPr lang="en-GB" sz="2400" b="1" kern="1200" dirty="0" err="1">
              <a:solidFill>
                <a:prstClr val="black">
                  <a:hueOff val="0"/>
                  <a:satOff val="0"/>
                  <a:lumOff val="0"/>
                  <a:alphaOff val="0"/>
                </a:prstClr>
              </a:solidFill>
              <a:latin typeface="Calibri" panose="020F0502020204030204"/>
              <a:ea typeface="+mn-ea"/>
              <a:cs typeface="+mn-cs"/>
            </a:rPr>
            <a:t>Sewart</a:t>
          </a:r>
          <a:r>
            <a:rPr lang="en-GB" sz="2400" b="1" kern="1200" dirty="0">
              <a:solidFill>
                <a:prstClr val="black">
                  <a:hueOff val="0"/>
                  <a:satOff val="0"/>
                  <a:lumOff val="0"/>
                  <a:alphaOff val="0"/>
                </a:prstClr>
              </a:solidFill>
              <a:latin typeface="Calibri" panose="020F0502020204030204"/>
              <a:ea typeface="+mn-ea"/>
              <a:cs typeface="+mn-cs"/>
            </a:rPr>
            <a:t> et al., 2019)</a:t>
          </a:r>
          <a:endParaRPr lang="en-US" sz="2400" b="1" kern="1200" dirty="0">
            <a:solidFill>
              <a:prstClr val="black">
                <a:hueOff val="0"/>
                <a:satOff val="0"/>
                <a:lumOff val="0"/>
                <a:alphaOff val="0"/>
              </a:prstClr>
            </a:solidFill>
            <a:latin typeface="Calibri" panose="020F0502020204030204"/>
            <a:ea typeface="+mn-ea"/>
            <a:cs typeface="+mn-cs"/>
          </a:endParaRPr>
        </a:p>
      </dsp:txBody>
      <dsp:txXfrm>
        <a:off x="1831996" y="547086"/>
        <a:ext cx="3147056" cy="1335114"/>
      </dsp:txXfrm>
    </dsp:sp>
    <dsp:sp modelId="{9CC468FA-7149-4BFC-94D9-AD1C19D56D27}">
      <dsp:nvSpPr>
        <dsp:cNvPr id="0" name=""/>
        <dsp:cNvSpPr/>
      </dsp:nvSpPr>
      <dsp:spPr>
        <a:xfrm>
          <a:off x="5527403" y="547086"/>
          <a:ext cx="1335114" cy="1335114"/>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072F318-6D35-47D8-9878-CB133753F2BA}">
      <dsp:nvSpPr>
        <dsp:cNvPr id="0" name=""/>
        <dsp:cNvSpPr/>
      </dsp:nvSpPr>
      <dsp:spPr>
        <a:xfrm>
          <a:off x="5807777" y="827460"/>
          <a:ext cx="774366" cy="77436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0486FD-A9F9-494B-8C79-000DEBE872C1}">
      <dsp:nvSpPr>
        <dsp:cNvPr id="0" name=""/>
        <dsp:cNvSpPr/>
      </dsp:nvSpPr>
      <dsp:spPr>
        <a:xfrm>
          <a:off x="7148614" y="547086"/>
          <a:ext cx="3147056" cy="13351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1" kern="1200" dirty="0"/>
            <a:t>Emotional Symptoms</a:t>
          </a:r>
          <a:endParaRPr lang="en-US" sz="2400" kern="1200" dirty="0"/>
        </a:p>
      </dsp:txBody>
      <dsp:txXfrm>
        <a:off x="7148614" y="547086"/>
        <a:ext cx="3147056" cy="1335114"/>
      </dsp:txXfrm>
    </dsp:sp>
    <dsp:sp modelId="{0BE451F0-F951-4DB0-BC59-22266F4BC468}">
      <dsp:nvSpPr>
        <dsp:cNvPr id="0" name=""/>
        <dsp:cNvSpPr/>
      </dsp:nvSpPr>
      <dsp:spPr>
        <a:xfrm>
          <a:off x="210785" y="2653223"/>
          <a:ext cx="1335114" cy="1335114"/>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F56128F-ABD6-4C59-B219-7B30AE8F6464}">
      <dsp:nvSpPr>
        <dsp:cNvPr id="0" name=""/>
        <dsp:cNvSpPr/>
      </dsp:nvSpPr>
      <dsp:spPr>
        <a:xfrm>
          <a:off x="491159" y="2933597"/>
          <a:ext cx="774366" cy="77436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FC129D3-AE88-401B-B922-D31435C1254D}">
      <dsp:nvSpPr>
        <dsp:cNvPr id="0" name=""/>
        <dsp:cNvSpPr/>
      </dsp:nvSpPr>
      <dsp:spPr>
        <a:xfrm>
          <a:off x="1831996" y="2653223"/>
          <a:ext cx="3147056" cy="13351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1" kern="1200"/>
            <a:t>Cognitive Symptoms</a:t>
          </a:r>
          <a:endParaRPr lang="en-US" sz="2400" kern="1200" dirty="0"/>
        </a:p>
      </dsp:txBody>
      <dsp:txXfrm>
        <a:off x="1831996" y="2653223"/>
        <a:ext cx="3147056" cy="1335114"/>
      </dsp:txXfrm>
    </dsp:sp>
    <dsp:sp modelId="{569351A1-613A-4877-9FA5-C1BB4E6F20B6}">
      <dsp:nvSpPr>
        <dsp:cNvPr id="0" name=""/>
        <dsp:cNvSpPr/>
      </dsp:nvSpPr>
      <dsp:spPr>
        <a:xfrm>
          <a:off x="5527403" y="2653223"/>
          <a:ext cx="1335114" cy="1335114"/>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5C71A2C-C71C-4768-B59F-5E9580E53342}">
      <dsp:nvSpPr>
        <dsp:cNvPr id="0" name=""/>
        <dsp:cNvSpPr/>
      </dsp:nvSpPr>
      <dsp:spPr>
        <a:xfrm>
          <a:off x="5807777" y="2933597"/>
          <a:ext cx="774366" cy="77436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B34933C-A738-44A0-B1D1-A4F359E8B319}">
      <dsp:nvSpPr>
        <dsp:cNvPr id="0" name=""/>
        <dsp:cNvSpPr/>
      </dsp:nvSpPr>
      <dsp:spPr>
        <a:xfrm>
          <a:off x="7148614" y="2653223"/>
          <a:ext cx="3147056" cy="133511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1066800">
            <a:lnSpc>
              <a:spcPct val="100000"/>
            </a:lnSpc>
            <a:spcBef>
              <a:spcPct val="0"/>
            </a:spcBef>
            <a:spcAft>
              <a:spcPct val="35000"/>
            </a:spcAft>
            <a:buNone/>
          </a:pPr>
          <a:r>
            <a:rPr lang="en-GB" sz="2400" b="1" kern="1200" dirty="0"/>
            <a:t>Behavioural Symptoms</a:t>
          </a:r>
          <a:endParaRPr lang="en-US" sz="2400" kern="1200" dirty="0"/>
        </a:p>
      </dsp:txBody>
      <dsp:txXfrm>
        <a:off x="7148614" y="2653223"/>
        <a:ext cx="3147056" cy="133511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62871FA-8E6E-4C03-92EB-1D48486EECE7}">
      <dsp:nvSpPr>
        <dsp:cNvPr id="0" name=""/>
        <dsp:cNvSpPr/>
      </dsp:nvSpPr>
      <dsp:spPr>
        <a:xfrm>
          <a:off x="622042" y="1210025"/>
          <a:ext cx="879104" cy="879104"/>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F68F0A-1818-40B8-A80E-3BAFF52C317B}">
      <dsp:nvSpPr>
        <dsp:cNvPr id="0" name=""/>
        <dsp:cNvSpPr/>
      </dsp:nvSpPr>
      <dsp:spPr>
        <a:xfrm>
          <a:off x="84812" y="2371411"/>
          <a:ext cx="1953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0" kern="1200" dirty="0">
              <a:effectLst/>
              <a:latin typeface="Arial" panose="020B0604020202020204" pitchFamily="34" charset="0"/>
              <a:ea typeface="Arial" panose="020B0604020202020204" pitchFamily="34" charset="0"/>
            </a:rPr>
            <a:t>Clinical Interview </a:t>
          </a:r>
          <a:r>
            <a:rPr lang="en-GB" sz="1600" b="0" kern="1200" dirty="0">
              <a:solidFill>
                <a:srgbClr val="1F1F1F"/>
              </a:solidFill>
              <a:effectLst/>
              <a:latin typeface="Arial" panose="020B0604020202020204" pitchFamily="34" charset="0"/>
              <a:ea typeface="Arial" panose="020B0604020202020204" pitchFamily="34" charset="0"/>
            </a:rPr>
            <a:t>(</a:t>
          </a:r>
          <a:r>
            <a:rPr lang="en-GB" sz="1600" b="0" kern="1200" dirty="0" err="1">
              <a:effectLst/>
              <a:latin typeface="Arial" panose="020B0604020202020204" pitchFamily="34" charset="0"/>
              <a:ea typeface="Arial" panose="020B0604020202020204" pitchFamily="34" charset="0"/>
            </a:rPr>
            <a:t>Emmelkamp</a:t>
          </a:r>
          <a:r>
            <a:rPr lang="en-GB" sz="1600" b="0" kern="1200" dirty="0">
              <a:effectLst/>
              <a:latin typeface="Arial" panose="020B0604020202020204" pitchFamily="34" charset="0"/>
              <a:ea typeface="Arial" panose="020B0604020202020204" pitchFamily="34" charset="0"/>
            </a:rPr>
            <a:t> et al., 2020)</a:t>
          </a:r>
          <a:endParaRPr lang="en-US" sz="1600" kern="1200" dirty="0"/>
        </a:p>
      </dsp:txBody>
      <dsp:txXfrm>
        <a:off x="84812" y="2371411"/>
        <a:ext cx="1953564" cy="720000"/>
      </dsp:txXfrm>
    </dsp:sp>
    <dsp:sp modelId="{3D71B821-CD78-4773-9F31-DCA2A5F7DACD}">
      <dsp:nvSpPr>
        <dsp:cNvPr id="0" name=""/>
        <dsp:cNvSpPr/>
      </dsp:nvSpPr>
      <dsp:spPr>
        <a:xfrm>
          <a:off x="2917480" y="1210025"/>
          <a:ext cx="879104" cy="879104"/>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258A513-8EA1-4FAC-BDDC-DC7D2D2F68D8}">
      <dsp:nvSpPr>
        <dsp:cNvPr id="0" name=""/>
        <dsp:cNvSpPr/>
      </dsp:nvSpPr>
      <dsp:spPr>
        <a:xfrm>
          <a:off x="2380250" y="2371411"/>
          <a:ext cx="1953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0" kern="1200">
              <a:effectLst/>
              <a:latin typeface="Arial" panose="020B0604020202020204" pitchFamily="34" charset="0"/>
              <a:ea typeface="Arial" panose="020B0604020202020204" pitchFamily="34" charset="0"/>
            </a:rPr>
            <a:t>Self-report Questionnaires</a:t>
          </a:r>
          <a:endParaRPr lang="en-US" sz="1600" kern="1200"/>
        </a:p>
      </dsp:txBody>
      <dsp:txXfrm>
        <a:off x="2380250" y="2371411"/>
        <a:ext cx="1953564" cy="720000"/>
      </dsp:txXfrm>
    </dsp:sp>
    <dsp:sp modelId="{EA15E771-056C-4012-96DD-8C3B8CF9F7B9}">
      <dsp:nvSpPr>
        <dsp:cNvPr id="0" name=""/>
        <dsp:cNvSpPr/>
      </dsp:nvSpPr>
      <dsp:spPr>
        <a:xfrm>
          <a:off x="5212919" y="1210025"/>
          <a:ext cx="879104" cy="879104"/>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A911453-7A0B-4886-B92B-C78061D2E9B2}">
      <dsp:nvSpPr>
        <dsp:cNvPr id="0" name=""/>
        <dsp:cNvSpPr/>
      </dsp:nvSpPr>
      <dsp:spPr>
        <a:xfrm>
          <a:off x="4675689" y="2371411"/>
          <a:ext cx="1953564"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pPr>
          <a:r>
            <a:rPr lang="en-GB" sz="1600" b="0" kern="1200" dirty="0">
              <a:effectLst/>
              <a:latin typeface="Arial" panose="020B0604020202020204" pitchFamily="34" charset="0"/>
              <a:ea typeface="Arial" panose="020B0604020202020204" pitchFamily="34" charset="0"/>
            </a:rPr>
            <a:t>Behavioural Observations</a:t>
          </a:r>
          <a:endParaRPr lang="en-US" sz="1600" kern="1200" dirty="0"/>
        </a:p>
      </dsp:txBody>
      <dsp:txXfrm>
        <a:off x="4675689" y="2371411"/>
        <a:ext cx="1953564"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B8A9CC-341A-43D7-AA36-E691052A9171}">
      <dsp:nvSpPr>
        <dsp:cNvPr id="0" name=""/>
        <dsp:cNvSpPr/>
      </dsp:nvSpPr>
      <dsp:spPr>
        <a:xfrm>
          <a:off x="0" y="675"/>
          <a:ext cx="5932966" cy="15807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F9DE33E-4C72-4288-9160-C515A3B68A52}">
      <dsp:nvSpPr>
        <dsp:cNvPr id="0" name=""/>
        <dsp:cNvSpPr/>
      </dsp:nvSpPr>
      <dsp:spPr>
        <a:xfrm>
          <a:off x="478181" y="356347"/>
          <a:ext cx="869420" cy="86942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9155451-C11A-4B60-AFA7-57B709E8C309}">
      <dsp:nvSpPr>
        <dsp:cNvPr id="0" name=""/>
        <dsp:cNvSpPr/>
      </dsp:nvSpPr>
      <dsp:spPr>
        <a:xfrm>
          <a:off x="1825782" y="675"/>
          <a:ext cx="4107183" cy="1580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297" tIns="167297" rIns="167297" bIns="167297" numCol="1" spcCol="1270" anchor="ctr" anchorCtr="0">
          <a:noAutofit/>
        </a:bodyPr>
        <a:lstStyle/>
        <a:p>
          <a:pPr marL="0" lvl="0" indent="0" algn="l" defTabSz="1111250">
            <a:lnSpc>
              <a:spcPct val="100000"/>
            </a:lnSpc>
            <a:spcBef>
              <a:spcPct val="0"/>
            </a:spcBef>
            <a:spcAft>
              <a:spcPct val="35000"/>
            </a:spcAft>
            <a:buNone/>
          </a:pPr>
          <a:r>
            <a:rPr lang="en-GB" sz="2500" b="1" kern="1200">
              <a:effectLst/>
              <a:latin typeface="Arial" panose="020B0604020202020204" pitchFamily="34" charset="0"/>
              <a:ea typeface="Arial" panose="020B0604020202020204" pitchFamily="34" charset="0"/>
            </a:rPr>
            <a:t>Cognitive-behavioural therapy (CBT)</a:t>
          </a:r>
          <a:endParaRPr lang="en-US" sz="2500" kern="1200" dirty="0"/>
        </a:p>
      </dsp:txBody>
      <dsp:txXfrm>
        <a:off x="1825782" y="675"/>
        <a:ext cx="4107183" cy="1580763"/>
      </dsp:txXfrm>
    </dsp:sp>
    <dsp:sp modelId="{1E747E27-D7E3-4805-B278-1CB94DB914ED}">
      <dsp:nvSpPr>
        <dsp:cNvPr id="0" name=""/>
        <dsp:cNvSpPr/>
      </dsp:nvSpPr>
      <dsp:spPr>
        <a:xfrm>
          <a:off x="0" y="1976630"/>
          <a:ext cx="5932966" cy="15807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450E9B5-7EE5-42D2-A397-DBDA3430AEF7}">
      <dsp:nvSpPr>
        <dsp:cNvPr id="0" name=""/>
        <dsp:cNvSpPr/>
      </dsp:nvSpPr>
      <dsp:spPr>
        <a:xfrm>
          <a:off x="478181" y="2332301"/>
          <a:ext cx="869420" cy="86942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9DA6D1-944D-4643-9C11-B6DABE056C24}">
      <dsp:nvSpPr>
        <dsp:cNvPr id="0" name=""/>
        <dsp:cNvSpPr/>
      </dsp:nvSpPr>
      <dsp:spPr>
        <a:xfrm>
          <a:off x="1825782" y="1976630"/>
          <a:ext cx="4107183" cy="1580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297" tIns="167297" rIns="167297" bIns="167297" numCol="1" spcCol="1270" anchor="ctr" anchorCtr="0">
          <a:noAutofit/>
        </a:bodyPr>
        <a:lstStyle/>
        <a:p>
          <a:pPr marL="0" lvl="0" indent="0" algn="l" defTabSz="1111250">
            <a:lnSpc>
              <a:spcPct val="100000"/>
            </a:lnSpc>
            <a:spcBef>
              <a:spcPct val="0"/>
            </a:spcBef>
            <a:spcAft>
              <a:spcPct val="35000"/>
            </a:spcAft>
            <a:buNone/>
          </a:pPr>
          <a:r>
            <a:rPr lang="en-GB" sz="2500" b="1" kern="1200" dirty="0">
              <a:effectLst/>
              <a:latin typeface="Arial" panose="020B0604020202020204" pitchFamily="34" charset="0"/>
              <a:ea typeface="Arial" panose="020B0604020202020204" pitchFamily="34" charset="0"/>
            </a:rPr>
            <a:t>Exposure therapy </a:t>
          </a:r>
          <a:r>
            <a:rPr lang="en-GB" sz="2500" b="1" kern="1200" dirty="0">
              <a:solidFill>
                <a:prstClr val="black">
                  <a:hueOff val="0"/>
                  <a:satOff val="0"/>
                  <a:lumOff val="0"/>
                  <a:alphaOff val="0"/>
                </a:prstClr>
              </a:solidFill>
              <a:effectLst/>
              <a:latin typeface="Arial" panose="020B0604020202020204" pitchFamily="34" charset="0"/>
              <a:ea typeface="Arial" panose="020B0604020202020204" pitchFamily="34" charset="0"/>
              <a:cs typeface="+mn-cs"/>
            </a:rPr>
            <a:t>(Silk et al., 2020)</a:t>
          </a:r>
          <a:endParaRPr lang="en-US" sz="2500" b="1" kern="1200" dirty="0">
            <a:solidFill>
              <a:prstClr val="black">
                <a:hueOff val="0"/>
                <a:satOff val="0"/>
                <a:lumOff val="0"/>
                <a:alphaOff val="0"/>
              </a:prstClr>
            </a:solidFill>
            <a:effectLst/>
            <a:latin typeface="Arial" panose="020B0604020202020204" pitchFamily="34" charset="0"/>
            <a:ea typeface="Arial" panose="020B0604020202020204" pitchFamily="34" charset="0"/>
            <a:cs typeface="+mn-cs"/>
          </a:endParaRPr>
        </a:p>
      </dsp:txBody>
      <dsp:txXfrm>
        <a:off x="1825782" y="1976630"/>
        <a:ext cx="4107183" cy="1580763"/>
      </dsp:txXfrm>
    </dsp:sp>
    <dsp:sp modelId="{ADAF4E9D-D4A7-4765-88C1-6D3A913EEC5B}">
      <dsp:nvSpPr>
        <dsp:cNvPr id="0" name=""/>
        <dsp:cNvSpPr/>
      </dsp:nvSpPr>
      <dsp:spPr>
        <a:xfrm>
          <a:off x="0" y="3952584"/>
          <a:ext cx="5932966" cy="1580763"/>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1F4A33-580D-4304-BC47-34749F857541}">
      <dsp:nvSpPr>
        <dsp:cNvPr id="0" name=""/>
        <dsp:cNvSpPr/>
      </dsp:nvSpPr>
      <dsp:spPr>
        <a:xfrm>
          <a:off x="478181" y="4308256"/>
          <a:ext cx="869420" cy="86942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F101D55-CA26-4E15-9EDE-243F8D02C2DE}">
      <dsp:nvSpPr>
        <dsp:cNvPr id="0" name=""/>
        <dsp:cNvSpPr/>
      </dsp:nvSpPr>
      <dsp:spPr>
        <a:xfrm>
          <a:off x="1825782" y="3952584"/>
          <a:ext cx="4107183" cy="15807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297" tIns="167297" rIns="167297" bIns="167297" numCol="1" spcCol="1270" anchor="ctr" anchorCtr="0">
          <a:noAutofit/>
        </a:bodyPr>
        <a:lstStyle/>
        <a:p>
          <a:pPr marL="0" lvl="0" indent="0" algn="l" defTabSz="1111250">
            <a:lnSpc>
              <a:spcPct val="100000"/>
            </a:lnSpc>
            <a:spcBef>
              <a:spcPct val="0"/>
            </a:spcBef>
            <a:spcAft>
              <a:spcPct val="35000"/>
            </a:spcAft>
            <a:buNone/>
          </a:pPr>
          <a:r>
            <a:rPr lang="en-GB" sz="2500" b="1" kern="1200" dirty="0">
              <a:effectLst/>
              <a:latin typeface="Arial" panose="020B0604020202020204" pitchFamily="34" charset="0"/>
              <a:ea typeface="Arial" panose="020B0604020202020204" pitchFamily="34" charset="0"/>
            </a:rPr>
            <a:t>Medication</a:t>
          </a:r>
          <a:endParaRPr lang="en-US" sz="2500" kern="1200" dirty="0"/>
        </a:p>
      </dsp:txBody>
      <dsp:txXfrm>
        <a:off x="1825782" y="3952584"/>
        <a:ext cx="4107183" cy="1580763"/>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B98A7B-C24F-4DF7-B69B-AB940727D9E4}">
      <dsp:nvSpPr>
        <dsp:cNvPr id="0" name=""/>
        <dsp:cNvSpPr/>
      </dsp:nvSpPr>
      <dsp:spPr>
        <a:xfrm>
          <a:off x="3250" y="273979"/>
          <a:ext cx="2578360" cy="3609704"/>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1019" tIns="330200" rIns="201019" bIns="330200" numCol="1" spcCol="1270" anchor="t" anchorCtr="0">
          <a:noAutofit/>
        </a:bodyPr>
        <a:lstStyle/>
        <a:p>
          <a:pPr marL="0" lvl="0" indent="0" algn="l" defTabSz="1155700">
            <a:lnSpc>
              <a:spcPct val="100000"/>
            </a:lnSpc>
            <a:spcBef>
              <a:spcPct val="0"/>
            </a:spcBef>
            <a:spcAft>
              <a:spcPct val="35000"/>
            </a:spcAft>
            <a:buNone/>
          </a:pPr>
          <a:r>
            <a:rPr lang="en-GB" sz="2600" b="1" kern="1200" dirty="0"/>
            <a:t>Establish a safe and trusting relationship</a:t>
          </a:r>
          <a:endParaRPr lang="en-US" sz="2600" kern="1200" dirty="0"/>
        </a:p>
      </dsp:txBody>
      <dsp:txXfrm>
        <a:off x="3250" y="1645667"/>
        <a:ext cx="2578360" cy="2165822"/>
      </dsp:txXfrm>
    </dsp:sp>
    <dsp:sp modelId="{657225C7-E0F3-4B78-9A1C-3DEF62ADA04D}">
      <dsp:nvSpPr>
        <dsp:cNvPr id="0" name=""/>
        <dsp:cNvSpPr/>
      </dsp:nvSpPr>
      <dsp:spPr>
        <a:xfrm>
          <a:off x="750974" y="634950"/>
          <a:ext cx="1082911" cy="1082911"/>
        </a:xfrm>
        <a:prstGeom prst="ellips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428" tIns="12700" rIns="84428" bIns="12700" numCol="1" spcCol="1270" anchor="ctr" anchorCtr="0">
          <a:noAutofit/>
        </a:bodyPr>
        <a:lstStyle/>
        <a:p>
          <a:pPr marL="0" lvl="0" indent="0" algn="ctr" defTabSz="977900">
            <a:lnSpc>
              <a:spcPct val="90000"/>
            </a:lnSpc>
            <a:spcBef>
              <a:spcPct val="0"/>
            </a:spcBef>
            <a:spcAft>
              <a:spcPct val="35000"/>
            </a:spcAft>
            <a:buNone/>
          </a:pPr>
          <a:r>
            <a:rPr lang="en-US" sz="2200" kern="1200"/>
            <a:t>1</a:t>
          </a:r>
        </a:p>
      </dsp:txBody>
      <dsp:txXfrm>
        <a:off x="909563" y="793539"/>
        <a:ext cx="765733" cy="765733"/>
      </dsp:txXfrm>
    </dsp:sp>
    <dsp:sp modelId="{BA158EB8-DC16-4053-857D-DE50FA05E8F3}">
      <dsp:nvSpPr>
        <dsp:cNvPr id="0" name=""/>
        <dsp:cNvSpPr/>
      </dsp:nvSpPr>
      <dsp:spPr>
        <a:xfrm>
          <a:off x="3250" y="3883612"/>
          <a:ext cx="2578360" cy="72"/>
        </a:xfrm>
        <a:prstGeom prst="rect">
          <a:avLst/>
        </a:prstGeom>
        <a:solidFill>
          <a:schemeClr val="accent2">
            <a:hueOff val="-207909"/>
            <a:satOff val="-11990"/>
            <a:lumOff val="1233"/>
            <a:alphaOff val="0"/>
          </a:schemeClr>
        </a:solidFill>
        <a:ln w="12700" cap="flat" cmpd="sng" algn="ctr">
          <a:solidFill>
            <a:schemeClr val="accent2">
              <a:hueOff val="-207909"/>
              <a:satOff val="-11990"/>
              <a:lumOff val="123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1EEC6C7-7280-4BCF-9132-CC426638C175}">
      <dsp:nvSpPr>
        <dsp:cNvPr id="0" name=""/>
        <dsp:cNvSpPr/>
      </dsp:nvSpPr>
      <dsp:spPr>
        <a:xfrm>
          <a:off x="2839446" y="273979"/>
          <a:ext cx="2578360" cy="3609704"/>
        </a:xfrm>
        <a:prstGeom prst="rect">
          <a:avLst/>
        </a:prstGeom>
        <a:solidFill>
          <a:schemeClr val="accent2">
            <a:tint val="40000"/>
            <a:alpha val="90000"/>
            <a:hueOff val="-283075"/>
            <a:satOff val="-25115"/>
            <a:lumOff val="-256"/>
            <a:alphaOff val="0"/>
          </a:schemeClr>
        </a:solidFill>
        <a:ln w="12700" cap="flat" cmpd="sng" algn="ctr">
          <a:solidFill>
            <a:schemeClr val="accent2">
              <a:tint val="40000"/>
              <a:alpha val="90000"/>
              <a:hueOff val="-283075"/>
              <a:satOff val="-25115"/>
              <a:lumOff val="-256"/>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1019" tIns="330200" rIns="201019" bIns="330200" numCol="1" spcCol="1270" anchor="t" anchorCtr="0">
          <a:noAutofit/>
        </a:bodyPr>
        <a:lstStyle/>
        <a:p>
          <a:pPr marL="0" lvl="0" indent="0" algn="l" defTabSz="1155700">
            <a:lnSpc>
              <a:spcPct val="100000"/>
            </a:lnSpc>
            <a:spcBef>
              <a:spcPct val="0"/>
            </a:spcBef>
            <a:spcAft>
              <a:spcPct val="35000"/>
            </a:spcAft>
            <a:buNone/>
          </a:pPr>
          <a:r>
            <a:rPr lang="en-GB" sz="2600" b="1" kern="1200" dirty="0"/>
            <a:t>Educate about social phobia</a:t>
          </a:r>
          <a:endParaRPr lang="en-US" sz="2600" kern="1200" dirty="0"/>
        </a:p>
      </dsp:txBody>
      <dsp:txXfrm>
        <a:off x="2839446" y="1645667"/>
        <a:ext cx="2578360" cy="2165822"/>
      </dsp:txXfrm>
    </dsp:sp>
    <dsp:sp modelId="{C3C3FD2B-7070-45FB-9B26-F00B6689A1DD}">
      <dsp:nvSpPr>
        <dsp:cNvPr id="0" name=""/>
        <dsp:cNvSpPr/>
      </dsp:nvSpPr>
      <dsp:spPr>
        <a:xfrm>
          <a:off x="3587171" y="634950"/>
          <a:ext cx="1082911" cy="1082911"/>
        </a:xfrm>
        <a:prstGeom prst="ellipse">
          <a:avLst/>
        </a:prstGeom>
        <a:solidFill>
          <a:schemeClr val="accent2">
            <a:hueOff val="-415818"/>
            <a:satOff val="-23979"/>
            <a:lumOff val="2465"/>
            <a:alphaOff val="0"/>
          </a:schemeClr>
        </a:solidFill>
        <a:ln w="12700" cap="flat" cmpd="sng" algn="ctr">
          <a:solidFill>
            <a:schemeClr val="accent2">
              <a:hueOff val="-415818"/>
              <a:satOff val="-23979"/>
              <a:lumOff val="24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428" tIns="12700" rIns="84428" bIns="12700" numCol="1" spcCol="1270" anchor="ctr" anchorCtr="0">
          <a:noAutofit/>
        </a:bodyPr>
        <a:lstStyle/>
        <a:p>
          <a:pPr marL="0" lvl="0" indent="0" algn="ctr" defTabSz="977900">
            <a:lnSpc>
              <a:spcPct val="90000"/>
            </a:lnSpc>
            <a:spcBef>
              <a:spcPct val="0"/>
            </a:spcBef>
            <a:spcAft>
              <a:spcPct val="35000"/>
            </a:spcAft>
            <a:buNone/>
          </a:pPr>
          <a:r>
            <a:rPr lang="en-US" sz="2200" kern="1200"/>
            <a:t>2</a:t>
          </a:r>
        </a:p>
      </dsp:txBody>
      <dsp:txXfrm>
        <a:off x="3745760" y="793539"/>
        <a:ext cx="765733" cy="765733"/>
      </dsp:txXfrm>
    </dsp:sp>
    <dsp:sp modelId="{8AA1CD1D-6635-43F3-94EA-80591DBA535D}">
      <dsp:nvSpPr>
        <dsp:cNvPr id="0" name=""/>
        <dsp:cNvSpPr/>
      </dsp:nvSpPr>
      <dsp:spPr>
        <a:xfrm>
          <a:off x="2839446" y="3883612"/>
          <a:ext cx="2578360" cy="72"/>
        </a:xfrm>
        <a:prstGeom prst="rect">
          <a:avLst/>
        </a:prstGeom>
        <a:solidFill>
          <a:schemeClr val="accent2">
            <a:hueOff val="-623727"/>
            <a:satOff val="-35969"/>
            <a:lumOff val="3698"/>
            <a:alphaOff val="0"/>
          </a:schemeClr>
        </a:solidFill>
        <a:ln w="12700" cap="flat" cmpd="sng" algn="ctr">
          <a:solidFill>
            <a:schemeClr val="accent2">
              <a:hueOff val="-623727"/>
              <a:satOff val="-35969"/>
              <a:lumOff val="369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38DA638-A9FF-4652-80D1-0F93DC6BB128}">
      <dsp:nvSpPr>
        <dsp:cNvPr id="0" name=""/>
        <dsp:cNvSpPr/>
      </dsp:nvSpPr>
      <dsp:spPr>
        <a:xfrm>
          <a:off x="5675643" y="273979"/>
          <a:ext cx="2578360" cy="3609704"/>
        </a:xfrm>
        <a:prstGeom prst="rect">
          <a:avLst/>
        </a:prstGeom>
        <a:solidFill>
          <a:schemeClr val="accent2">
            <a:tint val="40000"/>
            <a:alpha val="90000"/>
            <a:hueOff val="-566151"/>
            <a:satOff val="-50231"/>
            <a:lumOff val="-513"/>
            <a:alphaOff val="0"/>
          </a:schemeClr>
        </a:solidFill>
        <a:ln w="12700" cap="flat" cmpd="sng" algn="ctr">
          <a:solidFill>
            <a:schemeClr val="accent2">
              <a:tint val="40000"/>
              <a:alpha val="90000"/>
              <a:hueOff val="-566151"/>
              <a:satOff val="-50231"/>
              <a:lumOff val="-513"/>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1019" tIns="330200" rIns="201019" bIns="330200" numCol="1" spcCol="1270" anchor="t" anchorCtr="0">
          <a:noAutofit/>
        </a:bodyPr>
        <a:lstStyle/>
        <a:p>
          <a:pPr marL="0" lvl="0" indent="0" algn="l" defTabSz="1155700">
            <a:lnSpc>
              <a:spcPct val="90000"/>
            </a:lnSpc>
            <a:spcBef>
              <a:spcPct val="0"/>
            </a:spcBef>
            <a:spcAft>
              <a:spcPct val="35000"/>
            </a:spcAft>
            <a:buNone/>
          </a:pPr>
          <a:r>
            <a:rPr lang="en-GB" sz="2600" b="1" kern="1200"/>
            <a:t>Normalise social </a:t>
          </a:r>
          <a:r>
            <a:rPr lang="en-GB" sz="2600" b="1" kern="1200">
              <a:latin typeface="Calibri" panose="020F0502020204030204"/>
              <a:ea typeface="+mn-ea"/>
              <a:cs typeface="+mn-cs"/>
            </a:rPr>
            <a:t>anxiety (Rezaeian et al., 2020)</a:t>
          </a:r>
          <a:endParaRPr lang="en-US" sz="2600" b="1" kern="1200">
            <a:latin typeface="Calibri" panose="020F0502020204030204"/>
            <a:ea typeface="+mn-ea"/>
            <a:cs typeface="+mn-cs"/>
          </a:endParaRPr>
        </a:p>
      </dsp:txBody>
      <dsp:txXfrm>
        <a:off x="5675643" y="1645667"/>
        <a:ext cx="2578360" cy="2165822"/>
      </dsp:txXfrm>
    </dsp:sp>
    <dsp:sp modelId="{D0D26784-4BE9-4F0E-A2AD-FB4B15F48942}">
      <dsp:nvSpPr>
        <dsp:cNvPr id="0" name=""/>
        <dsp:cNvSpPr/>
      </dsp:nvSpPr>
      <dsp:spPr>
        <a:xfrm>
          <a:off x="6423367" y="634950"/>
          <a:ext cx="1082911" cy="1082911"/>
        </a:xfrm>
        <a:prstGeom prst="ellipse">
          <a:avLst/>
        </a:prstGeom>
        <a:solidFill>
          <a:schemeClr val="accent2">
            <a:hueOff val="-831636"/>
            <a:satOff val="-47959"/>
            <a:lumOff val="4930"/>
            <a:alphaOff val="0"/>
          </a:schemeClr>
        </a:solidFill>
        <a:ln w="12700" cap="flat" cmpd="sng" algn="ctr">
          <a:solidFill>
            <a:schemeClr val="accent2">
              <a:hueOff val="-831636"/>
              <a:satOff val="-47959"/>
              <a:lumOff val="493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428" tIns="12700" rIns="84428" bIns="12700" numCol="1" spcCol="1270" anchor="ctr" anchorCtr="0">
          <a:noAutofit/>
        </a:bodyPr>
        <a:lstStyle/>
        <a:p>
          <a:pPr marL="0" lvl="0" indent="0" algn="ctr" defTabSz="977900">
            <a:lnSpc>
              <a:spcPct val="90000"/>
            </a:lnSpc>
            <a:spcBef>
              <a:spcPct val="0"/>
            </a:spcBef>
            <a:spcAft>
              <a:spcPct val="35000"/>
            </a:spcAft>
            <a:buNone/>
          </a:pPr>
          <a:r>
            <a:rPr lang="en-US" sz="2200" kern="1200"/>
            <a:t>3</a:t>
          </a:r>
        </a:p>
      </dsp:txBody>
      <dsp:txXfrm>
        <a:off x="6581956" y="793539"/>
        <a:ext cx="765733" cy="765733"/>
      </dsp:txXfrm>
    </dsp:sp>
    <dsp:sp modelId="{A780002B-1B11-47D1-B686-DAB88FB85E7F}">
      <dsp:nvSpPr>
        <dsp:cNvPr id="0" name=""/>
        <dsp:cNvSpPr/>
      </dsp:nvSpPr>
      <dsp:spPr>
        <a:xfrm>
          <a:off x="5675643" y="3883612"/>
          <a:ext cx="2578360" cy="72"/>
        </a:xfrm>
        <a:prstGeom prst="rect">
          <a:avLst/>
        </a:prstGeom>
        <a:solidFill>
          <a:schemeClr val="accent2">
            <a:hueOff val="-1039545"/>
            <a:satOff val="-59949"/>
            <a:lumOff val="6163"/>
            <a:alphaOff val="0"/>
          </a:schemeClr>
        </a:solidFill>
        <a:ln w="12700" cap="flat" cmpd="sng" algn="ctr">
          <a:solidFill>
            <a:schemeClr val="accent2">
              <a:hueOff val="-1039545"/>
              <a:satOff val="-59949"/>
              <a:lumOff val="616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E0E378E-68AA-4FBA-BCD8-A8A8689251F0}">
      <dsp:nvSpPr>
        <dsp:cNvPr id="0" name=""/>
        <dsp:cNvSpPr/>
      </dsp:nvSpPr>
      <dsp:spPr>
        <a:xfrm>
          <a:off x="8511839" y="273979"/>
          <a:ext cx="2578360" cy="3609704"/>
        </a:xfrm>
        <a:prstGeom prst="rect">
          <a:avLst/>
        </a:prstGeom>
        <a:solidFill>
          <a:schemeClr val="accent2">
            <a:tint val="40000"/>
            <a:alpha val="90000"/>
            <a:hueOff val="-849226"/>
            <a:satOff val="-75346"/>
            <a:lumOff val="-769"/>
            <a:alphaOff val="0"/>
          </a:schemeClr>
        </a:solidFill>
        <a:ln w="12700" cap="flat" cmpd="sng" algn="ctr">
          <a:solidFill>
            <a:schemeClr val="accent2">
              <a:tint val="40000"/>
              <a:alpha val="90000"/>
              <a:hueOff val="-849226"/>
              <a:satOff val="-75346"/>
              <a:lumOff val="-769"/>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01019" tIns="330200" rIns="201019" bIns="330200" numCol="1" spcCol="1270" anchor="t" anchorCtr="0">
          <a:noAutofit/>
        </a:bodyPr>
        <a:lstStyle/>
        <a:p>
          <a:pPr marL="0" lvl="0" indent="0" algn="l" defTabSz="1155700">
            <a:lnSpc>
              <a:spcPct val="100000"/>
            </a:lnSpc>
            <a:spcBef>
              <a:spcPct val="0"/>
            </a:spcBef>
            <a:spcAft>
              <a:spcPct val="35000"/>
            </a:spcAft>
            <a:buNone/>
          </a:pPr>
          <a:r>
            <a:rPr lang="en-GB" sz="2600" b="1" kern="1200"/>
            <a:t>Focus on strengths and resilience</a:t>
          </a:r>
          <a:endParaRPr lang="en-US" sz="2600" kern="1200" dirty="0"/>
        </a:p>
      </dsp:txBody>
      <dsp:txXfrm>
        <a:off x="8511839" y="1645667"/>
        <a:ext cx="2578360" cy="2165822"/>
      </dsp:txXfrm>
    </dsp:sp>
    <dsp:sp modelId="{602DB376-B885-434E-B3FD-13D33826C9BC}">
      <dsp:nvSpPr>
        <dsp:cNvPr id="0" name=""/>
        <dsp:cNvSpPr/>
      </dsp:nvSpPr>
      <dsp:spPr>
        <a:xfrm>
          <a:off x="9259564" y="634950"/>
          <a:ext cx="1082911" cy="1082911"/>
        </a:xfrm>
        <a:prstGeom prst="ellipse">
          <a:avLst/>
        </a:prstGeom>
        <a:solidFill>
          <a:schemeClr val="accent2">
            <a:hueOff val="-1247454"/>
            <a:satOff val="-71938"/>
            <a:lumOff val="7395"/>
            <a:alphaOff val="0"/>
          </a:schemeClr>
        </a:solidFill>
        <a:ln w="12700" cap="flat" cmpd="sng" algn="ctr">
          <a:solidFill>
            <a:schemeClr val="accent2">
              <a:hueOff val="-1247454"/>
              <a:satOff val="-71938"/>
              <a:lumOff val="739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4428" tIns="12700" rIns="84428" bIns="12700" numCol="1" spcCol="1270" anchor="ctr" anchorCtr="0">
          <a:noAutofit/>
        </a:bodyPr>
        <a:lstStyle/>
        <a:p>
          <a:pPr marL="0" lvl="0" indent="0" algn="ctr" defTabSz="977900">
            <a:lnSpc>
              <a:spcPct val="90000"/>
            </a:lnSpc>
            <a:spcBef>
              <a:spcPct val="0"/>
            </a:spcBef>
            <a:spcAft>
              <a:spcPct val="35000"/>
            </a:spcAft>
            <a:buNone/>
          </a:pPr>
          <a:r>
            <a:rPr lang="en-US" sz="2200" kern="1200"/>
            <a:t>4</a:t>
          </a:r>
        </a:p>
        <a:p>
          <a:pPr marL="0" lvl="0" indent="0" algn="ctr" defTabSz="977900">
            <a:lnSpc>
              <a:spcPct val="90000"/>
            </a:lnSpc>
            <a:spcBef>
              <a:spcPct val="0"/>
            </a:spcBef>
            <a:spcAft>
              <a:spcPct val="35000"/>
            </a:spcAft>
            <a:buNone/>
          </a:pPr>
          <a:endParaRPr lang="en-US" sz="2200" kern="1200"/>
        </a:p>
      </dsp:txBody>
      <dsp:txXfrm>
        <a:off x="9418153" y="793539"/>
        <a:ext cx="765733" cy="765733"/>
      </dsp:txXfrm>
    </dsp:sp>
    <dsp:sp modelId="{14784A74-8716-4201-84CE-08A83E223E30}">
      <dsp:nvSpPr>
        <dsp:cNvPr id="0" name=""/>
        <dsp:cNvSpPr/>
      </dsp:nvSpPr>
      <dsp:spPr>
        <a:xfrm>
          <a:off x="8511839" y="3883612"/>
          <a:ext cx="2578360" cy="72"/>
        </a:xfrm>
        <a:prstGeom prst="rect">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0B031-7FA6-4270-81C9-59795F7427AC}">
      <dsp:nvSpPr>
        <dsp:cNvPr id="0" name=""/>
        <dsp:cNvSpPr/>
      </dsp:nvSpPr>
      <dsp:spPr>
        <a:xfrm>
          <a:off x="0" y="39687"/>
          <a:ext cx="3286125" cy="1971675"/>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Seek professional help</a:t>
          </a:r>
          <a:endParaRPr lang="en-US" sz="3100" kern="1200" dirty="0"/>
        </a:p>
      </dsp:txBody>
      <dsp:txXfrm>
        <a:off x="0" y="39687"/>
        <a:ext cx="3286125" cy="1971675"/>
      </dsp:txXfrm>
    </dsp:sp>
    <dsp:sp modelId="{32669077-E17E-441A-9C6C-36C3DA6311AE}">
      <dsp:nvSpPr>
        <dsp:cNvPr id="0" name=""/>
        <dsp:cNvSpPr/>
      </dsp:nvSpPr>
      <dsp:spPr>
        <a:xfrm>
          <a:off x="3614737" y="39687"/>
          <a:ext cx="3286125" cy="1971675"/>
        </a:xfrm>
        <a:prstGeom prst="rect">
          <a:avLst/>
        </a:prstGeom>
        <a:gradFill rotWithShape="0">
          <a:gsLst>
            <a:gs pos="0">
              <a:schemeClr val="accent5">
                <a:hueOff val="-1351709"/>
                <a:satOff val="-3484"/>
                <a:lumOff val="-2353"/>
                <a:alphaOff val="0"/>
                <a:satMod val="103000"/>
                <a:lumMod val="102000"/>
                <a:tint val="94000"/>
              </a:schemeClr>
            </a:gs>
            <a:gs pos="50000">
              <a:schemeClr val="accent5">
                <a:hueOff val="-1351709"/>
                <a:satOff val="-3484"/>
                <a:lumOff val="-2353"/>
                <a:alphaOff val="0"/>
                <a:satMod val="110000"/>
                <a:lumMod val="100000"/>
                <a:shade val="100000"/>
              </a:schemeClr>
            </a:gs>
            <a:gs pos="100000">
              <a:schemeClr val="accent5">
                <a:hueOff val="-1351709"/>
                <a:satOff val="-3484"/>
                <a:lumOff val="-2353"/>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Engage in cognitive-behavioural therapy (CBT)</a:t>
          </a:r>
          <a:endParaRPr lang="en-US" sz="3100" kern="1200" dirty="0"/>
        </a:p>
      </dsp:txBody>
      <dsp:txXfrm>
        <a:off x="3614737" y="39687"/>
        <a:ext cx="3286125" cy="1971675"/>
      </dsp:txXfrm>
    </dsp:sp>
    <dsp:sp modelId="{5FD30190-88F2-4EF4-BBB7-93C02AB11079}">
      <dsp:nvSpPr>
        <dsp:cNvPr id="0" name=""/>
        <dsp:cNvSpPr/>
      </dsp:nvSpPr>
      <dsp:spPr>
        <a:xfrm>
          <a:off x="7229475" y="39687"/>
          <a:ext cx="3286125" cy="1971675"/>
        </a:xfrm>
        <a:prstGeom prst="rect">
          <a:avLst/>
        </a:prstGeom>
        <a:gradFill rotWithShape="0">
          <a:gsLst>
            <a:gs pos="0">
              <a:schemeClr val="accent5">
                <a:hueOff val="-2703417"/>
                <a:satOff val="-6968"/>
                <a:lumOff val="-4706"/>
                <a:alphaOff val="0"/>
                <a:satMod val="103000"/>
                <a:lumMod val="102000"/>
                <a:tint val="94000"/>
              </a:schemeClr>
            </a:gs>
            <a:gs pos="50000">
              <a:schemeClr val="accent5">
                <a:hueOff val="-2703417"/>
                <a:satOff val="-6968"/>
                <a:lumOff val="-4706"/>
                <a:alphaOff val="0"/>
                <a:satMod val="110000"/>
                <a:lumMod val="100000"/>
                <a:shade val="100000"/>
              </a:schemeClr>
            </a:gs>
            <a:gs pos="100000">
              <a:schemeClr val="accent5">
                <a:hueOff val="-2703417"/>
                <a:satOff val="-6968"/>
                <a:lumOff val="-4706"/>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dirty="0"/>
            <a:t>Develop relaxation techniques</a:t>
          </a:r>
          <a:endParaRPr lang="en-US" sz="3100" kern="1200" dirty="0"/>
        </a:p>
      </dsp:txBody>
      <dsp:txXfrm>
        <a:off x="7229475" y="39687"/>
        <a:ext cx="3286125" cy="1971675"/>
      </dsp:txXfrm>
    </dsp:sp>
    <dsp:sp modelId="{87930614-854E-4868-9392-52F8584BAD99}">
      <dsp:nvSpPr>
        <dsp:cNvPr id="0" name=""/>
        <dsp:cNvSpPr/>
      </dsp:nvSpPr>
      <dsp:spPr>
        <a:xfrm>
          <a:off x="0" y="2339975"/>
          <a:ext cx="3286125" cy="1971675"/>
        </a:xfrm>
        <a:prstGeom prst="rect">
          <a:avLst/>
        </a:prstGeom>
        <a:gradFill rotWithShape="0">
          <a:gsLst>
            <a:gs pos="0">
              <a:schemeClr val="accent5">
                <a:hueOff val="-4055126"/>
                <a:satOff val="-10451"/>
                <a:lumOff val="-7059"/>
                <a:alphaOff val="0"/>
                <a:satMod val="103000"/>
                <a:lumMod val="102000"/>
                <a:tint val="94000"/>
              </a:schemeClr>
            </a:gs>
            <a:gs pos="50000">
              <a:schemeClr val="accent5">
                <a:hueOff val="-4055126"/>
                <a:satOff val="-10451"/>
                <a:lumOff val="-7059"/>
                <a:alphaOff val="0"/>
                <a:satMod val="110000"/>
                <a:lumMod val="100000"/>
                <a:shade val="100000"/>
              </a:schemeClr>
            </a:gs>
            <a:gs pos="100000">
              <a:schemeClr val="accent5">
                <a:hueOff val="-4055126"/>
                <a:satOff val="-10451"/>
                <a:lumOff val="-7059"/>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a:t>Engaging in social skills</a:t>
          </a:r>
          <a:endParaRPr lang="en-US" sz="3100" kern="1200" dirty="0"/>
        </a:p>
      </dsp:txBody>
      <dsp:txXfrm>
        <a:off x="0" y="2339975"/>
        <a:ext cx="3286125" cy="1971675"/>
      </dsp:txXfrm>
    </dsp:sp>
    <dsp:sp modelId="{97E06D75-F9E4-4359-8440-49BB24199204}">
      <dsp:nvSpPr>
        <dsp:cNvPr id="0" name=""/>
        <dsp:cNvSpPr/>
      </dsp:nvSpPr>
      <dsp:spPr>
        <a:xfrm>
          <a:off x="3614737" y="2339975"/>
          <a:ext cx="3286125" cy="1971675"/>
        </a:xfrm>
        <a:prstGeom prst="rect">
          <a:avLst/>
        </a:prstGeom>
        <a:gradFill rotWithShape="0">
          <a:gsLst>
            <a:gs pos="0">
              <a:schemeClr val="accent5">
                <a:hueOff val="-5406834"/>
                <a:satOff val="-13935"/>
                <a:lumOff val="-9412"/>
                <a:alphaOff val="0"/>
                <a:satMod val="103000"/>
                <a:lumMod val="102000"/>
                <a:tint val="94000"/>
              </a:schemeClr>
            </a:gs>
            <a:gs pos="50000">
              <a:schemeClr val="accent5">
                <a:hueOff val="-5406834"/>
                <a:satOff val="-13935"/>
                <a:lumOff val="-9412"/>
                <a:alphaOff val="0"/>
                <a:satMod val="110000"/>
                <a:lumMod val="100000"/>
                <a:shade val="100000"/>
              </a:schemeClr>
            </a:gs>
            <a:gs pos="100000">
              <a:schemeClr val="accent5">
                <a:hueOff val="-5406834"/>
                <a:satOff val="-13935"/>
                <a:lumOff val="-9412"/>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a:t>Practice self-care</a:t>
          </a:r>
          <a:endParaRPr lang="en-US" sz="3100" kern="1200" dirty="0"/>
        </a:p>
      </dsp:txBody>
      <dsp:txXfrm>
        <a:off x="3614737" y="2339975"/>
        <a:ext cx="3286125" cy="1971675"/>
      </dsp:txXfrm>
    </dsp:sp>
    <dsp:sp modelId="{3730EF77-0DE5-4D4B-B709-BD86956E85D4}">
      <dsp:nvSpPr>
        <dsp:cNvPr id="0" name=""/>
        <dsp:cNvSpPr/>
      </dsp:nvSpPr>
      <dsp:spPr>
        <a:xfrm>
          <a:off x="7229475" y="2339975"/>
          <a:ext cx="3286125" cy="1971675"/>
        </a:xfrm>
        <a:prstGeom prst="rect">
          <a:avLst/>
        </a:prstGeom>
        <a:gradFill rotWithShape="0">
          <a:gsLst>
            <a:gs pos="0">
              <a:schemeClr val="accent5">
                <a:hueOff val="-6758543"/>
                <a:satOff val="-17419"/>
                <a:lumOff val="-11765"/>
                <a:alphaOff val="0"/>
                <a:satMod val="103000"/>
                <a:lumMod val="102000"/>
                <a:tint val="94000"/>
              </a:schemeClr>
            </a:gs>
            <a:gs pos="50000">
              <a:schemeClr val="accent5">
                <a:hueOff val="-6758543"/>
                <a:satOff val="-17419"/>
                <a:lumOff val="-11765"/>
                <a:alphaOff val="0"/>
                <a:satMod val="110000"/>
                <a:lumMod val="100000"/>
                <a:shade val="100000"/>
              </a:schemeClr>
            </a:gs>
            <a:gs pos="100000">
              <a:schemeClr val="accent5">
                <a:hueOff val="-6758543"/>
                <a:satOff val="-17419"/>
                <a:lumOff val="-11765"/>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GB" sz="3100" b="1" kern="1200"/>
            <a:t>Joining a support group </a:t>
          </a:r>
          <a:endParaRPr lang="en-US" sz="3100" kern="1200" dirty="0"/>
        </a:p>
      </dsp:txBody>
      <dsp:txXfrm>
        <a:off x="7229475" y="2339975"/>
        <a:ext cx="3286125" cy="1971675"/>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F27378-8E33-4A3E-8367-4A52E1C63ACC}" type="datetimeFigureOut">
              <a:rPr lang="en-US" smtClean="0"/>
              <a:t>11/24/2023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53F001C-B545-4C1F-8F98-640EF2AA4603}" type="slidenum">
              <a:rPr lang="en-US" smtClean="0"/>
              <a:t>‹#›</a:t>
            </a:fld>
            <a:endParaRPr lang="en-US"/>
          </a:p>
        </p:txBody>
      </p:sp>
    </p:spTree>
    <p:extLst>
      <p:ext uri="{BB962C8B-B14F-4D97-AF65-F5344CB8AC3E}">
        <p14:creationId xmlns:p14="http://schemas.microsoft.com/office/powerpoint/2010/main" val="338100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GB"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Definition of Disorder</a:t>
            </a:r>
            <a:endPar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endParaRPr>
          </a:p>
          <a:p>
            <a:pPr marL="0" marR="0" algn="just">
              <a:lnSpc>
                <a:spcPct val="150000"/>
              </a:lnSpc>
              <a:spcBef>
                <a:spcPts val="0"/>
              </a:spcBef>
              <a:spcAft>
                <a:spcPts val="800"/>
              </a:spcAft>
            </a:pPr>
            <a:r>
              <a:rPr lang="en-GB" sz="1800" dirty="0">
                <a:effectLst/>
                <a:latin typeface="Arial" panose="020B0604020202020204" pitchFamily="34" charset="0"/>
                <a:ea typeface="Arial" panose="020B0604020202020204" pitchFamily="34" charset="0"/>
              </a:rPr>
              <a:t>As a mental health illness, social phobia (or social anxiety disorder) is characterised by an extreme and irrational aversion to situations in which one is likely to be observed by others </a:t>
            </a:r>
            <a:r>
              <a:rPr lang="en-US" sz="1800" dirty="0">
                <a:effectLst/>
                <a:latin typeface="Arial" panose="020B0604020202020204" pitchFamily="34" charset="0"/>
                <a:ea typeface="Arial" panose="020B0604020202020204" pitchFamily="34" charset="0"/>
              </a:rPr>
              <a:t>(NSAC, 2023)</a:t>
            </a:r>
            <a:r>
              <a:rPr lang="en-GB" sz="1800" dirty="0">
                <a:effectLst/>
                <a:latin typeface="Arial" panose="020B0604020202020204" pitchFamily="34" charset="0"/>
                <a:ea typeface="Arial" panose="020B0604020202020204" pitchFamily="34" charset="0"/>
              </a:rPr>
              <a:t>. Those who suffer from social phobia are plagued by acute and ongoing anxiety whenever they are required to participate in social or performance circumstances. A person who suffers from social phobia would feel anxious whenever they are in a setting in which they are likely to be inspected and observed by other people. This kind of fear can cause a great deal of emotional suffering and practical difficulties in relationships, work, and other areas of life. Social phobia may manifest as a persistent mental health condition; nevertheless, the acquisition of coping mechanisms through psychotherapy and the use of medication can facilitate the development of self-assurance and enhance interpersonal functioning.</a:t>
            </a:r>
            <a:endParaRPr lang="en-US" sz="180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653F001C-B545-4C1F-8F98-640EF2AA4603}" type="slidenum">
              <a:rPr lang="en-US" smtClean="0"/>
              <a:t>2</a:t>
            </a:fld>
            <a:endParaRPr lang="en-US"/>
          </a:p>
        </p:txBody>
      </p:sp>
    </p:spTree>
    <p:extLst>
      <p:ext uri="{BB962C8B-B14F-4D97-AF65-F5344CB8AC3E}">
        <p14:creationId xmlns:p14="http://schemas.microsoft.com/office/powerpoint/2010/main" val="6257454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Causes</a:t>
            </a:r>
          </a:p>
          <a:p>
            <a:pPr marL="0" marR="0" algn="just">
              <a:lnSpc>
                <a:spcPct val="150000"/>
              </a:lnSpc>
              <a:spcBef>
                <a:spcPts val="0"/>
              </a:spcBef>
              <a:spcAft>
                <a:spcPts val="800"/>
              </a:spcAft>
            </a:pPr>
            <a:r>
              <a:rPr lang="en-US" sz="1800" b="0" dirty="0">
                <a:effectLst/>
                <a:latin typeface="Arial" panose="020B0604020202020204" pitchFamily="34" charset="0"/>
                <a:ea typeface="Arial" panose="020B0604020202020204" pitchFamily="34" charset="0"/>
              </a:rPr>
              <a:t>It is believed that social phobia is caused by a combination of genetic and environmental factors, though the precise causes are unknown. Existing research indicates that there exists a hereditary propensity towards the development of social phobia. There is an increased likelihood of individuals developing social phobia or other anxiety disorders if they have a familial predisposition to such conditions. There are a few environmental factors that also cause social phobia. </a:t>
            </a:r>
            <a:r>
              <a:rPr lang="en-GB" sz="1800" b="0" dirty="0">
                <a:solidFill>
                  <a:srgbClr val="1F1F1F"/>
                </a:solidFill>
                <a:effectLst/>
                <a:latin typeface="Arial" panose="020B0604020202020204" pitchFamily="34" charset="0"/>
                <a:ea typeface="Arial" panose="020B0604020202020204" pitchFamily="34" charset="0"/>
              </a:rPr>
              <a:t>Negative childhood experiences are one of them (</a:t>
            </a:r>
            <a:r>
              <a:rPr lang="en-GB" sz="1800" b="0" dirty="0" err="1">
                <a:effectLst/>
                <a:latin typeface="Arial" panose="020B0604020202020204" pitchFamily="34" charset="0"/>
                <a:ea typeface="Arial" panose="020B0604020202020204" pitchFamily="34" charset="0"/>
              </a:rPr>
              <a:t>O’Day</a:t>
            </a:r>
            <a:r>
              <a:rPr lang="en-GB" sz="1800" b="0" dirty="0">
                <a:effectLst/>
                <a:latin typeface="Arial" panose="020B0604020202020204" pitchFamily="34" charset="0"/>
                <a:ea typeface="Arial" panose="020B0604020202020204" pitchFamily="34" charset="0"/>
              </a:rPr>
              <a:t> and Heimberg, 2021)</a:t>
            </a:r>
            <a:r>
              <a:rPr lang="en-GB" sz="1800" b="0" dirty="0">
                <a:solidFill>
                  <a:srgbClr val="1F1F1F"/>
                </a:solidFill>
                <a:effectLst/>
                <a:latin typeface="Arial" panose="020B0604020202020204" pitchFamily="34" charset="0"/>
                <a:ea typeface="Arial" panose="020B0604020202020204" pitchFamily="34" charset="0"/>
              </a:rPr>
              <a:t>. Experiencing bullying, taunting, or rejection as a child can raise the likelihood of having social phobia later in life. Temperamental Traits are another environmental cause which might increase the chance of social phobia. The innate temperament of a person has an impact on how that person perceives the world around them and how they engage with it. People who have a temperament that makes them timid or introverted may be more likely to suffer from social anxiety because they have a tendency to be more susceptible to social signals and possible judgment. Low Self-Esteem, Social Modeling, and Stressful Life Events also increase the possibility of social phobia. </a:t>
            </a:r>
            <a:endParaRPr lang="en-US" sz="1800" b="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653F001C-B545-4C1F-8F98-640EF2AA4603}" type="slidenum">
              <a:rPr lang="en-US" smtClean="0"/>
              <a:t>3</a:t>
            </a:fld>
            <a:endParaRPr lang="en-US"/>
          </a:p>
        </p:txBody>
      </p:sp>
    </p:spTree>
    <p:extLst>
      <p:ext uri="{BB962C8B-B14F-4D97-AF65-F5344CB8AC3E}">
        <p14:creationId xmlns:p14="http://schemas.microsoft.com/office/powerpoint/2010/main" val="21519731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Symptoms/signs</a:t>
            </a: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Emotional Symptoms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Intense anxiety or fear in social situations:</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Some people who suffer from social anxiety experience overwhelming feelings of dread, anxiousness, or panic while thinking about or engaging in social situations.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Self-consciousness and awkwardness:</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Social phobia is an emotional disorder characterised by an extreme sense of self-consciousness in social settings and the conviction that others are perpetually evaluating one's behaviour or pointing out one's shortcomings.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Physical Symptoms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Blushing, sweating, and trembling: In social settings, these physical signs of fear can increase social phobia. </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Rapid heart rate and shortness of breath:</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In social contexts, individuals may experience a notable elevation in physiological arousal, characterised by heightened heart rate, respiratory challenges, and a sensation of chest constriction (</a:t>
            </a:r>
            <a:r>
              <a:rPr lang="en-GB" sz="1800" b="0" dirty="0" err="1">
                <a:effectLst/>
                <a:latin typeface="Arial" panose="020B0604020202020204" pitchFamily="34" charset="0"/>
                <a:ea typeface="Arial" panose="020B0604020202020204" pitchFamily="34" charset="0"/>
              </a:rPr>
              <a:t>Sewart</a:t>
            </a:r>
            <a:r>
              <a:rPr lang="en-GB" sz="1800" b="0" dirty="0">
                <a:effectLst/>
                <a:latin typeface="Arial" panose="020B0604020202020204" pitchFamily="34" charset="0"/>
                <a:ea typeface="Arial" panose="020B0604020202020204" pitchFamily="34" charset="0"/>
              </a:rPr>
              <a:t> et al., 2019)</a:t>
            </a:r>
            <a:r>
              <a:rPr lang="en-GB" sz="1800" b="0" dirty="0">
                <a:solidFill>
                  <a:srgbClr val="1F1F1F"/>
                </a:solidFill>
                <a:effectLst/>
                <a:latin typeface="Arial" panose="020B0604020202020204" pitchFamily="34" charset="0"/>
                <a:ea typeface="Arial" panose="020B0604020202020204" pitchFamily="34" charset="0"/>
              </a:rPr>
              <a:t>.</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Nausea and upset stomach:</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Nausea, vomiting, or an upset stomach can be brought on by social anxiety, especially when one is anticipating and really in the midst of social contact.</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Cognitive Symptoms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Negative thoughts and self-talk: Individuals who have social phobia frequently exhibit a tendency to indulge in self-deprecating thoughts and ruminate on their social interactions, hence exacerbating their levels of anxiety and self-questioning.</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Fear of negative attention:</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Anxiety regarding potential attention or unfavourable evaluation from others may develop into a fixation characterised by persistent contemplation and expectation of social scrutiny.</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Behavioural Symptoms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Avoidance of eye contact: The inability to sustain eye contact is a prevalent characteristic observed in individuals with social phobia since they may experience apprehension regarding the potential consequences of establishing visual contact with others, such as attracting undesired attention or facing unfavourable evaluations.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Social isolation and loneliness: Social isolation and loneliness can result from avoiding social situations; these negative emotions can aggravate social anxiety and have a detrimental effect on one's overall well-being.</a:t>
            </a:r>
            <a:endParaRPr lang="en-US" sz="1800" b="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653F001C-B545-4C1F-8F98-640EF2AA4603}" type="slidenum">
              <a:rPr lang="en-US" smtClean="0"/>
              <a:t>4</a:t>
            </a:fld>
            <a:endParaRPr lang="en-US"/>
          </a:p>
        </p:txBody>
      </p:sp>
    </p:spTree>
    <p:extLst>
      <p:ext uri="{BB962C8B-B14F-4D97-AF65-F5344CB8AC3E}">
        <p14:creationId xmlns:p14="http://schemas.microsoft.com/office/powerpoint/2010/main" val="40773642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Diagnosis</a:t>
            </a:r>
          </a:p>
          <a:p>
            <a:pPr marL="0" marR="0" algn="just">
              <a:lnSpc>
                <a:spcPct val="150000"/>
              </a:lnSpc>
              <a:spcBef>
                <a:spcPts val="0"/>
              </a:spcBef>
              <a:spcAft>
                <a:spcPts val="800"/>
              </a:spcAft>
            </a:pPr>
            <a:r>
              <a:rPr lang="en-US" sz="1800" b="0" dirty="0">
                <a:effectLst/>
                <a:latin typeface="Arial" panose="020B0604020202020204" pitchFamily="34" charset="0"/>
                <a:ea typeface="Arial" panose="020B0604020202020204" pitchFamily="34" charset="0"/>
              </a:rPr>
              <a:t>Social phobia diagnosis includes:</a:t>
            </a: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Clinical Interview: This interview will encompass an examination of the individual's historical experiences, present-day social contacts, and the specific social circumstances that elicit their anxiety. The clinician will additionally inquire about the individual's cognitive processes, affective experiences, and somatic perceptions within social contexts.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Self-report Questionnaires: In order to quantify the extent of social anxiety symptoms, standardised self-report questionnaires like the Liebowitz Social Anxiety Scale (LSAS) can be used (</a:t>
            </a:r>
            <a:r>
              <a:rPr lang="en-GB" sz="1800" b="0" dirty="0" err="1">
                <a:effectLst/>
                <a:latin typeface="Arial" panose="020B0604020202020204" pitchFamily="34" charset="0"/>
                <a:ea typeface="Arial" panose="020B0604020202020204" pitchFamily="34" charset="0"/>
              </a:rPr>
              <a:t>Emmelkamp</a:t>
            </a:r>
            <a:r>
              <a:rPr lang="en-GB" sz="1800" b="0" dirty="0">
                <a:effectLst/>
                <a:latin typeface="Arial" panose="020B0604020202020204" pitchFamily="34" charset="0"/>
                <a:ea typeface="Arial" panose="020B0604020202020204" pitchFamily="34" charset="0"/>
              </a:rPr>
              <a:t> et al., 2020)</a:t>
            </a:r>
            <a:r>
              <a:rPr lang="en-GB" sz="1800" b="0" dirty="0">
                <a:solidFill>
                  <a:srgbClr val="1F1F1F"/>
                </a:solidFill>
                <a:effectLst/>
                <a:latin typeface="Arial" panose="020B0604020202020204" pitchFamily="34" charset="0"/>
                <a:ea typeface="Arial" panose="020B0604020202020204" pitchFamily="34" charset="0"/>
              </a:rPr>
              <a:t>. Typical questions on these sorts of questionnaires probe the respondent's history of social anxiety, patterns of avoidance, and phobias. The answers to these surveys can help the physician acquire more objective knowledge of the individual's social anxiety and identify its severity.</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Behavioural Observations: The social interactions of an individual and their nonverbal indicators of anxiety can sometimes be evaluated through the use of behavioural observations in certain circumstances. This may involve monitoring the individual in real-world social contexts or engaging in role-playing activities. Alternatively, the individual may participate in the activities.</a:t>
            </a:r>
            <a:endParaRPr lang="en-US" sz="1800" b="0" dirty="0">
              <a:effectLst/>
              <a:latin typeface="Arial" panose="020B0604020202020204" pitchFamily="34" charset="0"/>
              <a:ea typeface="Arial" panose="020B0604020202020204" pitchFamily="34" charset="0"/>
            </a:endParaRPr>
          </a:p>
        </p:txBody>
      </p:sp>
      <p:sp>
        <p:nvSpPr>
          <p:cNvPr id="4" name="Slide Number Placeholder 3"/>
          <p:cNvSpPr>
            <a:spLocks noGrp="1"/>
          </p:cNvSpPr>
          <p:nvPr>
            <p:ph type="sldNum" sz="quarter" idx="5"/>
          </p:nvPr>
        </p:nvSpPr>
        <p:spPr/>
        <p:txBody>
          <a:bodyPr/>
          <a:lstStyle/>
          <a:p>
            <a:fld id="{653F001C-B545-4C1F-8F98-640EF2AA4603}" type="slidenum">
              <a:rPr lang="en-US" smtClean="0"/>
              <a:t>5</a:t>
            </a:fld>
            <a:endParaRPr lang="en-US"/>
          </a:p>
        </p:txBody>
      </p:sp>
    </p:spTree>
    <p:extLst>
      <p:ext uri="{BB962C8B-B14F-4D97-AF65-F5344CB8AC3E}">
        <p14:creationId xmlns:p14="http://schemas.microsoft.com/office/powerpoint/2010/main" val="1624410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Historical view and treatments for Social Phobia</a:t>
            </a:r>
          </a:p>
          <a:p>
            <a:pPr marL="0" marR="0" algn="just">
              <a:lnSpc>
                <a:spcPct val="150000"/>
              </a:lnSpc>
              <a:spcBef>
                <a:spcPts val="0"/>
              </a:spcBef>
              <a:spcAft>
                <a:spcPts val="800"/>
              </a:spcAft>
            </a:pPr>
            <a:r>
              <a:rPr lang="en-US" sz="1800" dirty="0">
                <a:effectLst/>
                <a:latin typeface="Arial" panose="020B0604020202020204" pitchFamily="34" charset="0"/>
                <a:ea typeface="Arial" panose="020B0604020202020204" pitchFamily="34" charset="0"/>
              </a:rPr>
              <a:t>Phrases like "erotophobia" and "social neurosis" date back to the 18th and 19th centuries to </a:t>
            </a:r>
            <a:r>
              <a:rPr lang="en-US" sz="1800" dirty="0" err="1">
                <a:effectLst/>
                <a:latin typeface="Arial" panose="020B0604020202020204" pitchFamily="34" charset="0"/>
                <a:ea typeface="Arial" panose="020B0604020202020204" pitchFamily="34" charset="0"/>
              </a:rPr>
              <a:t>characterise</a:t>
            </a:r>
            <a:r>
              <a:rPr lang="en-US" sz="1800" dirty="0">
                <a:effectLst/>
                <a:latin typeface="Arial" panose="020B0604020202020204" pitchFamily="34" charset="0"/>
                <a:ea typeface="Arial" panose="020B0604020202020204" pitchFamily="34" charset="0"/>
              </a:rPr>
              <a:t> early cases of social phobia. These early definitions honed down on the primary symptoms of social anxiety, such as an overwhelming dread of being judged or embarrassed in public. During the 20th century, there was an increasing acknowledgement of social phobia as a distinct psychological illness. The extensive study on social phobia conducted by French psychiatrist Paul </a:t>
            </a:r>
            <a:r>
              <a:rPr lang="en-US" sz="1800" dirty="0" err="1">
                <a:effectLst/>
                <a:latin typeface="Arial" panose="020B0604020202020204" pitchFamily="34" charset="0"/>
                <a:ea typeface="Arial" panose="020B0604020202020204" pitchFamily="34" charset="0"/>
              </a:rPr>
              <a:t>Hartenberg</a:t>
            </a:r>
            <a:r>
              <a:rPr lang="en-US" sz="1800" dirty="0">
                <a:effectLst/>
                <a:latin typeface="Arial" panose="020B0604020202020204" pitchFamily="34" charset="0"/>
                <a:ea typeface="Arial" panose="020B0604020202020204" pitchFamily="34" charset="0"/>
              </a:rPr>
              <a:t> in 1901 involved the description of its phenomenology and the differentiation of this particular condition from other anxiety disorders. Further </a:t>
            </a:r>
            <a:r>
              <a:rPr lang="en-US" sz="1800" dirty="0" err="1">
                <a:effectLst/>
                <a:latin typeface="Arial" panose="020B0604020202020204" pitchFamily="34" charset="0"/>
                <a:ea typeface="Arial" panose="020B0604020202020204" pitchFamily="34" charset="0"/>
              </a:rPr>
              <a:t>emphasising</a:t>
            </a:r>
            <a:r>
              <a:rPr lang="en-US" sz="1800" dirty="0">
                <a:effectLst/>
                <a:latin typeface="Arial" panose="020B0604020202020204" pitchFamily="34" charset="0"/>
                <a:ea typeface="Arial" panose="020B0604020202020204" pitchFamily="34" charset="0"/>
              </a:rPr>
              <a:t> the psychological character of the condition, American psychiatrist Adolf Meyer coined the term "social neurosis" in 1938. Social anxiety development was illuminated in Meyer's research as a result of interpersonal and early life experiences. In the year 1960, the British psychiatrist Isaac Marks put out a proposition for a more precise </a:t>
            </a:r>
            <a:r>
              <a:rPr lang="en-US" sz="1800" dirty="0" err="1">
                <a:effectLst/>
                <a:latin typeface="Arial" panose="020B0604020202020204" pitchFamily="34" charset="0"/>
                <a:ea typeface="Arial" panose="020B0604020202020204" pitchFamily="34" charset="0"/>
              </a:rPr>
              <a:t>categorisation</a:t>
            </a:r>
            <a:r>
              <a:rPr lang="en-US" sz="1800" dirty="0">
                <a:effectLst/>
                <a:latin typeface="Arial" panose="020B0604020202020204" pitchFamily="34" charset="0"/>
                <a:ea typeface="Arial" panose="020B0604020202020204" pitchFamily="34" charset="0"/>
              </a:rPr>
              <a:t> of social phobia (</a:t>
            </a:r>
            <a:r>
              <a:rPr lang="en-GB" sz="1800" dirty="0" err="1">
                <a:effectLst/>
                <a:latin typeface="Arial" panose="020B0604020202020204" pitchFamily="34" charset="0"/>
                <a:ea typeface="Arial" panose="020B0604020202020204" pitchFamily="34" charset="0"/>
              </a:rPr>
              <a:t>Käll</a:t>
            </a:r>
            <a:r>
              <a:rPr lang="en-GB" sz="1800" dirty="0">
                <a:effectLst/>
                <a:latin typeface="Arial" panose="020B0604020202020204" pitchFamily="34" charset="0"/>
                <a:ea typeface="Arial" panose="020B0604020202020204" pitchFamily="34" charset="0"/>
              </a:rPr>
              <a:t> et al., 2020)</a:t>
            </a:r>
            <a:r>
              <a:rPr lang="en-US" sz="1800" dirty="0">
                <a:effectLst/>
                <a:latin typeface="Arial" panose="020B0604020202020204" pitchFamily="34" charset="0"/>
                <a:ea typeface="Arial" panose="020B0604020202020204" pitchFamily="34" charset="0"/>
              </a:rPr>
              <a:t>. This proposition aimed to differentiate social phobia from other types of phobias while also highlighting the extensive range of social worries that individuals with this disease encounter. The classification mentioned represents a notable advancement in the progression towards a more precise understanding of social phobia.</a:t>
            </a:r>
          </a:p>
          <a:p>
            <a:endParaRPr lang="en-US" dirty="0"/>
          </a:p>
        </p:txBody>
      </p:sp>
      <p:sp>
        <p:nvSpPr>
          <p:cNvPr id="4" name="Slide Number Placeholder 3"/>
          <p:cNvSpPr>
            <a:spLocks noGrp="1"/>
          </p:cNvSpPr>
          <p:nvPr>
            <p:ph type="sldNum" sz="quarter" idx="5"/>
          </p:nvPr>
        </p:nvSpPr>
        <p:spPr/>
        <p:txBody>
          <a:bodyPr/>
          <a:lstStyle/>
          <a:p>
            <a:fld id="{653F001C-B545-4C1F-8F98-640EF2AA4603}" type="slidenum">
              <a:rPr lang="en-US" smtClean="0"/>
              <a:t>6</a:t>
            </a:fld>
            <a:endParaRPr lang="en-US"/>
          </a:p>
        </p:txBody>
      </p:sp>
    </p:spTree>
    <p:extLst>
      <p:ext uri="{BB962C8B-B14F-4D97-AF65-F5344CB8AC3E}">
        <p14:creationId xmlns:p14="http://schemas.microsoft.com/office/powerpoint/2010/main" val="3351985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Current treatments (NHS)</a:t>
            </a:r>
          </a:p>
          <a:p>
            <a:pPr marL="0" marR="0" algn="just">
              <a:lnSpc>
                <a:spcPct val="150000"/>
              </a:lnSpc>
              <a:spcBef>
                <a:spcPts val="0"/>
              </a:spcBef>
              <a:spcAft>
                <a:spcPts val="800"/>
              </a:spcAft>
            </a:pPr>
            <a:r>
              <a:rPr lang="en-GB" sz="1800" dirty="0">
                <a:solidFill>
                  <a:srgbClr val="1F1F1F"/>
                </a:solidFill>
                <a:effectLst/>
                <a:latin typeface="Arial" panose="020B0604020202020204" pitchFamily="34" charset="0"/>
                <a:ea typeface="Arial" panose="020B0604020202020204" pitchFamily="34" charset="0"/>
              </a:rPr>
              <a:t>The National Health Service (NHS) in the UK offers a range of effective treatments for social phobia, including:</a:t>
            </a:r>
            <a:endParaRPr lang="en-US" sz="180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1" dirty="0">
                <a:effectLst/>
                <a:latin typeface="Arial" panose="020B0604020202020204" pitchFamily="34" charset="0"/>
                <a:ea typeface="Arial" panose="020B0604020202020204" pitchFamily="34" charset="0"/>
              </a:rPr>
              <a:t>Cognitive-behavioural therapy (CBT): </a:t>
            </a:r>
            <a:r>
              <a:rPr lang="en-GB" sz="1800" dirty="0">
                <a:effectLst/>
                <a:latin typeface="Arial" panose="020B0604020202020204" pitchFamily="34" charset="0"/>
                <a:ea typeface="Arial" panose="020B0604020202020204" pitchFamily="34" charset="0"/>
              </a:rPr>
              <a:t>CBT is the treatment for social phobia that is most frequently prescribed. It assists individuals in recognising and modifying the detrimental thoughts and actions that are the source of their social anxiety. Typically, 12 to 20 sessions are required to complete CBT with a therapist; sessions may be conducted individually or in a group setting.</a:t>
            </a:r>
            <a:endParaRPr lang="en-US" sz="180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1" dirty="0">
                <a:solidFill>
                  <a:srgbClr val="1F1F1F"/>
                </a:solidFill>
                <a:effectLst/>
                <a:latin typeface="Arial" panose="020B0604020202020204" pitchFamily="34" charset="0"/>
                <a:ea typeface="Arial" panose="020B0604020202020204" pitchFamily="34" charset="0"/>
              </a:rPr>
              <a:t>Exposure therapy:</a:t>
            </a:r>
            <a:r>
              <a:rPr lang="en-GB" sz="1800" dirty="0">
                <a:effectLst/>
                <a:latin typeface="Arial" panose="020B0604020202020204" pitchFamily="34" charset="0"/>
                <a:ea typeface="Arial" panose="020B0604020202020204" pitchFamily="34" charset="0"/>
              </a:rPr>
              <a:t> </a:t>
            </a:r>
            <a:r>
              <a:rPr lang="en-GB" sz="1800" dirty="0">
                <a:solidFill>
                  <a:srgbClr val="1F1F1F"/>
                </a:solidFill>
                <a:effectLst/>
                <a:latin typeface="Arial" panose="020B0604020202020204" pitchFamily="34" charset="0"/>
                <a:ea typeface="Arial" panose="020B0604020202020204" pitchFamily="34" charset="0"/>
              </a:rPr>
              <a:t>Exposure therapy is a therapeutic approach that systematically and incrementally exposes individuals to anxiety-provoking social events inside a secure and regulated setting (</a:t>
            </a:r>
            <a:r>
              <a:rPr lang="en-GB" sz="1800" dirty="0">
                <a:effectLst/>
                <a:latin typeface="Arial" panose="020B0604020202020204" pitchFamily="34" charset="0"/>
                <a:ea typeface="Arial" panose="020B0604020202020204" pitchFamily="34" charset="0"/>
              </a:rPr>
              <a:t>Silk et al., 2020)</a:t>
            </a:r>
            <a:r>
              <a:rPr lang="en-GB" sz="1800" dirty="0">
                <a:solidFill>
                  <a:srgbClr val="1F1F1F"/>
                </a:solidFill>
                <a:effectLst/>
                <a:latin typeface="Arial" panose="020B0604020202020204" pitchFamily="34" charset="0"/>
                <a:ea typeface="Arial" panose="020B0604020202020204" pitchFamily="34" charset="0"/>
              </a:rPr>
              <a:t>. This facilitates the development of skills in individuals to cultivate tolerance and effective management of their anxiety. Exposure therapy can be administered through various modalities, including in vivo exposure, imaginal exposure, and virtual reality exposure. In the in vivo approach, individuals are directly exposed to the feared situations in their real-life environment. Imaginal exposure involves individuals mentally envisioning themselves in the feared situations. Lastly, virtual reality exposure entails individuals being exposed to the feared situations within a simulated environment.</a:t>
            </a:r>
            <a:endParaRPr lang="en-US" sz="180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1" dirty="0">
                <a:solidFill>
                  <a:srgbClr val="1F1F1F"/>
                </a:solidFill>
                <a:effectLst/>
                <a:latin typeface="Arial" panose="020B0604020202020204" pitchFamily="34" charset="0"/>
                <a:ea typeface="Arial" panose="020B0604020202020204" pitchFamily="34" charset="0"/>
              </a:rPr>
              <a:t>Medication</a:t>
            </a:r>
            <a:r>
              <a:rPr lang="en-GB" sz="1800" dirty="0">
                <a:solidFill>
                  <a:srgbClr val="1F1F1F"/>
                </a:solidFill>
                <a:effectLst/>
                <a:latin typeface="Arial" panose="020B0604020202020204" pitchFamily="34" charset="0"/>
                <a:ea typeface="Arial" panose="020B0604020202020204" pitchFamily="34" charset="0"/>
              </a:rPr>
              <a:t>:</a:t>
            </a:r>
            <a:r>
              <a:rPr lang="en-GB" sz="1800" dirty="0">
                <a:effectLst/>
                <a:latin typeface="Arial" panose="020B0604020202020204" pitchFamily="34" charset="0"/>
                <a:ea typeface="Arial" panose="020B0604020202020204" pitchFamily="34" charset="0"/>
              </a:rPr>
              <a:t> </a:t>
            </a:r>
            <a:r>
              <a:rPr lang="en-GB" sz="1800" dirty="0">
                <a:solidFill>
                  <a:srgbClr val="1F1F1F"/>
                </a:solidFill>
                <a:effectLst/>
                <a:latin typeface="Arial" panose="020B0604020202020204" pitchFamily="34" charset="0"/>
                <a:ea typeface="Arial" panose="020B0604020202020204" pitchFamily="34" charset="0"/>
              </a:rPr>
              <a:t>Social anxiety can be treated with medicine, such as antidepressants or anti-anxiety drugs. Medication is often used in tandem with CBT and exposure therapy.</a:t>
            </a:r>
            <a:endParaRPr lang="en-US" sz="180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653F001C-B545-4C1F-8F98-640EF2AA4603}" type="slidenum">
              <a:rPr lang="en-US" smtClean="0"/>
              <a:t>7</a:t>
            </a:fld>
            <a:endParaRPr lang="en-US"/>
          </a:p>
        </p:txBody>
      </p:sp>
    </p:spTree>
    <p:extLst>
      <p:ext uri="{BB962C8B-B14F-4D97-AF65-F5344CB8AC3E}">
        <p14:creationId xmlns:p14="http://schemas.microsoft.com/office/powerpoint/2010/main" val="6035181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Principles when working with people with social phobia</a:t>
            </a: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Establish a safe and trusting relationship:</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Because people who suffer from social phobia frequently experience feelings of vulnerability and self-consciousness, it is essential to cultivate an atmosphere that is both safe and non-judgmental, in which sufferers can feel at ease expressing their ideas and emotions. Establish a connection with someone by attentively listening to them, demonstrating empathy for their experiences, and validating their experiences.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Educate about social phobia:</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Disseminate reliable data regarding social phobia, including its origins, manifestations, and management. This can improve awareness, decrease feelings of guilt, and heighten resolve to become better.</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Normalise social anxiety:</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Social anxiety disorder (SAD) is a prevalent and manageable mental illness, and it is imperative to effectively communicate this information to persons who are affected by this disorder. The process of normalising individuals' experiences can contribute to the mitigation of emotions such as isolation and shame (</a:t>
            </a:r>
            <a:r>
              <a:rPr lang="en-GB" sz="1800" b="0" dirty="0" err="1">
                <a:effectLst/>
                <a:latin typeface="Arial" panose="020B0604020202020204" pitchFamily="34" charset="0"/>
                <a:ea typeface="Arial" panose="020B0604020202020204" pitchFamily="34" charset="0"/>
              </a:rPr>
              <a:t>Rezaeian</a:t>
            </a:r>
            <a:r>
              <a:rPr lang="en-GB" sz="1800" b="0" dirty="0">
                <a:effectLst/>
                <a:latin typeface="Arial" panose="020B0604020202020204" pitchFamily="34" charset="0"/>
                <a:ea typeface="Arial" panose="020B0604020202020204" pitchFamily="34" charset="0"/>
              </a:rPr>
              <a:t> et al., 2020)</a:t>
            </a:r>
            <a:r>
              <a:rPr lang="en-GB" sz="1800" b="0" dirty="0">
                <a:solidFill>
                  <a:srgbClr val="1F1F1F"/>
                </a:solidFill>
                <a:effectLst/>
                <a:latin typeface="Arial" panose="020B0604020202020204" pitchFamily="34" charset="0"/>
                <a:ea typeface="Arial" panose="020B0604020202020204" pitchFamily="34" charset="0"/>
              </a:rPr>
              <a:t>.</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Focus on strengths and resilience:</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Despite the obstacles they face, those with SAD possess resiliency and qualities of fortitude that should be recognised and supported. Putting one's attention on one's positive attributes has the potential to enhance one's self-esteem and confidence.</a:t>
            </a:r>
            <a:endParaRPr lang="en-US" sz="1800" b="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653F001C-B545-4C1F-8F98-640EF2AA4603}" type="slidenum">
              <a:rPr lang="en-US" smtClean="0"/>
              <a:t>8</a:t>
            </a:fld>
            <a:endParaRPr lang="en-US"/>
          </a:p>
        </p:txBody>
      </p:sp>
    </p:spTree>
    <p:extLst>
      <p:ext uri="{BB962C8B-B14F-4D97-AF65-F5344CB8AC3E}">
        <p14:creationId xmlns:p14="http://schemas.microsoft.com/office/powerpoint/2010/main" val="81699793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b="1" kern="0" dirty="0">
                <a:solidFill>
                  <a:srgbClr val="2F5496"/>
                </a:solidFill>
                <a:effectLst/>
                <a:latin typeface="Arial" panose="020B0604020202020204" pitchFamily="34" charset="0"/>
                <a:ea typeface="Times New Roman" panose="02020603050405020304" pitchFamily="18" charset="0"/>
                <a:cs typeface="Vrinda" panose="020B0502040204020203" pitchFamily="34" charset="0"/>
              </a:rPr>
              <a:t>Recommendations for the improvement of the symptoms</a:t>
            </a: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Here are some recommendations for improving the symptoms of social phobia:</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Seek professional help:</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The timely identification and intervention of social phobia play a vital role in the effective management of this condition and enhancing an individual's overall well-being. A mental health practitioner possesses the capacity to conduct a thorough evaluation, formulate an individualised intervention strategy, and give continuous assistance.</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Engage in cognitive-behavioural therapy (CBT):</a:t>
            </a:r>
            <a:r>
              <a:rPr lang="en-GB" sz="1800" b="0" dirty="0">
                <a:effectLst/>
                <a:latin typeface="Arial" panose="020B0604020202020204" pitchFamily="34" charset="0"/>
                <a:ea typeface="Arial" panose="020B0604020202020204" pitchFamily="34" charset="0"/>
              </a:rPr>
              <a:t> </a:t>
            </a:r>
            <a:r>
              <a:rPr lang="en-GB" sz="1800" b="0" dirty="0">
                <a:solidFill>
                  <a:srgbClr val="1F1F1F"/>
                </a:solidFill>
                <a:effectLst/>
                <a:latin typeface="Arial" panose="020B0604020202020204" pitchFamily="34" charset="0"/>
                <a:ea typeface="Arial" panose="020B0604020202020204" pitchFamily="34" charset="0"/>
              </a:rPr>
              <a:t>For social phobia, cognitive behavioural therapy is the gold standard. It aids people in recognising irrational beliefs and changing them, thus reducing their social anxiety. CBT, which employs methods like cognitive restructuring and behavioural experiments, aids patients in overcoming irrational fears and enhancing their ability to interact with others.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Develop relaxation techniques: Relaxation strategies, such as slow, deep breathing, and progressive muscle relaxation, can be helpful in reducing the symptoms of social anxiety and promoting a sense of calm when faced with potentially stressful situations.</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Engaging in social skills, Practice self-care, and Joining a support group can also help to reduce the symptoms of social phobia. </a:t>
            </a:r>
            <a:endParaRPr lang="en-US" sz="1800" b="0" dirty="0">
              <a:effectLst/>
              <a:latin typeface="Arial" panose="020B0604020202020204" pitchFamily="34" charset="0"/>
              <a:ea typeface="Arial" panose="020B0604020202020204" pitchFamily="34" charset="0"/>
            </a:endParaRPr>
          </a:p>
          <a:p>
            <a:pPr marL="0" marR="0" algn="just">
              <a:lnSpc>
                <a:spcPct val="150000"/>
              </a:lnSpc>
              <a:spcBef>
                <a:spcPts val="0"/>
              </a:spcBef>
              <a:spcAft>
                <a:spcPts val="800"/>
              </a:spcAft>
            </a:pPr>
            <a:r>
              <a:rPr lang="en-GB" sz="1800" b="0" dirty="0">
                <a:solidFill>
                  <a:srgbClr val="1F1F1F"/>
                </a:solidFill>
                <a:effectLst/>
                <a:latin typeface="Arial" panose="020B0604020202020204" pitchFamily="34" charset="0"/>
                <a:ea typeface="Arial" panose="020B0604020202020204" pitchFamily="34" charset="0"/>
              </a:rPr>
              <a:t> </a:t>
            </a:r>
            <a:endParaRPr lang="en-US" sz="1800" b="0" dirty="0">
              <a:effectLst/>
              <a:latin typeface="Arial" panose="020B0604020202020204" pitchFamily="34" charset="0"/>
              <a:ea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fld id="{653F001C-B545-4C1F-8F98-640EF2AA4603}" type="slidenum">
              <a:rPr lang="en-US" smtClean="0"/>
              <a:t>9</a:t>
            </a:fld>
            <a:endParaRPr lang="en-US"/>
          </a:p>
        </p:txBody>
      </p:sp>
    </p:spTree>
    <p:extLst>
      <p:ext uri="{BB962C8B-B14F-4D97-AF65-F5344CB8AC3E}">
        <p14:creationId xmlns:p14="http://schemas.microsoft.com/office/powerpoint/2010/main" val="362826222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3F001C-B545-4C1F-8F98-640EF2AA4603}" type="slidenum">
              <a:rPr lang="en-US" smtClean="0"/>
              <a:t>10</a:t>
            </a:fld>
            <a:endParaRPr lang="en-US"/>
          </a:p>
        </p:txBody>
      </p:sp>
    </p:spTree>
    <p:extLst>
      <p:ext uri="{BB962C8B-B14F-4D97-AF65-F5344CB8AC3E}">
        <p14:creationId xmlns:p14="http://schemas.microsoft.com/office/powerpoint/2010/main" val="20446421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E3822-E867-02BF-551D-8A2AF93E97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0D350FA-FDC9-AABD-F1DE-CF78FA465E5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1E09A86-DCA8-2EA9-59C4-0EAD6B627FB1}"/>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5" name="Footer Placeholder 4">
            <a:extLst>
              <a:ext uri="{FF2B5EF4-FFF2-40B4-BE49-F238E27FC236}">
                <a16:creationId xmlns:a16="http://schemas.microsoft.com/office/drawing/2014/main" id="{1AA409AA-6410-65FA-4B08-56E45A3259E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C3E7C1-41CD-D465-3599-EE2833210AC7}"/>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33660006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CB47D-F4AC-EC8D-ECAB-EAD6C02E5A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4C178B3-B387-B385-50FB-D22043385A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D319C23-747B-7652-7F3D-C9AFD95E363F}"/>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5" name="Footer Placeholder 4">
            <a:extLst>
              <a:ext uri="{FF2B5EF4-FFF2-40B4-BE49-F238E27FC236}">
                <a16:creationId xmlns:a16="http://schemas.microsoft.com/office/drawing/2014/main" id="{5B05A7F4-7DA1-6ED9-1F7A-373BC34B67C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292C118-6E05-3C37-8C90-0809BF10BBD3}"/>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816624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97908E-B96D-5D0A-5CC2-631A037B8BE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BC49802C-CF48-9636-1B77-07CEE92B50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458647-0134-A53B-0562-6EA0E62107AA}"/>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5" name="Footer Placeholder 4">
            <a:extLst>
              <a:ext uri="{FF2B5EF4-FFF2-40B4-BE49-F238E27FC236}">
                <a16:creationId xmlns:a16="http://schemas.microsoft.com/office/drawing/2014/main" id="{5146EBEE-7B98-E475-7F00-759ED32B9BB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2DB135-6189-21AC-8CBA-084FE04C4FDC}"/>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731967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327A0-C920-0FE3-18F3-C4BA9340F40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A0A72F-D745-26C2-6F05-B83462907E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6FD8FB0-DA31-B0A0-A9EE-63396804A5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410EFC38-DC82-81F8-FCAE-F4FA6B548B9D}"/>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6" name="Footer Placeholder 5">
            <a:extLst>
              <a:ext uri="{FF2B5EF4-FFF2-40B4-BE49-F238E27FC236}">
                <a16:creationId xmlns:a16="http://schemas.microsoft.com/office/drawing/2014/main" id="{4A446BB4-CE44-1A9F-92B2-C82B7DD0816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501BFA-1513-012B-433B-F7BD06D03515}"/>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1259838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6A1E70-F9D5-F0F9-1893-1E13CDB0FFD8}"/>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4012F7D-5ED4-8620-FD6C-74E21DDB741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01EC9299-7B23-2FBD-47EB-4F308CAF6B9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124018D-CBD1-121D-3E2D-C9DE81E2288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59AB94-0237-7C94-BF89-5D9AA5EFAB7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0A2A1F9-F2FC-DCE3-D79B-633A1C01A3A6}"/>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8" name="Footer Placeholder 7">
            <a:extLst>
              <a:ext uri="{FF2B5EF4-FFF2-40B4-BE49-F238E27FC236}">
                <a16:creationId xmlns:a16="http://schemas.microsoft.com/office/drawing/2014/main" id="{CC04C45F-D38C-D175-F8AF-10D01B69645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1A015DB-2F95-05D2-765D-4767A5A62D44}"/>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706432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6C9E5-EAFA-E778-338A-749E9CC4EA5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68D64411-2F14-9041-CFD8-82E5AE5C987E}"/>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4" name="Footer Placeholder 3">
            <a:extLst>
              <a:ext uri="{FF2B5EF4-FFF2-40B4-BE49-F238E27FC236}">
                <a16:creationId xmlns:a16="http://schemas.microsoft.com/office/drawing/2014/main" id="{16A0030C-3F3E-07E6-194A-F27A13AFE71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1702DBF-3525-61F9-A1E3-C59BB82CA563}"/>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1525183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362335B-9ADB-B13F-AA14-B26A530D004F}"/>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3" name="Footer Placeholder 2">
            <a:extLst>
              <a:ext uri="{FF2B5EF4-FFF2-40B4-BE49-F238E27FC236}">
                <a16:creationId xmlns:a16="http://schemas.microsoft.com/office/drawing/2014/main" id="{C62231B9-FB36-47F2-EA2C-61EEE7FCD13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C93E2EC-C7E5-EBEC-1EBD-ACD2639F906C}"/>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18211621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40720-DCC4-4627-8662-07ACD9048FB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75C2D60-3013-0FCE-9A01-EA19A5F45A0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9C34BD4-C6B8-5878-D504-74C7E7D996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EB1BDD-2E03-F1BF-4E5E-667675342CFD}"/>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6" name="Footer Placeholder 5">
            <a:extLst>
              <a:ext uri="{FF2B5EF4-FFF2-40B4-BE49-F238E27FC236}">
                <a16:creationId xmlns:a16="http://schemas.microsoft.com/office/drawing/2014/main" id="{A978E43A-BBF0-408C-54BB-F2BE0DBAF88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558FCA3-17D2-3B28-7B73-5F078C827ED4}"/>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1186666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33D8C-1523-A8F6-18E9-84BF694C152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F8A35EF-04D4-EC2C-5E05-F3B31D82E5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2E52F82F-C303-5CAD-C309-9C77E804F2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21F87A-E56B-AC27-B1C2-A405F875E2A7}"/>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6" name="Footer Placeholder 5">
            <a:extLst>
              <a:ext uri="{FF2B5EF4-FFF2-40B4-BE49-F238E27FC236}">
                <a16:creationId xmlns:a16="http://schemas.microsoft.com/office/drawing/2014/main" id="{D0335BBB-05B3-2F28-449F-A0D4B850767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3E00F-1789-D1D2-4AA9-7A6A4F33F759}"/>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94475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95A9F6-4D36-A727-9F3A-316B7865583C}"/>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D355E3DD-BEA9-A91B-72F9-3D072C06F12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9D4183-D5FF-BE97-BF65-8E32F0856D76}"/>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5" name="Footer Placeholder 4">
            <a:extLst>
              <a:ext uri="{FF2B5EF4-FFF2-40B4-BE49-F238E27FC236}">
                <a16:creationId xmlns:a16="http://schemas.microsoft.com/office/drawing/2014/main" id="{8D83D0A1-0BAF-CB41-4E06-45471174BD9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CAA4F1-8491-3452-68BE-C6C83DD637CE}"/>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28952626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52757A9-4FD8-48D0-1762-CE8955E6BAE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19B9D868-96D4-E69C-74E8-040425F047B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6938C20-451D-16FC-8916-28E20B2DE09C}"/>
              </a:ext>
            </a:extLst>
          </p:cNvPr>
          <p:cNvSpPr>
            <a:spLocks noGrp="1"/>
          </p:cNvSpPr>
          <p:nvPr>
            <p:ph type="dt" sz="half" idx="10"/>
          </p:nvPr>
        </p:nvSpPr>
        <p:spPr/>
        <p:txBody>
          <a:bodyPr/>
          <a:lstStyle/>
          <a:p>
            <a:fld id="{506DBE84-FDFF-44E6-93D3-05E5DE790C00}" type="datetimeFigureOut">
              <a:rPr lang="en-US" smtClean="0"/>
              <a:t>11/24/2023</a:t>
            </a:fld>
            <a:endParaRPr lang="en-US"/>
          </a:p>
        </p:txBody>
      </p:sp>
      <p:sp>
        <p:nvSpPr>
          <p:cNvPr id="5" name="Footer Placeholder 4">
            <a:extLst>
              <a:ext uri="{FF2B5EF4-FFF2-40B4-BE49-F238E27FC236}">
                <a16:creationId xmlns:a16="http://schemas.microsoft.com/office/drawing/2014/main" id="{CEDD844B-569D-E025-3AE6-AA85B792C65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49A441F-3DAF-6EA8-C8E3-A2420618B090}"/>
              </a:ext>
            </a:extLst>
          </p:cNvPr>
          <p:cNvSpPr>
            <a:spLocks noGrp="1"/>
          </p:cNvSpPr>
          <p:nvPr>
            <p:ph type="sldNum" sz="quarter" idx="12"/>
          </p:nvPr>
        </p:nvSpPr>
        <p:spPr/>
        <p:txBody>
          <a:bodyPr/>
          <a:lstStyle/>
          <a:p>
            <a:fld id="{187117C1-108A-4DAD-BD5E-3B45A4C38A33}" type="slidenum">
              <a:rPr lang="en-US" smtClean="0"/>
              <a:t>‹#›</a:t>
            </a:fld>
            <a:endParaRPr lang="en-US"/>
          </a:p>
        </p:txBody>
      </p:sp>
    </p:spTree>
    <p:extLst>
      <p:ext uri="{BB962C8B-B14F-4D97-AF65-F5344CB8AC3E}">
        <p14:creationId xmlns:p14="http://schemas.microsoft.com/office/powerpoint/2010/main" val="16931905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6C4B3CB-0311-FD95-ED31-2EF9DFB2F0F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F436BF0-A2F0-1BC8-7BFB-83AFE5D4693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5D15CD4-AC05-77B2-6053-2A2ED33E53B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6DBE84-FDFF-44E6-93D3-05E5DE790C00}" type="datetimeFigureOut">
              <a:rPr lang="en-US" smtClean="0"/>
              <a:t>11/24/2023</a:t>
            </a:fld>
            <a:endParaRPr lang="en-US"/>
          </a:p>
        </p:txBody>
      </p:sp>
      <p:sp>
        <p:nvSpPr>
          <p:cNvPr id="5" name="Footer Placeholder 4">
            <a:extLst>
              <a:ext uri="{FF2B5EF4-FFF2-40B4-BE49-F238E27FC236}">
                <a16:creationId xmlns:a16="http://schemas.microsoft.com/office/drawing/2014/main" id="{6DD04214-3166-13EC-A75C-DB76C3F10D6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88224A5C-1A9A-9E3B-8C6D-971805926A6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7117C1-108A-4DAD-BD5E-3B45A4C38A33}" type="slidenum">
              <a:rPr lang="en-US" smtClean="0"/>
              <a:t>‹#›</a:t>
            </a:fld>
            <a:endParaRPr lang="en-US"/>
          </a:p>
        </p:txBody>
      </p:sp>
    </p:spTree>
    <p:extLst>
      <p:ext uri="{BB962C8B-B14F-4D97-AF65-F5344CB8AC3E}">
        <p14:creationId xmlns:p14="http://schemas.microsoft.com/office/powerpoint/2010/main" val="130758169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6.jpeg"/><Relationship Id="rId7" Type="http://schemas.openxmlformats.org/officeDocument/2006/relationships/diagramColors" Target="../diagrams/colors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9.xml.rels><?xml version="1.0" encoding="UTF-8" standalone="yes"?>
<Relationships xmlns="http://schemas.openxmlformats.org/package/2006/relationships"><Relationship Id="rId8" Type="http://schemas.microsoft.com/office/2007/relationships/diagramDrawing" Target="../diagrams/drawing6.xml"/><Relationship Id="rId3" Type="http://schemas.openxmlformats.org/officeDocument/2006/relationships/image" Target="../media/image29.jpeg"/><Relationship Id="rId7" Type="http://schemas.openxmlformats.org/officeDocument/2006/relationships/diagramColors" Target="../diagrams/colors6.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QuickStyle" Target="../diagrams/quickStyle6.xml"/><Relationship Id="rId5" Type="http://schemas.openxmlformats.org/officeDocument/2006/relationships/diagramLayout" Target="../diagrams/layout6.xml"/><Relationship Id="rId4" Type="http://schemas.openxmlformats.org/officeDocument/2006/relationships/diagramData" Target="../diagrams/data6.xml"/></Relationships>
</file>

<file path=ppt/slides/_rels/slide10.xml.rels><?xml version="1.0" encoding="UTF-8" standalone="yes"?>
<Relationships xmlns="http://schemas.openxmlformats.org/package/2006/relationships"><Relationship Id="rId3" Type="http://schemas.openxmlformats.org/officeDocument/2006/relationships/hyperlink" Target="https://www.verywellmind.com/how-is-cbt-used-to-treat-sad-3024945#:~:text=Summary,you%20experience%20in%20social%20situations"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ww.healthassured.org/blog/social-anxiety-disorder/#:~:text=How%20common%20is%20social%20anxiety,depression%2C%20panic%20disorder%20and%20PTS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6C4312-B27A-9DD3-2EEB-22268705CF97}"/>
              </a:ext>
            </a:extLst>
          </p:cNvPr>
          <p:cNvPicPr>
            <a:picLocks noChangeAspect="1"/>
          </p:cNvPicPr>
          <p:nvPr/>
        </p:nvPicPr>
        <p:blipFill>
          <a:blip r:embed="rId2"/>
          <a:stretch>
            <a:fillRect/>
          </a:stretch>
        </p:blipFill>
        <p:spPr>
          <a:xfrm>
            <a:off x="3831432" y="336864"/>
            <a:ext cx="4131724" cy="1570998"/>
          </a:xfrm>
          <a:prstGeom prst="rect">
            <a:avLst/>
          </a:prstGeom>
        </p:spPr>
      </p:pic>
      <p:sp>
        <p:nvSpPr>
          <p:cNvPr id="5" name="Title 1">
            <a:extLst>
              <a:ext uri="{FF2B5EF4-FFF2-40B4-BE49-F238E27FC236}">
                <a16:creationId xmlns:a16="http://schemas.microsoft.com/office/drawing/2014/main" id="{4825CB38-70B9-C8E3-C905-5C303C396D28}"/>
              </a:ext>
            </a:extLst>
          </p:cNvPr>
          <p:cNvSpPr>
            <a:spLocks noGrp="1"/>
          </p:cNvSpPr>
          <p:nvPr>
            <p:ph type="ctrTitle"/>
          </p:nvPr>
        </p:nvSpPr>
        <p:spPr>
          <a:xfrm>
            <a:off x="1670538" y="2848708"/>
            <a:ext cx="8997462" cy="661253"/>
          </a:xfrm>
        </p:spPr>
        <p:txBody>
          <a:bodyPr>
            <a:noAutofit/>
          </a:bodyPr>
          <a:lstStyle/>
          <a:p>
            <a:r>
              <a:rPr lang="en-GB" sz="4800" b="1" dirty="0">
                <a:latin typeface="Arial" panose="020B0604020202020204" pitchFamily="34" charset="0"/>
                <a:cs typeface="Arial" panose="020B0604020202020204" pitchFamily="34" charset="0"/>
              </a:rPr>
              <a:t>Assessment Component 1 </a:t>
            </a:r>
            <a:br>
              <a:rPr lang="en-GB" sz="4800" b="1" dirty="0">
                <a:latin typeface="Arial" panose="020B0604020202020204" pitchFamily="34" charset="0"/>
                <a:cs typeface="Arial" panose="020B0604020202020204" pitchFamily="34" charset="0"/>
              </a:rPr>
            </a:br>
            <a:r>
              <a:rPr lang="en-GB" sz="4800" b="1" dirty="0">
                <a:latin typeface="Arial" panose="020B0604020202020204" pitchFamily="34" charset="0"/>
                <a:cs typeface="Arial" panose="020B0604020202020204" pitchFamily="34" charset="0"/>
              </a:rPr>
              <a:t>Presentation </a:t>
            </a:r>
          </a:p>
        </p:txBody>
      </p:sp>
      <p:sp>
        <p:nvSpPr>
          <p:cNvPr id="6" name="Subtitle 2">
            <a:extLst>
              <a:ext uri="{FF2B5EF4-FFF2-40B4-BE49-F238E27FC236}">
                <a16:creationId xmlns:a16="http://schemas.microsoft.com/office/drawing/2014/main" id="{A16C20BA-2A6F-E0DF-F147-25FC95330680}"/>
              </a:ext>
            </a:extLst>
          </p:cNvPr>
          <p:cNvSpPr>
            <a:spLocks noGrp="1"/>
          </p:cNvSpPr>
          <p:nvPr>
            <p:ph type="subTitle" idx="1"/>
          </p:nvPr>
        </p:nvSpPr>
        <p:spPr>
          <a:xfrm>
            <a:off x="1670538" y="4099113"/>
            <a:ext cx="8792308" cy="1712601"/>
          </a:xfrm>
        </p:spPr>
        <p:txBody>
          <a:bodyPr>
            <a:normAutofit fontScale="85000" lnSpcReduction="20000"/>
          </a:bodyPr>
          <a:lstStyle/>
          <a:p>
            <a:pPr algn="l"/>
            <a:r>
              <a:rPr lang="en-GB" b="1" dirty="0">
                <a:latin typeface="Arial" panose="020B0604020202020204" pitchFamily="34" charset="0"/>
                <a:cs typeface="Arial" panose="020B0604020202020204" pitchFamily="34" charset="0"/>
              </a:rPr>
              <a:t>Student name :Zainab Jalloh</a:t>
            </a:r>
          </a:p>
          <a:p>
            <a:pPr algn="l"/>
            <a:r>
              <a:rPr lang="en-GB" b="1" dirty="0">
                <a:latin typeface="Arial" panose="020B0604020202020204" pitchFamily="34" charset="0"/>
                <a:cs typeface="Arial" panose="020B0604020202020204" pitchFamily="34" charset="0"/>
              </a:rPr>
              <a:t>Student ID: 2008337</a:t>
            </a:r>
          </a:p>
          <a:p>
            <a:pPr algn="l"/>
            <a:r>
              <a:rPr lang="en-GB" b="1" dirty="0">
                <a:latin typeface="Arial" panose="020B0604020202020204" pitchFamily="34" charset="0"/>
                <a:cs typeface="Arial" panose="020B0604020202020204" pitchFamily="34" charset="0"/>
              </a:rPr>
              <a:t>Mental Disorders and Psychopathology </a:t>
            </a:r>
          </a:p>
          <a:p>
            <a:pPr algn="l"/>
            <a:r>
              <a:rPr lang="en-GB" b="1" dirty="0">
                <a:latin typeface="Arial" panose="020B0604020202020204" pitchFamily="34" charset="0"/>
                <a:cs typeface="Arial" panose="020B0604020202020204" pitchFamily="34" charset="0"/>
              </a:rPr>
              <a:t>(BMHP6006_LON)</a:t>
            </a:r>
          </a:p>
          <a:p>
            <a:pPr algn="l"/>
            <a:r>
              <a:rPr lang="en-GB" b="1" dirty="0">
                <a:latin typeface="Arial" panose="020B0604020202020204" pitchFamily="34" charset="0"/>
                <a:cs typeface="Arial" panose="020B0604020202020204" pitchFamily="34" charset="0"/>
              </a:rPr>
              <a:t>Lecturer name: Bianca Sanfilippo </a:t>
            </a:r>
          </a:p>
          <a:p>
            <a:pPr algn="l"/>
            <a:endParaRPr lang="en-GB" dirty="0"/>
          </a:p>
          <a:p>
            <a:pPr algn="l"/>
            <a:endParaRPr lang="en-GB" dirty="0"/>
          </a:p>
          <a:p>
            <a:endParaRPr lang="en-GB" dirty="0"/>
          </a:p>
          <a:p>
            <a:endParaRPr lang="en-GB" dirty="0"/>
          </a:p>
        </p:txBody>
      </p:sp>
    </p:spTree>
    <p:extLst>
      <p:ext uri="{BB962C8B-B14F-4D97-AF65-F5344CB8AC3E}">
        <p14:creationId xmlns:p14="http://schemas.microsoft.com/office/powerpoint/2010/main" val="37264064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One in a crowd">
            <a:extLst>
              <a:ext uri="{FF2B5EF4-FFF2-40B4-BE49-F238E27FC236}">
                <a16:creationId xmlns:a16="http://schemas.microsoft.com/office/drawing/2014/main" id="{D1FF85DC-9F69-1FDE-32AF-C41C1A05E685}"/>
              </a:ext>
            </a:extLst>
          </p:cNvPr>
          <p:cNvPicPr>
            <a:picLocks noChangeAspect="1"/>
          </p:cNvPicPr>
          <p:nvPr/>
        </p:nvPicPr>
        <p:blipFill rotWithShape="1">
          <a:blip r:embed="rId3"/>
          <a:srcRect l="24512" r="16321"/>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D0E2475-89B9-0C55-FDCF-59D22102491B}"/>
              </a:ext>
            </a:extLst>
          </p:cNvPr>
          <p:cNvSpPr>
            <a:spLocks noGrp="1"/>
          </p:cNvSpPr>
          <p:nvPr>
            <p:ph type="title"/>
          </p:nvPr>
        </p:nvSpPr>
        <p:spPr>
          <a:xfrm>
            <a:off x="6115317" y="405685"/>
            <a:ext cx="5464968" cy="1559301"/>
          </a:xfrm>
        </p:spPr>
        <p:txBody>
          <a:bodyPr>
            <a:normAutofit/>
          </a:bodyPr>
          <a:lstStyle/>
          <a:p>
            <a:r>
              <a:rPr lang="en-US" sz="4000"/>
              <a:t>Definition</a:t>
            </a:r>
          </a:p>
        </p:txBody>
      </p:sp>
      <p:sp>
        <p:nvSpPr>
          <p:cNvPr id="3" name="Content Placeholder 2">
            <a:extLst>
              <a:ext uri="{FF2B5EF4-FFF2-40B4-BE49-F238E27FC236}">
                <a16:creationId xmlns:a16="http://schemas.microsoft.com/office/drawing/2014/main" id="{59206BB2-6816-CC67-8BF2-AF0CA2134D11}"/>
              </a:ext>
            </a:extLst>
          </p:cNvPr>
          <p:cNvSpPr>
            <a:spLocks noGrp="1"/>
          </p:cNvSpPr>
          <p:nvPr>
            <p:ph idx="1"/>
          </p:nvPr>
        </p:nvSpPr>
        <p:spPr>
          <a:xfrm>
            <a:off x="6115317" y="2743200"/>
            <a:ext cx="5247340" cy="3496878"/>
          </a:xfrm>
        </p:spPr>
        <p:txBody>
          <a:bodyPr anchor="ctr">
            <a:normAutofit lnSpcReduction="10000"/>
          </a:bodyPr>
          <a:lstStyle/>
          <a:p>
            <a:r>
              <a:rPr lang="en-US" sz="2000" dirty="0"/>
              <a:t>As a mental health illness, social phobia (or social anxiety disorder) is </a:t>
            </a:r>
            <a:r>
              <a:rPr lang="en-US" sz="2000" dirty="0" err="1"/>
              <a:t>characterised</a:t>
            </a:r>
            <a:r>
              <a:rPr lang="en-US" sz="2000" dirty="0"/>
              <a:t> by an extreme and irrational aversion to situations in which one is likely to be observed by others (NSAC, 2023). </a:t>
            </a:r>
          </a:p>
          <a:p>
            <a:r>
              <a:rPr lang="en-US" sz="2000" dirty="0"/>
              <a:t>A person who suffers from social phobia would feel anxious whenever they are in a setting in which they are likely to be inspected and observed by other people.</a:t>
            </a:r>
          </a:p>
          <a:p>
            <a:r>
              <a:rPr lang="en-US" sz="2000" dirty="0"/>
              <a:t>This kind of fear can cause a great deal of emotional suffering and practical difficulties in relationships, work, and other areas of life. </a:t>
            </a:r>
          </a:p>
        </p:txBody>
      </p:sp>
    </p:spTree>
    <p:extLst>
      <p:ext uri="{BB962C8B-B14F-4D97-AF65-F5344CB8AC3E}">
        <p14:creationId xmlns:p14="http://schemas.microsoft.com/office/powerpoint/2010/main" val="903685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descr="A close-up of a molecule&#10;&#10;Description automatically generated">
            <a:extLst>
              <a:ext uri="{FF2B5EF4-FFF2-40B4-BE49-F238E27FC236}">
                <a16:creationId xmlns:a16="http://schemas.microsoft.com/office/drawing/2014/main" id="{5E159B8D-1502-EC5D-9D8B-6E004C140DA8}"/>
              </a:ext>
            </a:extLst>
          </p:cNvPr>
          <p:cNvPicPr>
            <a:picLocks noChangeAspect="1"/>
          </p:cNvPicPr>
          <p:nvPr/>
        </p:nvPicPr>
        <p:blipFill rotWithShape="1">
          <a:blip r:embed="rId3">
            <a:duotone>
              <a:schemeClr val="bg2">
                <a:shade val="45000"/>
                <a:satMod val="135000"/>
              </a:schemeClr>
              <a:prstClr val="white"/>
            </a:duotone>
          </a:blip>
          <a:srcRect/>
          <a:stretch/>
        </p:blipFill>
        <p:spPr>
          <a:xfrm>
            <a:off x="20" y="10"/>
            <a:ext cx="12191980" cy="6857990"/>
          </a:xfrm>
          <a:prstGeom prst="rect">
            <a:avLst/>
          </a:prstGeom>
        </p:spPr>
      </p:pic>
      <p:sp>
        <p:nvSpPr>
          <p:cNvPr id="14" name="Rectangle 13">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8A1524-22A9-2C45-16E7-2583BBCAE2CE}"/>
              </a:ext>
            </a:extLst>
          </p:cNvPr>
          <p:cNvSpPr>
            <a:spLocks noGrp="1"/>
          </p:cNvSpPr>
          <p:nvPr>
            <p:ph type="title"/>
          </p:nvPr>
        </p:nvSpPr>
        <p:spPr>
          <a:xfrm>
            <a:off x="838200" y="365125"/>
            <a:ext cx="10515600" cy="1325563"/>
          </a:xfrm>
        </p:spPr>
        <p:txBody>
          <a:bodyPr>
            <a:normAutofit/>
          </a:bodyPr>
          <a:lstStyle/>
          <a:p>
            <a:r>
              <a:rPr lang="en-US"/>
              <a:t>Causes</a:t>
            </a:r>
            <a:endParaRPr lang="en-US" dirty="0"/>
          </a:p>
        </p:txBody>
      </p:sp>
      <p:graphicFrame>
        <p:nvGraphicFramePr>
          <p:cNvPr id="5" name="Diagram 4">
            <a:extLst>
              <a:ext uri="{FF2B5EF4-FFF2-40B4-BE49-F238E27FC236}">
                <a16:creationId xmlns:a16="http://schemas.microsoft.com/office/drawing/2014/main" id="{A7549E60-C524-B939-F364-3D855AF891C4}"/>
              </a:ext>
            </a:extLst>
          </p:cNvPr>
          <p:cNvGraphicFramePr/>
          <p:nvPr>
            <p:extLst>
              <p:ext uri="{D42A27DB-BD31-4B8C-83A1-F6EECF244321}">
                <p14:modId xmlns:p14="http://schemas.microsoft.com/office/powerpoint/2010/main" val="99962809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9653015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7301F447-EEF7-48F5-AF73-7566EE7F64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D695BA-F575-9065-F56F-3F943320404D}"/>
              </a:ext>
            </a:extLst>
          </p:cNvPr>
          <p:cNvSpPr>
            <a:spLocks noGrp="1"/>
          </p:cNvSpPr>
          <p:nvPr>
            <p:ph type="title"/>
          </p:nvPr>
        </p:nvSpPr>
        <p:spPr>
          <a:xfrm>
            <a:off x="841248" y="334644"/>
            <a:ext cx="10509504" cy="1076914"/>
          </a:xfrm>
        </p:spPr>
        <p:txBody>
          <a:bodyPr anchor="ctr">
            <a:normAutofit/>
          </a:bodyPr>
          <a:lstStyle/>
          <a:p>
            <a:r>
              <a:rPr lang="en-US" sz="4000"/>
              <a:t>Symptoms/signs</a:t>
            </a:r>
          </a:p>
        </p:txBody>
      </p:sp>
      <p:sp>
        <p:nvSpPr>
          <p:cNvPr id="11" name="Rectangle 10">
            <a:extLst>
              <a:ext uri="{FF2B5EF4-FFF2-40B4-BE49-F238E27FC236}">
                <a16:creationId xmlns:a16="http://schemas.microsoft.com/office/drawing/2014/main" id="{F7117410-A2A4-4085-9ADC-46744551DB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2772" y="0"/>
            <a:ext cx="10506456" cy="1913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9F74EB5-E547-4FB4-95F5-BCC788F3C4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512994"/>
            <a:ext cx="10506456"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4" name="Diagram 3">
            <a:extLst>
              <a:ext uri="{FF2B5EF4-FFF2-40B4-BE49-F238E27FC236}">
                <a16:creationId xmlns:a16="http://schemas.microsoft.com/office/drawing/2014/main" id="{DE32B8CB-298D-BF73-26C2-AF8C82AEA566}"/>
              </a:ext>
            </a:extLst>
          </p:cNvPr>
          <p:cNvGraphicFramePr/>
          <p:nvPr>
            <p:extLst>
              <p:ext uri="{D42A27DB-BD31-4B8C-83A1-F6EECF244321}">
                <p14:modId xmlns:p14="http://schemas.microsoft.com/office/powerpoint/2010/main" val="475802017"/>
              </p:ext>
            </p:extLst>
          </p:nvPr>
        </p:nvGraphicFramePr>
        <p:xfrm>
          <a:off x="838200" y="1737360"/>
          <a:ext cx="10506456" cy="4535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605412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39F23E05-E5C5-497C-A842-7BD21B207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1F1504D-A906-1D67-4F8D-EF075A2431B8}"/>
              </a:ext>
            </a:extLst>
          </p:cNvPr>
          <p:cNvSpPr>
            <a:spLocks noGrp="1"/>
          </p:cNvSpPr>
          <p:nvPr>
            <p:ph type="title"/>
          </p:nvPr>
        </p:nvSpPr>
        <p:spPr>
          <a:xfrm>
            <a:off x="838200" y="365126"/>
            <a:ext cx="10515600" cy="1306440"/>
          </a:xfrm>
        </p:spPr>
        <p:txBody>
          <a:bodyPr>
            <a:normAutofit/>
          </a:bodyPr>
          <a:lstStyle/>
          <a:p>
            <a:r>
              <a:rPr lang="en-US" sz="4000"/>
              <a:t>Diagnosis</a:t>
            </a:r>
          </a:p>
        </p:txBody>
      </p:sp>
      <p:pic>
        <p:nvPicPr>
          <p:cNvPr id="19" name="Picture 18" descr="A white wavy surface with a shadow&#10;&#10;Description automatically generated">
            <a:extLst>
              <a:ext uri="{FF2B5EF4-FFF2-40B4-BE49-F238E27FC236}">
                <a16:creationId xmlns:a16="http://schemas.microsoft.com/office/drawing/2014/main" id="{317CCD15-F9A8-8A7E-A6C3-D039898F5582}"/>
              </a:ext>
            </a:extLst>
          </p:cNvPr>
          <p:cNvPicPr>
            <a:picLocks noChangeAspect="1"/>
          </p:cNvPicPr>
          <p:nvPr/>
        </p:nvPicPr>
        <p:blipFill rotWithShape="1">
          <a:blip r:embed="rId3"/>
          <a:srcRect l="39834" r="6025" b="1"/>
          <a:stretch/>
        </p:blipFill>
        <p:spPr>
          <a:xfrm>
            <a:off x="7989296" y="1843285"/>
            <a:ext cx="3364502" cy="3728611"/>
          </a:xfrm>
          <a:prstGeom prst="rect">
            <a:avLst/>
          </a:prstGeom>
        </p:spPr>
      </p:pic>
      <p:graphicFrame>
        <p:nvGraphicFramePr>
          <p:cNvPr id="6" name="Diagram 5">
            <a:extLst>
              <a:ext uri="{FF2B5EF4-FFF2-40B4-BE49-F238E27FC236}">
                <a16:creationId xmlns:a16="http://schemas.microsoft.com/office/drawing/2014/main" id="{82B8094F-7FEF-E044-A663-343F21C7C530}"/>
              </a:ext>
            </a:extLst>
          </p:cNvPr>
          <p:cNvGraphicFramePr/>
          <p:nvPr>
            <p:extLst>
              <p:ext uri="{D42A27DB-BD31-4B8C-83A1-F6EECF244321}">
                <p14:modId xmlns:p14="http://schemas.microsoft.com/office/powerpoint/2010/main" val="2206318759"/>
              </p:ext>
            </p:extLst>
          </p:nvPr>
        </p:nvGraphicFramePr>
        <p:xfrm>
          <a:off x="838200" y="1825625"/>
          <a:ext cx="6714066" cy="43014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572239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E449F6AE-9CCD-4344-A808-E058C70E9F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0D285EBD-BD23-45C3-A289-F87F04DBCF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12192000" cy="6858002"/>
          </a:xfrm>
          <a:custGeom>
            <a:avLst/>
            <a:gdLst>
              <a:gd name="connsiteX0" fmla="*/ 4461598 w 12192000"/>
              <a:gd name="connsiteY0" fmla="*/ 0 h 6858002"/>
              <a:gd name="connsiteX1" fmla="*/ 4525606 w 12192000"/>
              <a:gd name="connsiteY1" fmla="*/ 0 h 6858002"/>
              <a:gd name="connsiteX2" fmla="*/ 4525606 w 12192000"/>
              <a:gd name="connsiteY2" fmla="*/ 539937 h 6858002"/>
              <a:gd name="connsiteX3" fmla="*/ 12192000 w 12192000"/>
              <a:gd name="connsiteY3" fmla="*/ 539937 h 6858002"/>
              <a:gd name="connsiteX4" fmla="*/ 12192000 w 12192000"/>
              <a:gd name="connsiteY4" fmla="*/ 603945 h 6858002"/>
              <a:gd name="connsiteX5" fmla="*/ 4525606 w 12192000"/>
              <a:gd name="connsiteY5" fmla="*/ 603945 h 6858002"/>
              <a:gd name="connsiteX6" fmla="*/ 4525606 w 12192000"/>
              <a:gd name="connsiteY6" fmla="*/ 6254055 h 6858002"/>
              <a:gd name="connsiteX7" fmla="*/ 12192000 w 12192000"/>
              <a:gd name="connsiteY7" fmla="*/ 6254055 h 6858002"/>
              <a:gd name="connsiteX8" fmla="*/ 12192000 w 12192000"/>
              <a:gd name="connsiteY8" fmla="*/ 6318063 h 6858002"/>
              <a:gd name="connsiteX9" fmla="*/ 4525606 w 12192000"/>
              <a:gd name="connsiteY9" fmla="*/ 6318063 h 6858002"/>
              <a:gd name="connsiteX10" fmla="*/ 4525606 w 12192000"/>
              <a:gd name="connsiteY10" fmla="*/ 6858002 h 6858002"/>
              <a:gd name="connsiteX11" fmla="*/ 4461598 w 12192000"/>
              <a:gd name="connsiteY11" fmla="*/ 6858002 h 6858002"/>
              <a:gd name="connsiteX12" fmla="*/ 4461598 w 12192000"/>
              <a:gd name="connsiteY12" fmla="*/ 6318063 h 6858002"/>
              <a:gd name="connsiteX13" fmla="*/ 2 w 12192000"/>
              <a:gd name="connsiteY13" fmla="*/ 6318063 h 6858002"/>
              <a:gd name="connsiteX14" fmla="*/ 0 w 12192000"/>
              <a:gd name="connsiteY14" fmla="*/ 6318063 h 6858002"/>
              <a:gd name="connsiteX15" fmla="*/ 0 w 12192000"/>
              <a:gd name="connsiteY15" fmla="*/ 6254055 h 6858002"/>
              <a:gd name="connsiteX16" fmla="*/ 2 w 12192000"/>
              <a:gd name="connsiteY16" fmla="*/ 6254055 h 6858002"/>
              <a:gd name="connsiteX17" fmla="*/ 2 w 12192000"/>
              <a:gd name="connsiteY17" fmla="*/ 603945 h 6858002"/>
              <a:gd name="connsiteX18" fmla="*/ 1 w 12192000"/>
              <a:gd name="connsiteY18" fmla="*/ 603945 h 6858002"/>
              <a:gd name="connsiteX19" fmla="*/ 1 w 12192000"/>
              <a:gd name="connsiteY19" fmla="*/ 539937 h 6858002"/>
              <a:gd name="connsiteX20" fmla="*/ 2 w 12192000"/>
              <a:gd name="connsiteY20" fmla="*/ 539937 h 6858002"/>
              <a:gd name="connsiteX21" fmla="*/ 4461598 w 12192000"/>
              <a:gd name="connsiteY21" fmla="*/ 539937 h 6858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192000" h="6858002">
                <a:moveTo>
                  <a:pt x="4461598" y="0"/>
                </a:moveTo>
                <a:lnTo>
                  <a:pt x="4525606" y="0"/>
                </a:lnTo>
                <a:lnTo>
                  <a:pt x="4525606" y="539937"/>
                </a:lnTo>
                <a:lnTo>
                  <a:pt x="12192000" y="539937"/>
                </a:lnTo>
                <a:lnTo>
                  <a:pt x="12192000" y="603945"/>
                </a:lnTo>
                <a:lnTo>
                  <a:pt x="4525606" y="603945"/>
                </a:lnTo>
                <a:lnTo>
                  <a:pt x="4525606" y="6254055"/>
                </a:lnTo>
                <a:lnTo>
                  <a:pt x="12192000" y="6254055"/>
                </a:lnTo>
                <a:lnTo>
                  <a:pt x="12192000" y="6318063"/>
                </a:lnTo>
                <a:lnTo>
                  <a:pt x="4525606" y="6318063"/>
                </a:lnTo>
                <a:lnTo>
                  <a:pt x="4525606" y="6858002"/>
                </a:lnTo>
                <a:lnTo>
                  <a:pt x="4461598" y="6858002"/>
                </a:lnTo>
                <a:lnTo>
                  <a:pt x="4461598" y="6318063"/>
                </a:lnTo>
                <a:lnTo>
                  <a:pt x="2" y="6318063"/>
                </a:lnTo>
                <a:lnTo>
                  <a:pt x="0" y="6318063"/>
                </a:lnTo>
                <a:lnTo>
                  <a:pt x="0" y="6254055"/>
                </a:lnTo>
                <a:lnTo>
                  <a:pt x="2" y="6254055"/>
                </a:lnTo>
                <a:lnTo>
                  <a:pt x="2" y="603945"/>
                </a:lnTo>
                <a:lnTo>
                  <a:pt x="1" y="603945"/>
                </a:lnTo>
                <a:lnTo>
                  <a:pt x="1" y="539937"/>
                </a:lnTo>
                <a:lnTo>
                  <a:pt x="2" y="539937"/>
                </a:lnTo>
                <a:lnTo>
                  <a:pt x="4461598" y="539937"/>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079AEA-F5C6-3C92-A99B-E85B3CF88CB0}"/>
              </a:ext>
            </a:extLst>
          </p:cNvPr>
          <p:cNvSpPr>
            <a:spLocks noGrp="1"/>
          </p:cNvSpPr>
          <p:nvPr>
            <p:ph type="title"/>
          </p:nvPr>
        </p:nvSpPr>
        <p:spPr>
          <a:xfrm>
            <a:off x="8470472" y="1458180"/>
            <a:ext cx="3100522" cy="3941640"/>
          </a:xfrm>
        </p:spPr>
        <p:txBody>
          <a:bodyPr>
            <a:normAutofit/>
          </a:bodyPr>
          <a:lstStyle/>
          <a:p>
            <a:pPr algn="r"/>
            <a:r>
              <a:rPr lang="en-US" sz="2800">
                <a:solidFill>
                  <a:schemeClr val="bg1"/>
                </a:solidFill>
              </a:rPr>
              <a:t>Historical view and treatments for Social Phobia</a:t>
            </a:r>
          </a:p>
        </p:txBody>
      </p:sp>
      <p:sp>
        <p:nvSpPr>
          <p:cNvPr id="4" name="Content Placeholder 3">
            <a:extLst>
              <a:ext uri="{FF2B5EF4-FFF2-40B4-BE49-F238E27FC236}">
                <a16:creationId xmlns:a16="http://schemas.microsoft.com/office/drawing/2014/main" id="{A63E552F-E532-36DA-9F74-A8CF300F980C}"/>
              </a:ext>
            </a:extLst>
          </p:cNvPr>
          <p:cNvSpPr>
            <a:spLocks noGrp="1"/>
          </p:cNvSpPr>
          <p:nvPr>
            <p:ph idx="1"/>
          </p:nvPr>
        </p:nvSpPr>
        <p:spPr>
          <a:xfrm>
            <a:off x="907251" y="1458180"/>
            <a:ext cx="5788908" cy="3941640"/>
          </a:xfrm>
        </p:spPr>
        <p:txBody>
          <a:bodyPr anchor="ctr">
            <a:normAutofit/>
          </a:bodyPr>
          <a:lstStyle/>
          <a:p>
            <a:r>
              <a:rPr lang="en-US" sz="1900"/>
              <a:t>Phrases like "erotophobia" and "social neurosis" date back to the 18th and 19th centuries to characterise early cases of social phobia.</a:t>
            </a:r>
          </a:p>
          <a:p>
            <a:r>
              <a:rPr lang="en-US" sz="1900"/>
              <a:t>During the 20th century, there was an increasing acknowledgement of social phobia as a distinct psychological illness. </a:t>
            </a:r>
          </a:p>
          <a:p>
            <a:r>
              <a:rPr lang="en-US" sz="1900"/>
              <a:t> In the year 1960, the British psychiatrist Isaac Marks put out a proposition for a more precise categorisation of social phobia (Käll et al., 2020).</a:t>
            </a:r>
          </a:p>
          <a:p>
            <a:r>
              <a:rPr lang="en-US" sz="1900"/>
              <a:t>This proposition aimed to differentiate social phobia from other types of phobias while also highlighting the extensive range of social worries that individuals with this disease encounter. </a:t>
            </a:r>
          </a:p>
          <a:p>
            <a:endParaRPr lang="en-US" sz="1900"/>
          </a:p>
        </p:txBody>
      </p:sp>
    </p:spTree>
    <p:extLst>
      <p:ext uri="{BB962C8B-B14F-4D97-AF65-F5344CB8AC3E}">
        <p14:creationId xmlns:p14="http://schemas.microsoft.com/office/powerpoint/2010/main" val="1476010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1E04B36-4806-4985-AEC4-D104A1D417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5EE9A26-BD97-45B4-AEBA-D7E3FA6639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52749" y="1801407"/>
            <a:ext cx="2904702" cy="325518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CB87B18-A630-2D3C-F180-AE84AACFA5F0}"/>
              </a:ext>
            </a:extLst>
          </p:cNvPr>
          <p:cNvSpPr>
            <a:spLocks noGrp="1"/>
          </p:cNvSpPr>
          <p:nvPr>
            <p:ph type="title"/>
          </p:nvPr>
        </p:nvSpPr>
        <p:spPr>
          <a:xfrm>
            <a:off x="1493875" y="2126511"/>
            <a:ext cx="2424224" cy="2604978"/>
          </a:xfrm>
        </p:spPr>
        <p:txBody>
          <a:bodyPr>
            <a:normAutofit/>
          </a:bodyPr>
          <a:lstStyle/>
          <a:p>
            <a:pPr algn="ctr"/>
            <a:r>
              <a:rPr lang="en-US" sz="2400">
                <a:solidFill>
                  <a:srgbClr val="595959"/>
                </a:solidFill>
              </a:rPr>
              <a:t>Current treatments (NHS)</a:t>
            </a:r>
          </a:p>
        </p:txBody>
      </p:sp>
      <p:graphicFrame>
        <p:nvGraphicFramePr>
          <p:cNvPr id="4" name="Diagram 3">
            <a:extLst>
              <a:ext uri="{FF2B5EF4-FFF2-40B4-BE49-F238E27FC236}">
                <a16:creationId xmlns:a16="http://schemas.microsoft.com/office/drawing/2014/main" id="{283224C3-7E66-780B-29CC-5DEAD6CEC233}"/>
              </a:ext>
            </a:extLst>
          </p:cNvPr>
          <p:cNvGraphicFramePr/>
          <p:nvPr>
            <p:extLst>
              <p:ext uri="{D42A27DB-BD31-4B8C-83A1-F6EECF244321}">
                <p14:modId xmlns:p14="http://schemas.microsoft.com/office/powerpoint/2010/main" val="2192030799"/>
              </p:ext>
            </p:extLst>
          </p:nvPr>
        </p:nvGraphicFramePr>
        <p:xfrm>
          <a:off x="5465136" y="685801"/>
          <a:ext cx="5932966" cy="55340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933035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738F59A4-4431-460D-8E49-6E65C189A5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8A919B9C-5C01-47E4-B2F2-45F589208AB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12192000" cy="6858000"/>
            <a:chOff x="0" y="0"/>
            <a:chExt cx="12192000" cy="6858000"/>
          </a:xfrm>
        </p:grpSpPr>
        <p:sp>
          <p:nvSpPr>
            <p:cNvPr id="12" name="Rectangle 11">
              <a:extLst>
                <a:ext uri="{FF2B5EF4-FFF2-40B4-BE49-F238E27FC236}">
                  <a16:creationId xmlns:a16="http://schemas.microsoft.com/office/drawing/2014/main" id="{E85A82CE-D835-4542-BE8D-62A8F5A943C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63D7EF0-3AC8-4029-B55D-EBDD733D3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4">
                <a:lumMod val="75000"/>
                <a:alpha val="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AB5EB8BE-EB4A-D0CE-56D2-656ACBBEC4F5}"/>
              </a:ext>
            </a:extLst>
          </p:cNvPr>
          <p:cNvSpPr>
            <a:spLocks noGrp="1"/>
          </p:cNvSpPr>
          <p:nvPr>
            <p:ph type="title"/>
          </p:nvPr>
        </p:nvSpPr>
        <p:spPr>
          <a:xfrm>
            <a:off x="550863" y="365125"/>
            <a:ext cx="11090274" cy="1325563"/>
          </a:xfrm>
        </p:spPr>
        <p:txBody>
          <a:bodyPr>
            <a:normAutofit/>
          </a:bodyPr>
          <a:lstStyle/>
          <a:p>
            <a:r>
              <a:rPr lang="en-US" sz="4000"/>
              <a:t>Principles when working with people with social phobia</a:t>
            </a:r>
          </a:p>
        </p:txBody>
      </p:sp>
      <p:graphicFrame>
        <p:nvGraphicFramePr>
          <p:cNvPr id="4" name="Diagram 3">
            <a:extLst>
              <a:ext uri="{FF2B5EF4-FFF2-40B4-BE49-F238E27FC236}">
                <a16:creationId xmlns:a16="http://schemas.microsoft.com/office/drawing/2014/main" id="{3BB47FE5-6930-CC56-619B-4D64FFD9BB82}"/>
              </a:ext>
            </a:extLst>
          </p:cNvPr>
          <p:cNvGraphicFramePr/>
          <p:nvPr>
            <p:extLst>
              <p:ext uri="{D42A27DB-BD31-4B8C-83A1-F6EECF244321}">
                <p14:modId xmlns:p14="http://schemas.microsoft.com/office/powerpoint/2010/main" val="746518662"/>
              </p:ext>
            </p:extLst>
          </p:nvPr>
        </p:nvGraphicFramePr>
        <p:xfrm>
          <a:off x="547688" y="2133600"/>
          <a:ext cx="11093450" cy="41576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42802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descr="A close-up of a blue sky&#10;&#10;Description automatically generated">
            <a:extLst>
              <a:ext uri="{FF2B5EF4-FFF2-40B4-BE49-F238E27FC236}">
                <a16:creationId xmlns:a16="http://schemas.microsoft.com/office/drawing/2014/main" id="{C75AC53F-A9EF-DA02-7EF3-452AC4FCBCDE}"/>
              </a:ext>
            </a:extLst>
          </p:cNvPr>
          <p:cNvPicPr>
            <a:picLocks noChangeAspect="1"/>
          </p:cNvPicPr>
          <p:nvPr/>
        </p:nvPicPr>
        <p:blipFill rotWithShape="1">
          <a:blip r:embed="rId3">
            <a:duotone>
              <a:schemeClr val="bg2">
                <a:shade val="45000"/>
                <a:satMod val="135000"/>
              </a:schemeClr>
              <a:prstClr val="white"/>
            </a:duotone>
          </a:blip>
          <a:src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31BB4F-D74F-0BE3-8316-77DF7FC32255}"/>
              </a:ext>
            </a:extLst>
          </p:cNvPr>
          <p:cNvSpPr>
            <a:spLocks noGrp="1"/>
          </p:cNvSpPr>
          <p:nvPr>
            <p:ph type="title"/>
          </p:nvPr>
        </p:nvSpPr>
        <p:spPr>
          <a:xfrm>
            <a:off x="838200" y="365125"/>
            <a:ext cx="10515600" cy="1325563"/>
          </a:xfrm>
        </p:spPr>
        <p:txBody>
          <a:bodyPr>
            <a:normAutofit/>
          </a:bodyPr>
          <a:lstStyle/>
          <a:p>
            <a:r>
              <a:rPr lang="en-US" dirty="0"/>
              <a:t>Recommendations for the improvement of the symptoms</a:t>
            </a:r>
          </a:p>
        </p:txBody>
      </p:sp>
      <p:graphicFrame>
        <p:nvGraphicFramePr>
          <p:cNvPr id="4" name="Diagram 3">
            <a:extLst>
              <a:ext uri="{FF2B5EF4-FFF2-40B4-BE49-F238E27FC236}">
                <a16:creationId xmlns:a16="http://schemas.microsoft.com/office/drawing/2014/main" id="{AAF465F3-715D-FA52-56D0-F4F91FEED684}"/>
              </a:ext>
            </a:extLst>
          </p:cNvPr>
          <p:cNvGraphicFramePr/>
          <p:nvPr>
            <p:extLst>
              <p:ext uri="{D42A27DB-BD31-4B8C-83A1-F6EECF244321}">
                <p14:modId xmlns:p14="http://schemas.microsoft.com/office/powerpoint/2010/main" val="427486268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717267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2A8C42-DAAC-B3C7-60AB-D4CFB7A44D8A}"/>
              </a:ext>
            </a:extLst>
          </p:cNvPr>
          <p:cNvSpPr>
            <a:spLocks noGrp="1"/>
          </p:cNvSpPr>
          <p:nvPr>
            <p:ph type="title"/>
          </p:nvPr>
        </p:nvSpPr>
        <p:spPr/>
        <p:txBody>
          <a:bodyPr/>
          <a:lstStyle/>
          <a:p>
            <a:r>
              <a:rPr lang="en-US" dirty="0"/>
              <a:t>Reference</a:t>
            </a:r>
          </a:p>
        </p:txBody>
      </p:sp>
      <p:sp>
        <p:nvSpPr>
          <p:cNvPr id="3" name="Content Placeholder 2">
            <a:extLst>
              <a:ext uri="{FF2B5EF4-FFF2-40B4-BE49-F238E27FC236}">
                <a16:creationId xmlns:a16="http://schemas.microsoft.com/office/drawing/2014/main" id="{303DD1B2-E4B8-DFB3-6841-E672587B8F7F}"/>
              </a:ext>
            </a:extLst>
          </p:cNvPr>
          <p:cNvSpPr>
            <a:spLocks noGrp="1"/>
          </p:cNvSpPr>
          <p:nvPr>
            <p:ph idx="1"/>
          </p:nvPr>
        </p:nvSpPr>
        <p:spPr/>
        <p:txBody>
          <a:bodyPr>
            <a:normAutofit fontScale="47500" lnSpcReduction="20000"/>
          </a:bodyPr>
          <a:lstStyle/>
          <a:p>
            <a:pPr algn="just"/>
            <a:r>
              <a:rPr lang="en-US" dirty="0" err="1"/>
              <a:t>Arlin</a:t>
            </a:r>
            <a:r>
              <a:rPr lang="en-US" dirty="0"/>
              <a:t> </a:t>
            </a:r>
            <a:r>
              <a:rPr lang="en-US" dirty="0" err="1"/>
              <a:t>Cuncic</a:t>
            </a:r>
            <a:r>
              <a:rPr lang="en-US" dirty="0"/>
              <a:t>, 2021. Therapy for Social Anxiety Disorder. [Online]  Available at: </a:t>
            </a:r>
            <a:r>
              <a:rPr lang="en-US" dirty="0">
                <a:hlinkClick r:id="rId3"/>
              </a:rPr>
              <a:t>https://www.verywellmind.com/how-is-cbt-used-to-treat-sad-3024945#:~:text=Summary,you%20experience%20in%20social%20situations</a:t>
            </a:r>
            <a:r>
              <a:rPr lang="en-US" dirty="0"/>
              <a:t>. [Accessed 19 11 2023].</a:t>
            </a:r>
          </a:p>
          <a:p>
            <a:pPr algn="just"/>
            <a:r>
              <a:rPr lang="en-US" dirty="0"/>
              <a:t>CDC, 2023. About Mental Health. [Online]  Available at: https://www.cdc.gov/mentalhealth/learn/index.htm#:~:text=Mental%20health%20includes%20our%20emotional,childhood%20and%20adolescence%20through%20adulthood.</a:t>
            </a:r>
          </a:p>
          <a:p>
            <a:pPr algn="just"/>
            <a:r>
              <a:rPr lang="en-US" dirty="0"/>
              <a:t>Health Assured team, 16 January 2020. Social Anxiety Disorder. [Online]  Available at: </a:t>
            </a:r>
            <a:r>
              <a:rPr lang="en-US" dirty="0">
                <a:hlinkClick r:id="rId4"/>
              </a:rPr>
              <a:t>https://www.healthassured.org/blog/social-anxiety-disorder/#:~:text=How%20common%20is%20social%20anxiety,depression%2C%20panic%20disorder%20and%20PTSD</a:t>
            </a:r>
            <a:r>
              <a:rPr lang="en-US" dirty="0"/>
              <a:t>. [Accessed 19 11 2023].</a:t>
            </a:r>
          </a:p>
          <a:p>
            <a:pPr algn="just"/>
            <a:r>
              <a:rPr lang="en-US" dirty="0"/>
              <a:t>NSAC, 2023. WHAT IS SOCIAL ANXIETY?. [Online]  Available at: https://nationalsocialanxietycenter.com/social-anxiety/</a:t>
            </a:r>
          </a:p>
          <a:p>
            <a:pPr algn="just"/>
            <a:r>
              <a:rPr lang="en-US" dirty="0" err="1"/>
              <a:t>O’Day</a:t>
            </a:r>
            <a:r>
              <a:rPr lang="en-US" dirty="0"/>
              <a:t>, E.B. and Heimberg, R.G., 2021. Social media use, social anxiety, and loneliness: A systematic review. Computers in Human Behavior Reports, 3, p.100070.</a:t>
            </a:r>
          </a:p>
          <a:p>
            <a:pPr algn="just"/>
            <a:r>
              <a:rPr lang="en-US" dirty="0" err="1"/>
              <a:t>Sewart</a:t>
            </a:r>
            <a:r>
              <a:rPr lang="en-US" dirty="0"/>
              <a:t>, A.R., Niles, A.N., </a:t>
            </a:r>
            <a:r>
              <a:rPr lang="en-US" dirty="0" err="1"/>
              <a:t>Burklund</a:t>
            </a:r>
            <a:r>
              <a:rPr lang="en-US" dirty="0"/>
              <a:t>, L.J., </a:t>
            </a:r>
            <a:r>
              <a:rPr lang="en-US" dirty="0" err="1"/>
              <a:t>Saxbe</a:t>
            </a:r>
            <a:r>
              <a:rPr lang="en-US" dirty="0"/>
              <a:t>, D.E., Lieberman, M.D. and </a:t>
            </a:r>
            <a:r>
              <a:rPr lang="en-US" dirty="0" err="1"/>
              <a:t>Craske</a:t>
            </a:r>
            <a:r>
              <a:rPr lang="en-US" dirty="0"/>
              <a:t>, M.G., 2019. Examining positive and negative affect as outcomes and moderators of cognitive-behavioral therapy and acceptance and commitment therapy for social anxiety disorder. Behavior therapy, 50(6), pp.1112-1124.</a:t>
            </a:r>
          </a:p>
          <a:p>
            <a:pPr algn="just"/>
            <a:r>
              <a:rPr lang="en-US" dirty="0" err="1"/>
              <a:t>Emmelkamp</a:t>
            </a:r>
            <a:r>
              <a:rPr lang="en-US" dirty="0"/>
              <a:t>, P.M., </a:t>
            </a:r>
            <a:r>
              <a:rPr lang="en-US" dirty="0" err="1"/>
              <a:t>Meyerbröker</a:t>
            </a:r>
            <a:r>
              <a:rPr lang="en-US" dirty="0"/>
              <a:t>, K. and Morina, N., 2020. Virtual reality therapy in social anxiety disorder. Current psychiatry reports, 22, pp.1-9.</a:t>
            </a:r>
          </a:p>
          <a:p>
            <a:pPr algn="just"/>
            <a:r>
              <a:rPr lang="en-US" dirty="0" err="1"/>
              <a:t>Käll</a:t>
            </a:r>
            <a:r>
              <a:rPr lang="en-US" dirty="0"/>
              <a:t>, A., </a:t>
            </a:r>
            <a:r>
              <a:rPr lang="en-US" dirty="0" err="1"/>
              <a:t>Jägholm</a:t>
            </a:r>
            <a:r>
              <a:rPr lang="en-US" dirty="0"/>
              <a:t>, S., </a:t>
            </a:r>
            <a:r>
              <a:rPr lang="en-US" dirty="0" err="1"/>
              <a:t>Hesser</a:t>
            </a:r>
            <a:r>
              <a:rPr lang="en-US" dirty="0"/>
              <a:t>, H., Andersson, F., </a:t>
            </a:r>
            <a:r>
              <a:rPr lang="en-US" dirty="0" err="1"/>
              <a:t>Mathaldi</a:t>
            </a:r>
            <a:r>
              <a:rPr lang="en-US" dirty="0"/>
              <a:t>, A., </a:t>
            </a:r>
            <a:r>
              <a:rPr lang="en-US" dirty="0" err="1"/>
              <a:t>Norkvist</a:t>
            </a:r>
            <a:r>
              <a:rPr lang="en-US" dirty="0"/>
              <a:t>, B.T., </a:t>
            </a:r>
            <a:r>
              <a:rPr lang="en-US" dirty="0" err="1"/>
              <a:t>Shafran</a:t>
            </a:r>
            <a:r>
              <a:rPr lang="en-US" dirty="0"/>
              <a:t>, R. and Andersson, G., 2020. Internet-based cognitive behavior therapy for loneliness: a pilot randomized controlled trial. Behavior therapy, 51(1), pp.54-68.</a:t>
            </a:r>
          </a:p>
          <a:p>
            <a:pPr algn="just"/>
            <a:r>
              <a:rPr lang="en-US" dirty="0"/>
              <a:t>Silk, J.S., Pramana, G., Sequeira, S.L., </a:t>
            </a:r>
            <a:r>
              <a:rPr lang="en-US" dirty="0" err="1"/>
              <a:t>Lindhiem</a:t>
            </a:r>
            <a:r>
              <a:rPr lang="en-US" dirty="0"/>
              <a:t>, O., Kendall, P.C., Rosen, D. and </a:t>
            </a:r>
            <a:r>
              <a:rPr lang="en-US" dirty="0" err="1"/>
              <a:t>Parmanto</a:t>
            </a:r>
            <a:r>
              <a:rPr lang="en-US" dirty="0"/>
              <a:t>, B., 2020. Using a smartphone app and clinician portal to enhance brief cognitive behavioral therapy for childhood anxiety disorders. Behavior therapy, 51(1), pp.69-84.</a:t>
            </a:r>
          </a:p>
          <a:p>
            <a:pPr algn="just"/>
            <a:r>
              <a:rPr lang="en-US" dirty="0" err="1"/>
              <a:t>Rezaeian</a:t>
            </a:r>
            <a:r>
              <a:rPr lang="en-US" dirty="0"/>
              <a:t>, M., Akbari, M., </a:t>
            </a:r>
            <a:r>
              <a:rPr lang="en-US" dirty="0" err="1"/>
              <a:t>Shirpoor</a:t>
            </a:r>
            <a:r>
              <a:rPr lang="en-US" dirty="0"/>
              <a:t>, A.H., </a:t>
            </a:r>
            <a:r>
              <a:rPr lang="en-US" dirty="0" err="1"/>
              <a:t>Moghadasi</a:t>
            </a:r>
            <a:r>
              <a:rPr lang="en-US" dirty="0"/>
              <a:t>, Z., </a:t>
            </a:r>
            <a:r>
              <a:rPr lang="en-US" dirty="0" err="1"/>
              <a:t>Nikdel</a:t>
            </a:r>
            <a:r>
              <a:rPr lang="en-US" dirty="0"/>
              <a:t>, Z. and </a:t>
            </a:r>
            <a:r>
              <a:rPr lang="en-US" dirty="0" err="1"/>
              <a:t>Hejri</a:t>
            </a:r>
            <a:r>
              <a:rPr lang="en-US" dirty="0"/>
              <a:t>, M., 2020. Anxiety, social phobia, depression, and suicide among people who stutter; a review study. Journal of Occupational Health and Epidemiology, 9(2), pp.98-109.</a:t>
            </a:r>
          </a:p>
        </p:txBody>
      </p:sp>
    </p:spTree>
    <p:extLst>
      <p:ext uri="{BB962C8B-B14F-4D97-AF65-F5344CB8AC3E}">
        <p14:creationId xmlns:p14="http://schemas.microsoft.com/office/powerpoint/2010/main" val="17578791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TotalTime>
  <Words>2667</Words>
  <Application>Microsoft Office PowerPoint</Application>
  <PresentationFormat>Widescreen</PresentationFormat>
  <Paragraphs>111</Paragraphs>
  <Slides>10</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Assessment Component 1  Presentation </vt:lpstr>
      <vt:lpstr>Definition</vt:lpstr>
      <vt:lpstr>Causes</vt:lpstr>
      <vt:lpstr>Symptoms/signs</vt:lpstr>
      <vt:lpstr>Diagnosis</vt:lpstr>
      <vt:lpstr>Historical view and treatments for Social Phobia</vt:lpstr>
      <vt:lpstr>Current treatments (NHS)</vt:lpstr>
      <vt:lpstr>Principles when working with people with social phobia</vt:lpstr>
      <vt:lpstr>Recommendations for the improvement of the symptoms</vt:lpstr>
      <vt:lpstr>Reference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Component 1  Presentation</dc:title>
  <dc:creator>Zainab Jalloh</dc:creator>
  <cp:lastModifiedBy>Zainab Jalloh</cp:lastModifiedBy>
  <cp:revision>2</cp:revision>
  <dcterms:created xsi:type="dcterms:W3CDTF">2023-11-19T14:16:31Z</dcterms:created>
  <dcterms:modified xsi:type="dcterms:W3CDTF">2023-11-24T23:10:11Z</dcterms:modified>
</cp:coreProperties>
</file>