
<file path=[Content_Types].xml><?xml version="1.0" encoding="utf-8"?>
<Types xmlns="http://schemas.openxmlformats.org/package/2006/content-types">
  <Default Extension="jpeg" ContentType="image/jpe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0"/>
  </p:notesMasterIdLst>
  <p:handoutMasterIdLst>
    <p:handoutMasterId r:id="rId31"/>
  </p:handoutMasterIdLst>
  <p:sldIdLst>
    <p:sldId id="493" r:id="rId2"/>
    <p:sldId id="278" r:id="rId3"/>
    <p:sldId id="543" r:id="rId4"/>
    <p:sldId id="571" r:id="rId5"/>
    <p:sldId id="544" r:id="rId6"/>
    <p:sldId id="572" r:id="rId7"/>
    <p:sldId id="573" r:id="rId8"/>
    <p:sldId id="545" r:id="rId9"/>
    <p:sldId id="575" r:id="rId10"/>
    <p:sldId id="574" r:id="rId11"/>
    <p:sldId id="546" r:id="rId12"/>
    <p:sldId id="560" r:id="rId13"/>
    <p:sldId id="549" r:id="rId14"/>
    <p:sldId id="547" r:id="rId15"/>
    <p:sldId id="561" r:id="rId16"/>
    <p:sldId id="563" r:id="rId17"/>
    <p:sldId id="567" r:id="rId18"/>
    <p:sldId id="576" r:id="rId19"/>
    <p:sldId id="577" r:id="rId20"/>
    <p:sldId id="568" r:id="rId21"/>
    <p:sldId id="569" r:id="rId22"/>
    <p:sldId id="578" r:id="rId23"/>
    <p:sldId id="579" r:id="rId24"/>
    <p:sldId id="580" r:id="rId25"/>
    <p:sldId id="581" r:id="rId26"/>
    <p:sldId id="582" r:id="rId27"/>
    <p:sldId id="341" r:id="rId28"/>
    <p:sldId id="512" r:id="rId29"/>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6999" autoAdjust="0"/>
    <p:restoredTop sz="91422" autoAdjust="0"/>
  </p:normalViewPr>
  <p:slideViewPr>
    <p:cSldViewPr>
      <p:cViewPr varScale="1">
        <p:scale>
          <a:sx n="102" d="100"/>
          <a:sy n="102" d="100"/>
        </p:scale>
        <p:origin x="1482" y="10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openxmlformats.org/officeDocument/2006/relationships/tableStyles" Target="tableStyles.xml"/><Relationship Id="rId8"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3</a:t>
            </a:fld>
            <a:endParaRPr lang="en-US" dirty="0"/>
          </a:p>
        </p:txBody>
      </p:sp>
    </p:spTree>
    <p:extLst>
      <p:ext uri="{BB962C8B-B14F-4D97-AF65-F5344CB8AC3E}">
        <p14:creationId xmlns:p14="http://schemas.microsoft.com/office/powerpoint/2010/main" val="10024396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4</a:t>
            </a:fld>
            <a:endParaRPr lang="en-US" dirty="0"/>
          </a:p>
        </p:txBody>
      </p:sp>
    </p:spTree>
    <p:extLst>
      <p:ext uri="{BB962C8B-B14F-4D97-AF65-F5344CB8AC3E}">
        <p14:creationId xmlns:p14="http://schemas.microsoft.com/office/powerpoint/2010/main" val="35672671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5</a:t>
            </a:fld>
            <a:endParaRPr lang="en-US" dirty="0"/>
          </a:p>
        </p:txBody>
      </p:sp>
    </p:spTree>
    <p:extLst>
      <p:ext uri="{BB962C8B-B14F-4D97-AF65-F5344CB8AC3E}">
        <p14:creationId xmlns:p14="http://schemas.microsoft.com/office/powerpoint/2010/main" val="254294043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6</a:t>
            </a:fld>
            <a:endParaRPr lang="en-US" dirty="0"/>
          </a:p>
        </p:txBody>
      </p:sp>
    </p:spTree>
    <p:extLst>
      <p:ext uri="{BB962C8B-B14F-4D97-AF65-F5344CB8AC3E}">
        <p14:creationId xmlns:p14="http://schemas.microsoft.com/office/powerpoint/2010/main" val="167898720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7</a:t>
            </a:fld>
            <a:endParaRPr lang="en-US" dirty="0"/>
          </a:p>
        </p:txBody>
      </p:sp>
    </p:spTree>
    <p:extLst>
      <p:ext uri="{BB962C8B-B14F-4D97-AF65-F5344CB8AC3E}">
        <p14:creationId xmlns:p14="http://schemas.microsoft.com/office/powerpoint/2010/main" val="355934119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8</a:t>
            </a:fld>
            <a:endParaRPr lang="en-US" dirty="0"/>
          </a:p>
        </p:txBody>
      </p:sp>
    </p:spTree>
    <p:extLst>
      <p:ext uri="{BB962C8B-B14F-4D97-AF65-F5344CB8AC3E}">
        <p14:creationId xmlns:p14="http://schemas.microsoft.com/office/powerpoint/2010/main" val="135534806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9</a:t>
            </a:fld>
            <a:endParaRPr lang="en-US" dirty="0"/>
          </a:p>
        </p:txBody>
      </p:sp>
    </p:spTree>
    <p:extLst>
      <p:ext uri="{BB962C8B-B14F-4D97-AF65-F5344CB8AC3E}">
        <p14:creationId xmlns:p14="http://schemas.microsoft.com/office/powerpoint/2010/main" val="418614440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10</a:t>
            </a:fld>
            <a:endParaRPr lang="en-US" dirty="0"/>
          </a:p>
        </p:txBody>
      </p:sp>
    </p:spTree>
    <p:extLst>
      <p:ext uri="{BB962C8B-B14F-4D97-AF65-F5344CB8AC3E}">
        <p14:creationId xmlns:p14="http://schemas.microsoft.com/office/powerpoint/2010/main" val="282838081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11</a:t>
            </a:fld>
            <a:endParaRPr lang="en-US" dirty="0"/>
          </a:p>
        </p:txBody>
      </p:sp>
    </p:spTree>
    <p:extLst>
      <p:ext uri="{BB962C8B-B14F-4D97-AF65-F5344CB8AC3E}">
        <p14:creationId xmlns:p14="http://schemas.microsoft.com/office/powerpoint/2010/main" val="409864668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12</a:t>
            </a:fld>
            <a:endParaRPr lang="en-US" dirty="0"/>
          </a:p>
        </p:txBody>
      </p:sp>
    </p:spTree>
    <p:extLst>
      <p:ext uri="{BB962C8B-B14F-4D97-AF65-F5344CB8AC3E}">
        <p14:creationId xmlns:p14="http://schemas.microsoft.com/office/powerpoint/2010/main" val="263402762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13</a:t>
            </a:fld>
            <a:endParaRPr lang="en-US" dirty="0"/>
          </a:p>
        </p:txBody>
      </p:sp>
    </p:spTree>
    <p:extLst>
      <p:ext uri="{BB962C8B-B14F-4D97-AF65-F5344CB8AC3E}">
        <p14:creationId xmlns:p14="http://schemas.microsoft.com/office/powerpoint/2010/main" val="93247085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14</a:t>
            </a:fld>
            <a:endParaRPr lang="en-US" dirty="0"/>
          </a:p>
        </p:txBody>
      </p:sp>
    </p:spTree>
    <p:extLst>
      <p:ext uri="{BB962C8B-B14F-4D97-AF65-F5344CB8AC3E}">
        <p14:creationId xmlns:p14="http://schemas.microsoft.com/office/powerpoint/2010/main" val="374163101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15</a:t>
            </a:fld>
            <a:endParaRPr lang="en-US" dirty="0"/>
          </a:p>
        </p:txBody>
      </p:sp>
    </p:spTree>
    <p:extLst>
      <p:ext uri="{BB962C8B-B14F-4D97-AF65-F5344CB8AC3E}">
        <p14:creationId xmlns:p14="http://schemas.microsoft.com/office/powerpoint/2010/main" val="32231940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16</a:t>
            </a:fld>
            <a:endParaRPr lang="en-US" dirty="0"/>
          </a:p>
        </p:txBody>
      </p:sp>
    </p:spTree>
    <p:extLst>
      <p:ext uri="{BB962C8B-B14F-4D97-AF65-F5344CB8AC3E}">
        <p14:creationId xmlns:p14="http://schemas.microsoft.com/office/powerpoint/2010/main" val="36370402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17</a:t>
            </a:fld>
            <a:endParaRPr lang="en-US" dirty="0"/>
          </a:p>
        </p:txBody>
      </p:sp>
    </p:spTree>
    <p:extLst>
      <p:ext uri="{BB962C8B-B14F-4D97-AF65-F5344CB8AC3E}">
        <p14:creationId xmlns:p14="http://schemas.microsoft.com/office/powerpoint/2010/main" val="217981926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18</a:t>
            </a:fld>
            <a:endParaRPr lang="en-US" dirty="0"/>
          </a:p>
        </p:txBody>
      </p:sp>
    </p:spTree>
    <p:extLst>
      <p:ext uri="{BB962C8B-B14F-4D97-AF65-F5344CB8AC3E}">
        <p14:creationId xmlns:p14="http://schemas.microsoft.com/office/powerpoint/2010/main" val="188319283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19</a:t>
            </a:fld>
            <a:endParaRPr lang="en-US" dirty="0"/>
          </a:p>
        </p:txBody>
      </p:sp>
    </p:spTree>
    <p:extLst>
      <p:ext uri="{BB962C8B-B14F-4D97-AF65-F5344CB8AC3E}">
        <p14:creationId xmlns:p14="http://schemas.microsoft.com/office/powerpoint/2010/main" val="358025770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20</a:t>
            </a:fld>
            <a:endParaRPr lang="en-US" dirty="0"/>
          </a:p>
        </p:txBody>
      </p:sp>
    </p:spTree>
    <p:extLst>
      <p:ext uri="{BB962C8B-B14F-4D97-AF65-F5344CB8AC3E}">
        <p14:creationId xmlns:p14="http://schemas.microsoft.com/office/powerpoint/2010/main" val="150846465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21</a:t>
            </a:fld>
            <a:endParaRPr lang="en-US" dirty="0"/>
          </a:p>
        </p:txBody>
      </p:sp>
    </p:spTree>
    <p:extLst>
      <p:ext uri="{BB962C8B-B14F-4D97-AF65-F5344CB8AC3E}">
        <p14:creationId xmlns:p14="http://schemas.microsoft.com/office/powerpoint/2010/main" val="336274284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22</a:t>
            </a:fld>
            <a:endParaRPr lang="en-US" dirty="0"/>
          </a:p>
        </p:txBody>
      </p:sp>
    </p:spTree>
    <p:extLst>
      <p:ext uri="{BB962C8B-B14F-4D97-AF65-F5344CB8AC3E}">
        <p14:creationId xmlns:p14="http://schemas.microsoft.com/office/powerpoint/2010/main" val="145697806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23</a:t>
            </a:fld>
            <a:endParaRPr lang="en-US" dirty="0"/>
          </a:p>
        </p:txBody>
      </p:sp>
    </p:spTree>
    <p:extLst>
      <p:ext uri="{BB962C8B-B14F-4D97-AF65-F5344CB8AC3E}">
        <p14:creationId xmlns:p14="http://schemas.microsoft.com/office/powerpoint/2010/main" val="351579478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24</a:t>
            </a:fld>
            <a:endParaRPr lang="en-US" dirty="0"/>
          </a:p>
        </p:txBody>
      </p:sp>
    </p:spTree>
    <p:extLst>
      <p:ext uri="{BB962C8B-B14F-4D97-AF65-F5344CB8AC3E}">
        <p14:creationId xmlns:p14="http://schemas.microsoft.com/office/powerpoint/2010/main" val="4155502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25</a:t>
            </a:fld>
            <a:endParaRPr lang="en-US" dirty="0"/>
          </a:p>
        </p:txBody>
      </p:sp>
    </p:spTree>
    <p:extLst>
      <p:ext uri="{BB962C8B-B14F-4D97-AF65-F5344CB8AC3E}">
        <p14:creationId xmlns:p14="http://schemas.microsoft.com/office/powerpoint/2010/main" val="315995998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26</a:t>
            </a:fld>
            <a:endParaRPr lang="en-US" dirty="0"/>
          </a:p>
        </p:txBody>
      </p:sp>
    </p:spTree>
    <p:extLst>
      <p:ext uri="{BB962C8B-B14F-4D97-AF65-F5344CB8AC3E}">
        <p14:creationId xmlns:p14="http://schemas.microsoft.com/office/powerpoint/2010/main" val="330912593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7A025B2A-A06D-244E-9AE6-D880823983AC}" type="datetime1">
              <a:rPr lang="en-GB" altLang="en-US" smtClean="0"/>
              <a:t>06/10/2024</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Ching Yang. UWTSD. Oct '15</a:t>
            </a:r>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EFE8E06A-E05A-C64B-9653-68396C333F61}" type="datetime1">
              <a:rPr lang="en-GB" altLang="en-US" smtClean="0"/>
              <a:t>06/10/2024</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Ching Yang. UWTSD. Oct '15</a:t>
            </a:r>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4C5BC1F-ECEC-7D4A-874C-B3EC9D5B9055}" type="datetime1">
              <a:rPr lang="en-GB" altLang="en-US" smtClean="0"/>
              <a:t>06/10/2024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2C63CCBD-8E07-EC4B-984C-8270035F7575}" type="datetime1">
              <a:rPr lang="en-GB" altLang="en-US" smtClean="0"/>
              <a:t>06/10/2024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9341203-B4BB-A04E-B895-8CD234538550}" type="datetime1">
              <a:rPr lang="en-GB" altLang="en-US" smtClean="0"/>
              <a:t>06/10/2024</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B13DF53-91B6-9445-A2CA-ABB11331E7A4}" type="datetime1">
              <a:rPr lang="en-GB" altLang="en-US" smtClean="0"/>
              <a:t>06/10/2024</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0A7F279-FAE4-5B4D-94AA-1586C826F033}" type="datetime1">
              <a:rPr lang="en-GB" altLang="en-US" smtClean="0"/>
              <a:t>06/10/2024</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B44D52A-3882-0A4B-8280-61FF9F73E79F}" type="datetime1">
              <a:rPr lang="en-GB" altLang="en-US" smtClean="0"/>
              <a:t>06/10/2024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2BDA589-475C-394E-AFB9-1577C33C4407}" type="datetime1">
              <a:rPr lang="en-GB" altLang="en-US" smtClean="0"/>
              <a:t>06/10/2024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7BE60C29-D58E-EC48-8BA8-45A67E5A949A}" type="datetime1">
              <a:rPr lang="en-GB" altLang="en-US" smtClean="0"/>
              <a:t>06/10/2024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029B1BA-CF62-A340-A99B-2854159955DB}" type="datetime1">
              <a:rPr lang="en-GB" altLang="en-US" smtClean="0"/>
              <a:t>06/10/2024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B60AF25E-D893-2B46-90A6-179B17B1ACCE}" type="datetime1">
              <a:rPr lang="en-GB" altLang="en-US" smtClean="0"/>
              <a:t>06/10/2024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tiff"/><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tiff"/><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6.tiff"/><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7.tiff"/><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8.tiff"/></Relationships>
</file>

<file path=ppt/slides/_rels/slide17.xml.rels><?xml version="1.0" encoding="UTF-8" standalone="yes"?>
<Relationships xmlns="http://schemas.openxmlformats.org/package/2006/relationships"><Relationship Id="rId3" Type="http://schemas.openxmlformats.org/officeDocument/2006/relationships/image" Target="../media/image9.tiff"/><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0.tiff"/><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11.tiff"/><Relationship Id="rId2" Type="http://schemas.openxmlformats.org/officeDocument/2006/relationships/notesSlide" Target="../notesSlides/notesSlide17.xml"/><Relationship Id="rId1" Type="http://schemas.openxmlformats.org/officeDocument/2006/relationships/slideLayout" Target="../slideLayouts/slideLayout4.xml"/><Relationship Id="rId4" Type="http://schemas.openxmlformats.org/officeDocument/2006/relationships/image" Target="../media/image12.tiff"/></Relationships>
</file>

<file path=ppt/slides/_rels/slide20.xml.rels><?xml version="1.0" encoding="UTF-8" standalone="yes"?>
<Relationships xmlns="http://schemas.openxmlformats.org/package/2006/relationships"><Relationship Id="rId3" Type="http://schemas.openxmlformats.org/officeDocument/2006/relationships/image" Target="../media/image12.tiff"/><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3.tiff"/><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4.tiff"/><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5.tiff"/><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6.tiff"/><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7.tiff"/><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8.tiff"/><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5076056" y="3933056"/>
            <a:ext cx="4067944" cy="1235066"/>
          </a:xfrm>
        </p:spPr>
        <p:txBody>
          <a:bodyPr/>
          <a:lstStyle/>
          <a:p>
            <a:pPr eaLnBrk="1" hangingPunct="1"/>
            <a:r>
              <a:rPr lang="en-GB" altLang="en-US" sz="2400" b="1" dirty="0"/>
              <a:t>Week 6: Session 1 &amp; 2: </a:t>
            </a:r>
            <a:br>
              <a:rPr lang="en-GB" altLang="en-US" sz="2400" b="1" dirty="0"/>
            </a:br>
            <a:r>
              <a:rPr lang="en-GB" altLang="en-US" sz="2400" b="1" dirty="0"/>
              <a:t>Cluster Analysis in Data Mining</a:t>
            </a:r>
            <a:endParaRPr lang="en-GB" altLang="en-US" sz="2200" b="1" dirty="0"/>
          </a:p>
        </p:txBody>
      </p:sp>
      <p:sp>
        <p:nvSpPr>
          <p:cNvPr id="6147" name="Subtitle 4"/>
          <p:cNvSpPr>
            <a:spLocks noGrp="1"/>
          </p:cNvSpPr>
          <p:nvPr>
            <p:ph type="subTitle" idx="1"/>
          </p:nvPr>
        </p:nvSpPr>
        <p:spPr>
          <a:xfrm>
            <a:off x="786110" y="980728"/>
            <a:ext cx="7786742" cy="3357586"/>
          </a:xfrm>
        </p:spPr>
        <p:txBody>
          <a:bodyPr/>
          <a:lstStyle/>
          <a:p>
            <a:pPr eaLnBrk="1" hangingPunct="1"/>
            <a:r>
              <a:rPr lang="en-GB" altLang="en-US" sz="4800" b="1" dirty="0">
                <a:solidFill>
                  <a:schemeClr val="tx1"/>
                </a:solidFill>
              </a:rPr>
              <a:t>Data Handling &amp; Business Intelligence </a:t>
            </a:r>
          </a:p>
          <a:p>
            <a:pPr eaLnBrk="1" hangingPunct="1"/>
            <a:r>
              <a:rPr lang="en-GB" altLang="en-US" sz="4000" b="1" dirty="0">
                <a:solidFill>
                  <a:schemeClr val="tx1"/>
                </a:solidFill>
              </a:rPr>
              <a:t>LCBB5014</a:t>
            </a:r>
          </a:p>
        </p:txBody>
      </p:sp>
    </p:spTree>
    <p:extLst>
      <p:ext uri="{BB962C8B-B14F-4D97-AF65-F5344CB8AC3E}">
        <p14:creationId xmlns:p14="http://schemas.microsoft.com/office/powerpoint/2010/main" val="30700871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Title 1">
            <a:extLst>
              <a:ext uri="{FF2B5EF4-FFF2-40B4-BE49-F238E27FC236}">
                <a16:creationId xmlns:a16="http://schemas.microsoft.com/office/drawing/2014/main" id="{455921D9-3003-024B-9988-85E9F3657D2B}"/>
              </a:ext>
            </a:extLst>
          </p:cNvPr>
          <p:cNvSpPr>
            <a:spLocks noGrp="1"/>
          </p:cNvSpPr>
          <p:nvPr>
            <p:ph type="title"/>
          </p:nvPr>
        </p:nvSpPr>
        <p:spPr>
          <a:xfrm>
            <a:off x="457200" y="260648"/>
            <a:ext cx="8229600" cy="706437"/>
          </a:xfrm>
        </p:spPr>
        <p:txBody>
          <a:bodyPr/>
          <a:lstStyle/>
          <a:p>
            <a:pPr eaLnBrk="1" hangingPunct="1"/>
            <a:r>
              <a:rPr lang="en-GB" altLang="en-US" sz="3200" b="1" dirty="0"/>
              <a:t>Lesson Aims</a:t>
            </a:r>
          </a:p>
        </p:txBody>
      </p:sp>
      <p:sp>
        <p:nvSpPr>
          <p:cNvPr id="5" name="Date Placeholder 4">
            <a:extLst>
              <a:ext uri="{FF2B5EF4-FFF2-40B4-BE49-F238E27FC236}">
                <a16:creationId xmlns:a16="http://schemas.microsoft.com/office/drawing/2014/main" id="{95F69691-B47D-7241-B44F-9C879DAACE72}"/>
              </a:ext>
            </a:extLst>
          </p:cNvPr>
          <p:cNvSpPr>
            <a:spLocks noGrp="1"/>
          </p:cNvSpPr>
          <p:nvPr>
            <p:ph type="dt" sz="quarter" idx="10"/>
          </p:nvPr>
        </p:nvSpPr>
        <p:spPr/>
        <p:txBody>
          <a:bodyPr/>
          <a:lstStyle/>
          <a:p>
            <a:pPr>
              <a:defRPr/>
            </a:pPr>
            <a:fld id="{8545989A-FAB5-44A0-803E-C4DFE8E1BAA2}" type="datetime1">
              <a:rPr lang="en-GB" altLang="en-US"/>
              <a:pPr>
                <a:defRPr/>
              </a:pPr>
              <a:t>06/10/2024</a:t>
            </a:fld>
            <a:endParaRPr lang="en-GB" altLang="en-US"/>
          </a:p>
        </p:txBody>
      </p:sp>
      <p:sp>
        <p:nvSpPr>
          <p:cNvPr id="16387" name="Slide Number Placeholder 5">
            <a:extLst>
              <a:ext uri="{FF2B5EF4-FFF2-40B4-BE49-F238E27FC236}">
                <a16:creationId xmlns:a16="http://schemas.microsoft.com/office/drawing/2014/main" id="{83277620-F381-AD4B-A446-AEDCDB5DC2D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8D9E8C65-235A-E445-AD01-8C468CA0F191}" type="slidenum">
              <a:rPr lang="en-GB" altLang="en-US" sz="1200" smtClean="0">
                <a:solidFill>
                  <a:srgbClr val="898989"/>
                </a:solidFill>
              </a:rPr>
              <a:pPr>
                <a:spcBef>
                  <a:spcPct val="0"/>
                </a:spcBef>
                <a:buFontTx/>
                <a:buNone/>
              </a:pPr>
              <a:t>2</a:t>
            </a:fld>
            <a:endParaRPr lang="en-GB" altLang="en-US" sz="1200">
              <a:solidFill>
                <a:srgbClr val="898989"/>
              </a:solidFill>
            </a:endParaRPr>
          </a:p>
        </p:txBody>
      </p:sp>
      <p:sp>
        <p:nvSpPr>
          <p:cNvPr id="2" name="Rectangle 1">
            <a:extLst>
              <a:ext uri="{FF2B5EF4-FFF2-40B4-BE49-F238E27FC236}">
                <a16:creationId xmlns:a16="http://schemas.microsoft.com/office/drawing/2014/main" id="{6036474F-B44F-1947-B387-AE01020E4381}"/>
              </a:ext>
            </a:extLst>
          </p:cNvPr>
          <p:cNvSpPr/>
          <p:nvPr/>
        </p:nvSpPr>
        <p:spPr>
          <a:xfrm>
            <a:off x="719832" y="909935"/>
            <a:ext cx="7775575" cy="4216539"/>
          </a:xfrm>
          <a:prstGeom prst="rect">
            <a:avLst/>
          </a:prstGeom>
        </p:spPr>
        <p:txBody>
          <a:bodyPr>
            <a:spAutoFit/>
          </a:bodyPr>
          <a:lstStyle/>
          <a:p>
            <a:pPr algn="just" eaLnBrk="1" hangingPunct="1">
              <a:buFont typeface="Arial" panose="020B0604020202020204" pitchFamily="34" charset="0"/>
              <a:buNone/>
              <a:defRPr/>
            </a:pPr>
            <a:r>
              <a:rPr lang="en-GB" sz="2400" dirty="0">
                <a:latin typeface="+mn-lt"/>
              </a:rPr>
              <a:t>By the end of this session, students should be aware of: </a:t>
            </a:r>
          </a:p>
          <a:p>
            <a:pPr algn="just" eaLnBrk="1" hangingPunct="1">
              <a:buFont typeface="Arial" panose="020B0604020202020204" pitchFamily="34" charset="0"/>
              <a:buNone/>
              <a:defRPr/>
            </a:pPr>
            <a:endParaRPr lang="en-GB" sz="2400" dirty="0">
              <a:latin typeface="+mn-lt"/>
            </a:endParaRPr>
          </a:p>
          <a:p>
            <a:pPr marL="342900" indent="-342900" algn="just">
              <a:buFont typeface="Arial" panose="020B0604020202020204" pitchFamily="34" charset="0"/>
              <a:buChar char="•"/>
            </a:pPr>
            <a:r>
              <a:rPr lang="en-US" sz="2200" dirty="0">
                <a:latin typeface="+mn-lt"/>
              </a:rPr>
              <a:t>Concepts of clustering </a:t>
            </a:r>
          </a:p>
          <a:p>
            <a:pPr marL="342900" indent="-342900" algn="just">
              <a:buFont typeface="Arial" panose="020B0604020202020204" pitchFamily="34" charset="0"/>
              <a:buChar char="•"/>
            </a:pPr>
            <a:r>
              <a:rPr lang="en-US" sz="2200" dirty="0">
                <a:latin typeface="+mn-lt"/>
              </a:rPr>
              <a:t>Cluster analysis in data mining </a:t>
            </a:r>
          </a:p>
          <a:p>
            <a:pPr marL="342900" indent="-342900" algn="just">
              <a:buFont typeface="Arial" panose="020B0604020202020204" pitchFamily="34" charset="0"/>
              <a:buChar char="•"/>
            </a:pPr>
            <a:r>
              <a:rPr lang="en-US" sz="2200" dirty="0">
                <a:latin typeface="+mn-lt"/>
              </a:rPr>
              <a:t>Applications of cluster analysis </a:t>
            </a:r>
          </a:p>
          <a:p>
            <a:pPr marL="342900" indent="-342900" algn="just">
              <a:buFont typeface="Arial" panose="020B0604020202020204" pitchFamily="34" charset="0"/>
              <a:buChar char="•"/>
            </a:pPr>
            <a:r>
              <a:rPr lang="en-US" sz="2200" dirty="0">
                <a:latin typeface="+mn-lt"/>
              </a:rPr>
              <a:t>Requirements of clustering in data mining</a:t>
            </a:r>
          </a:p>
          <a:p>
            <a:pPr marL="342900" indent="-342900" algn="just">
              <a:buFont typeface="Arial" panose="020B0604020202020204" pitchFamily="34" charset="0"/>
              <a:buChar char="•"/>
            </a:pPr>
            <a:r>
              <a:rPr lang="en-US" sz="2200" dirty="0">
                <a:latin typeface="+mn-lt"/>
              </a:rPr>
              <a:t>Clustering methods </a:t>
            </a:r>
          </a:p>
          <a:p>
            <a:pPr marL="342900" indent="-342900" algn="just">
              <a:buFont typeface="Arial" panose="020B0604020202020204" pitchFamily="34" charset="0"/>
              <a:buChar char="•"/>
            </a:pPr>
            <a:r>
              <a:rPr lang="en-US" sz="2200" dirty="0">
                <a:latin typeface="+mn-lt"/>
              </a:rPr>
              <a:t>Clustering techniques </a:t>
            </a:r>
          </a:p>
          <a:p>
            <a:pPr marL="342900" indent="-342900" algn="just">
              <a:buFont typeface="Arial" panose="020B0604020202020204" pitchFamily="34" charset="0"/>
              <a:buChar char="•"/>
            </a:pPr>
            <a:r>
              <a:rPr lang="en-US" sz="2200" dirty="0">
                <a:latin typeface="+mn-lt"/>
              </a:rPr>
              <a:t>Clustering exercises </a:t>
            </a:r>
          </a:p>
          <a:p>
            <a:pPr marL="342900" indent="-342900" algn="just">
              <a:buFont typeface="Arial" panose="020B0604020202020204" pitchFamily="34" charset="0"/>
              <a:buChar char="•"/>
            </a:pPr>
            <a:r>
              <a:rPr lang="en-US" sz="2200" dirty="0">
                <a:latin typeface="+mn-lt"/>
              </a:rPr>
              <a:t>K-means clustering </a:t>
            </a:r>
          </a:p>
          <a:p>
            <a:pPr marL="342900" indent="-342900" algn="just">
              <a:buFont typeface="Arial" panose="020B0604020202020204" pitchFamily="34" charset="0"/>
              <a:buChar char="•"/>
            </a:pPr>
            <a:r>
              <a:rPr lang="en-US" sz="2200" dirty="0">
                <a:latin typeface="+mn-lt"/>
              </a:rPr>
              <a:t>Steps of K-means clustering </a:t>
            </a:r>
          </a:p>
          <a:p>
            <a:pPr marL="342900" indent="-342900" algn="just">
              <a:buFont typeface="Arial" panose="020B0604020202020204" pitchFamily="34" charset="0"/>
              <a:buChar char="•"/>
            </a:pPr>
            <a:r>
              <a:rPr lang="en-US" sz="2200" dirty="0">
                <a:latin typeface="+mn-lt"/>
              </a:rPr>
              <a:t>References </a:t>
            </a:r>
          </a:p>
        </p:txBody>
      </p:sp>
    </p:spTree>
    <p:extLst>
      <p:ext uri="{BB962C8B-B14F-4D97-AF65-F5344CB8AC3E}">
        <p14:creationId xmlns:p14="http://schemas.microsoft.com/office/powerpoint/2010/main" val="29057227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32656"/>
            <a:ext cx="8229600" cy="706090"/>
          </a:xfrm>
        </p:spPr>
        <p:txBody>
          <a:bodyPr/>
          <a:lstStyle/>
          <a:p>
            <a:r>
              <a:rPr lang="en-US" sz="3200" b="1" dirty="0"/>
              <a:t>What is Clustering?</a:t>
            </a:r>
          </a:p>
        </p:txBody>
      </p:sp>
      <p:sp>
        <p:nvSpPr>
          <p:cNvPr id="4" name="TextBox 3">
            <a:extLst>
              <a:ext uri="{FF2B5EF4-FFF2-40B4-BE49-F238E27FC236}">
                <a16:creationId xmlns:a16="http://schemas.microsoft.com/office/drawing/2014/main" id="{E478AD8E-BFE4-AC42-9DAF-7A93CA4B8EC4}"/>
              </a:ext>
            </a:extLst>
          </p:cNvPr>
          <p:cNvSpPr txBox="1"/>
          <p:nvPr/>
        </p:nvSpPr>
        <p:spPr>
          <a:xfrm>
            <a:off x="457200" y="1010551"/>
            <a:ext cx="8363272" cy="4493538"/>
          </a:xfrm>
          <a:prstGeom prst="rect">
            <a:avLst/>
          </a:prstGeom>
          <a:noFill/>
        </p:spPr>
        <p:txBody>
          <a:bodyPr wrap="square" rtlCol="0">
            <a:spAutoFit/>
          </a:bodyPr>
          <a:lstStyle/>
          <a:p>
            <a:pPr marL="342900" indent="-342900" algn="just">
              <a:buFont typeface="Arial" panose="020B0604020202020204" pitchFamily="34" charset="0"/>
              <a:buChar char="•"/>
            </a:pPr>
            <a:r>
              <a:rPr lang="en-US" sz="2200" dirty="0">
                <a:latin typeface="+mn-lt"/>
              </a:rPr>
              <a:t>Clustering is an unsupervised Machine Learning-based Algorithm that comprises a group of data points into clusters so that the objects belong to the same group </a:t>
            </a:r>
          </a:p>
          <a:p>
            <a:pPr marL="342900" indent="-342900" algn="just">
              <a:buFont typeface="Arial" panose="020B0604020202020204" pitchFamily="34" charset="0"/>
              <a:buChar char="•"/>
            </a:pPr>
            <a:endParaRPr lang="en-US" sz="2200" dirty="0">
              <a:latin typeface="+mn-lt"/>
            </a:endParaRPr>
          </a:p>
          <a:p>
            <a:pPr marL="342900" indent="-342900" algn="just">
              <a:buFont typeface="Arial" panose="020B0604020202020204" pitchFamily="34" charset="0"/>
              <a:buChar char="•"/>
            </a:pPr>
            <a:r>
              <a:rPr lang="en-US" sz="2200" dirty="0">
                <a:latin typeface="+mn-lt"/>
              </a:rPr>
              <a:t>Clustering helps to splits data into several subsets. Each of these subsets contains data like each other, and these subsets are called clusters </a:t>
            </a:r>
          </a:p>
          <a:p>
            <a:pPr marL="342900" indent="-342900" algn="just">
              <a:buFont typeface="Arial" panose="020B0604020202020204" pitchFamily="34" charset="0"/>
              <a:buChar char="•"/>
            </a:pPr>
            <a:endParaRPr lang="en-US" sz="2200" dirty="0">
              <a:latin typeface="+mn-lt"/>
            </a:endParaRPr>
          </a:p>
          <a:p>
            <a:pPr marL="342900" indent="-342900" algn="just">
              <a:buFont typeface="Arial" panose="020B0604020202020204" pitchFamily="34" charset="0"/>
              <a:buChar char="•"/>
            </a:pPr>
            <a:r>
              <a:rPr lang="en-US" sz="2200" dirty="0">
                <a:latin typeface="+mn-lt"/>
              </a:rPr>
              <a:t>Clustering is the process of creating a group of abstract objects into classes of comparable objects. </a:t>
            </a:r>
          </a:p>
          <a:p>
            <a:pPr marL="342900" indent="-342900" algn="just">
              <a:buFont typeface="Arial" panose="020B0604020202020204" pitchFamily="34" charset="0"/>
              <a:buChar char="•"/>
            </a:pPr>
            <a:endParaRPr lang="en-US" sz="2200" dirty="0">
              <a:latin typeface="+mn-lt"/>
            </a:endParaRPr>
          </a:p>
          <a:p>
            <a:pPr marL="342900" indent="-342900" algn="just">
              <a:buFont typeface="Arial" panose="020B0604020202020204" pitchFamily="34" charset="0"/>
              <a:buChar char="•"/>
            </a:pPr>
            <a:r>
              <a:rPr lang="en-US" sz="2200" dirty="0">
                <a:latin typeface="+mn-lt"/>
              </a:rPr>
              <a:t>In clustering, a group of different data objects is classified as similar objects. One group means a cluster of data. </a:t>
            </a:r>
          </a:p>
        </p:txBody>
      </p:sp>
    </p:spTree>
    <p:extLst>
      <p:ext uri="{BB962C8B-B14F-4D97-AF65-F5344CB8AC3E}">
        <p14:creationId xmlns:p14="http://schemas.microsoft.com/office/powerpoint/2010/main" val="2101064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32656"/>
            <a:ext cx="8229600" cy="706090"/>
          </a:xfrm>
        </p:spPr>
        <p:txBody>
          <a:bodyPr/>
          <a:lstStyle/>
          <a:p>
            <a:r>
              <a:rPr lang="en-US" sz="3200" b="1" dirty="0"/>
              <a:t>What is Clustering?</a:t>
            </a:r>
          </a:p>
        </p:txBody>
      </p:sp>
      <p:pic>
        <p:nvPicPr>
          <p:cNvPr id="3" name="Picture 2">
            <a:extLst>
              <a:ext uri="{FF2B5EF4-FFF2-40B4-BE49-F238E27FC236}">
                <a16:creationId xmlns:a16="http://schemas.microsoft.com/office/drawing/2014/main" id="{34F45D1D-B3B1-A342-9B70-B560C1BE81B5}"/>
              </a:ext>
            </a:extLst>
          </p:cNvPr>
          <p:cNvPicPr>
            <a:picLocks noChangeAspect="1"/>
          </p:cNvPicPr>
          <p:nvPr/>
        </p:nvPicPr>
        <p:blipFill>
          <a:blip r:embed="rId3"/>
          <a:stretch>
            <a:fillRect/>
          </a:stretch>
        </p:blipFill>
        <p:spPr>
          <a:xfrm>
            <a:off x="457200" y="1196752"/>
            <a:ext cx="8229600" cy="4320480"/>
          </a:xfrm>
          <a:prstGeom prst="rect">
            <a:avLst/>
          </a:prstGeom>
        </p:spPr>
      </p:pic>
    </p:spTree>
    <p:extLst>
      <p:ext uri="{BB962C8B-B14F-4D97-AF65-F5344CB8AC3E}">
        <p14:creationId xmlns:p14="http://schemas.microsoft.com/office/powerpoint/2010/main" val="39077525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048"/>
            <a:ext cx="8229600" cy="706090"/>
          </a:xfrm>
        </p:spPr>
        <p:txBody>
          <a:bodyPr/>
          <a:lstStyle/>
          <a:p>
            <a:r>
              <a:rPr lang="en-US" sz="3200" b="1" dirty="0"/>
              <a:t>What is Cluster Analysis in Data Mining?</a:t>
            </a:r>
          </a:p>
        </p:txBody>
      </p:sp>
      <p:sp>
        <p:nvSpPr>
          <p:cNvPr id="4" name="TextBox 3">
            <a:extLst>
              <a:ext uri="{FF2B5EF4-FFF2-40B4-BE49-F238E27FC236}">
                <a16:creationId xmlns:a16="http://schemas.microsoft.com/office/drawing/2014/main" id="{E478AD8E-BFE4-AC42-9DAF-7A93CA4B8EC4}"/>
              </a:ext>
            </a:extLst>
          </p:cNvPr>
          <p:cNvSpPr txBox="1"/>
          <p:nvPr/>
        </p:nvSpPr>
        <p:spPr>
          <a:xfrm>
            <a:off x="683568" y="980728"/>
            <a:ext cx="7776864" cy="4832092"/>
          </a:xfrm>
          <a:prstGeom prst="rect">
            <a:avLst/>
          </a:prstGeom>
          <a:noFill/>
        </p:spPr>
        <p:txBody>
          <a:bodyPr wrap="square" rtlCol="0">
            <a:spAutoFit/>
          </a:bodyPr>
          <a:lstStyle/>
          <a:p>
            <a:pPr marL="342900" indent="-342900" algn="just">
              <a:buFont typeface="Arial" panose="020B0604020202020204" pitchFamily="34" charset="0"/>
              <a:buChar char="•"/>
            </a:pPr>
            <a:r>
              <a:rPr lang="en-US" sz="2200" dirty="0">
                <a:latin typeface="+mn-lt"/>
              </a:rPr>
              <a:t>Cluster analysis in Data Mining means that to find out the group of objects which are similar to each other in the group but are different from the object in other groups </a:t>
            </a:r>
          </a:p>
          <a:p>
            <a:pPr marL="342900" indent="-342900" algn="just">
              <a:buFont typeface="Arial" panose="020B0604020202020204" pitchFamily="34" charset="0"/>
              <a:buChar char="•"/>
            </a:pPr>
            <a:endParaRPr lang="en-US" sz="2200" dirty="0">
              <a:latin typeface="+mn-lt"/>
            </a:endParaRPr>
          </a:p>
          <a:p>
            <a:pPr marL="342900" indent="-342900" algn="just">
              <a:buFont typeface="Arial" panose="020B0604020202020204" pitchFamily="34" charset="0"/>
              <a:buChar char="•"/>
            </a:pPr>
            <a:r>
              <a:rPr lang="en-US" sz="2200" dirty="0">
                <a:latin typeface="+mn-lt"/>
              </a:rPr>
              <a:t>Clustering is the method of converting a group of abstract objects into classes of similar objects </a:t>
            </a:r>
          </a:p>
          <a:p>
            <a:pPr marL="342900" indent="-342900" algn="just">
              <a:buFont typeface="Arial" panose="020B0604020202020204" pitchFamily="34" charset="0"/>
              <a:buChar char="•"/>
            </a:pPr>
            <a:endParaRPr lang="en-US" sz="2200" dirty="0">
              <a:latin typeface="+mn-lt"/>
            </a:endParaRPr>
          </a:p>
          <a:p>
            <a:pPr marL="342900" indent="-342900" algn="just">
              <a:buFont typeface="Arial" panose="020B0604020202020204" pitchFamily="34" charset="0"/>
              <a:buChar char="•"/>
            </a:pPr>
            <a:r>
              <a:rPr lang="en-US" sz="2200" dirty="0">
                <a:latin typeface="+mn-lt"/>
              </a:rPr>
              <a:t>Cluster analysis is a method of partitioning a set of data or objects into a set of significant subclasses called clusters </a:t>
            </a:r>
          </a:p>
          <a:p>
            <a:pPr marL="342900" indent="-342900" algn="just">
              <a:buFont typeface="Arial" panose="020B0604020202020204" pitchFamily="34" charset="0"/>
              <a:buChar char="•"/>
            </a:pPr>
            <a:endParaRPr lang="en-US" sz="2200" dirty="0">
              <a:latin typeface="+mn-lt"/>
            </a:endParaRPr>
          </a:p>
          <a:p>
            <a:pPr marL="342900" indent="-342900" algn="just">
              <a:buFont typeface="Arial" panose="020B0604020202020204" pitchFamily="34" charset="0"/>
              <a:buChar char="•"/>
            </a:pPr>
            <a:r>
              <a:rPr lang="en-US" sz="2200" dirty="0">
                <a:latin typeface="+mn-lt"/>
              </a:rPr>
              <a:t>Clustering helps to understand the structure or natural grouping in a data set and used either as a stand-alone instrument to get a better insight into data distribution or as a pre-processing step for other algorithms</a:t>
            </a:r>
          </a:p>
        </p:txBody>
      </p:sp>
    </p:spTree>
    <p:extLst>
      <p:ext uri="{BB962C8B-B14F-4D97-AF65-F5344CB8AC3E}">
        <p14:creationId xmlns:p14="http://schemas.microsoft.com/office/powerpoint/2010/main" val="30529085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04664"/>
            <a:ext cx="8229600" cy="706090"/>
          </a:xfrm>
        </p:spPr>
        <p:txBody>
          <a:bodyPr/>
          <a:lstStyle/>
          <a:p>
            <a:r>
              <a:rPr lang="en-US" sz="3200" b="1" dirty="0"/>
              <a:t>Cluster Analysis in Data Mining - Example</a:t>
            </a:r>
          </a:p>
        </p:txBody>
      </p:sp>
      <p:pic>
        <p:nvPicPr>
          <p:cNvPr id="3" name="Picture 2">
            <a:extLst>
              <a:ext uri="{FF2B5EF4-FFF2-40B4-BE49-F238E27FC236}">
                <a16:creationId xmlns:a16="http://schemas.microsoft.com/office/drawing/2014/main" id="{D5F4BE17-5D6A-6740-BEAB-57AA0524FB81}"/>
              </a:ext>
            </a:extLst>
          </p:cNvPr>
          <p:cNvPicPr>
            <a:picLocks noChangeAspect="1"/>
          </p:cNvPicPr>
          <p:nvPr/>
        </p:nvPicPr>
        <p:blipFill>
          <a:blip r:embed="rId3"/>
          <a:stretch>
            <a:fillRect/>
          </a:stretch>
        </p:blipFill>
        <p:spPr>
          <a:xfrm>
            <a:off x="1339850" y="1511300"/>
            <a:ext cx="6464300" cy="3835400"/>
          </a:xfrm>
          <a:prstGeom prst="rect">
            <a:avLst/>
          </a:prstGeom>
        </p:spPr>
      </p:pic>
    </p:spTree>
    <p:extLst>
      <p:ext uri="{BB962C8B-B14F-4D97-AF65-F5344CB8AC3E}">
        <p14:creationId xmlns:p14="http://schemas.microsoft.com/office/powerpoint/2010/main" val="22412184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679907"/>
            <a:ext cx="8229600" cy="706090"/>
          </a:xfrm>
        </p:spPr>
        <p:txBody>
          <a:bodyPr/>
          <a:lstStyle/>
          <a:p>
            <a:r>
              <a:rPr lang="en-US" sz="3200" b="1" dirty="0"/>
              <a:t>Cluster Analysis in Data Mining – Important Points</a:t>
            </a:r>
          </a:p>
        </p:txBody>
      </p:sp>
      <p:sp>
        <p:nvSpPr>
          <p:cNvPr id="4" name="TextBox 3">
            <a:extLst>
              <a:ext uri="{FF2B5EF4-FFF2-40B4-BE49-F238E27FC236}">
                <a16:creationId xmlns:a16="http://schemas.microsoft.com/office/drawing/2014/main" id="{E478AD8E-BFE4-AC42-9DAF-7A93CA4B8EC4}"/>
              </a:ext>
            </a:extLst>
          </p:cNvPr>
          <p:cNvSpPr txBox="1"/>
          <p:nvPr/>
        </p:nvSpPr>
        <p:spPr>
          <a:xfrm>
            <a:off x="683568" y="1988840"/>
            <a:ext cx="7776864" cy="3477875"/>
          </a:xfrm>
          <a:prstGeom prst="rect">
            <a:avLst/>
          </a:prstGeom>
          <a:noFill/>
        </p:spPr>
        <p:txBody>
          <a:bodyPr wrap="square" rtlCol="0">
            <a:spAutoFit/>
          </a:bodyPr>
          <a:lstStyle/>
          <a:p>
            <a:pPr marL="342900" indent="-342900" algn="just">
              <a:buFont typeface="Arial" panose="020B0604020202020204" pitchFamily="34" charset="0"/>
              <a:buChar char="•"/>
            </a:pPr>
            <a:r>
              <a:rPr lang="en-US" sz="2200" dirty="0">
                <a:latin typeface="+mn-lt"/>
              </a:rPr>
              <a:t>Data objects of a cluster can be considered as one group </a:t>
            </a:r>
          </a:p>
          <a:p>
            <a:pPr marL="342900" indent="-342900" algn="just">
              <a:buFont typeface="Arial" panose="020B0604020202020204" pitchFamily="34" charset="0"/>
              <a:buChar char="•"/>
            </a:pPr>
            <a:endParaRPr lang="en-US" sz="2200" dirty="0">
              <a:latin typeface="+mn-lt"/>
            </a:endParaRPr>
          </a:p>
          <a:p>
            <a:pPr marL="342900" indent="-342900" algn="just">
              <a:buFont typeface="Arial" panose="020B0604020202020204" pitchFamily="34" charset="0"/>
              <a:buChar char="•"/>
            </a:pPr>
            <a:r>
              <a:rPr lang="en-US" sz="2200" dirty="0">
                <a:latin typeface="+mn-lt"/>
              </a:rPr>
              <a:t>We first partition the information set into groups while doing cluster analysis. It is based on data similarities and then assign the levels to the groups </a:t>
            </a:r>
          </a:p>
          <a:p>
            <a:pPr marL="342900" indent="-342900" algn="just">
              <a:buFont typeface="Arial" panose="020B0604020202020204" pitchFamily="34" charset="0"/>
              <a:buChar char="•"/>
            </a:pPr>
            <a:endParaRPr lang="en-US" sz="2200" dirty="0">
              <a:latin typeface="+mn-lt"/>
            </a:endParaRPr>
          </a:p>
          <a:p>
            <a:pPr marL="342900" indent="-342900" algn="just">
              <a:buFont typeface="Arial" panose="020B0604020202020204" pitchFamily="34" charset="0"/>
              <a:buChar char="•"/>
            </a:pPr>
            <a:r>
              <a:rPr lang="en-US" sz="2200" dirty="0">
                <a:latin typeface="+mn-lt"/>
              </a:rPr>
              <a:t>The over-classification main advantages is that it is adaptable to modification, and it helps single out important characteristics that differentiate between distinct groups </a:t>
            </a:r>
          </a:p>
        </p:txBody>
      </p:sp>
    </p:spTree>
    <p:extLst>
      <p:ext uri="{BB962C8B-B14F-4D97-AF65-F5344CB8AC3E}">
        <p14:creationId xmlns:p14="http://schemas.microsoft.com/office/powerpoint/2010/main" val="23141615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60648"/>
            <a:ext cx="8229600" cy="706090"/>
          </a:xfrm>
        </p:spPr>
        <p:txBody>
          <a:bodyPr/>
          <a:lstStyle/>
          <a:p>
            <a:r>
              <a:rPr lang="en-US" sz="3200" b="1" dirty="0"/>
              <a:t>Applications of Cluster Analysis </a:t>
            </a:r>
          </a:p>
        </p:txBody>
      </p:sp>
      <p:pic>
        <p:nvPicPr>
          <p:cNvPr id="4" name="Picture 3">
            <a:extLst>
              <a:ext uri="{FF2B5EF4-FFF2-40B4-BE49-F238E27FC236}">
                <a16:creationId xmlns:a16="http://schemas.microsoft.com/office/drawing/2014/main" id="{53A33832-8A24-2740-BF43-64023ECAAE8A}"/>
              </a:ext>
            </a:extLst>
          </p:cNvPr>
          <p:cNvPicPr>
            <a:picLocks noChangeAspect="1"/>
          </p:cNvPicPr>
          <p:nvPr/>
        </p:nvPicPr>
        <p:blipFill>
          <a:blip r:embed="rId3"/>
          <a:stretch>
            <a:fillRect/>
          </a:stretch>
        </p:blipFill>
        <p:spPr>
          <a:xfrm>
            <a:off x="1043608" y="991890"/>
            <a:ext cx="7056784" cy="4259021"/>
          </a:xfrm>
          <a:prstGeom prst="rect">
            <a:avLst/>
          </a:prstGeom>
        </p:spPr>
      </p:pic>
    </p:spTree>
    <p:extLst>
      <p:ext uri="{BB962C8B-B14F-4D97-AF65-F5344CB8AC3E}">
        <p14:creationId xmlns:p14="http://schemas.microsoft.com/office/powerpoint/2010/main" val="8165639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60648"/>
            <a:ext cx="8229600" cy="706090"/>
          </a:xfrm>
        </p:spPr>
        <p:txBody>
          <a:bodyPr/>
          <a:lstStyle/>
          <a:p>
            <a:r>
              <a:rPr lang="en-US" sz="3200" b="1" dirty="0"/>
              <a:t>Applications of Cluster Analysis </a:t>
            </a:r>
          </a:p>
        </p:txBody>
      </p:sp>
      <p:sp>
        <p:nvSpPr>
          <p:cNvPr id="3" name="Rectangle 2">
            <a:extLst>
              <a:ext uri="{FF2B5EF4-FFF2-40B4-BE49-F238E27FC236}">
                <a16:creationId xmlns:a16="http://schemas.microsoft.com/office/drawing/2014/main" id="{9D313438-0329-FB46-8E53-AF6A9B0C4BC4}"/>
              </a:ext>
            </a:extLst>
          </p:cNvPr>
          <p:cNvSpPr/>
          <p:nvPr/>
        </p:nvSpPr>
        <p:spPr>
          <a:xfrm>
            <a:off x="323528" y="1029266"/>
            <a:ext cx="8476456" cy="4708981"/>
          </a:xfrm>
          <a:prstGeom prst="rect">
            <a:avLst/>
          </a:prstGeom>
        </p:spPr>
        <p:txBody>
          <a:bodyPr wrap="square">
            <a:spAutoFit/>
          </a:bodyPr>
          <a:lstStyle/>
          <a:p>
            <a:pPr marL="342900" indent="-342900" algn="just">
              <a:buFont typeface="Arial" panose="020B0604020202020204" pitchFamily="34" charset="0"/>
              <a:buChar char="•"/>
            </a:pPr>
            <a:r>
              <a:rPr lang="en-US" sz="2000" dirty="0">
                <a:latin typeface="+mn-lt"/>
              </a:rPr>
              <a:t>Cluster analysis is broadly used in many applications such as market research, pattern recognition, data analysis, and image processing </a:t>
            </a:r>
          </a:p>
          <a:p>
            <a:pPr marL="342900" indent="-342900" algn="just">
              <a:buFont typeface="Arial" panose="020B0604020202020204" pitchFamily="34" charset="0"/>
              <a:buChar char="•"/>
            </a:pPr>
            <a:endParaRPr lang="en-US" sz="2000" dirty="0">
              <a:latin typeface="+mn-lt"/>
            </a:endParaRPr>
          </a:p>
          <a:p>
            <a:pPr marL="342900" indent="-342900" algn="just">
              <a:buFont typeface="Arial" panose="020B0604020202020204" pitchFamily="34" charset="0"/>
              <a:buChar char="•"/>
            </a:pPr>
            <a:r>
              <a:rPr lang="en-US" sz="2000" dirty="0">
                <a:latin typeface="+mn-lt"/>
              </a:rPr>
              <a:t>Clustering can also help marketers discover distinct groups in their customer base and they can characterize their customer groups based on the purchasing patterns </a:t>
            </a:r>
          </a:p>
          <a:p>
            <a:pPr marL="342900" indent="-342900" algn="just">
              <a:buFont typeface="Arial" panose="020B0604020202020204" pitchFamily="34" charset="0"/>
              <a:buChar char="•"/>
            </a:pPr>
            <a:endParaRPr lang="en-US" sz="2000" dirty="0">
              <a:latin typeface="+mn-lt"/>
            </a:endParaRPr>
          </a:p>
          <a:p>
            <a:pPr marL="342900" indent="-342900" algn="just">
              <a:buFont typeface="Arial" panose="020B0604020202020204" pitchFamily="34" charset="0"/>
              <a:buChar char="•"/>
            </a:pPr>
            <a:r>
              <a:rPr lang="en-US" sz="2000" dirty="0">
                <a:latin typeface="+mn-lt"/>
              </a:rPr>
              <a:t>In the field of biology, cluster can be used to derive plant and animal taxonomies, categorize genes with similar functionalities</a:t>
            </a:r>
          </a:p>
          <a:p>
            <a:pPr marL="342900" indent="-342900" algn="just">
              <a:buFont typeface="Arial" panose="020B0604020202020204" pitchFamily="34" charset="0"/>
              <a:buChar char="•"/>
            </a:pPr>
            <a:endParaRPr lang="en-US" sz="2000" dirty="0">
              <a:latin typeface="+mn-lt"/>
            </a:endParaRPr>
          </a:p>
          <a:p>
            <a:pPr marL="342900" indent="-342900" algn="just">
              <a:buFont typeface="Arial" panose="020B0604020202020204" pitchFamily="34" charset="0"/>
              <a:buChar char="•"/>
            </a:pPr>
            <a:r>
              <a:rPr lang="en-US" sz="2000" dirty="0">
                <a:latin typeface="+mn-lt"/>
              </a:rPr>
              <a:t>Clustering also helps in identification of areas of similar land use in an earth observation database. </a:t>
            </a:r>
          </a:p>
          <a:p>
            <a:pPr marL="342900" indent="-342900" algn="just">
              <a:buFont typeface="Arial" panose="020B0604020202020204" pitchFamily="34" charset="0"/>
              <a:buChar char="•"/>
            </a:pPr>
            <a:endParaRPr lang="en-US" sz="2000" dirty="0">
              <a:latin typeface="+mn-lt"/>
            </a:endParaRPr>
          </a:p>
          <a:p>
            <a:pPr marL="342900" indent="-342900" algn="just">
              <a:buFont typeface="Arial" panose="020B0604020202020204" pitchFamily="34" charset="0"/>
              <a:buChar char="•"/>
            </a:pPr>
            <a:r>
              <a:rPr lang="en-US" sz="2000" dirty="0">
                <a:latin typeface="+mn-lt"/>
              </a:rPr>
              <a:t>It helps in the identification of groups of houses in a city according to house type, value, and geographic location </a:t>
            </a:r>
          </a:p>
        </p:txBody>
      </p:sp>
    </p:spTree>
    <p:extLst>
      <p:ext uri="{BB962C8B-B14F-4D97-AF65-F5344CB8AC3E}">
        <p14:creationId xmlns:p14="http://schemas.microsoft.com/office/powerpoint/2010/main" val="21728209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60648"/>
            <a:ext cx="8229600" cy="706090"/>
          </a:xfrm>
        </p:spPr>
        <p:txBody>
          <a:bodyPr/>
          <a:lstStyle/>
          <a:p>
            <a:r>
              <a:rPr lang="en-US" sz="3200" b="1" dirty="0"/>
              <a:t>Applications of Cluster Analysis </a:t>
            </a:r>
          </a:p>
        </p:txBody>
      </p:sp>
      <p:sp>
        <p:nvSpPr>
          <p:cNvPr id="3" name="Rectangle 2">
            <a:extLst>
              <a:ext uri="{FF2B5EF4-FFF2-40B4-BE49-F238E27FC236}">
                <a16:creationId xmlns:a16="http://schemas.microsoft.com/office/drawing/2014/main" id="{9D313438-0329-FB46-8E53-AF6A9B0C4BC4}"/>
              </a:ext>
            </a:extLst>
          </p:cNvPr>
          <p:cNvSpPr/>
          <p:nvPr/>
        </p:nvSpPr>
        <p:spPr>
          <a:xfrm>
            <a:off x="611560" y="1196752"/>
            <a:ext cx="7951812" cy="3139321"/>
          </a:xfrm>
          <a:prstGeom prst="rect">
            <a:avLst/>
          </a:prstGeom>
        </p:spPr>
        <p:txBody>
          <a:bodyPr wrap="square">
            <a:spAutoFit/>
          </a:bodyPr>
          <a:lstStyle/>
          <a:p>
            <a:pPr marL="342900" indent="-342900" algn="just">
              <a:buFont typeface="Arial" panose="020B0604020202020204" pitchFamily="34" charset="0"/>
              <a:buChar char="•"/>
            </a:pPr>
            <a:r>
              <a:rPr lang="en-US" sz="2200" dirty="0">
                <a:latin typeface="+mn-lt"/>
              </a:rPr>
              <a:t>Clustering also helps in classifying documents on the web for information discovery </a:t>
            </a:r>
          </a:p>
          <a:p>
            <a:pPr marL="342900" indent="-342900" algn="just">
              <a:buFont typeface="Arial" panose="020B0604020202020204" pitchFamily="34" charset="0"/>
              <a:buChar char="•"/>
            </a:pPr>
            <a:endParaRPr lang="en-US" sz="2200" dirty="0">
              <a:latin typeface="+mn-lt"/>
            </a:endParaRPr>
          </a:p>
          <a:p>
            <a:pPr marL="342900" indent="-342900" algn="just">
              <a:buFont typeface="Arial" panose="020B0604020202020204" pitchFamily="34" charset="0"/>
              <a:buChar char="•"/>
            </a:pPr>
            <a:r>
              <a:rPr lang="en-US" sz="2200" dirty="0">
                <a:latin typeface="+mn-lt"/>
              </a:rPr>
              <a:t>Clustering is also used in outlier detection applications such as detection of credit card fraud </a:t>
            </a:r>
          </a:p>
          <a:p>
            <a:pPr marL="342900" indent="-342900" algn="just">
              <a:buFont typeface="Arial" panose="020B0604020202020204" pitchFamily="34" charset="0"/>
              <a:buChar char="•"/>
            </a:pPr>
            <a:endParaRPr lang="en-US" sz="2200" dirty="0">
              <a:latin typeface="+mn-lt"/>
            </a:endParaRPr>
          </a:p>
          <a:p>
            <a:pPr marL="342900" indent="-342900" algn="just">
              <a:buFont typeface="Arial" panose="020B0604020202020204" pitchFamily="34" charset="0"/>
              <a:buChar char="•"/>
            </a:pPr>
            <a:r>
              <a:rPr lang="en-US" sz="2200" dirty="0">
                <a:latin typeface="+mn-lt"/>
              </a:rPr>
              <a:t>As a data mining function, cluster analysis serves as a tool to gain insight into the distribution of data to observe characteristics of each cluster</a:t>
            </a:r>
          </a:p>
        </p:txBody>
      </p:sp>
    </p:spTree>
    <p:extLst>
      <p:ext uri="{BB962C8B-B14F-4D97-AF65-F5344CB8AC3E}">
        <p14:creationId xmlns:p14="http://schemas.microsoft.com/office/powerpoint/2010/main" val="1609699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3204" y="260648"/>
            <a:ext cx="8229600" cy="706090"/>
          </a:xfrm>
        </p:spPr>
        <p:txBody>
          <a:bodyPr/>
          <a:lstStyle/>
          <a:p>
            <a:r>
              <a:rPr lang="en-US" sz="3000" b="1" dirty="0"/>
              <a:t>Requirements of Clustering in Data Mining</a:t>
            </a:r>
          </a:p>
        </p:txBody>
      </p:sp>
      <p:sp>
        <p:nvSpPr>
          <p:cNvPr id="4" name="TextBox 3">
            <a:extLst>
              <a:ext uri="{FF2B5EF4-FFF2-40B4-BE49-F238E27FC236}">
                <a16:creationId xmlns:a16="http://schemas.microsoft.com/office/drawing/2014/main" id="{E478AD8E-BFE4-AC42-9DAF-7A93CA4B8EC4}"/>
              </a:ext>
            </a:extLst>
          </p:cNvPr>
          <p:cNvSpPr txBox="1"/>
          <p:nvPr/>
        </p:nvSpPr>
        <p:spPr>
          <a:xfrm>
            <a:off x="494732" y="836712"/>
            <a:ext cx="8157592" cy="5016758"/>
          </a:xfrm>
          <a:prstGeom prst="rect">
            <a:avLst/>
          </a:prstGeom>
          <a:noFill/>
        </p:spPr>
        <p:txBody>
          <a:bodyPr wrap="square" rtlCol="0">
            <a:spAutoFit/>
          </a:bodyPr>
          <a:lstStyle/>
          <a:p>
            <a:pPr marL="342900" indent="-342900" algn="just">
              <a:buFont typeface="Arial" panose="020B0604020202020204" pitchFamily="34" charset="0"/>
              <a:buChar char="•"/>
            </a:pPr>
            <a:r>
              <a:rPr lang="en-US" sz="2000" b="1" dirty="0">
                <a:latin typeface="+mn-lt"/>
              </a:rPr>
              <a:t>Scalability: </a:t>
            </a:r>
            <a:r>
              <a:rPr lang="en-US" sz="2000" dirty="0">
                <a:latin typeface="+mn-lt"/>
              </a:rPr>
              <a:t>We need highly scalable clustering algorithms to deal with large databases </a:t>
            </a:r>
          </a:p>
          <a:p>
            <a:pPr marL="342900" indent="-342900" algn="just">
              <a:buFont typeface="Arial" panose="020B0604020202020204" pitchFamily="34" charset="0"/>
              <a:buChar char="•"/>
            </a:pPr>
            <a:endParaRPr lang="en-US" sz="2000" b="1" dirty="0">
              <a:latin typeface="+mn-lt"/>
            </a:endParaRPr>
          </a:p>
          <a:p>
            <a:pPr marL="342900" indent="-342900" algn="just">
              <a:buFont typeface="Arial" panose="020B0604020202020204" pitchFamily="34" charset="0"/>
              <a:buChar char="•"/>
            </a:pPr>
            <a:r>
              <a:rPr lang="en-US" sz="2000" b="1" dirty="0">
                <a:latin typeface="+mn-lt"/>
              </a:rPr>
              <a:t>Ability to deal with different kinds of attributes: </a:t>
            </a:r>
            <a:r>
              <a:rPr lang="en-US" sz="2000" dirty="0">
                <a:latin typeface="+mn-lt"/>
              </a:rPr>
              <a:t>Algorithms should be capable to be applied on any kind of data</a:t>
            </a:r>
          </a:p>
          <a:p>
            <a:pPr marL="342900" indent="-342900" algn="just">
              <a:buFont typeface="Arial" panose="020B0604020202020204" pitchFamily="34" charset="0"/>
              <a:buChar char="•"/>
            </a:pPr>
            <a:endParaRPr lang="en-US" sz="2000" b="1" dirty="0">
              <a:latin typeface="+mn-lt"/>
            </a:endParaRPr>
          </a:p>
          <a:p>
            <a:pPr marL="342900" indent="-342900" algn="just">
              <a:buFont typeface="Arial" panose="020B0604020202020204" pitchFamily="34" charset="0"/>
              <a:buChar char="•"/>
            </a:pPr>
            <a:r>
              <a:rPr lang="en-US" sz="2000" b="1" dirty="0">
                <a:latin typeface="+mn-lt"/>
              </a:rPr>
              <a:t>Discovery of clusters with attribute shape: </a:t>
            </a:r>
            <a:r>
              <a:rPr lang="en-US" sz="2000" dirty="0">
                <a:latin typeface="+mn-lt"/>
              </a:rPr>
              <a:t>The clustering algorithm should be capable of detecting clusters of arbitrary share</a:t>
            </a:r>
          </a:p>
          <a:p>
            <a:pPr marL="342900" indent="-342900" algn="just">
              <a:buFont typeface="Arial" panose="020B0604020202020204" pitchFamily="34" charset="0"/>
              <a:buChar char="•"/>
            </a:pPr>
            <a:endParaRPr lang="en-US" sz="2000" dirty="0">
              <a:latin typeface="+mn-lt"/>
            </a:endParaRPr>
          </a:p>
          <a:p>
            <a:pPr marL="342900" indent="-342900" algn="just">
              <a:buFont typeface="Arial" panose="020B0604020202020204" pitchFamily="34" charset="0"/>
              <a:buChar char="•"/>
            </a:pPr>
            <a:r>
              <a:rPr lang="en-US" sz="2000" b="1" dirty="0">
                <a:latin typeface="+mn-lt"/>
              </a:rPr>
              <a:t>High dimensionality: </a:t>
            </a:r>
            <a:r>
              <a:rPr lang="en-US" sz="2000" dirty="0">
                <a:latin typeface="+mn-lt"/>
              </a:rPr>
              <a:t>The clustering algorithm should not only be able to handle low-dimensional data but also the high dimensional</a:t>
            </a:r>
          </a:p>
          <a:p>
            <a:pPr marL="342900" indent="-342900" algn="just">
              <a:buFont typeface="Arial" panose="020B0604020202020204" pitchFamily="34" charset="0"/>
              <a:buChar char="•"/>
            </a:pPr>
            <a:endParaRPr lang="en-US" sz="2000" dirty="0">
              <a:latin typeface="+mn-lt"/>
            </a:endParaRPr>
          </a:p>
          <a:p>
            <a:pPr marL="342900" indent="-342900" algn="just">
              <a:buFont typeface="Arial" panose="020B0604020202020204" pitchFamily="34" charset="0"/>
              <a:buChar char="•"/>
            </a:pPr>
            <a:r>
              <a:rPr lang="en-US" sz="2000" b="1" dirty="0">
                <a:latin typeface="+mn-lt"/>
              </a:rPr>
              <a:t>Ability to deal with noisy data: </a:t>
            </a:r>
            <a:r>
              <a:rPr lang="en-US" sz="2000" dirty="0">
                <a:latin typeface="+mn-lt"/>
              </a:rPr>
              <a:t>Some algorithms are sensitive to noisy data and may lead to poor quality clusters  </a:t>
            </a:r>
          </a:p>
          <a:p>
            <a:pPr marL="342900" indent="-342900" algn="just">
              <a:buFont typeface="Arial" panose="020B0604020202020204" pitchFamily="34" charset="0"/>
              <a:buChar char="•"/>
            </a:pPr>
            <a:r>
              <a:rPr lang="en-US" sz="2000" b="1" dirty="0">
                <a:latin typeface="+mn-lt"/>
              </a:rPr>
              <a:t>Interpretability: </a:t>
            </a:r>
            <a:r>
              <a:rPr lang="en-US" sz="2000" dirty="0">
                <a:latin typeface="+mn-lt"/>
              </a:rPr>
              <a:t>The clustering results should be interpretable, comprehensible, and usable.   </a:t>
            </a:r>
            <a:endParaRPr lang="en-US" sz="2000" b="1" dirty="0">
              <a:latin typeface="+mn-lt"/>
            </a:endParaRPr>
          </a:p>
        </p:txBody>
      </p:sp>
    </p:spTree>
    <p:extLst>
      <p:ext uri="{BB962C8B-B14F-4D97-AF65-F5344CB8AC3E}">
        <p14:creationId xmlns:p14="http://schemas.microsoft.com/office/powerpoint/2010/main" val="37741742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3204" y="548680"/>
            <a:ext cx="8229600" cy="706090"/>
          </a:xfrm>
        </p:spPr>
        <p:txBody>
          <a:bodyPr/>
          <a:lstStyle/>
          <a:p>
            <a:r>
              <a:rPr lang="en-US" sz="3200" b="1" dirty="0"/>
              <a:t>Clustering Methods</a:t>
            </a:r>
          </a:p>
        </p:txBody>
      </p:sp>
      <p:sp>
        <p:nvSpPr>
          <p:cNvPr id="4" name="TextBox 3">
            <a:extLst>
              <a:ext uri="{FF2B5EF4-FFF2-40B4-BE49-F238E27FC236}">
                <a16:creationId xmlns:a16="http://schemas.microsoft.com/office/drawing/2014/main" id="{E478AD8E-BFE4-AC42-9DAF-7A93CA4B8EC4}"/>
              </a:ext>
            </a:extLst>
          </p:cNvPr>
          <p:cNvSpPr txBox="1"/>
          <p:nvPr/>
        </p:nvSpPr>
        <p:spPr>
          <a:xfrm>
            <a:off x="565212" y="1628800"/>
            <a:ext cx="8157592" cy="3139321"/>
          </a:xfrm>
          <a:prstGeom prst="rect">
            <a:avLst/>
          </a:prstGeom>
          <a:noFill/>
        </p:spPr>
        <p:txBody>
          <a:bodyPr wrap="square" rtlCol="0">
            <a:spAutoFit/>
          </a:bodyPr>
          <a:lstStyle/>
          <a:p>
            <a:pPr algn="just"/>
            <a:r>
              <a:rPr lang="en-US" sz="2200" dirty="0">
                <a:latin typeface="+mn-lt"/>
              </a:rPr>
              <a:t>Clustering methods can be classified into the following categories: </a:t>
            </a:r>
          </a:p>
          <a:p>
            <a:pPr algn="just"/>
            <a:endParaRPr lang="en-US" sz="2200" dirty="0">
              <a:latin typeface="+mn-lt"/>
            </a:endParaRPr>
          </a:p>
          <a:p>
            <a:pPr marL="342900" indent="-342900" algn="just">
              <a:buFont typeface="Arial" panose="020B0604020202020204" pitchFamily="34" charset="0"/>
              <a:buChar char="•"/>
            </a:pPr>
            <a:r>
              <a:rPr lang="en-US" sz="2200" dirty="0">
                <a:latin typeface="+mn-lt"/>
              </a:rPr>
              <a:t>Partitioning Method </a:t>
            </a:r>
          </a:p>
          <a:p>
            <a:pPr marL="342900" indent="-342900" algn="just">
              <a:buFont typeface="Arial" panose="020B0604020202020204" pitchFamily="34" charset="0"/>
              <a:buChar char="•"/>
            </a:pPr>
            <a:r>
              <a:rPr lang="en-US" sz="2200" dirty="0">
                <a:latin typeface="+mn-lt"/>
              </a:rPr>
              <a:t>Hierarchical Method </a:t>
            </a:r>
          </a:p>
          <a:p>
            <a:pPr marL="342900" indent="-342900" algn="just">
              <a:buFont typeface="Arial" panose="020B0604020202020204" pitchFamily="34" charset="0"/>
              <a:buChar char="•"/>
            </a:pPr>
            <a:r>
              <a:rPr lang="en-US" sz="2200" dirty="0">
                <a:latin typeface="+mn-lt"/>
              </a:rPr>
              <a:t>Density-based Method</a:t>
            </a:r>
          </a:p>
          <a:p>
            <a:pPr marL="342900" indent="-342900" algn="just">
              <a:buFont typeface="Arial" panose="020B0604020202020204" pitchFamily="34" charset="0"/>
              <a:buChar char="•"/>
            </a:pPr>
            <a:r>
              <a:rPr lang="en-US" sz="2200" dirty="0">
                <a:latin typeface="+mn-lt"/>
              </a:rPr>
              <a:t>Grid-based Method </a:t>
            </a:r>
          </a:p>
          <a:p>
            <a:pPr marL="342900" indent="-342900" algn="just">
              <a:buFont typeface="Arial" panose="020B0604020202020204" pitchFamily="34" charset="0"/>
              <a:buChar char="•"/>
            </a:pPr>
            <a:r>
              <a:rPr lang="en-US" sz="2200" dirty="0">
                <a:latin typeface="+mn-lt"/>
              </a:rPr>
              <a:t>Model-based Method </a:t>
            </a:r>
          </a:p>
          <a:p>
            <a:pPr marL="342900" indent="-342900" algn="just">
              <a:buFont typeface="Arial" panose="020B0604020202020204" pitchFamily="34" charset="0"/>
              <a:buChar char="•"/>
            </a:pPr>
            <a:r>
              <a:rPr lang="en-US" sz="2200" dirty="0">
                <a:latin typeface="+mn-lt"/>
              </a:rPr>
              <a:t>Constraint-based Method </a:t>
            </a:r>
          </a:p>
        </p:txBody>
      </p:sp>
    </p:spTree>
    <p:extLst>
      <p:ext uri="{BB962C8B-B14F-4D97-AF65-F5344CB8AC3E}">
        <p14:creationId xmlns:p14="http://schemas.microsoft.com/office/powerpoint/2010/main" val="33458207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3204" y="260648"/>
            <a:ext cx="8229600" cy="706090"/>
          </a:xfrm>
        </p:spPr>
        <p:txBody>
          <a:bodyPr/>
          <a:lstStyle/>
          <a:p>
            <a:r>
              <a:rPr lang="en-US" sz="3200" b="1" dirty="0"/>
              <a:t>Clustering Methods</a:t>
            </a:r>
          </a:p>
        </p:txBody>
      </p:sp>
      <p:sp>
        <p:nvSpPr>
          <p:cNvPr id="4" name="TextBox 3">
            <a:extLst>
              <a:ext uri="{FF2B5EF4-FFF2-40B4-BE49-F238E27FC236}">
                <a16:creationId xmlns:a16="http://schemas.microsoft.com/office/drawing/2014/main" id="{5C82F812-8DCF-5841-9244-485C48DEBC37}"/>
              </a:ext>
            </a:extLst>
          </p:cNvPr>
          <p:cNvSpPr txBox="1"/>
          <p:nvPr/>
        </p:nvSpPr>
        <p:spPr>
          <a:xfrm>
            <a:off x="570932" y="966738"/>
            <a:ext cx="8157592" cy="4832092"/>
          </a:xfrm>
          <a:prstGeom prst="rect">
            <a:avLst/>
          </a:prstGeom>
          <a:noFill/>
        </p:spPr>
        <p:txBody>
          <a:bodyPr wrap="square" rtlCol="0">
            <a:spAutoFit/>
          </a:bodyPr>
          <a:lstStyle/>
          <a:p>
            <a:pPr marL="342900" indent="-342900" algn="just">
              <a:buFont typeface="Arial" panose="020B0604020202020204" pitchFamily="34" charset="0"/>
              <a:buChar char="•"/>
            </a:pPr>
            <a:r>
              <a:rPr lang="en-US" sz="2200" b="1" dirty="0">
                <a:latin typeface="+mn-lt"/>
              </a:rPr>
              <a:t>Partitioning Method: </a:t>
            </a:r>
            <a:r>
              <a:rPr lang="en-US" sz="2200" dirty="0">
                <a:latin typeface="+mn-lt"/>
              </a:rPr>
              <a:t>Partition methods, develop a sub-division of the given dataset into a predetermined number K of non-empty subsets. They are suited to obtaining groupings of spherical or at most convex shape, and can be applied to datasets of small or medium size </a:t>
            </a:r>
          </a:p>
          <a:p>
            <a:pPr marL="342900" indent="-342900" algn="just">
              <a:buFont typeface="Arial" panose="020B0604020202020204" pitchFamily="34" charset="0"/>
              <a:buChar char="•"/>
            </a:pPr>
            <a:endParaRPr lang="en-US" sz="2200" b="1" dirty="0">
              <a:latin typeface="+mn-lt"/>
            </a:endParaRPr>
          </a:p>
          <a:p>
            <a:pPr algn="just"/>
            <a:r>
              <a:rPr lang="en-US" sz="2200" b="1" dirty="0">
                <a:latin typeface="+mn-lt"/>
              </a:rPr>
              <a:t>Example: </a:t>
            </a:r>
            <a:r>
              <a:rPr lang="en-US" sz="2200" dirty="0">
                <a:latin typeface="+mn-lt"/>
              </a:rPr>
              <a:t>suppose we are given a database of ‘n’ objects and the partitioning method construct ‘k’ partition of data. Then each partition will represent a cluster and k </a:t>
            </a:r>
            <a:r>
              <a:rPr lang="en-GB" sz="2200" dirty="0">
                <a:latin typeface="+mn-lt"/>
              </a:rPr>
              <a:t>≤ n. </a:t>
            </a:r>
          </a:p>
          <a:p>
            <a:pPr algn="just"/>
            <a:endParaRPr lang="en-GB" sz="2200" b="1" dirty="0">
              <a:latin typeface="+mn-lt"/>
            </a:endParaRPr>
          </a:p>
          <a:p>
            <a:pPr marL="342900" indent="-342900" algn="just">
              <a:buFont typeface="Arial" panose="020B0604020202020204" pitchFamily="34" charset="0"/>
              <a:buChar char="•"/>
            </a:pPr>
            <a:r>
              <a:rPr lang="en-GB" sz="2200" b="1" dirty="0">
                <a:latin typeface="+mn-lt"/>
              </a:rPr>
              <a:t>Hierarchical Methods: </a:t>
            </a:r>
            <a:r>
              <a:rPr lang="en-GB" sz="2200" dirty="0">
                <a:latin typeface="+mn-lt"/>
              </a:rPr>
              <a:t>This method creates a hierarchical decomposition of the given set of data objects. We can classify hierarchical methods on the basis of how the hierarchical decomposition is formed. </a:t>
            </a:r>
            <a:endParaRPr lang="en-US" sz="2200" b="1" dirty="0">
              <a:latin typeface="+mn-lt"/>
            </a:endParaRPr>
          </a:p>
        </p:txBody>
      </p:sp>
    </p:spTree>
    <p:extLst>
      <p:ext uri="{BB962C8B-B14F-4D97-AF65-F5344CB8AC3E}">
        <p14:creationId xmlns:p14="http://schemas.microsoft.com/office/powerpoint/2010/main" val="417726127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3204" y="260648"/>
            <a:ext cx="8229600" cy="706090"/>
          </a:xfrm>
        </p:spPr>
        <p:txBody>
          <a:bodyPr/>
          <a:lstStyle/>
          <a:p>
            <a:r>
              <a:rPr lang="en-US" sz="3200" b="1" dirty="0"/>
              <a:t>Clustering Methods</a:t>
            </a:r>
          </a:p>
        </p:txBody>
      </p:sp>
      <p:sp>
        <p:nvSpPr>
          <p:cNvPr id="4" name="TextBox 3">
            <a:extLst>
              <a:ext uri="{FF2B5EF4-FFF2-40B4-BE49-F238E27FC236}">
                <a16:creationId xmlns:a16="http://schemas.microsoft.com/office/drawing/2014/main" id="{E478AD8E-BFE4-AC42-9DAF-7A93CA4B8EC4}"/>
              </a:ext>
            </a:extLst>
          </p:cNvPr>
          <p:cNvSpPr txBox="1"/>
          <p:nvPr/>
        </p:nvSpPr>
        <p:spPr>
          <a:xfrm>
            <a:off x="624390" y="966738"/>
            <a:ext cx="7967228" cy="4708981"/>
          </a:xfrm>
          <a:prstGeom prst="rect">
            <a:avLst/>
          </a:prstGeom>
          <a:noFill/>
        </p:spPr>
        <p:txBody>
          <a:bodyPr wrap="square" rtlCol="0">
            <a:spAutoFit/>
          </a:bodyPr>
          <a:lstStyle/>
          <a:p>
            <a:pPr marL="342900" indent="-342900" algn="just">
              <a:buFont typeface="Arial" panose="020B0604020202020204" pitchFamily="34" charset="0"/>
              <a:buChar char="•"/>
            </a:pPr>
            <a:r>
              <a:rPr lang="en-US" sz="2000" b="1" dirty="0">
                <a:latin typeface="+mn-lt"/>
              </a:rPr>
              <a:t>Density-based Method: </a:t>
            </a:r>
            <a:r>
              <a:rPr lang="en-US" sz="2000" dirty="0">
                <a:latin typeface="+mn-lt"/>
              </a:rPr>
              <a:t>Two previous classes of algorithms are founded on the notion of distance between observations and between clusters. </a:t>
            </a:r>
          </a:p>
          <a:p>
            <a:pPr marL="342900" indent="-342900" algn="just">
              <a:buFont typeface="Arial" panose="020B0604020202020204" pitchFamily="34" charset="0"/>
              <a:buChar char="•"/>
            </a:pPr>
            <a:endParaRPr lang="en-US" sz="2000" b="1" dirty="0">
              <a:latin typeface="+mn-lt"/>
            </a:endParaRPr>
          </a:p>
          <a:p>
            <a:pPr marL="342900" indent="-342900" algn="just">
              <a:buFont typeface="Arial" panose="020B0604020202020204" pitchFamily="34" charset="0"/>
              <a:buChar char="•"/>
            </a:pPr>
            <a:r>
              <a:rPr lang="en-US" sz="2000" b="1" dirty="0">
                <a:latin typeface="+mn-lt"/>
              </a:rPr>
              <a:t>Grid-based Method: </a:t>
            </a:r>
            <a:r>
              <a:rPr lang="en-US" sz="2000" dirty="0">
                <a:latin typeface="+mn-lt"/>
              </a:rPr>
              <a:t>Grid methods first derive a discretization of the space of the observations, obtaining a grid structure consisting of cells. </a:t>
            </a:r>
          </a:p>
          <a:p>
            <a:pPr marL="342900" indent="-342900" algn="just">
              <a:buFont typeface="Arial" panose="020B0604020202020204" pitchFamily="34" charset="0"/>
              <a:buChar char="•"/>
            </a:pPr>
            <a:endParaRPr lang="en-US" sz="2000" b="1" dirty="0">
              <a:latin typeface="+mn-lt"/>
            </a:endParaRPr>
          </a:p>
          <a:p>
            <a:pPr marL="342900" indent="-342900" algn="just">
              <a:buFont typeface="Arial" panose="020B0604020202020204" pitchFamily="34" charset="0"/>
              <a:buChar char="•"/>
            </a:pPr>
            <a:r>
              <a:rPr lang="en-US" sz="2000" b="1" dirty="0">
                <a:latin typeface="+mn-lt"/>
              </a:rPr>
              <a:t>Model-based Method: </a:t>
            </a:r>
            <a:r>
              <a:rPr lang="en-US" sz="2000" dirty="0">
                <a:latin typeface="+mn-lt"/>
              </a:rPr>
              <a:t>In this method, a model is hypothesized for each cluster to find the best fit of data for a given model.</a:t>
            </a:r>
          </a:p>
          <a:p>
            <a:pPr marL="342900" indent="-342900" algn="just">
              <a:buFont typeface="Arial" panose="020B0604020202020204" pitchFamily="34" charset="0"/>
              <a:buChar char="•"/>
            </a:pPr>
            <a:endParaRPr lang="en-US" sz="2000" dirty="0">
              <a:latin typeface="+mn-lt"/>
            </a:endParaRPr>
          </a:p>
          <a:p>
            <a:pPr marL="342900" indent="-342900" algn="just">
              <a:buFont typeface="Arial" panose="020B0604020202020204" pitchFamily="34" charset="0"/>
              <a:buChar char="•"/>
            </a:pPr>
            <a:r>
              <a:rPr lang="en-US" sz="2000" b="1" dirty="0">
                <a:latin typeface="+mn-lt"/>
              </a:rPr>
              <a:t>Constraint-based Method: </a:t>
            </a:r>
            <a:r>
              <a:rPr lang="en-US" sz="2000" dirty="0">
                <a:latin typeface="+mn-lt"/>
              </a:rPr>
              <a:t>In this method, the clustering is performed by the incorporation of user or application-oriented constraints. A constraints refers to the user expectation of the properties of desired clustering results.</a:t>
            </a:r>
          </a:p>
        </p:txBody>
      </p:sp>
    </p:spTree>
    <p:extLst>
      <p:ext uri="{BB962C8B-B14F-4D97-AF65-F5344CB8AC3E}">
        <p14:creationId xmlns:p14="http://schemas.microsoft.com/office/powerpoint/2010/main" val="278356924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3204" y="260648"/>
            <a:ext cx="8229600" cy="706090"/>
          </a:xfrm>
        </p:spPr>
        <p:txBody>
          <a:bodyPr/>
          <a:lstStyle/>
          <a:p>
            <a:r>
              <a:rPr lang="en-US" sz="3200" b="1" dirty="0"/>
              <a:t>Clustering Techniques</a:t>
            </a:r>
          </a:p>
        </p:txBody>
      </p:sp>
      <p:sp>
        <p:nvSpPr>
          <p:cNvPr id="4" name="TextBox 3">
            <a:extLst>
              <a:ext uri="{FF2B5EF4-FFF2-40B4-BE49-F238E27FC236}">
                <a16:creationId xmlns:a16="http://schemas.microsoft.com/office/drawing/2014/main" id="{E478AD8E-BFE4-AC42-9DAF-7A93CA4B8EC4}"/>
              </a:ext>
            </a:extLst>
          </p:cNvPr>
          <p:cNvSpPr txBox="1"/>
          <p:nvPr/>
        </p:nvSpPr>
        <p:spPr>
          <a:xfrm>
            <a:off x="421196" y="966738"/>
            <a:ext cx="4968552" cy="5016758"/>
          </a:xfrm>
          <a:prstGeom prst="rect">
            <a:avLst/>
          </a:prstGeom>
          <a:noFill/>
        </p:spPr>
        <p:txBody>
          <a:bodyPr wrap="square" rtlCol="0">
            <a:spAutoFit/>
          </a:bodyPr>
          <a:lstStyle/>
          <a:p>
            <a:pPr marL="342900" indent="-342900" algn="just">
              <a:buFont typeface="Arial" panose="020B0604020202020204" pitchFamily="34" charset="0"/>
              <a:buChar char="•"/>
            </a:pPr>
            <a:r>
              <a:rPr lang="en-US" sz="2000" dirty="0">
                <a:latin typeface="+mn-lt"/>
              </a:rPr>
              <a:t>Cluster analysis is a machine-learning technique. The quality of clustering result depends on the </a:t>
            </a:r>
            <a:r>
              <a:rPr lang="en-US" sz="2000" b="1" i="1" dirty="0">
                <a:latin typeface="+mn-lt"/>
              </a:rPr>
              <a:t>algorithm</a:t>
            </a:r>
            <a:r>
              <a:rPr lang="en-US" sz="2000" dirty="0">
                <a:latin typeface="+mn-lt"/>
              </a:rPr>
              <a:t>, the </a:t>
            </a:r>
            <a:r>
              <a:rPr lang="en-US" sz="2000" b="1" i="1" dirty="0">
                <a:latin typeface="+mn-lt"/>
              </a:rPr>
              <a:t>distance function</a:t>
            </a:r>
            <a:r>
              <a:rPr lang="en-US" sz="2000" dirty="0">
                <a:latin typeface="+mn-lt"/>
              </a:rPr>
              <a:t>, and the </a:t>
            </a:r>
            <a:r>
              <a:rPr lang="en-US" sz="2000" b="1" dirty="0">
                <a:latin typeface="+mn-lt"/>
              </a:rPr>
              <a:t>application</a:t>
            </a:r>
            <a:r>
              <a:rPr lang="en-US" sz="2000" dirty="0">
                <a:latin typeface="+mn-lt"/>
              </a:rPr>
              <a:t>. </a:t>
            </a:r>
          </a:p>
          <a:p>
            <a:pPr algn="just"/>
            <a:endParaRPr lang="en-US" sz="2000" dirty="0">
              <a:latin typeface="+mn-lt"/>
            </a:endParaRPr>
          </a:p>
          <a:p>
            <a:pPr marL="342900" indent="-342900" algn="just">
              <a:buFont typeface="Arial" panose="020B0604020202020204" pitchFamily="34" charset="0"/>
              <a:buChar char="•"/>
            </a:pPr>
            <a:r>
              <a:rPr lang="en-US" sz="2000" b="1" dirty="0">
                <a:latin typeface="+mn-lt"/>
              </a:rPr>
              <a:t>Intra-cluster </a:t>
            </a:r>
            <a:r>
              <a:rPr lang="en-US" sz="2000" dirty="0">
                <a:latin typeface="+mn-lt"/>
              </a:rPr>
              <a:t>similarities are high, and it implies that the data present inside the cluster is like one another </a:t>
            </a:r>
          </a:p>
          <a:p>
            <a:pPr marL="342900" indent="-342900" algn="just">
              <a:buFont typeface="Arial" panose="020B0604020202020204" pitchFamily="34" charset="0"/>
              <a:buChar char="•"/>
            </a:pPr>
            <a:endParaRPr lang="en-US" sz="2000" b="1" dirty="0">
              <a:latin typeface="+mn-lt"/>
            </a:endParaRPr>
          </a:p>
          <a:p>
            <a:pPr marL="342900" indent="-342900" algn="just">
              <a:buFont typeface="Arial" panose="020B0604020202020204" pitchFamily="34" charset="0"/>
              <a:buChar char="•"/>
            </a:pPr>
            <a:r>
              <a:rPr lang="en-US" sz="2000" b="1" dirty="0">
                <a:latin typeface="+mn-lt"/>
              </a:rPr>
              <a:t>Inter-cluster </a:t>
            </a:r>
            <a:r>
              <a:rPr lang="en-US" sz="2000" dirty="0">
                <a:latin typeface="+mn-lt"/>
              </a:rPr>
              <a:t>similarity is low, means cluster holds data that is not similar to other data</a:t>
            </a:r>
          </a:p>
          <a:p>
            <a:pPr marL="342900" indent="-342900" algn="just">
              <a:buFont typeface="Arial" panose="020B0604020202020204" pitchFamily="34" charset="0"/>
              <a:buChar char="•"/>
            </a:pPr>
            <a:r>
              <a:rPr lang="en-US" sz="2000" b="1" dirty="0">
                <a:latin typeface="+mn-lt"/>
              </a:rPr>
              <a:t>Example: </a:t>
            </a:r>
            <a:r>
              <a:rPr lang="en-US" sz="2000" dirty="0">
                <a:latin typeface="+mn-lt"/>
              </a:rPr>
              <a:t>The most popular clustering algorithm is the K-means algorithm </a:t>
            </a:r>
            <a:endParaRPr lang="en-US" sz="2000" b="1" dirty="0">
              <a:latin typeface="+mn-lt"/>
            </a:endParaRPr>
          </a:p>
          <a:p>
            <a:pPr marL="342900" indent="-342900" algn="just">
              <a:buFont typeface="Arial" panose="020B0604020202020204" pitchFamily="34" charset="0"/>
              <a:buChar char="•"/>
            </a:pPr>
            <a:endParaRPr lang="en-US" sz="2000" dirty="0">
              <a:latin typeface="+mn-lt"/>
            </a:endParaRPr>
          </a:p>
        </p:txBody>
      </p:sp>
      <p:pic>
        <p:nvPicPr>
          <p:cNvPr id="5" name="Picture 4">
            <a:extLst>
              <a:ext uri="{FF2B5EF4-FFF2-40B4-BE49-F238E27FC236}">
                <a16:creationId xmlns:a16="http://schemas.microsoft.com/office/drawing/2014/main" id="{D1F28EFF-ABB2-114E-9393-66C0C47E80B3}"/>
              </a:ext>
            </a:extLst>
          </p:cNvPr>
          <p:cNvPicPr>
            <a:picLocks noChangeAspect="1"/>
          </p:cNvPicPr>
          <p:nvPr/>
        </p:nvPicPr>
        <p:blipFill>
          <a:blip r:embed="rId3"/>
          <a:stretch>
            <a:fillRect/>
          </a:stretch>
        </p:blipFill>
        <p:spPr>
          <a:xfrm>
            <a:off x="5389748" y="1124744"/>
            <a:ext cx="3502732" cy="4176464"/>
          </a:xfrm>
          <a:prstGeom prst="rect">
            <a:avLst/>
          </a:prstGeom>
        </p:spPr>
      </p:pic>
    </p:spTree>
    <p:extLst>
      <p:ext uri="{BB962C8B-B14F-4D97-AF65-F5344CB8AC3E}">
        <p14:creationId xmlns:p14="http://schemas.microsoft.com/office/powerpoint/2010/main" val="129292752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3204" y="260648"/>
            <a:ext cx="8229600" cy="706090"/>
          </a:xfrm>
        </p:spPr>
        <p:txBody>
          <a:bodyPr/>
          <a:lstStyle/>
          <a:p>
            <a:r>
              <a:rPr lang="en-US" sz="3200" b="1" dirty="0"/>
              <a:t>Pseudocode for Clustering</a:t>
            </a:r>
          </a:p>
        </p:txBody>
      </p:sp>
      <p:pic>
        <p:nvPicPr>
          <p:cNvPr id="5" name="Picture 4">
            <a:extLst>
              <a:ext uri="{FF2B5EF4-FFF2-40B4-BE49-F238E27FC236}">
                <a16:creationId xmlns:a16="http://schemas.microsoft.com/office/drawing/2014/main" id="{192A2455-0944-7D40-8056-B10022A7897B}"/>
              </a:ext>
            </a:extLst>
          </p:cNvPr>
          <p:cNvPicPr>
            <a:picLocks noChangeAspect="1"/>
          </p:cNvPicPr>
          <p:nvPr/>
        </p:nvPicPr>
        <p:blipFill>
          <a:blip r:embed="rId3"/>
          <a:stretch>
            <a:fillRect/>
          </a:stretch>
        </p:blipFill>
        <p:spPr>
          <a:xfrm>
            <a:off x="493204" y="966738"/>
            <a:ext cx="5086908" cy="4622502"/>
          </a:xfrm>
          <a:prstGeom prst="rect">
            <a:avLst/>
          </a:prstGeom>
        </p:spPr>
      </p:pic>
      <p:pic>
        <p:nvPicPr>
          <p:cNvPr id="6" name="Picture 5">
            <a:extLst>
              <a:ext uri="{FF2B5EF4-FFF2-40B4-BE49-F238E27FC236}">
                <a16:creationId xmlns:a16="http://schemas.microsoft.com/office/drawing/2014/main" id="{D85DBEE5-586D-0843-8159-BFFE97CE7E0F}"/>
              </a:ext>
            </a:extLst>
          </p:cNvPr>
          <p:cNvPicPr>
            <a:picLocks noChangeAspect="1"/>
          </p:cNvPicPr>
          <p:nvPr/>
        </p:nvPicPr>
        <p:blipFill>
          <a:blip r:embed="rId4"/>
          <a:stretch>
            <a:fillRect/>
          </a:stretch>
        </p:blipFill>
        <p:spPr>
          <a:xfrm>
            <a:off x="5580112" y="1124744"/>
            <a:ext cx="3312368" cy="4464496"/>
          </a:xfrm>
          <a:prstGeom prst="rect">
            <a:avLst/>
          </a:prstGeom>
        </p:spPr>
      </p:pic>
    </p:spTree>
    <p:extLst>
      <p:ext uri="{BB962C8B-B14F-4D97-AF65-F5344CB8AC3E}">
        <p14:creationId xmlns:p14="http://schemas.microsoft.com/office/powerpoint/2010/main" val="62731896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3204" y="260648"/>
            <a:ext cx="8229600" cy="706090"/>
          </a:xfrm>
        </p:spPr>
        <p:txBody>
          <a:bodyPr/>
          <a:lstStyle/>
          <a:p>
            <a:r>
              <a:rPr lang="en-US" sz="3200" b="1" dirty="0"/>
              <a:t>Clustering Exercise</a:t>
            </a:r>
          </a:p>
        </p:txBody>
      </p:sp>
      <p:sp>
        <p:nvSpPr>
          <p:cNvPr id="4" name="TextBox 3">
            <a:extLst>
              <a:ext uri="{FF2B5EF4-FFF2-40B4-BE49-F238E27FC236}">
                <a16:creationId xmlns:a16="http://schemas.microsoft.com/office/drawing/2014/main" id="{E478AD8E-BFE4-AC42-9DAF-7A93CA4B8EC4}"/>
              </a:ext>
            </a:extLst>
          </p:cNvPr>
          <p:cNvSpPr txBox="1"/>
          <p:nvPr/>
        </p:nvSpPr>
        <p:spPr>
          <a:xfrm>
            <a:off x="428125" y="1793823"/>
            <a:ext cx="4176464" cy="2677656"/>
          </a:xfrm>
          <a:prstGeom prst="rect">
            <a:avLst/>
          </a:prstGeom>
          <a:noFill/>
        </p:spPr>
        <p:txBody>
          <a:bodyPr wrap="square" rtlCol="0">
            <a:spAutoFit/>
          </a:bodyPr>
          <a:lstStyle/>
          <a:p>
            <a:pPr algn="just"/>
            <a:r>
              <a:rPr lang="en-US" sz="2100" dirty="0">
                <a:latin typeface="+mn-lt"/>
              </a:rPr>
              <a:t>Here is a simple exercise to visually and intuitively identified clusters from data. X and Y are two dimensions of interest. </a:t>
            </a:r>
          </a:p>
          <a:p>
            <a:pPr algn="just"/>
            <a:endParaRPr lang="en-US" sz="2100" dirty="0">
              <a:latin typeface="+mn-lt"/>
            </a:endParaRPr>
          </a:p>
          <a:p>
            <a:pPr algn="just"/>
            <a:r>
              <a:rPr lang="en-US" sz="2100" dirty="0">
                <a:latin typeface="+mn-lt"/>
              </a:rPr>
              <a:t>The objective is to determine the number of clusters and the center points (centroid) of those clusters. </a:t>
            </a:r>
          </a:p>
        </p:txBody>
      </p:sp>
      <p:pic>
        <p:nvPicPr>
          <p:cNvPr id="5" name="Picture 4">
            <a:extLst>
              <a:ext uri="{FF2B5EF4-FFF2-40B4-BE49-F238E27FC236}">
                <a16:creationId xmlns:a16="http://schemas.microsoft.com/office/drawing/2014/main" id="{93214F31-BAF6-5E4E-9338-9EE46266E6EB}"/>
              </a:ext>
            </a:extLst>
          </p:cNvPr>
          <p:cNvPicPr>
            <a:picLocks noChangeAspect="1"/>
          </p:cNvPicPr>
          <p:nvPr/>
        </p:nvPicPr>
        <p:blipFill>
          <a:blip r:embed="rId3"/>
          <a:stretch>
            <a:fillRect/>
          </a:stretch>
        </p:blipFill>
        <p:spPr>
          <a:xfrm>
            <a:off x="5076056" y="1049851"/>
            <a:ext cx="3137272" cy="4165600"/>
          </a:xfrm>
          <a:prstGeom prst="rect">
            <a:avLst/>
          </a:prstGeom>
        </p:spPr>
      </p:pic>
    </p:spTree>
    <p:extLst>
      <p:ext uri="{BB962C8B-B14F-4D97-AF65-F5344CB8AC3E}">
        <p14:creationId xmlns:p14="http://schemas.microsoft.com/office/powerpoint/2010/main" val="95062332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62074"/>
          </a:xfrm>
        </p:spPr>
        <p:txBody>
          <a:bodyPr vert="horz" wrap="square" lIns="91440" tIns="45720" rIns="91440" bIns="45720" numCol="1" anchor="ctr" anchorCtr="0" compatLnSpc="1">
            <a:prstTxWarp prst="textNoShape">
              <a:avLst/>
            </a:prstTxWarp>
            <a:normAutofit fontScale="90000"/>
          </a:bodyPr>
          <a:lstStyle/>
          <a:p>
            <a:r>
              <a:rPr lang="en-US" b="1" dirty="0"/>
              <a:t>Clustering Exercise</a:t>
            </a:r>
          </a:p>
        </p:txBody>
      </p:sp>
      <p:sp>
        <p:nvSpPr>
          <p:cNvPr id="4" name="TextBox 3">
            <a:extLst>
              <a:ext uri="{FF2B5EF4-FFF2-40B4-BE49-F238E27FC236}">
                <a16:creationId xmlns:a16="http://schemas.microsoft.com/office/drawing/2014/main" id="{E478AD8E-BFE4-AC42-9DAF-7A93CA4B8EC4}"/>
              </a:ext>
            </a:extLst>
          </p:cNvPr>
          <p:cNvSpPr txBox="1"/>
          <p:nvPr/>
        </p:nvSpPr>
        <p:spPr bwMode="auto">
          <a:xfrm>
            <a:off x="323528" y="836712"/>
            <a:ext cx="4752528" cy="4943266"/>
          </a:xfrm>
          <a:prstGeom prst="rect">
            <a:avLst/>
          </a:prstGeom>
          <a:noFill/>
          <a:ln>
            <a:noFill/>
          </a:ln>
        </p:spPr>
        <p:txBody>
          <a:bodyPr vert="horz" wrap="square" lIns="91440" tIns="45720" rIns="91440" bIns="45720" numCol="1" rtlCol="0" anchor="t" anchorCtr="0" compatLnSpc="1">
            <a:prstTxWarp prst="textNoShape">
              <a:avLst/>
            </a:prstTxWarp>
            <a:normAutofit/>
          </a:bodyPr>
          <a:lstStyle/>
          <a:p>
            <a:pPr marL="342900" indent="-342900" algn="just">
              <a:lnSpc>
                <a:spcPct val="90000"/>
              </a:lnSpc>
              <a:spcBef>
                <a:spcPct val="20000"/>
              </a:spcBef>
              <a:buFont typeface="Arial" panose="020B0604020202020204" pitchFamily="34" charset="0"/>
              <a:buChar char="•"/>
            </a:pPr>
            <a:r>
              <a:rPr lang="en-US" sz="2000" dirty="0">
                <a:latin typeface="+mn-lt"/>
                <a:cs typeface="+mn-cs"/>
              </a:rPr>
              <a:t>A scatter plot of 10 data points in 2 dimensions shows them distributed randomly. </a:t>
            </a:r>
          </a:p>
          <a:p>
            <a:pPr marL="342900" indent="-342900" algn="just">
              <a:lnSpc>
                <a:spcPct val="90000"/>
              </a:lnSpc>
              <a:spcBef>
                <a:spcPct val="20000"/>
              </a:spcBef>
              <a:buFont typeface="Arial" panose="020B0604020202020204" pitchFamily="34" charset="0"/>
              <a:buChar char="•"/>
            </a:pPr>
            <a:r>
              <a:rPr lang="en-US" sz="2000" dirty="0">
                <a:latin typeface="+mn-lt"/>
                <a:cs typeface="+mn-cs"/>
              </a:rPr>
              <a:t>The points are distributed randomly enough that it could be considered as one cluster. The circle would represent the </a:t>
            </a:r>
            <a:r>
              <a:rPr lang="en-US" sz="2000" b="1" dirty="0">
                <a:latin typeface="+mn-lt"/>
                <a:cs typeface="+mn-cs"/>
              </a:rPr>
              <a:t>central point (centroid) </a:t>
            </a:r>
            <a:r>
              <a:rPr lang="en-US" sz="2000" dirty="0">
                <a:latin typeface="+mn-lt"/>
                <a:cs typeface="+mn-cs"/>
              </a:rPr>
              <a:t>of these points </a:t>
            </a:r>
          </a:p>
          <a:p>
            <a:pPr marL="342900" indent="-342900" algn="just">
              <a:lnSpc>
                <a:spcPct val="90000"/>
              </a:lnSpc>
              <a:spcBef>
                <a:spcPct val="20000"/>
              </a:spcBef>
              <a:buFont typeface="Arial" panose="020B0604020202020204" pitchFamily="34" charset="0"/>
              <a:buChar char="•"/>
            </a:pPr>
            <a:r>
              <a:rPr lang="en-US" sz="2000" dirty="0">
                <a:latin typeface="+mn-lt"/>
                <a:cs typeface="+mn-cs"/>
              </a:rPr>
              <a:t>However, there is a big difference between the points (2,6) and (8,3). So, this data could be broken into two clusters. </a:t>
            </a:r>
          </a:p>
          <a:p>
            <a:pPr marL="342900" indent="-342900" algn="just">
              <a:lnSpc>
                <a:spcPct val="90000"/>
              </a:lnSpc>
              <a:spcBef>
                <a:spcPct val="20000"/>
              </a:spcBef>
              <a:buFont typeface="Arial" panose="020B0604020202020204" pitchFamily="34" charset="0"/>
              <a:buChar char="•"/>
            </a:pPr>
            <a:r>
              <a:rPr lang="en-US" sz="2000" dirty="0">
                <a:latin typeface="+mn-lt"/>
                <a:cs typeface="+mn-cs"/>
              </a:rPr>
              <a:t>The three points at the bottom right could form one cluster and the other seven could form the other cluster (next slide), where circle would be new centroid. </a:t>
            </a:r>
          </a:p>
          <a:p>
            <a:pPr marL="342900" indent="-342900" algn="just">
              <a:lnSpc>
                <a:spcPct val="90000"/>
              </a:lnSpc>
              <a:spcBef>
                <a:spcPct val="20000"/>
              </a:spcBef>
              <a:buFont typeface="Arial" panose="020B0604020202020204" pitchFamily="34" charset="0"/>
              <a:buChar char="•"/>
            </a:pPr>
            <a:endParaRPr lang="en-US" sz="2000" dirty="0">
              <a:latin typeface="+mn-lt"/>
              <a:cs typeface="+mn-cs"/>
            </a:endParaRPr>
          </a:p>
          <a:p>
            <a:pPr marL="342900" indent="-342900">
              <a:lnSpc>
                <a:spcPct val="90000"/>
              </a:lnSpc>
              <a:spcBef>
                <a:spcPct val="20000"/>
              </a:spcBef>
              <a:buFont typeface="Arial" panose="020B0604020202020204" pitchFamily="34" charset="0"/>
              <a:buChar char="•"/>
            </a:pPr>
            <a:endParaRPr lang="en-US" sz="2000" dirty="0">
              <a:latin typeface="+mn-lt"/>
              <a:cs typeface="+mn-cs"/>
            </a:endParaRPr>
          </a:p>
        </p:txBody>
      </p:sp>
      <p:pic>
        <p:nvPicPr>
          <p:cNvPr id="6" name="Picture 5" descr="Chart, scatter chart&#10;&#10;Description automatically generated">
            <a:extLst>
              <a:ext uri="{FF2B5EF4-FFF2-40B4-BE49-F238E27FC236}">
                <a16:creationId xmlns:a16="http://schemas.microsoft.com/office/drawing/2014/main" id="{9976CB67-E7A5-B94B-AB7A-6FDBFBB10662}"/>
              </a:ext>
            </a:extLst>
          </p:cNvPr>
          <p:cNvPicPr>
            <a:picLocks noChangeAspect="1"/>
          </p:cNvPicPr>
          <p:nvPr/>
        </p:nvPicPr>
        <p:blipFill>
          <a:blip r:embed="rId3"/>
          <a:stretch>
            <a:fillRect/>
          </a:stretch>
        </p:blipFill>
        <p:spPr>
          <a:xfrm>
            <a:off x="5076056" y="908720"/>
            <a:ext cx="3744416" cy="4680521"/>
          </a:xfrm>
          <a:prstGeom prst="rect">
            <a:avLst/>
          </a:prstGeom>
          <a:noFill/>
        </p:spPr>
      </p:pic>
    </p:spTree>
    <p:extLst>
      <p:ext uri="{BB962C8B-B14F-4D97-AF65-F5344CB8AC3E}">
        <p14:creationId xmlns:p14="http://schemas.microsoft.com/office/powerpoint/2010/main" val="112720900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62074"/>
          </a:xfrm>
        </p:spPr>
        <p:txBody>
          <a:bodyPr vert="horz" wrap="square" lIns="91440" tIns="45720" rIns="91440" bIns="45720" numCol="1" anchor="ctr" anchorCtr="0" compatLnSpc="1">
            <a:prstTxWarp prst="textNoShape">
              <a:avLst/>
            </a:prstTxWarp>
            <a:normAutofit fontScale="90000"/>
          </a:bodyPr>
          <a:lstStyle/>
          <a:p>
            <a:r>
              <a:rPr lang="en-US" b="1" dirty="0"/>
              <a:t>Clustering Exercise</a:t>
            </a:r>
          </a:p>
        </p:txBody>
      </p:sp>
      <p:sp>
        <p:nvSpPr>
          <p:cNvPr id="4" name="TextBox 3">
            <a:extLst>
              <a:ext uri="{FF2B5EF4-FFF2-40B4-BE49-F238E27FC236}">
                <a16:creationId xmlns:a16="http://schemas.microsoft.com/office/drawing/2014/main" id="{E478AD8E-BFE4-AC42-9DAF-7A93CA4B8EC4}"/>
              </a:ext>
            </a:extLst>
          </p:cNvPr>
          <p:cNvSpPr txBox="1"/>
          <p:nvPr/>
        </p:nvSpPr>
        <p:spPr bwMode="auto">
          <a:xfrm>
            <a:off x="442528" y="934007"/>
            <a:ext cx="8229600" cy="1198849"/>
          </a:xfrm>
          <a:prstGeom prst="rect">
            <a:avLst/>
          </a:prstGeom>
          <a:noFill/>
          <a:ln>
            <a:noFill/>
          </a:ln>
        </p:spPr>
        <p:txBody>
          <a:bodyPr vert="horz" wrap="square" lIns="91440" tIns="45720" rIns="91440" bIns="45720" numCol="1" rtlCol="0" anchor="t" anchorCtr="0" compatLnSpc="1">
            <a:prstTxWarp prst="textNoShape">
              <a:avLst/>
            </a:prstTxWarp>
            <a:normAutofit/>
          </a:bodyPr>
          <a:lstStyle/>
          <a:p>
            <a:pPr marL="342900" indent="-342900" algn="just">
              <a:lnSpc>
                <a:spcPct val="90000"/>
              </a:lnSpc>
              <a:spcBef>
                <a:spcPct val="20000"/>
              </a:spcBef>
              <a:buFont typeface="Arial" panose="020B0604020202020204" pitchFamily="34" charset="0"/>
              <a:buChar char="•"/>
            </a:pPr>
            <a:r>
              <a:rPr lang="en-US" sz="2000" dirty="0">
                <a:latin typeface="+mn-lt"/>
                <a:cs typeface="+mn-cs"/>
              </a:rPr>
              <a:t>The bigger cluster seems too far apart. So, it seems like the four point (4,7), (5,7), (5,6) &amp; (6,6) on the top will form a separate cluster. The three cluster would look like the figure right. </a:t>
            </a:r>
          </a:p>
        </p:txBody>
      </p:sp>
      <p:pic>
        <p:nvPicPr>
          <p:cNvPr id="3" name="Picture 2">
            <a:extLst>
              <a:ext uri="{FF2B5EF4-FFF2-40B4-BE49-F238E27FC236}">
                <a16:creationId xmlns:a16="http://schemas.microsoft.com/office/drawing/2014/main" id="{3CE561C9-17C3-1B4E-B6D4-23B6EF33069C}"/>
              </a:ext>
            </a:extLst>
          </p:cNvPr>
          <p:cNvPicPr>
            <a:picLocks noChangeAspect="1"/>
          </p:cNvPicPr>
          <p:nvPr/>
        </p:nvPicPr>
        <p:blipFill>
          <a:blip r:embed="rId3"/>
          <a:stretch>
            <a:fillRect/>
          </a:stretch>
        </p:blipFill>
        <p:spPr>
          <a:xfrm>
            <a:off x="442528" y="1988840"/>
            <a:ext cx="4104456" cy="3672408"/>
          </a:xfrm>
          <a:prstGeom prst="rect">
            <a:avLst/>
          </a:prstGeom>
        </p:spPr>
      </p:pic>
      <p:pic>
        <p:nvPicPr>
          <p:cNvPr id="5" name="Picture 4">
            <a:extLst>
              <a:ext uri="{FF2B5EF4-FFF2-40B4-BE49-F238E27FC236}">
                <a16:creationId xmlns:a16="http://schemas.microsoft.com/office/drawing/2014/main" id="{B8EDDEFF-B780-A343-B622-B43673FE1EF0}"/>
              </a:ext>
            </a:extLst>
          </p:cNvPr>
          <p:cNvPicPr>
            <a:picLocks noChangeAspect="1"/>
          </p:cNvPicPr>
          <p:nvPr/>
        </p:nvPicPr>
        <p:blipFill>
          <a:blip r:embed="rId4"/>
          <a:stretch>
            <a:fillRect/>
          </a:stretch>
        </p:blipFill>
        <p:spPr>
          <a:xfrm>
            <a:off x="4788024" y="1988840"/>
            <a:ext cx="4125144" cy="3672408"/>
          </a:xfrm>
          <a:prstGeom prst="rect">
            <a:avLst/>
          </a:prstGeom>
        </p:spPr>
      </p:pic>
    </p:spTree>
    <p:extLst>
      <p:ext uri="{BB962C8B-B14F-4D97-AF65-F5344CB8AC3E}">
        <p14:creationId xmlns:p14="http://schemas.microsoft.com/office/powerpoint/2010/main" val="316362298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3204" y="260648"/>
            <a:ext cx="8229600" cy="706090"/>
          </a:xfrm>
        </p:spPr>
        <p:txBody>
          <a:bodyPr/>
          <a:lstStyle/>
          <a:p>
            <a:r>
              <a:rPr lang="en-US" sz="3200" b="1" dirty="0"/>
              <a:t>Cluster Exercise - Solution</a:t>
            </a:r>
          </a:p>
        </p:txBody>
      </p:sp>
      <p:sp>
        <p:nvSpPr>
          <p:cNvPr id="6" name="TextBox 5">
            <a:extLst>
              <a:ext uri="{FF2B5EF4-FFF2-40B4-BE49-F238E27FC236}">
                <a16:creationId xmlns:a16="http://schemas.microsoft.com/office/drawing/2014/main" id="{25B67753-4F5D-0543-B200-4E7903757C6B}"/>
              </a:ext>
            </a:extLst>
          </p:cNvPr>
          <p:cNvSpPr txBox="1"/>
          <p:nvPr/>
        </p:nvSpPr>
        <p:spPr bwMode="auto">
          <a:xfrm>
            <a:off x="369539" y="1355102"/>
            <a:ext cx="4294820" cy="4176464"/>
          </a:xfrm>
          <a:prstGeom prst="rect">
            <a:avLst/>
          </a:prstGeom>
          <a:noFill/>
          <a:ln>
            <a:noFill/>
          </a:ln>
        </p:spPr>
        <p:txBody>
          <a:bodyPr vert="horz" wrap="square" lIns="91440" tIns="45720" rIns="91440" bIns="45720" numCol="1" rtlCol="0" anchor="t" anchorCtr="0" compatLnSpc="1">
            <a:prstTxWarp prst="textNoShape">
              <a:avLst/>
            </a:prstTxWarp>
            <a:normAutofit/>
          </a:bodyPr>
          <a:lstStyle/>
          <a:p>
            <a:pPr marL="342900" indent="-342900" algn="just">
              <a:lnSpc>
                <a:spcPct val="90000"/>
              </a:lnSpc>
              <a:spcBef>
                <a:spcPct val="20000"/>
              </a:spcBef>
              <a:buFont typeface="Arial" panose="020B0604020202020204" pitchFamily="34" charset="0"/>
              <a:buChar char="•"/>
            </a:pPr>
            <a:r>
              <a:rPr lang="en-US" sz="2000" dirty="0">
                <a:latin typeface="+mn-lt"/>
                <a:cs typeface="+mn-cs"/>
              </a:rPr>
              <a:t>The exercise has three clusters. </a:t>
            </a:r>
          </a:p>
          <a:p>
            <a:pPr marL="342900" indent="-342900" algn="just">
              <a:lnSpc>
                <a:spcPct val="90000"/>
              </a:lnSpc>
              <a:spcBef>
                <a:spcPct val="20000"/>
              </a:spcBef>
              <a:buFont typeface="Arial" panose="020B0604020202020204" pitchFamily="34" charset="0"/>
              <a:buChar char="•"/>
            </a:pPr>
            <a:endParaRPr lang="en-US" sz="2000" dirty="0">
              <a:latin typeface="+mn-lt"/>
              <a:cs typeface="+mn-cs"/>
            </a:endParaRPr>
          </a:p>
          <a:p>
            <a:pPr marL="342900" indent="-342900" algn="just">
              <a:lnSpc>
                <a:spcPct val="90000"/>
              </a:lnSpc>
              <a:spcBef>
                <a:spcPct val="20000"/>
              </a:spcBef>
              <a:buFont typeface="Arial" panose="020B0604020202020204" pitchFamily="34" charset="0"/>
              <a:buChar char="•"/>
            </a:pPr>
            <a:r>
              <a:rPr lang="en-US" sz="2000" dirty="0">
                <a:latin typeface="+mn-lt"/>
                <a:cs typeface="+mn-cs"/>
              </a:rPr>
              <a:t>The cluster on the right is far from the other two clusters. </a:t>
            </a:r>
          </a:p>
          <a:p>
            <a:pPr marL="342900" indent="-342900" algn="just">
              <a:lnSpc>
                <a:spcPct val="90000"/>
              </a:lnSpc>
              <a:spcBef>
                <a:spcPct val="20000"/>
              </a:spcBef>
              <a:buFont typeface="Arial" panose="020B0604020202020204" pitchFamily="34" charset="0"/>
              <a:buChar char="•"/>
            </a:pPr>
            <a:endParaRPr lang="en-US" sz="2000" dirty="0">
              <a:latin typeface="+mn-lt"/>
              <a:cs typeface="+mn-cs"/>
            </a:endParaRPr>
          </a:p>
          <a:p>
            <a:pPr marL="342900" indent="-342900" algn="just">
              <a:lnSpc>
                <a:spcPct val="90000"/>
              </a:lnSpc>
              <a:spcBef>
                <a:spcPct val="20000"/>
              </a:spcBef>
              <a:buFont typeface="Arial" panose="020B0604020202020204" pitchFamily="34" charset="0"/>
              <a:buChar char="•"/>
            </a:pPr>
            <a:r>
              <a:rPr lang="en-US" sz="2000" dirty="0">
                <a:latin typeface="+mn-lt"/>
                <a:cs typeface="+mn-cs"/>
              </a:rPr>
              <a:t>However, its centroid is not too close to all the data points. </a:t>
            </a:r>
          </a:p>
          <a:p>
            <a:pPr marL="342900" indent="-342900" algn="just">
              <a:lnSpc>
                <a:spcPct val="90000"/>
              </a:lnSpc>
              <a:spcBef>
                <a:spcPct val="20000"/>
              </a:spcBef>
              <a:buFont typeface="Arial" panose="020B0604020202020204" pitchFamily="34" charset="0"/>
              <a:buChar char="•"/>
            </a:pPr>
            <a:endParaRPr lang="en-US" sz="2000" dirty="0">
              <a:latin typeface="+mn-lt"/>
              <a:cs typeface="+mn-cs"/>
            </a:endParaRPr>
          </a:p>
          <a:p>
            <a:pPr marL="342900" indent="-342900" algn="just">
              <a:lnSpc>
                <a:spcPct val="90000"/>
              </a:lnSpc>
              <a:spcBef>
                <a:spcPct val="20000"/>
              </a:spcBef>
              <a:buFont typeface="Arial" panose="020B0604020202020204" pitchFamily="34" charset="0"/>
              <a:buChar char="•"/>
            </a:pPr>
            <a:r>
              <a:rPr lang="en-US" sz="2000" dirty="0">
                <a:latin typeface="+mn-lt"/>
                <a:cs typeface="+mn-cs"/>
              </a:rPr>
              <a:t>The cluster at the top looks very tight-fitting, with a nice centroid. The third cluster, at the left, is spread out and may not be of much useful</a:t>
            </a:r>
          </a:p>
        </p:txBody>
      </p:sp>
      <p:pic>
        <p:nvPicPr>
          <p:cNvPr id="7" name="Picture 6">
            <a:extLst>
              <a:ext uri="{FF2B5EF4-FFF2-40B4-BE49-F238E27FC236}">
                <a16:creationId xmlns:a16="http://schemas.microsoft.com/office/drawing/2014/main" id="{049C286B-1EAA-5E47-91B2-4CD3586609D0}"/>
              </a:ext>
            </a:extLst>
          </p:cNvPr>
          <p:cNvPicPr>
            <a:picLocks noChangeAspect="1"/>
          </p:cNvPicPr>
          <p:nvPr/>
        </p:nvPicPr>
        <p:blipFill>
          <a:blip r:embed="rId3"/>
          <a:stretch>
            <a:fillRect/>
          </a:stretch>
        </p:blipFill>
        <p:spPr>
          <a:xfrm>
            <a:off x="4624097" y="1326434"/>
            <a:ext cx="4125144" cy="3974774"/>
          </a:xfrm>
          <a:prstGeom prst="rect">
            <a:avLst/>
          </a:prstGeom>
        </p:spPr>
      </p:pic>
    </p:spTree>
    <p:extLst>
      <p:ext uri="{BB962C8B-B14F-4D97-AF65-F5344CB8AC3E}">
        <p14:creationId xmlns:p14="http://schemas.microsoft.com/office/powerpoint/2010/main" val="101007829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3204" y="260648"/>
            <a:ext cx="8229600" cy="706090"/>
          </a:xfrm>
        </p:spPr>
        <p:txBody>
          <a:bodyPr/>
          <a:lstStyle/>
          <a:p>
            <a:r>
              <a:rPr lang="en-US" sz="3200" b="1" dirty="0"/>
              <a:t>K-Means Clustering</a:t>
            </a:r>
          </a:p>
        </p:txBody>
      </p:sp>
      <p:sp>
        <p:nvSpPr>
          <p:cNvPr id="6" name="TextBox 5">
            <a:extLst>
              <a:ext uri="{FF2B5EF4-FFF2-40B4-BE49-F238E27FC236}">
                <a16:creationId xmlns:a16="http://schemas.microsoft.com/office/drawing/2014/main" id="{E1C8A9C2-FC60-374B-9AD0-AE8A970A5932}"/>
              </a:ext>
            </a:extLst>
          </p:cNvPr>
          <p:cNvSpPr txBox="1"/>
          <p:nvPr/>
        </p:nvSpPr>
        <p:spPr>
          <a:xfrm>
            <a:off x="493204" y="968563"/>
            <a:ext cx="3934780" cy="4708981"/>
          </a:xfrm>
          <a:prstGeom prst="rect">
            <a:avLst/>
          </a:prstGeom>
          <a:noFill/>
        </p:spPr>
        <p:txBody>
          <a:bodyPr wrap="square" rtlCol="0">
            <a:spAutoFit/>
          </a:bodyPr>
          <a:lstStyle/>
          <a:p>
            <a:pPr algn="just"/>
            <a:r>
              <a:rPr lang="en-US" sz="2000" dirty="0">
                <a:latin typeface="+mn-lt"/>
              </a:rPr>
              <a:t>K-means is the most popular clustering algorithm. It iteratively computes the clusters and their centroids. </a:t>
            </a:r>
          </a:p>
          <a:p>
            <a:pPr algn="just"/>
            <a:endParaRPr lang="en-US" sz="2000" dirty="0">
              <a:latin typeface="+mn-lt"/>
            </a:endParaRPr>
          </a:p>
          <a:p>
            <a:pPr algn="just"/>
            <a:r>
              <a:rPr lang="en-US" sz="2000" dirty="0">
                <a:latin typeface="+mn-lt"/>
              </a:rPr>
              <a:t>It is a top-down approach to clustering starting with a given number of K clusters, say 3 clusters; thus, three random centroids will be created as starting point of the centers of three clusters </a:t>
            </a:r>
          </a:p>
          <a:p>
            <a:pPr algn="just"/>
            <a:endParaRPr lang="en-US" sz="2000" dirty="0">
              <a:latin typeface="+mn-lt"/>
            </a:endParaRPr>
          </a:p>
          <a:p>
            <a:pPr algn="just"/>
            <a:r>
              <a:rPr lang="en-US" sz="2000" dirty="0">
                <a:latin typeface="+mn-lt"/>
              </a:rPr>
              <a:t>The circles are initial cluster centroid</a:t>
            </a:r>
            <a:endParaRPr lang="en-US" sz="2100" dirty="0">
              <a:latin typeface="+mn-lt"/>
            </a:endParaRPr>
          </a:p>
        </p:txBody>
      </p:sp>
      <p:pic>
        <p:nvPicPr>
          <p:cNvPr id="3" name="Picture 2">
            <a:extLst>
              <a:ext uri="{FF2B5EF4-FFF2-40B4-BE49-F238E27FC236}">
                <a16:creationId xmlns:a16="http://schemas.microsoft.com/office/drawing/2014/main" id="{35C673BC-8FCF-684A-9E4B-CF99F5CACCBA}"/>
              </a:ext>
            </a:extLst>
          </p:cNvPr>
          <p:cNvPicPr>
            <a:picLocks noChangeAspect="1"/>
          </p:cNvPicPr>
          <p:nvPr/>
        </p:nvPicPr>
        <p:blipFill>
          <a:blip r:embed="rId3"/>
          <a:stretch>
            <a:fillRect/>
          </a:stretch>
        </p:blipFill>
        <p:spPr>
          <a:xfrm>
            <a:off x="4499992" y="1075630"/>
            <a:ext cx="4428492" cy="4513610"/>
          </a:xfrm>
          <a:prstGeom prst="rect">
            <a:avLst/>
          </a:prstGeom>
        </p:spPr>
      </p:pic>
    </p:spTree>
    <p:extLst>
      <p:ext uri="{BB962C8B-B14F-4D97-AF65-F5344CB8AC3E}">
        <p14:creationId xmlns:p14="http://schemas.microsoft.com/office/powerpoint/2010/main" val="353768854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3204" y="260648"/>
            <a:ext cx="8229600" cy="706090"/>
          </a:xfrm>
        </p:spPr>
        <p:txBody>
          <a:bodyPr/>
          <a:lstStyle/>
          <a:p>
            <a:r>
              <a:rPr lang="en-US" sz="3200" b="1" dirty="0"/>
              <a:t>Steps of K-Means Clustering</a:t>
            </a:r>
          </a:p>
        </p:txBody>
      </p:sp>
      <p:sp>
        <p:nvSpPr>
          <p:cNvPr id="6" name="TextBox 5">
            <a:extLst>
              <a:ext uri="{FF2B5EF4-FFF2-40B4-BE49-F238E27FC236}">
                <a16:creationId xmlns:a16="http://schemas.microsoft.com/office/drawing/2014/main" id="{E1C8A9C2-FC60-374B-9AD0-AE8A970A5932}"/>
              </a:ext>
            </a:extLst>
          </p:cNvPr>
          <p:cNvSpPr txBox="1"/>
          <p:nvPr/>
        </p:nvSpPr>
        <p:spPr>
          <a:xfrm>
            <a:off x="486037" y="1196752"/>
            <a:ext cx="3934780" cy="4708981"/>
          </a:xfrm>
          <a:prstGeom prst="rect">
            <a:avLst/>
          </a:prstGeom>
          <a:noFill/>
        </p:spPr>
        <p:txBody>
          <a:bodyPr wrap="square" rtlCol="0">
            <a:spAutoFit/>
          </a:bodyPr>
          <a:lstStyle/>
          <a:p>
            <a:pPr algn="just"/>
            <a:r>
              <a:rPr lang="en-US" sz="2000" b="1" dirty="0">
                <a:latin typeface="+mn-lt"/>
              </a:rPr>
              <a:t>Step 1: </a:t>
            </a:r>
          </a:p>
          <a:p>
            <a:pPr marL="342900" indent="-342900" algn="just">
              <a:buFont typeface="Arial" panose="020B0604020202020204" pitchFamily="34" charset="0"/>
              <a:buChar char="•"/>
            </a:pPr>
            <a:r>
              <a:rPr lang="en-US" sz="2000" dirty="0">
                <a:latin typeface="+mn-lt"/>
              </a:rPr>
              <a:t>For a data point, distance values will be from each of the three centroids. </a:t>
            </a:r>
          </a:p>
          <a:p>
            <a:pPr marL="342900" indent="-342900" algn="just">
              <a:buFont typeface="Arial" panose="020B0604020202020204" pitchFamily="34" charset="0"/>
              <a:buChar char="•"/>
            </a:pPr>
            <a:r>
              <a:rPr lang="en-US" sz="2000" dirty="0">
                <a:latin typeface="+mn-lt"/>
              </a:rPr>
              <a:t>The data point will be assigned to the cluster with the shortest distance to the centroid. </a:t>
            </a:r>
          </a:p>
          <a:p>
            <a:pPr marL="342900" indent="-342900" algn="just">
              <a:buFont typeface="Arial" panose="020B0604020202020204" pitchFamily="34" charset="0"/>
              <a:buChar char="•"/>
            </a:pPr>
            <a:r>
              <a:rPr lang="en-US" sz="2000" dirty="0">
                <a:latin typeface="+mn-lt"/>
              </a:rPr>
              <a:t>All data points will thus be assigned to one data point or the other. </a:t>
            </a:r>
          </a:p>
          <a:p>
            <a:pPr marL="342900" indent="-342900" algn="just">
              <a:buFont typeface="Arial" panose="020B0604020202020204" pitchFamily="34" charset="0"/>
              <a:buChar char="•"/>
            </a:pPr>
            <a:r>
              <a:rPr lang="en-US" sz="2000" dirty="0">
                <a:latin typeface="+mn-lt"/>
              </a:rPr>
              <a:t>The arrow from each data element show the centroid that the point is assigned to</a:t>
            </a:r>
          </a:p>
          <a:p>
            <a:pPr algn="just"/>
            <a:endParaRPr lang="en-US" sz="2000" dirty="0">
              <a:latin typeface="+mn-lt"/>
            </a:endParaRPr>
          </a:p>
        </p:txBody>
      </p:sp>
      <p:pic>
        <p:nvPicPr>
          <p:cNvPr id="4" name="Picture 3">
            <a:extLst>
              <a:ext uri="{FF2B5EF4-FFF2-40B4-BE49-F238E27FC236}">
                <a16:creationId xmlns:a16="http://schemas.microsoft.com/office/drawing/2014/main" id="{78FF51CA-4BEF-6B46-B5A4-C05831C6595E}"/>
              </a:ext>
            </a:extLst>
          </p:cNvPr>
          <p:cNvPicPr>
            <a:picLocks noChangeAspect="1"/>
          </p:cNvPicPr>
          <p:nvPr/>
        </p:nvPicPr>
        <p:blipFill>
          <a:blip r:embed="rId3"/>
          <a:stretch>
            <a:fillRect/>
          </a:stretch>
        </p:blipFill>
        <p:spPr>
          <a:xfrm>
            <a:off x="4427984" y="1340768"/>
            <a:ext cx="4392488" cy="4176464"/>
          </a:xfrm>
          <a:prstGeom prst="rect">
            <a:avLst/>
          </a:prstGeom>
        </p:spPr>
      </p:pic>
    </p:spTree>
    <p:extLst>
      <p:ext uri="{BB962C8B-B14F-4D97-AF65-F5344CB8AC3E}">
        <p14:creationId xmlns:p14="http://schemas.microsoft.com/office/powerpoint/2010/main" val="143820698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3204" y="260648"/>
            <a:ext cx="8229600" cy="706090"/>
          </a:xfrm>
        </p:spPr>
        <p:txBody>
          <a:bodyPr/>
          <a:lstStyle/>
          <a:p>
            <a:r>
              <a:rPr lang="en-US" sz="3200" b="1" dirty="0"/>
              <a:t>Steps of K-Means Clustering</a:t>
            </a:r>
          </a:p>
        </p:txBody>
      </p:sp>
      <p:sp>
        <p:nvSpPr>
          <p:cNvPr id="6" name="TextBox 5">
            <a:extLst>
              <a:ext uri="{FF2B5EF4-FFF2-40B4-BE49-F238E27FC236}">
                <a16:creationId xmlns:a16="http://schemas.microsoft.com/office/drawing/2014/main" id="{E1C8A9C2-FC60-374B-9AD0-AE8A970A5932}"/>
              </a:ext>
            </a:extLst>
          </p:cNvPr>
          <p:cNvSpPr txBox="1"/>
          <p:nvPr/>
        </p:nvSpPr>
        <p:spPr>
          <a:xfrm>
            <a:off x="492257" y="1358077"/>
            <a:ext cx="3934780" cy="3477875"/>
          </a:xfrm>
          <a:prstGeom prst="rect">
            <a:avLst/>
          </a:prstGeom>
          <a:noFill/>
        </p:spPr>
        <p:txBody>
          <a:bodyPr wrap="square" rtlCol="0">
            <a:spAutoFit/>
          </a:bodyPr>
          <a:lstStyle/>
          <a:p>
            <a:pPr algn="just"/>
            <a:r>
              <a:rPr lang="en-US" sz="2000" b="1" dirty="0">
                <a:latin typeface="+mn-lt"/>
              </a:rPr>
              <a:t>Step 2: </a:t>
            </a:r>
          </a:p>
          <a:p>
            <a:pPr marL="342900" indent="-342900" algn="just">
              <a:buFont typeface="Arial" panose="020B0604020202020204" pitchFamily="34" charset="0"/>
              <a:buChar char="•"/>
            </a:pPr>
            <a:r>
              <a:rPr lang="en-US" sz="2000" dirty="0">
                <a:latin typeface="+mn-lt"/>
              </a:rPr>
              <a:t>The centroid for each cluster will now be recalculated such that it is closest to all the data points allocated to that cluster </a:t>
            </a:r>
          </a:p>
          <a:p>
            <a:pPr marL="342900" indent="-342900" algn="just">
              <a:buFont typeface="Arial" panose="020B0604020202020204" pitchFamily="34" charset="0"/>
              <a:buChar char="•"/>
            </a:pPr>
            <a:endParaRPr lang="en-US" sz="2000" dirty="0">
              <a:latin typeface="+mn-lt"/>
            </a:endParaRPr>
          </a:p>
          <a:p>
            <a:pPr marL="342900" indent="-342900" algn="just">
              <a:buFont typeface="Arial" panose="020B0604020202020204" pitchFamily="34" charset="0"/>
              <a:buChar char="•"/>
            </a:pPr>
            <a:r>
              <a:rPr lang="en-US" sz="2000" dirty="0">
                <a:latin typeface="+mn-lt"/>
              </a:rPr>
              <a:t>The dashed arrows show the centroids being moved from their old (shaded) values to the revised new values </a:t>
            </a:r>
          </a:p>
          <a:p>
            <a:pPr algn="just"/>
            <a:endParaRPr lang="en-US" sz="2000" dirty="0">
              <a:latin typeface="+mn-lt"/>
            </a:endParaRPr>
          </a:p>
        </p:txBody>
      </p:sp>
      <p:pic>
        <p:nvPicPr>
          <p:cNvPr id="3" name="Picture 2">
            <a:extLst>
              <a:ext uri="{FF2B5EF4-FFF2-40B4-BE49-F238E27FC236}">
                <a16:creationId xmlns:a16="http://schemas.microsoft.com/office/drawing/2014/main" id="{6A217694-FA1B-4F4F-A482-03D100EBD1C5}"/>
              </a:ext>
            </a:extLst>
          </p:cNvPr>
          <p:cNvPicPr>
            <a:picLocks noChangeAspect="1"/>
          </p:cNvPicPr>
          <p:nvPr/>
        </p:nvPicPr>
        <p:blipFill>
          <a:blip r:embed="rId3"/>
          <a:stretch>
            <a:fillRect/>
          </a:stretch>
        </p:blipFill>
        <p:spPr>
          <a:xfrm>
            <a:off x="4427037" y="1196752"/>
            <a:ext cx="4465444" cy="4303171"/>
          </a:xfrm>
          <a:prstGeom prst="rect">
            <a:avLst/>
          </a:prstGeom>
        </p:spPr>
      </p:pic>
    </p:spTree>
    <p:extLst>
      <p:ext uri="{BB962C8B-B14F-4D97-AF65-F5344CB8AC3E}">
        <p14:creationId xmlns:p14="http://schemas.microsoft.com/office/powerpoint/2010/main" val="75879455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3204" y="260648"/>
            <a:ext cx="8229600" cy="706090"/>
          </a:xfrm>
        </p:spPr>
        <p:txBody>
          <a:bodyPr/>
          <a:lstStyle/>
          <a:p>
            <a:r>
              <a:rPr lang="en-US" sz="3200" b="1" dirty="0"/>
              <a:t>Steps of K-Means Clustering</a:t>
            </a:r>
          </a:p>
        </p:txBody>
      </p:sp>
      <p:sp>
        <p:nvSpPr>
          <p:cNvPr id="6" name="TextBox 5">
            <a:extLst>
              <a:ext uri="{FF2B5EF4-FFF2-40B4-BE49-F238E27FC236}">
                <a16:creationId xmlns:a16="http://schemas.microsoft.com/office/drawing/2014/main" id="{E1C8A9C2-FC60-374B-9AD0-AE8A970A5932}"/>
              </a:ext>
            </a:extLst>
          </p:cNvPr>
          <p:cNvSpPr txBox="1"/>
          <p:nvPr/>
        </p:nvSpPr>
        <p:spPr>
          <a:xfrm>
            <a:off x="421196" y="692696"/>
            <a:ext cx="4582852" cy="5109091"/>
          </a:xfrm>
          <a:prstGeom prst="rect">
            <a:avLst/>
          </a:prstGeom>
          <a:noFill/>
        </p:spPr>
        <p:txBody>
          <a:bodyPr wrap="square" rtlCol="0">
            <a:spAutoFit/>
          </a:bodyPr>
          <a:lstStyle/>
          <a:p>
            <a:pPr algn="just"/>
            <a:r>
              <a:rPr lang="en-US" sz="2000" b="1" dirty="0">
                <a:latin typeface="+mn-lt"/>
              </a:rPr>
              <a:t>Step 3: </a:t>
            </a:r>
          </a:p>
          <a:p>
            <a:pPr marL="342900" indent="-342900" algn="just">
              <a:buFont typeface="Arial" panose="020B0604020202020204" pitchFamily="34" charset="0"/>
              <a:buChar char="•"/>
            </a:pPr>
            <a:r>
              <a:rPr lang="en-US" dirty="0">
                <a:latin typeface="+mn-lt"/>
              </a:rPr>
              <a:t>Once again, data points are newly assigned to the three centroids closest to it </a:t>
            </a:r>
          </a:p>
          <a:p>
            <a:pPr marL="342900" indent="-342900" algn="just">
              <a:buFont typeface="Arial" panose="020B0604020202020204" pitchFamily="34" charset="0"/>
              <a:buChar char="•"/>
            </a:pPr>
            <a:endParaRPr lang="en-US" dirty="0">
              <a:latin typeface="+mn-lt"/>
            </a:endParaRPr>
          </a:p>
          <a:p>
            <a:pPr marL="342900" indent="-342900" algn="just">
              <a:buFont typeface="Arial" panose="020B0604020202020204" pitchFamily="34" charset="0"/>
              <a:buChar char="•"/>
            </a:pPr>
            <a:r>
              <a:rPr lang="en-US" dirty="0">
                <a:latin typeface="+mn-lt"/>
              </a:rPr>
              <a:t>The new centroids will be computed from the data points in the cluster until finally the centroids stabilize in their locations. </a:t>
            </a:r>
          </a:p>
          <a:p>
            <a:pPr marL="342900" indent="-342900" algn="just">
              <a:buFont typeface="Arial" panose="020B0604020202020204" pitchFamily="34" charset="0"/>
              <a:buChar char="•"/>
            </a:pPr>
            <a:endParaRPr lang="en-US" dirty="0">
              <a:latin typeface="+mn-lt"/>
            </a:endParaRPr>
          </a:p>
          <a:p>
            <a:pPr marL="342900" indent="-342900" algn="just">
              <a:buFont typeface="Arial" panose="020B0604020202020204" pitchFamily="34" charset="0"/>
              <a:buChar char="•"/>
            </a:pPr>
            <a:r>
              <a:rPr lang="en-US" dirty="0">
                <a:latin typeface="+mn-lt"/>
              </a:rPr>
              <a:t>These are the three clusters computed by the K-means algorithm</a:t>
            </a:r>
          </a:p>
          <a:p>
            <a:pPr marL="342900" indent="-342900" algn="just">
              <a:buFont typeface="Arial" panose="020B0604020202020204" pitchFamily="34" charset="0"/>
              <a:buChar char="•"/>
            </a:pPr>
            <a:endParaRPr lang="en-US" dirty="0">
              <a:latin typeface="+mn-lt"/>
            </a:endParaRPr>
          </a:p>
          <a:p>
            <a:pPr marL="342900" indent="-342900" algn="just">
              <a:buFont typeface="Arial" panose="020B0604020202020204" pitchFamily="34" charset="0"/>
              <a:buChar char="•"/>
            </a:pPr>
            <a:r>
              <a:rPr lang="en-US" dirty="0">
                <a:latin typeface="+mn-lt"/>
              </a:rPr>
              <a:t>The three clusters shown are a 3-datapoints cluster with centroid (6.5,4), a 2-datapoint cluster with centroid (4.5,3), and 5-datapoint cluster with centroid (3.6,6)</a:t>
            </a:r>
          </a:p>
        </p:txBody>
      </p:sp>
      <p:pic>
        <p:nvPicPr>
          <p:cNvPr id="4" name="Picture 3">
            <a:extLst>
              <a:ext uri="{FF2B5EF4-FFF2-40B4-BE49-F238E27FC236}">
                <a16:creationId xmlns:a16="http://schemas.microsoft.com/office/drawing/2014/main" id="{5720A5E8-EA95-C148-A5AE-E335F5E67500}"/>
              </a:ext>
            </a:extLst>
          </p:cNvPr>
          <p:cNvPicPr>
            <a:picLocks noChangeAspect="1"/>
          </p:cNvPicPr>
          <p:nvPr/>
        </p:nvPicPr>
        <p:blipFill>
          <a:blip r:embed="rId3"/>
          <a:stretch>
            <a:fillRect/>
          </a:stretch>
        </p:blipFill>
        <p:spPr>
          <a:xfrm>
            <a:off x="5004048" y="1056213"/>
            <a:ext cx="4032448" cy="4533027"/>
          </a:xfrm>
          <a:prstGeom prst="rect">
            <a:avLst/>
          </a:prstGeom>
        </p:spPr>
      </p:pic>
    </p:spTree>
    <p:extLst>
      <p:ext uri="{BB962C8B-B14F-4D97-AF65-F5344CB8AC3E}">
        <p14:creationId xmlns:p14="http://schemas.microsoft.com/office/powerpoint/2010/main" val="361634704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3204" y="260648"/>
            <a:ext cx="8229600" cy="706090"/>
          </a:xfrm>
        </p:spPr>
        <p:txBody>
          <a:bodyPr/>
          <a:lstStyle/>
          <a:p>
            <a:r>
              <a:rPr lang="en-US" sz="3200" b="1" dirty="0"/>
              <a:t>Outcome of K-Means Clustering</a:t>
            </a:r>
          </a:p>
        </p:txBody>
      </p:sp>
      <p:pic>
        <p:nvPicPr>
          <p:cNvPr id="3" name="Picture 2">
            <a:extLst>
              <a:ext uri="{FF2B5EF4-FFF2-40B4-BE49-F238E27FC236}">
                <a16:creationId xmlns:a16="http://schemas.microsoft.com/office/drawing/2014/main" id="{69FC589E-C055-A147-B72F-9009C7643CFD}"/>
              </a:ext>
            </a:extLst>
          </p:cNvPr>
          <p:cNvPicPr>
            <a:picLocks noChangeAspect="1"/>
          </p:cNvPicPr>
          <p:nvPr/>
        </p:nvPicPr>
        <p:blipFill>
          <a:blip r:embed="rId3"/>
          <a:stretch>
            <a:fillRect/>
          </a:stretch>
        </p:blipFill>
        <p:spPr>
          <a:xfrm>
            <a:off x="493204" y="966738"/>
            <a:ext cx="7967228" cy="4694510"/>
          </a:xfrm>
          <a:prstGeom prst="rect">
            <a:avLst/>
          </a:prstGeom>
        </p:spPr>
      </p:pic>
    </p:spTree>
    <p:extLst>
      <p:ext uri="{BB962C8B-B14F-4D97-AF65-F5344CB8AC3E}">
        <p14:creationId xmlns:p14="http://schemas.microsoft.com/office/powerpoint/2010/main" val="270136181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3204" y="260648"/>
            <a:ext cx="8229600" cy="706090"/>
          </a:xfrm>
        </p:spPr>
        <p:txBody>
          <a:bodyPr/>
          <a:lstStyle/>
          <a:p>
            <a:r>
              <a:rPr lang="en-US" sz="3200" b="1" dirty="0"/>
              <a:t>Pseudocode for K-Means Clustering</a:t>
            </a:r>
          </a:p>
        </p:txBody>
      </p:sp>
      <p:pic>
        <p:nvPicPr>
          <p:cNvPr id="4" name="Picture 3">
            <a:extLst>
              <a:ext uri="{FF2B5EF4-FFF2-40B4-BE49-F238E27FC236}">
                <a16:creationId xmlns:a16="http://schemas.microsoft.com/office/drawing/2014/main" id="{5B51C5BE-5CF0-CC4F-B737-F99698C191CF}"/>
              </a:ext>
            </a:extLst>
          </p:cNvPr>
          <p:cNvPicPr>
            <a:picLocks noChangeAspect="1"/>
          </p:cNvPicPr>
          <p:nvPr/>
        </p:nvPicPr>
        <p:blipFill>
          <a:blip r:embed="rId3"/>
          <a:stretch>
            <a:fillRect/>
          </a:stretch>
        </p:blipFill>
        <p:spPr>
          <a:xfrm>
            <a:off x="683568" y="966738"/>
            <a:ext cx="7967228" cy="4406478"/>
          </a:xfrm>
          <a:prstGeom prst="rect">
            <a:avLst/>
          </a:prstGeom>
        </p:spPr>
      </p:pic>
    </p:spTree>
    <p:extLst>
      <p:ext uri="{BB962C8B-B14F-4D97-AF65-F5344CB8AC3E}">
        <p14:creationId xmlns:p14="http://schemas.microsoft.com/office/powerpoint/2010/main" val="421875977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DE205061-6FF3-584C-909E-3C5AED9D5712}"/>
              </a:ext>
            </a:extLst>
          </p:cNvPr>
          <p:cNvSpPr>
            <a:spLocks noGrp="1"/>
          </p:cNvSpPr>
          <p:nvPr>
            <p:ph type="dt" sz="quarter" idx="10"/>
          </p:nvPr>
        </p:nvSpPr>
        <p:spPr/>
        <p:txBody>
          <a:bodyPr/>
          <a:lstStyle/>
          <a:p>
            <a:pPr>
              <a:defRPr/>
            </a:pPr>
            <a:fld id="{00BA5387-BDC0-481B-86B8-25A2F1852DE2}" type="datetime1">
              <a:rPr lang="en-GB" altLang="en-US"/>
              <a:pPr>
                <a:defRPr/>
              </a:pPr>
              <a:t>06/10/2024</a:t>
            </a:fld>
            <a:endParaRPr lang="en-GB" altLang="en-US"/>
          </a:p>
        </p:txBody>
      </p:sp>
      <p:sp>
        <p:nvSpPr>
          <p:cNvPr id="39938" name="Slide Number Placeholder 5">
            <a:extLst>
              <a:ext uri="{FF2B5EF4-FFF2-40B4-BE49-F238E27FC236}">
                <a16:creationId xmlns:a16="http://schemas.microsoft.com/office/drawing/2014/main" id="{0C4285EC-6009-AC48-B60E-2AB41F1F1B88}"/>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E9B57472-9B16-A04A-9E65-B5B219046909}" type="slidenum">
              <a:rPr lang="en-GB" altLang="en-US" sz="1200" smtClean="0">
                <a:solidFill>
                  <a:srgbClr val="898989"/>
                </a:solidFill>
              </a:rPr>
              <a:pPr>
                <a:spcBef>
                  <a:spcPct val="0"/>
                </a:spcBef>
                <a:buFontTx/>
                <a:buNone/>
              </a:pPr>
              <a:t>27</a:t>
            </a:fld>
            <a:endParaRPr lang="en-GB" altLang="en-US" sz="1200">
              <a:solidFill>
                <a:srgbClr val="898989"/>
              </a:solidFill>
            </a:endParaRPr>
          </a:p>
        </p:txBody>
      </p:sp>
      <p:sp>
        <p:nvSpPr>
          <p:cNvPr id="17411" name="TextBox 7">
            <a:extLst>
              <a:ext uri="{FF2B5EF4-FFF2-40B4-BE49-F238E27FC236}">
                <a16:creationId xmlns:a16="http://schemas.microsoft.com/office/drawing/2014/main" id="{7E5F942D-B729-704A-A1DE-D606D518ED94}"/>
              </a:ext>
            </a:extLst>
          </p:cNvPr>
          <p:cNvSpPr txBox="1">
            <a:spLocks noChangeArrowheads="1"/>
          </p:cNvSpPr>
          <p:nvPr/>
        </p:nvSpPr>
        <p:spPr bwMode="auto">
          <a:xfrm>
            <a:off x="827088" y="333375"/>
            <a:ext cx="7129462" cy="584200"/>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References</a:t>
            </a:r>
          </a:p>
        </p:txBody>
      </p:sp>
      <p:sp>
        <p:nvSpPr>
          <p:cNvPr id="8" name="Rectangle 7">
            <a:extLst>
              <a:ext uri="{FF2B5EF4-FFF2-40B4-BE49-F238E27FC236}">
                <a16:creationId xmlns:a16="http://schemas.microsoft.com/office/drawing/2014/main" id="{F9539BE6-F0D1-0C4E-A70B-4B75D5C99DF1}"/>
              </a:ext>
            </a:extLst>
          </p:cNvPr>
          <p:cNvSpPr/>
          <p:nvPr/>
        </p:nvSpPr>
        <p:spPr>
          <a:xfrm>
            <a:off x="736600" y="981075"/>
            <a:ext cx="7950200" cy="5016758"/>
          </a:xfrm>
          <a:prstGeom prst="rect">
            <a:avLst/>
          </a:prstGeom>
        </p:spPr>
        <p:txBody>
          <a:bodyPr>
            <a:spAutoFit/>
          </a:bodyPr>
          <a:lstStyle/>
          <a:p>
            <a:pPr marL="342900" indent="-342900" algn="just">
              <a:buFont typeface="Arial" panose="020B0604020202020204" pitchFamily="34" charset="0"/>
              <a:buChar char="•"/>
              <a:defRPr/>
            </a:pPr>
            <a:r>
              <a:rPr lang="en-US" sz="2000" dirty="0">
                <a:latin typeface="+mn-lt"/>
              </a:rPr>
              <a:t>Maheshwari, A. K. (2015). Business Intelligence and Data Mining. Business Expert Press, LLC. New York</a:t>
            </a:r>
          </a:p>
          <a:p>
            <a:pPr marL="342900" indent="-342900" algn="just">
              <a:buFont typeface="Arial" panose="020B0604020202020204" pitchFamily="34" charset="0"/>
              <a:buChar char="•"/>
              <a:defRPr/>
            </a:pPr>
            <a:endParaRPr lang="en-US" sz="2000" dirty="0">
              <a:latin typeface="+mn-lt"/>
            </a:endParaRPr>
          </a:p>
          <a:p>
            <a:pPr marL="342900" indent="-342900" algn="just">
              <a:buFont typeface="Arial" panose="020B0604020202020204" pitchFamily="34" charset="0"/>
              <a:buChar char="•"/>
              <a:defRPr/>
            </a:pPr>
            <a:r>
              <a:rPr lang="en-US" sz="2000" dirty="0" err="1">
                <a:latin typeface="+mn-lt"/>
              </a:rPr>
              <a:t>Vercellis</a:t>
            </a:r>
            <a:r>
              <a:rPr lang="en-US" sz="2000" dirty="0">
                <a:latin typeface="+mn-lt"/>
              </a:rPr>
              <a:t>, C. (2009). Business Intelligence: Data Mining and Optimization for Decision Making. Wiley &amp; Sons, Ltd</a:t>
            </a:r>
          </a:p>
          <a:p>
            <a:pPr marL="342900" indent="-342900" algn="just">
              <a:buFont typeface="Arial" panose="020B0604020202020204" pitchFamily="34" charset="0"/>
              <a:buChar char="•"/>
              <a:defRPr/>
            </a:pPr>
            <a:endParaRPr lang="en-US" sz="2000" dirty="0">
              <a:latin typeface="+mn-lt"/>
            </a:endParaRPr>
          </a:p>
          <a:p>
            <a:pPr marL="342900" indent="-342900" algn="just">
              <a:buFont typeface="Arial" panose="020B0604020202020204" pitchFamily="34" charset="0"/>
              <a:buChar char="•"/>
              <a:defRPr/>
            </a:pPr>
            <a:r>
              <a:rPr lang="en-US" sz="2000" dirty="0" err="1">
                <a:latin typeface="+mn-lt"/>
              </a:rPr>
              <a:t>Wikitechy</a:t>
            </a:r>
            <a:r>
              <a:rPr lang="en-US" sz="2000" dirty="0">
                <a:latin typeface="+mn-lt"/>
              </a:rPr>
              <a:t> (2021). Clustering in Data Mining [Online] https://</a:t>
            </a:r>
            <a:r>
              <a:rPr lang="en-US" sz="2000" dirty="0" err="1">
                <a:latin typeface="+mn-lt"/>
              </a:rPr>
              <a:t>www.wikitechy.com</a:t>
            </a:r>
            <a:r>
              <a:rPr lang="en-US" sz="2000" dirty="0">
                <a:latin typeface="+mn-lt"/>
              </a:rPr>
              <a:t>/tutorial/data-mining/clustering-in-data-mining#:~:text=What%20is%20Clustering%20in%20Data%20Mining%20%3F%201,a%20cluster%20can%20be%20considered%20as%20one%20group.</a:t>
            </a:r>
          </a:p>
          <a:p>
            <a:pPr marL="342900" indent="-342900" algn="just">
              <a:buFont typeface="Arial" panose="020B0604020202020204" pitchFamily="34" charset="0"/>
              <a:buChar char="•"/>
              <a:defRPr/>
            </a:pPr>
            <a:r>
              <a:rPr lang="en-US" sz="2000" dirty="0" err="1">
                <a:latin typeface="+mn-lt"/>
              </a:rPr>
              <a:t>Tutorialspoint</a:t>
            </a:r>
            <a:r>
              <a:rPr lang="en-US" sz="2000" dirty="0">
                <a:latin typeface="+mn-lt"/>
              </a:rPr>
              <a:t> (2021). Data Mining – Cluster Analysis [Online] https://</a:t>
            </a:r>
            <a:r>
              <a:rPr lang="en-US" sz="2000" dirty="0" err="1">
                <a:latin typeface="+mn-lt"/>
              </a:rPr>
              <a:t>www.tutorialspoint.com</a:t>
            </a:r>
            <a:r>
              <a:rPr lang="en-US" sz="2000" dirty="0">
                <a:latin typeface="+mn-lt"/>
              </a:rPr>
              <a:t>/</a:t>
            </a:r>
            <a:r>
              <a:rPr lang="en-US" sz="2000" dirty="0" err="1">
                <a:latin typeface="+mn-lt"/>
              </a:rPr>
              <a:t>data_mining</a:t>
            </a:r>
            <a:r>
              <a:rPr lang="en-US" sz="2000" dirty="0">
                <a:latin typeface="+mn-lt"/>
              </a:rPr>
              <a:t>/</a:t>
            </a:r>
            <a:r>
              <a:rPr lang="en-US" sz="2000" dirty="0" err="1">
                <a:latin typeface="+mn-lt"/>
              </a:rPr>
              <a:t>dm_cluster_analysis.htm</a:t>
            </a:r>
            <a:r>
              <a:rPr lang="en-US" sz="2000" dirty="0">
                <a:latin typeface="+mn-lt"/>
              </a:rPr>
              <a:t> </a:t>
            </a:r>
          </a:p>
          <a:p>
            <a:pPr marL="342900" indent="-342900" algn="just">
              <a:buFont typeface="Arial" panose="020B0604020202020204" pitchFamily="34" charset="0"/>
              <a:buChar char="•"/>
              <a:defRPr/>
            </a:pPr>
            <a:endParaRPr lang="en-US" sz="2000" dirty="0">
              <a:latin typeface="+mn-lt"/>
            </a:endParaRPr>
          </a:p>
        </p:txBody>
      </p:sp>
    </p:spTree>
    <p:extLst>
      <p:ext uri="{BB962C8B-B14F-4D97-AF65-F5344CB8AC3E}">
        <p14:creationId xmlns:p14="http://schemas.microsoft.com/office/powerpoint/2010/main" val="398266385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06/10/2024</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28</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1007269" y="2060848"/>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solidFill>
                  <a:srgbClr val="FF0000"/>
                </a:solidFill>
                <a:latin typeface="+mj-lt"/>
              </a:rPr>
              <a:t>Any Questions???</a:t>
            </a:r>
          </a:p>
        </p:txBody>
      </p:sp>
    </p:spTree>
    <p:extLst>
      <p:ext uri="{BB962C8B-B14F-4D97-AF65-F5344CB8AC3E}">
        <p14:creationId xmlns:p14="http://schemas.microsoft.com/office/powerpoint/2010/main" val="1388978225"/>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46</TotalTime>
  <Words>1678</Words>
  <Application>Microsoft Office PowerPoint</Application>
  <PresentationFormat>On-screen Show (4:3)</PresentationFormat>
  <Paragraphs>184</Paragraphs>
  <Slides>28</Slides>
  <Notes>24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28</vt:i4>
      </vt:variant>
    </vt:vector>
  </HeadingPairs>
  <TitlesOfParts>
    <vt:vector size="32" baseType="lpstr">
      <vt:lpstr>Myriad Pro</vt:lpstr>
      <vt:lpstr>Arial</vt:lpstr>
      <vt:lpstr>Verdana</vt:lpstr>
      <vt:lpstr>20140311PresentationUWTSDTemplate</vt:lpstr>
      <vt:lpstr>Week 6: Session 1 &amp; 2:  Cluster Analysis in Data Mining</vt:lpstr>
      <vt:lpstr>Lesson Aims</vt:lpstr>
      <vt:lpstr>What is Clustering?</vt:lpstr>
      <vt:lpstr>What is Clustering?</vt:lpstr>
      <vt:lpstr>What is Cluster Analysis in Data Mining?</vt:lpstr>
      <vt:lpstr>Cluster Analysis in Data Mining - Example</vt:lpstr>
      <vt:lpstr>Cluster Analysis in Data Mining – Important Points</vt:lpstr>
      <vt:lpstr>Applications of Cluster Analysis </vt:lpstr>
      <vt:lpstr>Applications of Cluster Analysis </vt:lpstr>
      <vt:lpstr>Applications of Cluster Analysis </vt:lpstr>
      <vt:lpstr>Requirements of Clustering in Data Mining</vt:lpstr>
      <vt:lpstr>Clustering Methods</vt:lpstr>
      <vt:lpstr>Clustering Methods</vt:lpstr>
      <vt:lpstr>Clustering Methods</vt:lpstr>
      <vt:lpstr>Clustering Techniques</vt:lpstr>
      <vt:lpstr>Pseudocode for Clustering</vt:lpstr>
      <vt:lpstr>Clustering Exercise</vt:lpstr>
      <vt:lpstr>Clustering Exercise</vt:lpstr>
      <vt:lpstr>Clustering Exercise</vt:lpstr>
      <vt:lpstr>Cluster Exercise - Solution</vt:lpstr>
      <vt:lpstr>K-Means Clustering</vt:lpstr>
      <vt:lpstr>Steps of K-Means Clustering</vt:lpstr>
      <vt:lpstr>Steps of K-Means Clustering</vt:lpstr>
      <vt:lpstr>Steps of K-Means Clustering</vt:lpstr>
      <vt:lpstr>Outcome of K-Means Clustering</vt:lpstr>
      <vt:lpstr>Pseudocode for K-Means Clustering</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Week 6: Session 1:  Clustering in Data Mining</dc:title>
  <dc:creator>Anupam Mazumdar</dc:creator>
  <cp:lastModifiedBy>Abdallah Naser</cp:lastModifiedBy>
  <cp:revision>11</cp:revision>
  <dcterms:created xsi:type="dcterms:W3CDTF">2021-07-22T18:02:52Z</dcterms:created>
  <dcterms:modified xsi:type="dcterms:W3CDTF">2024-10-06T13:39:56Z</dcterms:modified>
</cp:coreProperties>
</file>