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  <p:sldMasterId id="2147483687" r:id="rId2"/>
  </p:sldMasterIdLst>
  <p:notesMasterIdLst>
    <p:notesMasterId r:id="rId14"/>
  </p:notesMasterIdLst>
  <p:sldIdLst>
    <p:sldId id="258" r:id="rId3"/>
    <p:sldId id="364" r:id="rId4"/>
    <p:sldId id="491" r:id="rId5"/>
    <p:sldId id="377" r:id="rId6"/>
    <p:sldId id="376" r:id="rId7"/>
    <p:sldId id="378" r:id="rId8"/>
    <p:sldId id="493" r:id="rId9"/>
    <p:sldId id="375" r:id="rId10"/>
    <p:sldId id="494" r:id="rId11"/>
    <p:sldId id="495" r:id="rId12"/>
    <p:sldId id="49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80" d="100"/>
          <a:sy n="80" d="100"/>
        </p:scale>
        <p:origin x="60" y="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2FBBDE-65D6-49BC-BA27-24F768470FFA}" type="doc">
      <dgm:prSet loTypeId="urn:microsoft.com/office/officeart/2005/8/layout/process1" loCatId="process" qsTypeId="urn:microsoft.com/office/officeart/2005/8/quickstyle/simple3" qsCatId="simple" csTypeId="urn:microsoft.com/office/officeart/2005/8/colors/colorful2" csCatId="colorful" phldr="1"/>
      <dgm:spPr/>
    </dgm:pt>
    <dgm:pt modelId="{5E1C9EE9-E2C8-43D0-AE79-8F0AAFD678C0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Scarcity</a:t>
          </a:r>
          <a:r>
            <a:rPr lang="en-GB" dirty="0"/>
            <a:t>	</a:t>
          </a:r>
        </a:p>
      </dgm:t>
    </dgm:pt>
    <dgm:pt modelId="{72E51887-5ABB-4530-986E-75811527EDF8}" type="parTrans" cxnId="{B2D2C889-FE47-4D4A-B04E-2ADCEE848249}">
      <dgm:prSet/>
      <dgm:spPr/>
      <dgm:t>
        <a:bodyPr/>
        <a:lstStyle/>
        <a:p>
          <a:endParaRPr lang="en-GB"/>
        </a:p>
      </dgm:t>
    </dgm:pt>
    <dgm:pt modelId="{F3EA90D1-A21B-458D-88AA-18E565338C3F}" type="sibTrans" cxnId="{B2D2C889-FE47-4D4A-B04E-2ADCEE848249}">
      <dgm:prSet/>
      <dgm:spPr/>
      <dgm:t>
        <a:bodyPr/>
        <a:lstStyle/>
        <a:p>
          <a:endParaRPr lang="en-GB"/>
        </a:p>
      </dgm:t>
    </dgm:pt>
    <dgm:pt modelId="{12D8F2FA-C4CE-4F4B-B686-43FB0BAFF9EE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Choice</a:t>
          </a:r>
          <a:r>
            <a:rPr lang="en-GB" dirty="0"/>
            <a:t>	</a:t>
          </a:r>
        </a:p>
      </dgm:t>
    </dgm:pt>
    <dgm:pt modelId="{436EA543-1FC0-4FE4-9E87-0BE99373487A}" type="parTrans" cxnId="{EFA2549C-52CC-46A8-8341-455094D4C85E}">
      <dgm:prSet/>
      <dgm:spPr/>
      <dgm:t>
        <a:bodyPr/>
        <a:lstStyle/>
        <a:p>
          <a:endParaRPr lang="en-GB"/>
        </a:p>
      </dgm:t>
    </dgm:pt>
    <dgm:pt modelId="{CA41B9EA-0FB2-499D-A220-B7AEFBEB6080}" type="sibTrans" cxnId="{EFA2549C-52CC-46A8-8341-455094D4C85E}">
      <dgm:prSet/>
      <dgm:spPr/>
      <dgm:t>
        <a:bodyPr/>
        <a:lstStyle/>
        <a:p>
          <a:endParaRPr lang="en-GB"/>
        </a:p>
      </dgm:t>
    </dgm:pt>
    <dgm:pt modelId="{DB917EE2-406F-4828-A782-FF9DC7698B0C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Opportunity Cost</a:t>
          </a:r>
        </a:p>
      </dgm:t>
    </dgm:pt>
    <dgm:pt modelId="{22091DE3-01A3-423C-A9A1-FABFBEBECBA8}" type="parTrans" cxnId="{F144E3EF-4F23-4196-BC0D-5FC969090D30}">
      <dgm:prSet/>
      <dgm:spPr/>
      <dgm:t>
        <a:bodyPr/>
        <a:lstStyle/>
        <a:p>
          <a:endParaRPr lang="en-GB"/>
        </a:p>
      </dgm:t>
    </dgm:pt>
    <dgm:pt modelId="{F49BF380-CCF6-4756-8ACA-DB3C05A435D2}" type="sibTrans" cxnId="{F144E3EF-4F23-4196-BC0D-5FC969090D30}">
      <dgm:prSet/>
      <dgm:spPr/>
      <dgm:t>
        <a:bodyPr/>
        <a:lstStyle/>
        <a:p>
          <a:endParaRPr lang="en-GB"/>
        </a:p>
      </dgm:t>
    </dgm:pt>
    <dgm:pt modelId="{F345DC77-8609-462D-AEC2-BD9154766621}" type="pres">
      <dgm:prSet presAssocID="{5B2FBBDE-65D6-49BC-BA27-24F768470FFA}" presName="Name0" presStyleCnt="0">
        <dgm:presLayoutVars>
          <dgm:dir/>
          <dgm:resizeHandles val="exact"/>
        </dgm:presLayoutVars>
      </dgm:prSet>
      <dgm:spPr/>
    </dgm:pt>
    <dgm:pt modelId="{378753C4-CE7A-4B1E-A944-BCD8FF367759}" type="pres">
      <dgm:prSet presAssocID="{5E1C9EE9-E2C8-43D0-AE79-8F0AAFD678C0}" presName="node" presStyleLbl="node1" presStyleIdx="0" presStyleCnt="3">
        <dgm:presLayoutVars>
          <dgm:bulletEnabled val="1"/>
        </dgm:presLayoutVars>
      </dgm:prSet>
      <dgm:spPr/>
    </dgm:pt>
    <dgm:pt modelId="{ECFDD133-B787-4766-A60E-1C8CB9D55DB5}" type="pres">
      <dgm:prSet presAssocID="{F3EA90D1-A21B-458D-88AA-18E565338C3F}" presName="sibTrans" presStyleLbl="sibTrans2D1" presStyleIdx="0" presStyleCnt="2"/>
      <dgm:spPr/>
    </dgm:pt>
    <dgm:pt modelId="{0F15ECA9-B29B-4B74-889F-9697D5D49573}" type="pres">
      <dgm:prSet presAssocID="{F3EA90D1-A21B-458D-88AA-18E565338C3F}" presName="connectorText" presStyleLbl="sibTrans2D1" presStyleIdx="0" presStyleCnt="2"/>
      <dgm:spPr/>
    </dgm:pt>
    <dgm:pt modelId="{A054769F-5522-4EC6-A015-96D79160F307}" type="pres">
      <dgm:prSet presAssocID="{12D8F2FA-C4CE-4F4B-B686-43FB0BAFF9EE}" presName="node" presStyleLbl="node1" presStyleIdx="1" presStyleCnt="3" custLinFactNeighborX="3878" custLinFactNeighborY="-1971">
        <dgm:presLayoutVars>
          <dgm:bulletEnabled val="1"/>
        </dgm:presLayoutVars>
      </dgm:prSet>
      <dgm:spPr/>
    </dgm:pt>
    <dgm:pt modelId="{ADCF6329-86BA-4AE4-8225-2415AB83549D}" type="pres">
      <dgm:prSet presAssocID="{CA41B9EA-0FB2-499D-A220-B7AEFBEB6080}" presName="sibTrans" presStyleLbl="sibTrans2D1" presStyleIdx="1" presStyleCnt="2"/>
      <dgm:spPr/>
    </dgm:pt>
    <dgm:pt modelId="{39F009CF-6088-4835-9000-9A077FE620E5}" type="pres">
      <dgm:prSet presAssocID="{CA41B9EA-0FB2-499D-A220-B7AEFBEB6080}" presName="connectorText" presStyleLbl="sibTrans2D1" presStyleIdx="1" presStyleCnt="2"/>
      <dgm:spPr/>
    </dgm:pt>
    <dgm:pt modelId="{7F42D26E-2849-477C-A2AC-12F9EF603BBC}" type="pres">
      <dgm:prSet presAssocID="{DB917EE2-406F-4828-A782-FF9DC7698B0C}" presName="node" presStyleLbl="node1" presStyleIdx="2" presStyleCnt="3">
        <dgm:presLayoutVars>
          <dgm:bulletEnabled val="1"/>
        </dgm:presLayoutVars>
      </dgm:prSet>
      <dgm:spPr/>
    </dgm:pt>
  </dgm:ptLst>
  <dgm:cxnLst>
    <dgm:cxn modelId="{F4F8F805-A4B1-4A4B-B8C0-864736DDFD55}" type="presOf" srcId="{5B2FBBDE-65D6-49BC-BA27-24F768470FFA}" destId="{F345DC77-8609-462D-AEC2-BD9154766621}" srcOrd="0" destOrd="0" presId="urn:microsoft.com/office/officeart/2005/8/layout/process1"/>
    <dgm:cxn modelId="{8722E50F-AAED-4ABC-B66E-FA74E0C9AF92}" type="presOf" srcId="{12D8F2FA-C4CE-4F4B-B686-43FB0BAFF9EE}" destId="{A054769F-5522-4EC6-A015-96D79160F307}" srcOrd="0" destOrd="0" presId="urn:microsoft.com/office/officeart/2005/8/layout/process1"/>
    <dgm:cxn modelId="{28037140-3B8B-4685-A56D-6B76F85D585B}" type="presOf" srcId="{5E1C9EE9-E2C8-43D0-AE79-8F0AAFD678C0}" destId="{378753C4-CE7A-4B1E-A944-BCD8FF367759}" srcOrd="0" destOrd="0" presId="urn:microsoft.com/office/officeart/2005/8/layout/process1"/>
    <dgm:cxn modelId="{D1F3596C-808B-414C-9923-5BB170059A37}" type="presOf" srcId="{CA41B9EA-0FB2-499D-A220-B7AEFBEB6080}" destId="{39F009CF-6088-4835-9000-9A077FE620E5}" srcOrd="1" destOrd="0" presId="urn:microsoft.com/office/officeart/2005/8/layout/process1"/>
    <dgm:cxn modelId="{5E5A944D-3E92-4E6F-AF62-DA111565093B}" type="presOf" srcId="{CA41B9EA-0FB2-499D-A220-B7AEFBEB6080}" destId="{ADCF6329-86BA-4AE4-8225-2415AB83549D}" srcOrd="0" destOrd="0" presId="urn:microsoft.com/office/officeart/2005/8/layout/process1"/>
    <dgm:cxn modelId="{3954CA82-7EDB-4AF2-A389-6AAD0F10D914}" type="presOf" srcId="{F3EA90D1-A21B-458D-88AA-18E565338C3F}" destId="{0F15ECA9-B29B-4B74-889F-9697D5D49573}" srcOrd="1" destOrd="0" presId="urn:microsoft.com/office/officeart/2005/8/layout/process1"/>
    <dgm:cxn modelId="{B2D2C889-FE47-4D4A-B04E-2ADCEE848249}" srcId="{5B2FBBDE-65D6-49BC-BA27-24F768470FFA}" destId="{5E1C9EE9-E2C8-43D0-AE79-8F0AAFD678C0}" srcOrd="0" destOrd="0" parTransId="{72E51887-5ABB-4530-986E-75811527EDF8}" sibTransId="{F3EA90D1-A21B-458D-88AA-18E565338C3F}"/>
    <dgm:cxn modelId="{EFA2549C-52CC-46A8-8341-455094D4C85E}" srcId="{5B2FBBDE-65D6-49BC-BA27-24F768470FFA}" destId="{12D8F2FA-C4CE-4F4B-B686-43FB0BAFF9EE}" srcOrd="1" destOrd="0" parTransId="{436EA543-1FC0-4FE4-9E87-0BE99373487A}" sibTransId="{CA41B9EA-0FB2-499D-A220-B7AEFBEB6080}"/>
    <dgm:cxn modelId="{3A9DBECD-BE5A-46FE-AB40-92EFB4BE55A8}" type="presOf" srcId="{F3EA90D1-A21B-458D-88AA-18E565338C3F}" destId="{ECFDD133-B787-4766-A60E-1C8CB9D55DB5}" srcOrd="0" destOrd="0" presId="urn:microsoft.com/office/officeart/2005/8/layout/process1"/>
    <dgm:cxn modelId="{90112FD7-7598-4C39-9B82-DACB2D299001}" type="presOf" srcId="{DB917EE2-406F-4828-A782-FF9DC7698B0C}" destId="{7F42D26E-2849-477C-A2AC-12F9EF603BBC}" srcOrd="0" destOrd="0" presId="urn:microsoft.com/office/officeart/2005/8/layout/process1"/>
    <dgm:cxn modelId="{F144E3EF-4F23-4196-BC0D-5FC969090D30}" srcId="{5B2FBBDE-65D6-49BC-BA27-24F768470FFA}" destId="{DB917EE2-406F-4828-A782-FF9DC7698B0C}" srcOrd="2" destOrd="0" parTransId="{22091DE3-01A3-423C-A9A1-FABFBEBECBA8}" sibTransId="{F49BF380-CCF6-4756-8ACA-DB3C05A435D2}"/>
    <dgm:cxn modelId="{A438E3B5-8E3B-4B64-90C2-6B3DE0831A79}" type="presParOf" srcId="{F345DC77-8609-462D-AEC2-BD9154766621}" destId="{378753C4-CE7A-4B1E-A944-BCD8FF367759}" srcOrd="0" destOrd="0" presId="urn:microsoft.com/office/officeart/2005/8/layout/process1"/>
    <dgm:cxn modelId="{727CDD0B-A550-4AD9-A30A-F6D283919AF7}" type="presParOf" srcId="{F345DC77-8609-462D-AEC2-BD9154766621}" destId="{ECFDD133-B787-4766-A60E-1C8CB9D55DB5}" srcOrd="1" destOrd="0" presId="urn:microsoft.com/office/officeart/2005/8/layout/process1"/>
    <dgm:cxn modelId="{FCFC2B07-8F21-434B-A117-DFEF86741978}" type="presParOf" srcId="{ECFDD133-B787-4766-A60E-1C8CB9D55DB5}" destId="{0F15ECA9-B29B-4B74-889F-9697D5D49573}" srcOrd="0" destOrd="0" presId="urn:microsoft.com/office/officeart/2005/8/layout/process1"/>
    <dgm:cxn modelId="{F95AA627-5466-4229-BAAE-19AB815F588D}" type="presParOf" srcId="{F345DC77-8609-462D-AEC2-BD9154766621}" destId="{A054769F-5522-4EC6-A015-96D79160F307}" srcOrd="2" destOrd="0" presId="urn:microsoft.com/office/officeart/2005/8/layout/process1"/>
    <dgm:cxn modelId="{3C43DC5C-20EA-4854-8F78-2AACE0019ED5}" type="presParOf" srcId="{F345DC77-8609-462D-AEC2-BD9154766621}" destId="{ADCF6329-86BA-4AE4-8225-2415AB83549D}" srcOrd="3" destOrd="0" presId="urn:microsoft.com/office/officeart/2005/8/layout/process1"/>
    <dgm:cxn modelId="{830E8AAD-4675-4DFE-8673-345F5EFCBB48}" type="presParOf" srcId="{ADCF6329-86BA-4AE4-8225-2415AB83549D}" destId="{39F009CF-6088-4835-9000-9A077FE620E5}" srcOrd="0" destOrd="0" presId="urn:microsoft.com/office/officeart/2005/8/layout/process1"/>
    <dgm:cxn modelId="{A96FFBA9-579D-43B5-8486-6AC68354957F}" type="presParOf" srcId="{F345DC77-8609-462D-AEC2-BD9154766621}" destId="{7F42D26E-2849-477C-A2AC-12F9EF603BB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753C4-CE7A-4B1E-A944-BCD8FF367759}">
      <dsp:nvSpPr>
        <dsp:cNvPr id="0" name=""/>
        <dsp:cNvSpPr/>
      </dsp:nvSpPr>
      <dsp:spPr>
        <a:xfrm>
          <a:off x="7077" y="104084"/>
          <a:ext cx="2115266" cy="12691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</a:rPr>
            <a:t>Scarcity</a:t>
          </a:r>
          <a:r>
            <a:rPr lang="en-GB" sz="2800" kern="1200" dirty="0"/>
            <a:t>	</a:t>
          </a:r>
        </a:p>
      </dsp:txBody>
      <dsp:txXfrm>
        <a:off x="44249" y="141256"/>
        <a:ext cx="2040922" cy="1194815"/>
      </dsp:txXfrm>
    </dsp:sp>
    <dsp:sp modelId="{ECFDD133-B787-4766-A60E-1C8CB9D55DB5}">
      <dsp:nvSpPr>
        <dsp:cNvPr id="0" name=""/>
        <dsp:cNvSpPr/>
      </dsp:nvSpPr>
      <dsp:spPr>
        <a:xfrm rot="21571280">
          <a:off x="2342065" y="463753"/>
          <a:ext cx="465843" cy="524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342067" y="569254"/>
        <a:ext cx="326090" cy="314752"/>
      </dsp:txXfrm>
    </dsp:sp>
    <dsp:sp modelId="{A054769F-5522-4EC6-A015-96D79160F307}">
      <dsp:nvSpPr>
        <dsp:cNvPr id="0" name=""/>
        <dsp:cNvSpPr/>
      </dsp:nvSpPr>
      <dsp:spPr>
        <a:xfrm>
          <a:off x="3001262" y="79068"/>
          <a:ext cx="2115266" cy="12691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</a:rPr>
            <a:t>Choice</a:t>
          </a:r>
          <a:r>
            <a:rPr lang="en-GB" sz="2800" kern="1200" dirty="0"/>
            <a:t>	</a:t>
          </a:r>
        </a:p>
      </dsp:txBody>
      <dsp:txXfrm>
        <a:off x="3038434" y="116240"/>
        <a:ext cx="2040922" cy="1194815"/>
      </dsp:txXfrm>
    </dsp:sp>
    <dsp:sp modelId="{ADCF6329-86BA-4AE4-8225-2415AB83549D}">
      <dsp:nvSpPr>
        <dsp:cNvPr id="0" name=""/>
        <dsp:cNvSpPr/>
      </dsp:nvSpPr>
      <dsp:spPr>
        <a:xfrm rot="29364">
          <a:off x="5319844" y="463967"/>
          <a:ext cx="431061" cy="524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319846" y="568332"/>
        <a:ext cx="301743" cy="314752"/>
      </dsp:txXfrm>
    </dsp:sp>
    <dsp:sp modelId="{7F42D26E-2849-477C-A2AC-12F9EF603BBC}">
      <dsp:nvSpPr>
        <dsp:cNvPr id="0" name=""/>
        <dsp:cNvSpPr/>
      </dsp:nvSpPr>
      <dsp:spPr>
        <a:xfrm>
          <a:off x="5929823" y="104084"/>
          <a:ext cx="2115266" cy="12691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</a:rPr>
            <a:t>Opportunity Cost</a:t>
          </a:r>
        </a:p>
      </dsp:txBody>
      <dsp:txXfrm>
        <a:off x="5966995" y="141256"/>
        <a:ext cx="2040922" cy="1194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452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301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526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930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7308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005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5235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764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892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436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39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07/10/2023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F4753-5157-46D8-BCA7-975CB856742C}" type="datetimeFigureOut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75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Limiting Factor Analysis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chemeClr val="accent4">
                    <a:lumMod val="50000"/>
                  </a:schemeClr>
                </a:solidFill>
              </a:rPr>
              <a:t>Marginal Costing </a:t>
            </a:r>
          </a:p>
          <a:p>
            <a:pPr algn="ctr"/>
            <a:endParaRPr lang="en-GB" sz="36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3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16632"/>
            <a:ext cx="878497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Marginal costing 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sz="3200" dirty="0">
                <a:solidFill>
                  <a:srgbClr val="002060"/>
                </a:solidFill>
              </a:rPr>
              <a:t>A costing technique where the marginal cost/ variable cost is charged to </a:t>
            </a:r>
            <a:r>
              <a:rPr lang="en-GB" sz="3200" b="1" dirty="0">
                <a:solidFill>
                  <a:srgbClr val="002060"/>
                </a:solidFill>
              </a:rPr>
              <a:t>unit costs </a:t>
            </a:r>
            <a:r>
              <a:rPr lang="en-GB" sz="3200" dirty="0">
                <a:solidFill>
                  <a:srgbClr val="002060"/>
                </a:solidFill>
              </a:rPr>
              <a:t>while the fixed cost is written off as </a:t>
            </a:r>
            <a:r>
              <a:rPr lang="en-GB" sz="3200" b="1" dirty="0">
                <a:solidFill>
                  <a:srgbClr val="002060"/>
                </a:solidFill>
              </a:rPr>
              <a:t>period</a:t>
            </a:r>
            <a:r>
              <a:rPr lang="en-GB" sz="3200" dirty="0">
                <a:solidFill>
                  <a:srgbClr val="002060"/>
                </a:solidFill>
              </a:rPr>
              <a:t> costs against </a:t>
            </a:r>
            <a:r>
              <a:rPr lang="en-GB" sz="3200" b="1" dirty="0">
                <a:solidFill>
                  <a:srgbClr val="C00000"/>
                </a:solidFill>
              </a:rPr>
              <a:t>contribution</a:t>
            </a: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</a:rPr>
              <a:t>Relevant costs …</a:t>
            </a: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76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01188" y="1700808"/>
            <a:ext cx="820891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Limiting Factor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Application of Marginal Costing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000" b="1" dirty="0">
              <a:solidFill>
                <a:prstClr val="black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000" b="1" dirty="0">
              <a:solidFill>
                <a:prstClr val="black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It’s about contribution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5951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49559" y="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srgbClr val="C00000"/>
                </a:solidFill>
                <a:latin typeface="Calibri"/>
              </a:rPr>
              <a:t>The basic economic problem – Scarcity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DF78430-48C5-48CB-AF01-9EA70EA74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831993"/>
            <a:ext cx="939653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b="1" dirty="0">
                <a:solidFill>
                  <a:srgbClr val="002060"/>
                </a:solidFill>
              </a:rPr>
              <a:t>A limiting factor is a binding factor in an organisation that limits unlimited expansion and/or profits.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sz="3100" b="1" dirty="0">
                <a:solidFill>
                  <a:srgbClr val="002060"/>
                </a:solidFill>
              </a:rPr>
              <a:t>It can also be seen as the key factor. Examples: </a:t>
            </a:r>
            <a:br>
              <a:rPr lang="en-GB" sz="3100" b="1" dirty="0">
                <a:solidFill>
                  <a:srgbClr val="002060"/>
                </a:solidFill>
              </a:rPr>
            </a:b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raw materials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labour hours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machine hours/ machine capacity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sales demand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financial resources</a:t>
            </a:r>
            <a:br>
              <a:rPr lang="en-GB" sz="3100" b="1" dirty="0">
                <a:solidFill>
                  <a:srgbClr val="C00000"/>
                </a:solidFill>
              </a:rPr>
            </a:br>
            <a:br>
              <a:rPr lang="en-GB" sz="3100" b="1" dirty="0">
                <a:solidFill>
                  <a:srgbClr val="C00000"/>
                </a:solidFill>
              </a:rPr>
            </a:br>
            <a:br>
              <a:rPr lang="en-GB" sz="3100" b="1" dirty="0">
                <a:solidFill>
                  <a:srgbClr val="C00000"/>
                </a:solidFill>
              </a:rPr>
            </a:br>
            <a:endParaRPr lang="en-GB" b="1" dirty="0">
              <a:solidFill>
                <a:srgbClr val="C00000"/>
              </a:solidFill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9F89649-C2D1-4525-9916-77B5925777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3397412"/>
              </p:ext>
            </p:extLst>
          </p:nvPr>
        </p:nvGraphicFramePr>
        <p:xfrm>
          <a:off x="619065" y="548680"/>
          <a:ext cx="8052167" cy="147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666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0" y="188640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000" b="1" dirty="0">
                <a:solidFill>
                  <a:prstClr val="black"/>
                </a:solidFill>
                <a:latin typeface="Calibri"/>
              </a:rPr>
              <a:t>A rational firm is expected to seek profit maximisation.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000" b="1" dirty="0">
              <a:solidFill>
                <a:prstClr val="black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000" b="1" dirty="0">
                <a:solidFill>
                  <a:prstClr val="black"/>
                </a:solidFill>
                <a:latin typeface="Calibri"/>
              </a:rPr>
              <a:t>For a firm to maximise profits, </a:t>
            </a:r>
            <a:r>
              <a:rPr lang="en-GB" sz="3600" b="1" dirty="0">
                <a:solidFill>
                  <a:srgbClr val="C00000"/>
                </a:solidFill>
                <a:latin typeface="Calibri"/>
              </a:rPr>
              <a:t>contribution per unit of the scarce resource should be maximised.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600" b="1" dirty="0">
              <a:solidFill>
                <a:srgbClr val="C00000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srgbClr val="002060"/>
                </a:solidFill>
                <a:latin typeface="Calibri"/>
              </a:rPr>
              <a:t>The optimum production plan should therefore prioritise production of</a:t>
            </a:r>
            <a:r>
              <a:rPr lang="en-GB" sz="3600" b="1" dirty="0">
                <a:solidFill>
                  <a:srgbClr val="C00000"/>
                </a:solidFill>
                <a:latin typeface="Calibri"/>
              </a:rPr>
              <a:t> goods that maximise contribution per unit of the scarce resource.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2959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23B0E-4D48-4003-9B9E-AF4F3C655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Determination of the optimum plan is determined using the steps below: 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DC4DF9-CD7D-4266-BBBD-5F459FAE12D8}"/>
              </a:ext>
            </a:extLst>
          </p:cNvPr>
          <p:cNvSpPr txBox="1">
            <a:spLocks/>
          </p:cNvSpPr>
          <p:nvPr/>
        </p:nvSpPr>
        <p:spPr>
          <a:xfrm>
            <a:off x="0" y="3356992"/>
            <a:ext cx="92719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Identify the limiting factor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Calculate contribution per unit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Calculate contribution per unit of the scarce resource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Rank the products using the contribution per unit of the scarce resource order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Produce in the rank order</a:t>
            </a:r>
            <a:br>
              <a:rPr lang="en-GB" sz="4000" dirty="0">
                <a:solidFill>
                  <a:srgbClr val="C00000"/>
                </a:solidFill>
                <a:latin typeface="Calibri"/>
                <a:ea typeface="+mn-ea"/>
                <a:cs typeface="+mn-cs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91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291090"/>
            <a:ext cx="78866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9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7036" y="0"/>
            <a:ext cx="9116964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002060"/>
                </a:solidFill>
                <a:latin typeface="Calibri"/>
              </a:rPr>
              <a:t>Class example: 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srgbClr val="002060"/>
                </a:solidFill>
                <a:latin typeface="Calibri"/>
              </a:rPr>
              <a:t>Tyre Solutions produces two different tyre types Standard and Premium. Each of the products uses a Special Grip Material.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470EB7-E4C3-4AA3-9AF1-F5DA61FDFD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438990"/>
              </p:ext>
            </p:extLst>
          </p:nvPr>
        </p:nvGraphicFramePr>
        <p:xfrm>
          <a:off x="59448" y="980729"/>
          <a:ext cx="8848525" cy="3661726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791270">
                  <a:extLst>
                    <a:ext uri="{9D8B030D-6E8A-4147-A177-3AD203B41FA5}">
                      <a16:colId xmlns:a16="http://schemas.microsoft.com/office/drawing/2014/main" val="4230237213"/>
                    </a:ext>
                  </a:extLst>
                </a:gridCol>
                <a:gridCol w="2314930">
                  <a:extLst>
                    <a:ext uri="{9D8B030D-6E8A-4147-A177-3AD203B41FA5}">
                      <a16:colId xmlns:a16="http://schemas.microsoft.com/office/drawing/2014/main" val="1789503015"/>
                    </a:ext>
                  </a:extLst>
                </a:gridCol>
                <a:gridCol w="2742325">
                  <a:extLst>
                    <a:ext uri="{9D8B030D-6E8A-4147-A177-3AD203B41FA5}">
                      <a16:colId xmlns:a16="http://schemas.microsoft.com/office/drawing/2014/main" val="1044725338"/>
                    </a:ext>
                  </a:extLst>
                </a:gridCol>
              </a:tblGrid>
              <a:tr h="5511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33774" marB="16886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C00000"/>
                          </a:solidFill>
                          <a:effectLst/>
                        </a:rPr>
                        <a:t>Standard</a:t>
                      </a: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 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33774" marB="16886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C00000"/>
                          </a:solidFill>
                          <a:effectLst/>
                        </a:rPr>
                        <a:t>Premium</a:t>
                      </a:r>
                      <a:endParaRPr lang="en-GB" sz="2400" b="1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33774" marB="16886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6599892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Selling price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£20.00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£30.00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0948507"/>
                  </a:ext>
                </a:extLst>
              </a:tr>
              <a:tr h="5751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Variable cost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£14.00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£18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7483896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Contribution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£6.00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£12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7426263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Special Grip Material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1 mitre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3 mitre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737735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Maximum demand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40 units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30 units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16861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9B525EB-9106-4687-8C2F-2848AAC727AF}"/>
              </a:ext>
            </a:extLst>
          </p:cNvPr>
          <p:cNvSpPr txBox="1"/>
          <p:nvPr/>
        </p:nvSpPr>
        <p:spPr>
          <a:xfrm>
            <a:off x="-71152" y="4509120"/>
            <a:ext cx="9286299" cy="2429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rgbClr val="002060"/>
                </a:solidFill>
                <a:latin typeface="Calibri"/>
              </a:rPr>
              <a:t>With no limitation of Special Grip Material, Premium is more profitable as it gives higher contribution per unit £12. </a:t>
            </a: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rgbClr val="C00000"/>
                </a:solidFill>
                <a:latin typeface="Calibri"/>
              </a:rPr>
              <a:t>The Buying Manager has however advised of a shortage of the Special Grip Material and only 120 mitres will be supplied this month. Produce an optimum production plan given the Special Grip Material shortage.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444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7504" y="116632"/>
            <a:ext cx="8784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Solution:</a:t>
            </a:r>
          </a:p>
          <a:p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Step 1: Limiting factor – Special Grip Material limited to 120 mitres.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C30FFE9-8EB2-4781-A104-AA71EA41F5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346015"/>
              </p:ext>
            </p:extLst>
          </p:nvPr>
        </p:nvGraphicFramePr>
        <p:xfrm>
          <a:off x="107504" y="1245482"/>
          <a:ext cx="8928991" cy="30957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264696">
                  <a:extLst>
                    <a:ext uri="{9D8B030D-6E8A-4147-A177-3AD203B41FA5}">
                      <a16:colId xmlns:a16="http://schemas.microsoft.com/office/drawing/2014/main" val="2367838887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301535517"/>
                    </a:ext>
                  </a:extLst>
                </a:gridCol>
                <a:gridCol w="1296143">
                  <a:extLst>
                    <a:ext uri="{9D8B030D-6E8A-4147-A177-3AD203B41FA5}">
                      <a16:colId xmlns:a16="http://schemas.microsoft.com/office/drawing/2014/main" val="405594523"/>
                    </a:ext>
                  </a:extLst>
                </a:gridCol>
              </a:tblGrid>
              <a:tr h="5513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Standard 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Premium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0880666"/>
                  </a:ext>
                </a:extLst>
              </a:tr>
              <a:tr h="528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</a:rPr>
                        <a:t>Step 2: Contribution per unit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£6.00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£12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12946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Step 3: Contribution per Mitre of Special Grip Material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(Required 1 mitre and 3 mitres per unit for Standard and Premium respectively)</a:t>
                      </a:r>
                      <a:endParaRPr lang="en-GB" sz="2000" b="1" i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£6.00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£4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1106164"/>
                  </a:ext>
                </a:extLst>
              </a:tr>
              <a:tr h="5513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Step 4: Ranking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</a:rPr>
                        <a:t>1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2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148565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5131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Now try the question on </a:t>
            </a:r>
            <a:r>
              <a:rPr lang="en-GB" sz="4400" b="1" dirty="0" err="1">
                <a:solidFill>
                  <a:schemeClr val="accent4">
                    <a:lumMod val="50000"/>
                  </a:schemeClr>
                </a:solidFill>
              </a:rPr>
              <a:t>moodle</a:t>
            </a:r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 – Limiting Factor Analysis 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718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End… any questions???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8766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6149</TotalTime>
  <Words>429</Words>
  <Application>Microsoft Office PowerPoint</Application>
  <PresentationFormat>On-screen Show (4:3)</PresentationFormat>
  <Paragraphs>80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Office Theme</vt:lpstr>
      <vt:lpstr>Management Accounting</vt:lpstr>
      <vt:lpstr>  </vt:lpstr>
      <vt:lpstr>  </vt:lpstr>
      <vt:lpstr>  </vt:lpstr>
      <vt:lpstr>A limiting factor is a binding factor in an organisation that limits unlimited expansion and/or profits. It can also be seen as the key factor. Examples:   - Limited raw materials - Limited labour hours - Limited machine hours/ machine capacity - Limited sales demand - Limited financial resources   </vt:lpstr>
      <vt:lpstr>  </vt:lpstr>
      <vt:lpstr>Determination of the optimum plan is determined using the steps below:  </vt:lpstr>
      <vt:lpstr>  </vt:lpstr>
      <vt:lpstr>PowerPoint Presentation</vt:lpstr>
      <vt:lpstr>  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Munodzinesa Zuwirai</cp:lastModifiedBy>
  <cp:revision>289</cp:revision>
  <dcterms:created xsi:type="dcterms:W3CDTF">2013-10-11T12:05:37Z</dcterms:created>
  <dcterms:modified xsi:type="dcterms:W3CDTF">2023-10-07T16:08:30Z</dcterms:modified>
</cp:coreProperties>
</file>