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468" r:id="rId3"/>
    <p:sldId id="464" r:id="rId4"/>
    <p:sldId id="431" r:id="rId5"/>
    <p:sldId id="258" r:id="rId6"/>
    <p:sldId id="261" r:id="rId7"/>
    <p:sldId id="466" r:id="rId8"/>
    <p:sldId id="429" r:id="rId9"/>
    <p:sldId id="465" r:id="rId10"/>
    <p:sldId id="430" r:id="rId11"/>
    <p:sldId id="428" r:id="rId12"/>
    <p:sldId id="462" r:id="rId13"/>
    <p:sldId id="463" r:id="rId14"/>
    <p:sldId id="390" r:id="rId15"/>
    <p:sldId id="300" r:id="rId16"/>
    <p:sldId id="263" r:id="rId17"/>
    <p:sldId id="280" r:id="rId18"/>
    <p:sldId id="467" r:id="rId19"/>
    <p:sldId id="43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5659" autoAdjust="0"/>
  </p:normalViewPr>
  <p:slideViewPr>
    <p:cSldViewPr snapToGrid="0">
      <p:cViewPr varScale="1">
        <p:scale>
          <a:sx n="40" d="100"/>
          <a:sy n="40" d="100"/>
        </p:scale>
        <p:origin x="18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646801" y="453383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074558" y="285828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502315" y="118273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570143" y="277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Behaviour</a:t>
          </a:r>
        </a:p>
      </dsp:txBody>
      <dsp:txXfrm>
        <a:off x="5570143" y="2772"/>
        <a:ext cx="2359929" cy="1179964"/>
      </dsp:txXfrm>
    </dsp:sp>
    <dsp:sp modelId="{01FB48DC-EE3D-47AE-838B-3244F11FEA35}">
      <dsp:nvSpPr>
        <dsp:cNvPr id="0" name=""/>
        <dsp:cNvSpPr/>
      </dsp:nvSpPr>
      <dsp:spPr>
        <a:xfrm>
          <a:off x="4142386" y="167832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Attitude</a:t>
          </a:r>
        </a:p>
      </dsp:txBody>
      <dsp:txXfrm>
        <a:off x="4142386" y="1678322"/>
        <a:ext cx="2359929" cy="1179964"/>
      </dsp:txXfrm>
    </dsp:sp>
    <dsp:sp modelId="{CD827D91-80D8-46DE-9B5A-CA18E1DB4480}">
      <dsp:nvSpPr>
        <dsp:cNvPr id="0" name=""/>
        <dsp:cNvSpPr/>
      </dsp:nvSpPr>
      <dsp:spPr>
        <a:xfrm>
          <a:off x="2714629" y="335387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Values</a:t>
          </a:r>
        </a:p>
      </dsp:txBody>
      <dsp:txXfrm>
        <a:off x="2714629" y="3353872"/>
        <a:ext cx="2359929" cy="1179964"/>
      </dsp:txXfrm>
    </dsp:sp>
    <dsp:sp modelId="{236CA91E-83E1-4726-9AA9-B95A406F2844}">
      <dsp:nvSpPr>
        <dsp:cNvPr id="0" name=""/>
        <dsp:cNvSpPr/>
      </dsp:nvSpPr>
      <dsp:spPr>
        <a:xfrm>
          <a:off x="1286871" y="502942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Beliefs</a:t>
          </a:r>
        </a:p>
      </dsp:txBody>
      <dsp:txXfrm>
        <a:off x="1286871" y="5029422"/>
        <a:ext cx="2359929" cy="117996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5E20B6-91DB-4502-B77E-483CB581A39A}" type="datetimeFigureOut">
              <a:rPr lang="en-GB" smtClean="0"/>
              <a:t>16/02/2021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D6003-D7CC-4BDA-B1BA-DCD6CA5BB70B}" type="slidenum">
              <a:rPr lang="en-GB" smtClean="0"/>
              <a:t>‹#›</a:t>
            </a:fld>
            <a:endParaRPr lang="en-GB" dirty="0"/>
          </a:p>
        </p:txBody>
      </p:sp>
    </p:spTree>
    <p:extLst>
      <p:ext uri="{BB962C8B-B14F-4D97-AF65-F5344CB8AC3E}">
        <p14:creationId xmlns:p14="http://schemas.microsoft.com/office/powerpoint/2010/main" val="2499418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1</a:t>
            </a:fld>
            <a:endParaRPr lang="en-GB" dirty="0"/>
          </a:p>
        </p:txBody>
      </p:sp>
    </p:spTree>
    <p:extLst>
      <p:ext uri="{BB962C8B-B14F-4D97-AF65-F5344CB8AC3E}">
        <p14:creationId xmlns:p14="http://schemas.microsoft.com/office/powerpoint/2010/main" val="1192543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5</a:t>
            </a:fld>
            <a:endParaRPr lang="en-GB" dirty="0"/>
          </a:p>
        </p:txBody>
      </p:sp>
    </p:spTree>
    <p:extLst>
      <p:ext uri="{BB962C8B-B14F-4D97-AF65-F5344CB8AC3E}">
        <p14:creationId xmlns:p14="http://schemas.microsoft.com/office/powerpoint/2010/main" val="538044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4D28E9E-E4EE-4E20-A9E1-29A71206F9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190DE47B-D152-47C4-8A4E-2030412F2E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lang="en-GB" altLang="en-US" dirty="0"/>
          </a:p>
        </p:txBody>
      </p:sp>
      <p:sp>
        <p:nvSpPr>
          <p:cNvPr id="13316" name="Slide Number Placeholder 3">
            <a:extLst>
              <a:ext uri="{FF2B5EF4-FFF2-40B4-BE49-F238E27FC236}">
                <a16:creationId xmlns:a16="http://schemas.microsoft.com/office/drawing/2014/main" id="{72CE0BEB-5229-4826-A841-60AEBD4FCFA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CF51D4E-EF6C-41A2-8422-8508A076C8BA}" type="slidenum">
              <a:rPr lang="en-GB" altLang="en-US" smtClean="0"/>
              <a:pPr>
                <a:spcBef>
                  <a:spcPct val="0"/>
                </a:spcBef>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7</a:t>
            </a:fld>
            <a:endParaRPr lang="en-GB" dirty="0"/>
          </a:p>
        </p:txBody>
      </p:sp>
    </p:spTree>
    <p:extLst>
      <p:ext uri="{BB962C8B-B14F-4D97-AF65-F5344CB8AC3E}">
        <p14:creationId xmlns:p14="http://schemas.microsoft.com/office/powerpoint/2010/main" val="2931944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12</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13</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14</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15</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08568D8-4400-401A-932B-9234489E3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7B4256CB-3B35-4CD7-9328-E8C4EC4251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7412" name="Slide Number Placeholder 3">
            <a:extLst>
              <a:ext uri="{FF2B5EF4-FFF2-40B4-BE49-F238E27FC236}">
                <a16:creationId xmlns:a16="http://schemas.microsoft.com/office/drawing/2014/main" id="{799819AF-BE4C-41D9-A483-075FDC9C606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0C6A4E8-E533-4E8E-A4EC-448C73069769}" type="slidenum">
              <a:rPr lang="en-GB" altLang="en-US" smtClean="0"/>
              <a:pPr>
                <a:spcBef>
                  <a:spcPct val="0"/>
                </a:spcBef>
              </a:pPr>
              <a:t>16</a:t>
            </a:fld>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Measures like crime fighting and arrests: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Traditional values and practices have contributed to the dissonance between citizens and their police-something community policing was specifically designed to address.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both traditional and community policing models, police fight crime, make arrests, and use lethal force when necessary; community police officers do so with intentionality, and specifically, with long-term solutions in mind.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Community policing is considered as smarter law enforcement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while still using traditional tactics.</a:t>
            </a:r>
          </a:p>
          <a:p>
            <a:endParaRPr lang="en-US" dirty="0"/>
          </a:p>
          <a:p>
            <a:r>
              <a:rPr lang="en-US" dirty="0"/>
              <a:t>Perspectives of crime: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Many believe that crime is the purview of law enforcement and not of the community.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Both the police and the public believe that crime is solely a police matter.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For many decades, the belief that police alone can resolve all community issues has been challenged.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Under the community policing model, police and the public share responsibility for resolving community issues and must do so in collaboration.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r>
              <a:rPr lang="en-US" dirty="0"/>
              <a:t>Change in aspects of traditional policing: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Now that community policing has been introduced, it is unlikely that there will be a return to the former model without at least some inclusion of community policing principles.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Traditional policing does remain the standard of the profession both in organization and operation.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Certain crimes and situations require full law enforcement response and that is not likely to change.</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Most comprehensive police reformation in police history: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While rising crime rates were worrisome, the most significant and urgent concern was the animus between police and the public, especially in minority communities.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Rebuilding trust and promoting police legitimacy were central tenets of police reform.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important difference between traditional and community policing involves the establishment of police and community partnerships, very much absent from traditional policing.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18</a:t>
            </a:fld>
            <a:endParaRPr lang="en-GB" dirty="0"/>
          </a:p>
        </p:txBody>
      </p:sp>
    </p:spTree>
    <p:extLst>
      <p:ext uri="{BB962C8B-B14F-4D97-AF65-F5344CB8AC3E}">
        <p14:creationId xmlns:p14="http://schemas.microsoft.com/office/powerpoint/2010/main" val="3383844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1DD7-9B1A-48D1-AA93-5A8FED8556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080F1-C280-4693-8C4A-FB634159A7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0CA-449E-47D0-8BA7-F23F4F6C7803}"/>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07603F5E-C782-4374-AA01-91FC5428CD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428119-C1B1-489A-BDF1-0788826B515D}"/>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49402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D818-82D8-4C32-9DF3-3E1FFE7C56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4FCB1-AD75-4213-8F9A-2DC19BE2E1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C7CAB-1701-44E7-A92B-1C818DBB3AF9}"/>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737B5884-1578-4BEB-983C-68BA39CD3D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DB0AF9-68C0-461B-A7EF-5DD1B8BE6986}"/>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975683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0EE85-CA32-4E45-8866-77E1392C0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B8313C-1035-4B2C-8C4F-F37C86C1C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ECD9FA-6B59-4502-99A4-1A03AC23669A}"/>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605561E9-CB76-40EA-9725-62D70E28B7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D61F5CD-8B59-4FCC-A69A-EE69CEDDCF5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79358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258F-313E-47B9-B7EF-980A758A90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A6E6-B61F-45A1-BDC2-05D08380CD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AE31CB-D07A-48D8-AE08-2897041553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19303A-F57F-4AF6-A76B-19F48DD115D5}"/>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6" name="Footer Placeholder 5">
            <a:extLst>
              <a:ext uri="{FF2B5EF4-FFF2-40B4-BE49-F238E27FC236}">
                <a16:creationId xmlns:a16="http://schemas.microsoft.com/office/drawing/2014/main" id="{400D4C7D-8861-4D7B-B2CD-52794DAD8A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0696289-1229-4906-BAB5-57597560A580}"/>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230077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C2B8-CCB9-46AD-90E9-08D67E74D4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5068B-0512-4C29-9186-7ECCE4AF93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A6F960-3A9C-4318-A452-92F52A6E8F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67FDA-8C42-4B90-8051-815341AEA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0310D8-5EF6-493E-A4D7-9DFE011935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E2625C-A76A-4989-BB11-E798588C8DB8}"/>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8" name="Footer Placeholder 7">
            <a:extLst>
              <a:ext uri="{FF2B5EF4-FFF2-40B4-BE49-F238E27FC236}">
                <a16:creationId xmlns:a16="http://schemas.microsoft.com/office/drawing/2014/main" id="{D04C7875-55A7-4F3D-A5BC-0418597AFD1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6B8C936-E8D7-4E82-9201-77658B5B8EE2}"/>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600326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E006-2E4E-47B2-8EC3-DE0B6109CE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418265-0A55-4A26-98A4-DCFCF3E5495F}"/>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4" name="Footer Placeholder 3">
            <a:extLst>
              <a:ext uri="{FF2B5EF4-FFF2-40B4-BE49-F238E27FC236}">
                <a16:creationId xmlns:a16="http://schemas.microsoft.com/office/drawing/2014/main" id="{0B9076E2-16EF-489D-9B72-D6742BAA10E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AD0B490-9151-46EC-94D8-1FBF00D0AAB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41281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4C930E-0ED7-4732-9E17-BE122A0E63DA}"/>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3" name="Footer Placeholder 2">
            <a:extLst>
              <a:ext uri="{FF2B5EF4-FFF2-40B4-BE49-F238E27FC236}">
                <a16:creationId xmlns:a16="http://schemas.microsoft.com/office/drawing/2014/main" id="{F97D1624-FC69-4D20-8D36-A7B2C7352D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37B4C79-DAC0-4460-82D3-818394722143}"/>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54585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A75A-6BEB-4F3E-AFBC-DFBC94535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81E1C-CEC7-405B-A1BA-F78F33BE3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418633-43FB-4944-B2B3-F068AB7039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D3C181-5B8B-4A49-8CF0-60D40D186B91}"/>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6" name="Footer Placeholder 5">
            <a:extLst>
              <a:ext uri="{FF2B5EF4-FFF2-40B4-BE49-F238E27FC236}">
                <a16:creationId xmlns:a16="http://schemas.microsoft.com/office/drawing/2014/main" id="{00C9074B-1831-429D-BFBB-B555711306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479AB2-2D3E-472B-A056-3668FD2626F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87132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857E-A36F-4A2F-86E5-C8D5D5F997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CF58F0-9C59-4F59-A215-E624BA63B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D3E574C-AE23-417C-9073-9CFDE9D8C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29FAB2-F158-4130-9546-ACC15E58EEAC}"/>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6" name="Footer Placeholder 5">
            <a:extLst>
              <a:ext uri="{FF2B5EF4-FFF2-40B4-BE49-F238E27FC236}">
                <a16:creationId xmlns:a16="http://schemas.microsoft.com/office/drawing/2014/main" id="{A4DF8A1A-283E-49BA-918C-2734BA5015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1067CF-D1C2-4614-A61C-8B931D4C994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06874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2F558-F932-4BCE-805D-E329273242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7F3303-D7C6-44F5-8815-C4A9416D50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9D030-5B00-4704-A10F-91157CB91B6A}"/>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58C029FF-7D5E-4DD2-8F06-C6426F791A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27BF87-2BE6-4284-8A2D-6FB11CD65B19}"/>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8845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1B13E-CFE7-409E-BD52-FE2B7F22C5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FDFA80-B8A3-4160-BBA3-9866F7EEBF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73B21-9AED-4B88-AED4-670C58C5E4B8}"/>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5567D426-135A-43EC-8C5B-1FBDDD55FF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E35AD81-9E79-4C6C-B1B6-21C4366E1BB4}"/>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765107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D341F-5CEF-4783-884F-1550D321BC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F56ADC-8FAE-4E9E-8066-EACDE327EB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4C5FEB-2506-4CF9-9203-A7FE700F1E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954AF2F4-CAAF-41CA-B7A7-682246E63C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9C9540C-92F7-4E77-B6C0-E0C6041665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7C7165-A863-42FD-B57F-34F79134032D}" type="slidenum">
              <a:rPr lang="en-GB" smtClean="0"/>
              <a:t>‹#›</a:t>
            </a:fld>
            <a:endParaRPr lang="en-GB" dirty="0"/>
          </a:p>
        </p:txBody>
      </p:sp>
    </p:spTree>
    <p:extLst>
      <p:ext uri="{BB962C8B-B14F-4D97-AF65-F5344CB8AC3E}">
        <p14:creationId xmlns:p14="http://schemas.microsoft.com/office/powerpoint/2010/main" val="3999479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7.jpeg"/><Relationship Id="rId11" Type="http://schemas.openxmlformats.org/officeDocument/2006/relationships/image" Target="../media/image12.png"/><Relationship Id="rId5" Type="http://schemas.openxmlformats.org/officeDocument/2006/relationships/image" Target="../media/image6.jpe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9qeNaJH5Sn4" TargetMode="External"/><Relationship Id="rId2" Type="http://schemas.openxmlformats.org/officeDocument/2006/relationships/hyperlink" Target="https://www.kcl.ac.uk/understanding-the-impacts-on-society-of-covid-19"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pluginfile.php/349348/mod_resource/content/1/neighbourhood_policing_guidelines%201.pdf" TargetMode="External"/><Relationship Id="rId2" Type="http://schemas.openxmlformats.org/officeDocument/2006/relationships/hyperlink" Target="https://whatworks.college.police.uk/Research/Documents/Community_engagement_lessons.pdf" TargetMode="External"/><Relationship Id="rId1" Type="http://schemas.openxmlformats.org/officeDocument/2006/relationships/slideLayout" Target="../slideLayouts/slideLayout2.xml"/><Relationship Id="rId5" Type="http://schemas.openxmlformats.org/officeDocument/2006/relationships/hyperlink" Target="https://journals.sagepub.com/doi/full/10.1177/2378023118797861" TargetMode="External"/><Relationship Id="rId4" Type="http://schemas.openxmlformats.org/officeDocument/2006/relationships/hyperlink" Target="https://www.ojp.gov/sites/g/files/xyckuh241/files/archives/ncjrs/17633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B32B98-E3F6-4B4E-A9F5-DD91FF6666CE}"/>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bg2"/>
                </a:solidFill>
              </a:rPr>
              <a:t>Tutorial Week 4</a:t>
            </a:r>
          </a:p>
        </p:txBody>
      </p:sp>
      <p:sp>
        <p:nvSpPr>
          <p:cNvPr id="3" name="Subtitle 2">
            <a:extLst>
              <a:ext uri="{FF2B5EF4-FFF2-40B4-BE49-F238E27FC236}">
                <a16:creationId xmlns:a16="http://schemas.microsoft.com/office/drawing/2014/main" id="{E42F6E89-7F9B-45BF-BCAA-F6D881491780}"/>
              </a:ext>
            </a:extLst>
          </p:cNvPr>
          <p:cNvSpPr>
            <a:spLocks noGrp="1"/>
          </p:cNvSpPr>
          <p:nvPr>
            <p:ph type="subTitle" idx="1"/>
          </p:nvPr>
        </p:nvSpPr>
        <p:spPr>
          <a:xfrm>
            <a:off x="1524000" y="4495800"/>
            <a:ext cx="9144000" cy="762000"/>
          </a:xfrm>
        </p:spPr>
        <p:txBody>
          <a:bodyPr>
            <a:normAutofit/>
          </a:bodyPr>
          <a:lstStyle/>
          <a:p>
            <a:r>
              <a:rPr lang="en-GB" sz="1800" dirty="0"/>
              <a:t>Community </a:t>
            </a:r>
          </a:p>
          <a:p>
            <a:r>
              <a:rPr lang="en-GB" sz="1800" dirty="0"/>
              <a:t>Neighbourhood Policing </a:t>
            </a:r>
          </a:p>
        </p:txBody>
      </p:sp>
    </p:spTree>
    <p:extLst>
      <p:ext uri="{BB962C8B-B14F-4D97-AF65-F5344CB8AC3E}">
        <p14:creationId xmlns:p14="http://schemas.microsoft.com/office/powerpoint/2010/main" val="41712441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E3645-DC90-447C-9C69-00246A8D3026}"/>
              </a:ext>
            </a:extLst>
          </p:cNvPr>
          <p:cNvSpPr>
            <a:spLocks noGrp="1"/>
          </p:cNvSpPr>
          <p:nvPr>
            <p:ph type="title"/>
          </p:nvPr>
        </p:nvSpPr>
        <p:spPr/>
        <p:txBody>
          <a:bodyPr/>
          <a:lstStyle/>
          <a:p>
            <a:r>
              <a:rPr lang="en-GB" dirty="0"/>
              <a:t>Workshops </a:t>
            </a:r>
          </a:p>
        </p:txBody>
      </p:sp>
      <p:sp>
        <p:nvSpPr>
          <p:cNvPr id="3" name="Content Placeholder 2">
            <a:extLst>
              <a:ext uri="{FF2B5EF4-FFF2-40B4-BE49-F238E27FC236}">
                <a16:creationId xmlns:a16="http://schemas.microsoft.com/office/drawing/2014/main" id="{AE27105C-A9F4-4A6A-8F61-99E40F1FC21E}"/>
              </a:ext>
            </a:extLst>
          </p:cNvPr>
          <p:cNvSpPr>
            <a:spLocks noGrp="1"/>
          </p:cNvSpPr>
          <p:nvPr>
            <p:ph idx="1"/>
          </p:nvPr>
        </p:nvSpPr>
        <p:spPr/>
        <p:txBody>
          <a:bodyPr>
            <a:normAutofit fontScale="92500" lnSpcReduction="10000"/>
          </a:bodyPr>
          <a:lstStyle/>
          <a:p>
            <a:pPr marL="0" indent="0">
              <a:buNone/>
            </a:pPr>
            <a:r>
              <a:rPr lang="en-GB" dirty="0"/>
              <a:t>New dates and times</a:t>
            </a:r>
          </a:p>
          <a:p>
            <a:r>
              <a:rPr lang="en-GB" dirty="0"/>
              <a:t>18/02/2021 @ 9.00  - 10.00am</a:t>
            </a:r>
          </a:p>
          <a:p>
            <a:pPr lvl="1"/>
            <a:r>
              <a:rPr lang="en-GB" dirty="0"/>
              <a:t>Essay C1</a:t>
            </a:r>
          </a:p>
          <a:p>
            <a:pPr lvl="1"/>
            <a:r>
              <a:rPr lang="en-GB" dirty="0"/>
              <a:t>Tasks</a:t>
            </a:r>
          </a:p>
          <a:p>
            <a:endParaRPr lang="en-GB" dirty="0"/>
          </a:p>
          <a:p>
            <a:r>
              <a:rPr lang="en-GB" dirty="0"/>
              <a:t>18/03/2021 @ 09.00am</a:t>
            </a:r>
          </a:p>
          <a:p>
            <a:pPr lvl="1"/>
            <a:r>
              <a:rPr lang="en-GB" dirty="0"/>
              <a:t>To be discussed</a:t>
            </a:r>
          </a:p>
          <a:p>
            <a:endParaRPr lang="en-GB" dirty="0"/>
          </a:p>
          <a:p>
            <a:r>
              <a:rPr lang="en-GB" dirty="0"/>
              <a:t>22/04/2021 @ 9.00am</a:t>
            </a:r>
          </a:p>
          <a:p>
            <a:pPr lvl="1"/>
            <a:r>
              <a:rPr lang="en-GB" dirty="0"/>
              <a:t>Essay C2</a:t>
            </a:r>
          </a:p>
          <a:p>
            <a:pPr lvl="1"/>
            <a:r>
              <a:rPr lang="en-GB" dirty="0"/>
              <a:t>Presentations</a:t>
            </a:r>
          </a:p>
        </p:txBody>
      </p:sp>
    </p:spTree>
    <p:extLst>
      <p:ext uri="{BB962C8B-B14F-4D97-AF65-F5344CB8AC3E}">
        <p14:creationId xmlns:p14="http://schemas.microsoft.com/office/powerpoint/2010/main" val="737927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16959-2DF9-462E-98CE-31345AA4E15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Outcomes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DF639D-130F-461C-B1F8-E101D4C65965}"/>
              </a:ext>
            </a:extLst>
          </p:cNvPr>
          <p:cNvSpPr>
            <a:spLocks noGrp="1"/>
          </p:cNvSpPr>
          <p:nvPr>
            <p:ph idx="1"/>
          </p:nvPr>
        </p:nvSpPr>
        <p:spPr>
          <a:xfrm>
            <a:off x="4447308" y="591344"/>
            <a:ext cx="6906491" cy="5585619"/>
          </a:xfrm>
        </p:spPr>
        <p:txBody>
          <a:bodyPr anchor="ctr">
            <a:normAutofit/>
          </a:bodyPr>
          <a:lstStyle/>
          <a:p>
            <a:r>
              <a:rPr lang="en-GB" dirty="0"/>
              <a:t>Communities / Neighbourhoods</a:t>
            </a:r>
          </a:p>
          <a:p>
            <a:r>
              <a:rPr lang="en-GB" dirty="0"/>
              <a:t>Diversity</a:t>
            </a:r>
          </a:p>
          <a:p>
            <a:r>
              <a:rPr lang="en-GB" dirty="0"/>
              <a:t>Beliefs </a:t>
            </a:r>
          </a:p>
          <a:p>
            <a:r>
              <a:rPr lang="en-GB" dirty="0"/>
              <a:t>Equality</a:t>
            </a:r>
          </a:p>
          <a:p>
            <a:r>
              <a:rPr lang="en-GB" dirty="0"/>
              <a:t>Policing Communities</a:t>
            </a:r>
          </a:p>
          <a:p>
            <a:pPr lvl="1"/>
            <a:r>
              <a:rPr lang="en-GB" dirty="0"/>
              <a:t>Types of community policing</a:t>
            </a:r>
          </a:p>
          <a:p>
            <a:pPr lvl="1"/>
            <a:r>
              <a:rPr lang="en-GB" dirty="0"/>
              <a:t>Political policing</a:t>
            </a:r>
          </a:p>
          <a:p>
            <a:endParaRPr lang="en-GB" dirty="0"/>
          </a:p>
          <a:p>
            <a:endParaRPr lang="en-GB" dirty="0"/>
          </a:p>
        </p:txBody>
      </p:sp>
    </p:spTree>
    <p:extLst>
      <p:ext uri="{BB962C8B-B14F-4D97-AF65-F5344CB8AC3E}">
        <p14:creationId xmlns:p14="http://schemas.microsoft.com/office/powerpoint/2010/main" val="3641424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0B555-7343-4E9D-96AC-6EC96F8C0429}"/>
              </a:ext>
            </a:extLst>
          </p:cNvPr>
          <p:cNvSpPr>
            <a:spLocks noGrp="1"/>
          </p:cNvSpPr>
          <p:nvPr>
            <p:ph type="title"/>
          </p:nvPr>
        </p:nvSpPr>
        <p:spPr>
          <a:xfrm>
            <a:off x="838199" y="564211"/>
            <a:ext cx="4571999" cy="1165002"/>
          </a:xfrm>
        </p:spPr>
        <p:txBody>
          <a:bodyPr anchor="b">
            <a:normAutofit/>
          </a:bodyPr>
          <a:lstStyle/>
          <a:p>
            <a:r>
              <a:rPr lang="en-GB" sz="3600"/>
              <a:t>Social Cohesion    </a:t>
            </a:r>
          </a:p>
        </p:txBody>
      </p:sp>
      <p:sp>
        <p:nvSpPr>
          <p:cNvPr id="3" name="Content Placeholder 2">
            <a:extLst>
              <a:ext uri="{FF2B5EF4-FFF2-40B4-BE49-F238E27FC236}">
                <a16:creationId xmlns:a16="http://schemas.microsoft.com/office/drawing/2014/main" id="{9827D963-8AE7-40EA-B1A4-691F5309578D}"/>
              </a:ext>
            </a:extLst>
          </p:cNvPr>
          <p:cNvSpPr>
            <a:spLocks noGrp="1"/>
          </p:cNvSpPr>
          <p:nvPr>
            <p:ph idx="1"/>
          </p:nvPr>
        </p:nvSpPr>
        <p:spPr>
          <a:xfrm>
            <a:off x="774193" y="1724158"/>
            <a:ext cx="4571999" cy="4011855"/>
          </a:xfrm>
        </p:spPr>
        <p:txBody>
          <a:bodyPr>
            <a:normAutofit/>
          </a:bodyPr>
          <a:lstStyle/>
          <a:p>
            <a:r>
              <a:rPr lang="en-GB" sz="2400" dirty="0"/>
              <a:t>Recap on lecture</a:t>
            </a:r>
          </a:p>
          <a:p>
            <a:pPr eaLnBrk="0" hangingPunct="0">
              <a:buFont typeface="Wingdings" panose="05000000000000000000" pitchFamily="2" charset="2"/>
              <a:buChar char="§"/>
            </a:pPr>
            <a:r>
              <a:rPr lang="en-GB" sz="2400" dirty="0"/>
              <a:t>Citizens have higher wellbeing in more cohesive                                          societies </a:t>
            </a:r>
          </a:p>
          <a:p>
            <a:pPr eaLnBrk="0" hangingPunct="0">
              <a:buFont typeface="Wingdings" panose="05000000000000000000" pitchFamily="2" charset="2"/>
              <a:buChar char="§"/>
            </a:pPr>
            <a:r>
              <a:rPr lang="en-GB" sz="2400" dirty="0"/>
              <a:t>Cohesion is good for all.</a:t>
            </a:r>
          </a:p>
          <a:p>
            <a:pPr eaLnBrk="0" hangingPunct="0">
              <a:buFont typeface="Wingdings" panose="05000000000000000000" pitchFamily="2" charset="2"/>
              <a:buChar char="§"/>
            </a:pPr>
            <a:r>
              <a:rPr lang="en-GB" sz="2400" dirty="0"/>
              <a:t>More important than Gross domestic product </a:t>
            </a:r>
          </a:p>
          <a:p>
            <a:pPr eaLnBrk="0" hangingPunct="0">
              <a:buFont typeface="Wingdings" panose="05000000000000000000" pitchFamily="2" charset="2"/>
              <a:buChar char="§"/>
            </a:pPr>
            <a:endParaRPr lang="en-GB" sz="2400" dirty="0"/>
          </a:p>
          <a:p>
            <a:pPr eaLnBrk="0" hangingPunct="0">
              <a:buFont typeface="Wingdings" panose="05000000000000000000" pitchFamily="2" charset="2"/>
              <a:buChar char="§"/>
            </a:pPr>
            <a:r>
              <a:rPr lang="en-GB" sz="2400" dirty="0"/>
              <a:t>Any Questions?</a:t>
            </a:r>
          </a:p>
        </p:txBody>
      </p:sp>
      <p:pic>
        <p:nvPicPr>
          <p:cNvPr id="1026" name="Picture 2" descr="Image result for social cohesion">
            <a:extLst>
              <a:ext uri="{FF2B5EF4-FFF2-40B4-BE49-F238E27FC236}">
                <a16:creationId xmlns:a16="http://schemas.microsoft.com/office/drawing/2014/main" id="{BE8D3F19-EAA0-4AFA-9266-6E77911517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1" r="898" b="-1"/>
          <a:stretch/>
        </p:blipFill>
        <p:spPr bwMode="auto">
          <a:xfrm>
            <a:off x="6190488" y="566928"/>
            <a:ext cx="5157216" cy="528619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5" name="Rectangle 74">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3645615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B267-8EE4-48B7-9028-7488A202DD85}"/>
              </a:ext>
            </a:extLst>
          </p:cNvPr>
          <p:cNvSpPr>
            <a:spLocks noGrp="1"/>
          </p:cNvSpPr>
          <p:nvPr>
            <p:ph type="title"/>
          </p:nvPr>
        </p:nvSpPr>
        <p:spPr>
          <a:xfrm>
            <a:off x="481013" y="3752849"/>
            <a:ext cx="3290887" cy="2452687"/>
          </a:xfrm>
        </p:spPr>
        <p:txBody>
          <a:bodyPr anchor="ctr">
            <a:normAutofit/>
          </a:bodyPr>
          <a:lstStyle/>
          <a:p>
            <a:r>
              <a:rPr lang="en-GB" sz="3600" dirty="0"/>
              <a:t>What makes </a:t>
            </a:r>
            <a:br>
              <a:rPr lang="en-GB" sz="3600" dirty="0"/>
            </a:br>
            <a:r>
              <a:rPr lang="en-GB" sz="3600" dirty="0"/>
              <a:t>up a neighbourhood?</a:t>
            </a:r>
          </a:p>
        </p:txBody>
      </p:sp>
      <p:pic>
        <p:nvPicPr>
          <p:cNvPr id="4" name="Picture 3">
            <a:extLst>
              <a:ext uri="{FF2B5EF4-FFF2-40B4-BE49-F238E27FC236}">
                <a16:creationId xmlns:a16="http://schemas.microsoft.com/office/drawing/2014/main" id="{BC09C62D-728A-4685-AF7D-F1399494DF57}"/>
              </a:ext>
            </a:extLst>
          </p:cNvPr>
          <p:cNvPicPr>
            <a:picLocks noChangeAspect="1"/>
          </p:cNvPicPr>
          <p:nvPr/>
        </p:nvPicPr>
        <p:blipFill rotWithShape="1">
          <a:blip r:embed="rId3"/>
          <a:srcRect t="822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8201EC6-171E-4B63-8A8B-FFC85B568659}"/>
              </a:ext>
            </a:extLst>
          </p:cNvPr>
          <p:cNvSpPr>
            <a:spLocks noGrp="1"/>
          </p:cNvSpPr>
          <p:nvPr>
            <p:ph idx="1"/>
          </p:nvPr>
        </p:nvSpPr>
        <p:spPr>
          <a:xfrm>
            <a:off x="4223982" y="3752850"/>
            <a:ext cx="7485413" cy="2452687"/>
          </a:xfrm>
        </p:spPr>
        <p:txBody>
          <a:bodyPr anchor="ctr">
            <a:normAutofit/>
          </a:bodyPr>
          <a:lstStyle/>
          <a:p>
            <a:pPr marL="0" indent="0">
              <a:buNone/>
            </a:pPr>
            <a:r>
              <a:rPr lang="en-GB" sz="2400" dirty="0"/>
              <a:t>Society – </a:t>
            </a:r>
            <a:r>
              <a:rPr lang="en-GB" sz="1600" dirty="0"/>
              <a:t>people living together in a more or less ordered community.</a:t>
            </a:r>
          </a:p>
          <a:p>
            <a:pPr marL="0" indent="0">
              <a:buNone/>
            </a:pPr>
            <a:r>
              <a:rPr lang="en-GB" sz="2400" dirty="0"/>
              <a:t>Communities – </a:t>
            </a:r>
            <a:r>
              <a:rPr lang="en-GB" sz="1600" dirty="0"/>
              <a:t>people living in one particular area</a:t>
            </a:r>
          </a:p>
          <a:p>
            <a:pPr marL="0" indent="0">
              <a:buNone/>
            </a:pPr>
            <a:r>
              <a:rPr lang="en-GB" sz="2400" dirty="0"/>
              <a:t>Neighbourhoods </a:t>
            </a:r>
            <a:r>
              <a:rPr lang="en-GB" sz="1600" dirty="0"/>
              <a:t>geographical area (postcode) </a:t>
            </a:r>
          </a:p>
          <a:p>
            <a:pPr marL="0" indent="0">
              <a:buNone/>
            </a:pPr>
            <a:endParaRPr lang="en-GB" sz="1800" dirty="0"/>
          </a:p>
        </p:txBody>
      </p:sp>
    </p:spTree>
    <p:extLst>
      <p:ext uri="{BB962C8B-B14F-4D97-AF65-F5344CB8AC3E}">
        <p14:creationId xmlns:p14="http://schemas.microsoft.com/office/powerpoint/2010/main" val="379809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C905123D-37D4-4A41-B86D-371FF8C3409D}"/>
              </a:ext>
            </a:extLst>
          </p:cNvPr>
          <p:cNvSpPr>
            <a:spLocks noGrp="1"/>
          </p:cNvSpPr>
          <p:nvPr>
            <p:ph type="title"/>
          </p:nvPr>
        </p:nvSpPr>
        <p:spPr>
          <a:xfrm>
            <a:off x="686834" y="1153572"/>
            <a:ext cx="3200400" cy="4461163"/>
          </a:xfrm>
        </p:spPr>
        <p:txBody>
          <a:bodyPr>
            <a:normAutofit/>
          </a:bodyPr>
          <a:lstStyle/>
          <a:p>
            <a:pPr eaLnBrk="1" hangingPunct="1"/>
            <a:r>
              <a:rPr lang="en-GB" altLang="en-US" b="1" dirty="0">
                <a:solidFill>
                  <a:srgbClr val="FFFFFF"/>
                </a:solidFill>
              </a:rPr>
              <a:t>Society</a:t>
            </a:r>
            <a:endParaRPr lang="en-GB" altLang="en-US" dirty="0">
              <a:solidFill>
                <a:srgbClr val="FFFFFF"/>
              </a:solidFill>
            </a:endParaRP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91" name="Content Placeholder 2">
            <a:extLst>
              <a:ext uri="{FF2B5EF4-FFF2-40B4-BE49-F238E27FC236}">
                <a16:creationId xmlns:a16="http://schemas.microsoft.com/office/drawing/2014/main" id="{2EB45055-E0FF-4A78-ACDE-F6F872C835FD}"/>
              </a:ext>
            </a:extLst>
          </p:cNvPr>
          <p:cNvSpPr>
            <a:spLocks noGrp="1"/>
          </p:cNvSpPr>
          <p:nvPr>
            <p:ph idx="1"/>
          </p:nvPr>
        </p:nvSpPr>
        <p:spPr>
          <a:xfrm>
            <a:off x="4447308" y="591344"/>
            <a:ext cx="6906491" cy="5585619"/>
          </a:xfrm>
        </p:spPr>
        <p:txBody>
          <a:bodyPr anchor="ctr">
            <a:normAutofit/>
          </a:bodyPr>
          <a:lstStyle/>
          <a:p>
            <a:pPr eaLnBrk="1" hangingPunct="1">
              <a:buFont typeface="Arial" panose="020B0604020202020204" pitchFamily="34" charset="0"/>
              <a:buNone/>
            </a:pPr>
            <a:r>
              <a:rPr lang="en-GB" altLang="en-US" dirty="0"/>
              <a:t>Definition: </a:t>
            </a:r>
            <a:r>
              <a:rPr lang="en-GB" altLang="en-US" b="1" dirty="0"/>
              <a:t>noun (plural societies)</a:t>
            </a:r>
          </a:p>
          <a:p>
            <a:pPr eaLnBrk="1" hangingPunct="1"/>
            <a:r>
              <a:rPr lang="en-GB" altLang="en-US" i="1" dirty="0"/>
              <a:t>[mass noun]</a:t>
            </a:r>
            <a:r>
              <a:rPr lang="en-GB" altLang="en-US" dirty="0"/>
              <a:t> the aggregate of people living together in a more or less ordered community</a:t>
            </a:r>
          </a:p>
          <a:p>
            <a:pPr eaLnBrk="1" hangingPunct="1"/>
            <a:r>
              <a:rPr lang="en-GB" altLang="en-US" dirty="0"/>
              <a:t>the community of people living in a particular country or region and having shared customs, laws, and organisations</a:t>
            </a:r>
            <a:endParaRPr lang="en-GB" altLang="en-US" i="1" dirty="0"/>
          </a:p>
          <a:p>
            <a:pPr eaLnBrk="1" hangingPunct="1"/>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BCDC7B-AAE7-40C3-8FD3-08A1A0B9466B}"/>
              </a:ext>
            </a:extLst>
          </p:cNvPr>
          <p:cNvSpPr>
            <a:spLocks noGrp="1"/>
          </p:cNvSpPr>
          <p:nvPr>
            <p:ph type="title"/>
          </p:nvPr>
        </p:nvSpPr>
        <p:spPr>
          <a:xfrm>
            <a:off x="838200" y="365125"/>
            <a:ext cx="10515600" cy="1325563"/>
          </a:xfrm>
        </p:spPr>
        <p:txBody>
          <a:bodyPr>
            <a:normAutofit/>
          </a:bodyPr>
          <a:lstStyle/>
          <a:p>
            <a:r>
              <a:rPr lang="en-GB" dirty="0"/>
              <a:t>Community / Neighbourhoods 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649818-9A0F-4100-82C2-13E5D5EAC15C}"/>
              </a:ext>
            </a:extLst>
          </p:cNvPr>
          <p:cNvSpPr>
            <a:spLocks noGrp="1"/>
          </p:cNvSpPr>
          <p:nvPr>
            <p:ph idx="1"/>
          </p:nvPr>
        </p:nvSpPr>
        <p:spPr>
          <a:xfrm>
            <a:off x="838200" y="1825625"/>
            <a:ext cx="10515600" cy="4351338"/>
          </a:xfrm>
        </p:spPr>
        <p:txBody>
          <a:bodyPr>
            <a:normAutofit/>
          </a:bodyPr>
          <a:lstStyle/>
          <a:p>
            <a:pPr marL="0" indent="0">
              <a:buNone/>
            </a:pPr>
            <a:r>
              <a:rPr lang="en-GB" altLang="en-US" sz="2600"/>
              <a:t>Collection of people living together in a more or less ordered community – out of date?</a:t>
            </a:r>
          </a:p>
          <a:p>
            <a:r>
              <a:rPr lang="en-GB" sz="2600"/>
              <a:t>Traditionally, being born into a community shaped us</a:t>
            </a:r>
          </a:p>
          <a:p>
            <a:r>
              <a:rPr lang="en-GB" altLang="en-US" sz="2600"/>
              <a:t>Now</a:t>
            </a:r>
            <a:r>
              <a:rPr lang="en-GB" sz="2600"/>
              <a:t> our neighbourhood isn’t anymore our key definer of identity</a:t>
            </a:r>
          </a:p>
          <a:p>
            <a:r>
              <a:rPr lang="en-GB" sz="2600"/>
              <a:t>Choosing our own communities and expressing our identities through them. </a:t>
            </a:r>
          </a:p>
          <a:p>
            <a:r>
              <a:rPr lang="en-GB" sz="2600"/>
              <a:t>Too broad. Can have many attitudes, interests and goals that we share with other people. But that doesn’t mean yet that I’ll feel a sense of community with them. For that, it needs relationships. </a:t>
            </a:r>
          </a:p>
          <a:p>
            <a:r>
              <a:rPr lang="en-GB" sz="2600"/>
              <a:t>Community needs to have trust and relationships</a:t>
            </a:r>
          </a:p>
        </p:txBody>
      </p:sp>
    </p:spTree>
    <p:extLst>
      <p:ext uri="{BB962C8B-B14F-4D97-AF65-F5344CB8AC3E}">
        <p14:creationId xmlns:p14="http://schemas.microsoft.com/office/powerpoint/2010/main" val="2123265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7663D-D51C-456F-A42D-388CD806F34C}"/>
              </a:ext>
            </a:extLst>
          </p:cNvPr>
          <p:cNvSpPr>
            <a:spLocks noGrp="1"/>
          </p:cNvSpPr>
          <p:nvPr>
            <p:ph type="title"/>
          </p:nvPr>
        </p:nvSpPr>
        <p:spPr>
          <a:xfrm>
            <a:off x="838200" y="365126"/>
            <a:ext cx="10515600" cy="669196"/>
          </a:xfrm>
        </p:spPr>
        <p:txBody>
          <a:bodyPr>
            <a:normAutofit/>
          </a:bodyPr>
          <a:lstStyle/>
          <a:p>
            <a:r>
              <a:rPr lang="en-GB" sz="3200" dirty="0"/>
              <a:t>Communities of Identity &amp; Interest</a:t>
            </a:r>
          </a:p>
        </p:txBody>
      </p:sp>
      <p:sp>
        <p:nvSpPr>
          <p:cNvPr id="3" name="Content Placeholder 2">
            <a:extLst>
              <a:ext uri="{FF2B5EF4-FFF2-40B4-BE49-F238E27FC236}">
                <a16:creationId xmlns:a16="http://schemas.microsoft.com/office/drawing/2014/main" id="{66E0C700-92F3-40B1-B435-1B84642F2E8D}"/>
              </a:ext>
            </a:extLst>
          </p:cNvPr>
          <p:cNvSpPr>
            <a:spLocks noGrp="1"/>
          </p:cNvSpPr>
          <p:nvPr>
            <p:ph idx="1"/>
          </p:nvPr>
        </p:nvSpPr>
        <p:spPr>
          <a:xfrm>
            <a:off x="838200" y="1291771"/>
            <a:ext cx="10515600" cy="4885192"/>
          </a:xfrm>
        </p:spPr>
        <p:txBody>
          <a:bodyPr>
            <a:normAutofit fontScale="92500" lnSpcReduction="20000"/>
          </a:bodyPr>
          <a:lstStyle/>
          <a:p>
            <a:r>
              <a:rPr lang="en-GB" dirty="0"/>
              <a:t>Placed under two headings:</a:t>
            </a:r>
          </a:p>
          <a:p>
            <a:r>
              <a:rPr lang="en-GB" dirty="0"/>
              <a:t>Community of Interest - community of people who share a common interest or passion.</a:t>
            </a:r>
          </a:p>
          <a:p>
            <a:pPr lvl="1"/>
            <a:r>
              <a:rPr lang="en-GB" dirty="0"/>
              <a:t>Shared ideas, exchanges on thoughts or interests but little care outside this area.</a:t>
            </a:r>
          </a:p>
          <a:p>
            <a:r>
              <a:rPr lang="en-GB" dirty="0"/>
              <a:t>Community of Identity – Group of people with a common identity</a:t>
            </a:r>
          </a:p>
          <a:p>
            <a:pPr marL="0" indent="0">
              <a:buNone/>
            </a:pPr>
            <a:endParaRPr lang="en-GB" dirty="0"/>
          </a:p>
          <a:p>
            <a:pPr marL="0" indent="0">
              <a:buNone/>
            </a:pPr>
            <a:r>
              <a:rPr lang="en-GB" dirty="0"/>
              <a:t>*Interest					*Identity</a:t>
            </a:r>
          </a:p>
          <a:p>
            <a:pPr marL="0" indent="0">
              <a:buNone/>
            </a:pPr>
            <a:r>
              <a:rPr lang="en-GB" dirty="0"/>
              <a:t>	Sports						Race</a:t>
            </a:r>
          </a:p>
          <a:p>
            <a:pPr marL="0" indent="0">
              <a:buNone/>
            </a:pPr>
            <a:r>
              <a:rPr lang="en-GB" dirty="0"/>
              <a:t>	Politics					Disability</a:t>
            </a:r>
          </a:p>
          <a:p>
            <a:pPr marL="0" indent="0">
              <a:buNone/>
            </a:pPr>
            <a:r>
              <a:rPr lang="en-GB" dirty="0"/>
              <a:t>	Social groups					Religion</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527994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A5A1F-3EF8-40F0-9BDF-2E94C2419AEE}"/>
              </a:ext>
            </a:extLst>
          </p:cNvPr>
          <p:cNvSpPr>
            <a:spLocks noGrp="1"/>
          </p:cNvSpPr>
          <p:nvPr>
            <p:ph type="title"/>
          </p:nvPr>
        </p:nvSpPr>
        <p:spPr>
          <a:xfrm>
            <a:off x="838200" y="365125"/>
            <a:ext cx="10515600" cy="714167"/>
          </a:xfrm>
        </p:spPr>
        <p:txBody>
          <a:bodyPr>
            <a:normAutofit/>
          </a:bodyPr>
          <a:lstStyle/>
          <a:p>
            <a:r>
              <a:rPr lang="en-GB" sz="3200" dirty="0"/>
              <a:t>Community &amp; Neighbourhood Movement</a:t>
            </a:r>
          </a:p>
        </p:txBody>
      </p:sp>
      <p:sp>
        <p:nvSpPr>
          <p:cNvPr id="3" name="Content Placeholder 2">
            <a:extLst>
              <a:ext uri="{FF2B5EF4-FFF2-40B4-BE49-F238E27FC236}">
                <a16:creationId xmlns:a16="http://schemas.microsoft.com/office/drawing/2014/main" id="{75D3E7DD-A1FF-4D4A-9438-C9E51BE0D13C}"/>
              </a:ext>
            </a:extLst>
          </p:cNvPr>
          <p:cNvSpPr>
            <a:spLocks noGrp="1"/>
          </p:cNvSpPr>
          <p:nvPr>
            <p:ph idx="1"/>
          </p:nvPr>
        </p:nvSpPr>
        <p:spPr>
          <a:xfrm>
            <a:off x="838200" y="1079292"/>
            <a:ext cx="10515600" cy="5097671"/>
          </a:xfrm>
        </p:spPr>
        <p:txBody>
          <a:bodyPr>
            <a:normAutofit fontScale="92500" lnSpcReduction="10000"/>
          </a:bodyPr>
          <a:lstStyle/>
          <a:p>
            <a:r>
              <a:rPr lang="en-GB" dirty="0"/>
              <a:t>Mobility occurs as individuals and households go through lifecycle changes – parenthood, marriage, employment, suitable/affordable housing</a:t>
            </a:r>
          </a:p>
          <a:p>
            <a:r>
              <a:rPr lang="en-GB" dirty="0"/>
              <a:t>Neighbourhood physical disorder</a:t>
            </a:r>
          </a:p>
          <a:p>
            <a:pPr lvl="1"/>
            <a:r>
              <a:rPr lang="en-GB" dirty="0"/>
              <a:t>signs of deterioration: poor housing, run down areas, graffiti, crime rates</a:t>
            </a:r>
          </a:p>
          <a:p>
            <a:r>
              <a:rPr lang="en-GB" dirty="0"/>
              <a:t>Individual mobility expectations or achievements is limited</a:t>
            </a:r>
          </a:p>
          <a:p>
            <a:r>
              <a:rPr lang="en-GB" dirty="0"/>
              <a:t>Poor communities can be linked to a number of individual and neighbourhood outcomes: </a:t>
            </a:r>
          </a:p>
          <a:p>
            <a:r>
              <a:rPr lang="en-GB" dirty="0"/>
              <a:t>Disorder affects neighbourhood crime rates/ASB, emotional distress including feelings of fear and </a:t>
            </a:r>
            <a:r>
              <a:rPr lang="en-GB" dirty="0">
                <a:solidFill>
                  <a:srgbClr val="FF0000"/>
                </a:solidFill>
              </a:rPr>
              <a:t>mistrust</a:t>
            </a:r>
            <a:r>
              <a:rPr lang="en-GB" dirty="0"/>
              <a:t>, depression/physical illness, alienation/isolation, lack of community cohesion,  low neighbourhood attachment/satisfaction, desire to leave a neighbourhood</a:t>
            </a:r>
          </a:p>
          <a:p>
            <a:r>
              <a:rPr lang="en-GB" dirty="0"/>
              <a:t>Residents neighbouring behaviour effected with a lack of neighbourhood satisfaction</a:t>
            </a:r>
          </a:p>
        </p:txBody>
      </p:sp>
    </p:spTree>
    <p:extLst>
      <p:ext uri="{BB962C8B-B14F-4D97-AF65-F5344CB8AC3E}">
        <p14:creationId xmlns:p14="http://schemas.microsoft.com/office/powerpoint/2010/main" val="1751779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50F07-9768-4649-9079-B37B8F7C4862}"/>
              </a:ext>
            </a:extLst>
          </p:cNvPr>
          <p:cNvSpPr>
            <a:spLocks noGrp="1"/>
          </p:cNvSpPr>
          <p:nvPr>
            <p:ph type="title"/>
          </p:nvPr>
        </p:nvSpPr>
        <p:spPr>
          <a:xfrm>
            <a:off x="838200" y="365126"/>
            <a:ext cx="10515600" cy="810532"/>
          </a:xfrm>
        </p:spPr>
        <p:txBody>
          <a:bodyPr>
            <a:normAutofit fontScale="90000"/>
          </a:bodyPr>
          <a:lstStyle/>
          <a:p>
            <a:br>
              <a:rPr lang="en-GB" b="1" dirty="0"/>
            </a:br>
            <a:r>
              <a:rPr lang="en-GB" b="1" dirty="0"/>
              <a:t>Changing Social Order</a:t>
            </a:r>
            <a:br>
              <a:rPr lang="en-GB" b="1" dirty="0"/>
            </a:br>
            <a:endParaRPr lang="en-GB" dirty="0"/>
          </a:p>
        </p:txBody>
      </p:sp>
      <p:sp>
        <p:nvSpPr>
          <p:cNvPr id="3" name="Content Placeholder 2">
            <a:extLst>
              <a:ext uri="{FF2B5EF4-FFF2-40B4-BE49-F238E27FC236}">
                <a16:creationId xmlns:a16="http://schemas.microsoft.com/office/drawing/2014/main" id="{2DA2EF4D-5C4D-4D23-9026-F2FEED04250C}"/>
              </a:ext>
            </a:extLst>
          </p:cNvPr>
          <p:cNvSpPr>
            <a:spLocks noGrp="1"/>
          </p:cNvSpPr>
          <p:nvPr>
            <p:ph idx="1"/>
          </p:nvPr>
        </p:nvSpPr>
        <p:spPr>
          <a:xfrm>
            <a:off x="838200" y="1640114"/>
            <a:ext cx="10515600" cy="4536849"/>
          </a:xfrm>
        </p:spPr>
        <p:txBody>
          <a:bodyPr/>
          <a:lstStyle/>
          <a:p>
            <a:r>
              <a:rPr lang="en-GB" dirty="0"/>
              <a:t>Social change in the broadest sense is any change in social relations.</a:t>
            </a:r>
          </a:p>
          <a:p>
            <a:r>
              <a:rPr lang="en-GB" dirty="0"/>
              <a:t>Social change is an ever-present phenomenon in any society. </a:t>
            </a:r>
          </a:p>
          <a:p>
            <a:r>
              <a:rPr lang="en-GB" dirty="0"/>
              <a:t>Changes in a small group may be important on the level of that group itself but insignificant on the level of the larger society.</a:t>
            </a:r>
          </a:p>
          <a:p>
            <a:r>
              <a:rPr lang="en-GB" dirty="0"/>
              <a:t>When changes happen due to customs and norms changes, or new techniques and technologies are invented, environmental changes spur new adaptations and conflicts result in unrest in society or new groups forming.</a:t>
            </a:r>
          </a:p>
          <a:p>
            <a:pPr marL="0" indent="0">
              <a:buNone/>
            </a:pPr>
            <a:endParaRPr lang="en-GB" dirty="0"/>
          </a:p>
        </p:txBody>
      </p:sp>
    </p:spTree>
    <p:extLst>
      <p:ext uri="{BB962C8B-B14F-4D97-AF65-F5344CB8AC3E}">
        <p14:creationId xmlns:p14="http://schemas.microsoft.com/office/powerpoint/2010/main" val="2922676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C5E3AA-6BBF-49E2-BD72-469BAF164C90}"/>
              </a:ext>
            </a:extLst>
          </p:cNvPr>
          <p:cNvSpPr>
            <a:spLocks noGrp="1"/>
          </p:cNvSpPr>
          <p:nvPr>
            <p:ph type="title"/>
          </p:nvPr>
        </p:nvSpPr>
        <p:spPr>
          <a:xfrm>
            <a:off x="838200" y="365125"/>
            <a:ext cx="10515600" cy="1325563"/>
          </a:xfrm>
        </p:spPr>
        <p:txBody>
          <a:bodyPr>
            <a:normAutofit/>
          </a:bodyPr>
          <a:lstStyle/>
          <a:p>
            <a:r>
              <a:rPr lang="en-US" dirty="0"/>
              <a:t>Changing Societies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FD7B5E-45C6-4988-800F-6C4E2D5F4B5E}"/>
              </a:ext>
            </a:extLst>
          </p:cNvPr>
          <p:cNvSpPr>
            <a:spLocks noGrp="1"/>
          </p:cNvSpPr>
          <p:nvPr>
            <p:ph idx="1"/>
          </p:nvPr>
        </p:nvSpPr>
        <p:spPr>
          <a:xfrm>
            <a:off x="838200" y="1825625"/>
            <a:ext cx="10515600" cy="4351338"/>
          </a:xfrm>
        </p:spPr>
        <p:txBody>
          <a:bodyPr>
            <a:normAutofit/>
          </a:bodyPr>
          <a:lstStyle/>
          <a:p>
            <a:pPr marL="0" indent="0">
              <a:buNone/>
            </a:pPr>
            <a:r>
              <a:rPr lang="en-GB" dirty="0"/>
              <a:t>Communities &amp; Neighbourhoods are changing quickly</a:t>
            </a:r>
          </a:p>
          <a:p>
            <a:r>
              <a:rPr lang="en-US" dirty="0"/>
              <a:t>Rules need to be updated</a:t>
            </a:r>
          </a:p>
          <a:p>
            <a:r>
              <a:rPr lang="en-US" dirty="0"/>
              <a:t>Knowledge expanded to be equal</a:t>
            </a:r>
          </a:p>
          <a:p>
            <a:r>
              <a:rPr lang="en-US" dirty="0"/>
              <a:t>Law enforcement leaders helping officers develop true cultural competence</a:t>
            </a:r>
          </a:p>
          <a:p>
            <a:r>
              <a:rPr lang="en-IN" dirty="0"/>
              <a:t>Cultural diversities </a:t>
            </a:r>
            <a:r>
              <a:rPr lang="en-US" dirty="0"/>
              <a:t>challenge the police with problems related to language and cultural understanding</a:t>
            </a:r>
          </a:p>
          <a:p>
            <a:endParaRPr lang="en-GB" dirty="0"/>
          </a:p>
        </p:txBody>
      </p:sp>
    </p:spTree>
    <p:extLst>
      <p:ext uri="{BB962C8B-B14F-4D97-AF65-F5344CB8AC3E}">
        <p14:creationId xmlns:p14="http://schemas.microsoft.com/office/powerpoint/2010/main" val="3621818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1981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1074057" y="1052736"/>
            <a:ext cx="10072914" cy="5362577"/>
          </a:xfrm>
        </p:spPr>
        <p:txBody>
          <a:bodyPr>
            <a:noAutofit/>
          </a:bodyPr>
          <a:lstStyle/>
          <a:p>
            <a:pPr marL="622506" lvl="1">
              <a:buFont typeface="Wingdings" panose="05000000000000000000" pitchFamily="2" charset="2"/>
              <a:buChar char="Ø"/>
            </a:pPr>
            <a:r>
              <a:rPr lang="en-US" dirty="0"/>
              <a:t>Diversity is simply a </a:t>
            </a:r>
            <a:r>
              <a:rPr lang="en-US" dirty="0">
                <a:solidFill>
                  <a:schemeClr val="tx1">
                    <a:lumMod val="95000"/>
                    <a:lumOff val="5000"/>
                  </a:schemeClr>
                </a:solidFill>
              </a:rPr>
              <a:t>representation of many different types of people focusing on the differences</a:t>
            </a:r>
            <a:br>
              <a:rPr lang="en-US" dirty="0">
                <a:solidFill>
                  <a:srgbClr val="1696E6"/>
                </a:solidFill>
              </a:rPr>
            </a:br>
            <a:endParaRPr lang="en-US" dirty="0">
              <a:solidFill>
                <a:srgbClr val="1696E6"/>
              </a:solidFill>
            </a:endParaRPr>
          </a:p>
          <a:p>
            <a:pPr marL="622506" lvl="1">
              <a:buFont typeface="Wingdings" panose="05000000000000000000" pitchFamily="2" charset="2"/>
              <a:buChar char="Ø"/>
            </a:pPr>
            <a:r>
              <a:rPr lang="en-US" dirty="0"/>
              <a:t>Inclusion is the act of welcoming a </a:t>
            </a:r>
            <a:r>
              <a:rPr lang="en-GB" dirty="0"/>
              <a:t>person that is included within that environment  - </a:t>
            </a:r>
            <a:r>
              <a:rPr lang="en-US" dirty="0"/>
              <a:t>where all different kinds of people can thrive and succeed. </a:t>
            </a:r>
          </a:p>
          <a:p>
            <a:pPr marL="408194" lvl="1" indent="0">
              <a:buNone/>
            </a:pPr>
            <a:endParaRPr lang="en-US" dirty="0"/>
          </a:p>
          <a:p>
            <a:pPr marL="622506" lvl="1">
              <a:buFont typeface="Wingdings" panose="05000000000000000000" pitchFamily="2" charset="2"/>
              <a:buChar char="Ø"/>
            </a:pPr>
            <a:r>
              <a:rPr lang="en-US" dirty="0"/>
              <a:t>Inclusion is the act of giving </a:t>
            </a:r>
            <a:r>
              <a:rPr lang="en-GB" dirty="0"/>
              <a:t>equal access to opportunities and resources for people who might otherwise be excluded or marginalized</a:t>
            </a:r>
            <a:r>
              <a:rPr lang="en-US" dirty="0"/>
              <a:t> </a:t>
            </a:r>
            <a:endParaRPr lang="en-US" dirty="0">
              <a:solidFill>
                <a:srgbClr val="1696E6"/>
              </a:solidFill>
            </a:endParaRPr>
          </a:p>
          <a:p>
            <a:pPr marL="622506" lvl="1">
              <a:buFont typeface="Wingdings" panose="05000000000000000000" pitchFamily="2" charset="2"/>
              <a:buChar char="Ø"/>
            </a:pPr>
            <a:endParaRPr lang="en-US" dirty="0">
              <a:solidFill>
                <a:srgbClr val="1696E6"/>
              </a:solidFill>
            </a:endParaRPr>
          </a:p>
          <a:p>
            <a:pPr marL="622506" lvl="1">
              <a:buFont typeface="Wingdings" panose="05000000000000000000" pitchFamily="2" charset="2"/>
              <a:buChar char="Ø"/>
            </a:pPr>
            <a:r>
              <a:rPr lang="en-US" dirty="0"/>
              <a:t>Diversity is </a:t>
            </a:r>
            <a:r>
              <a:rPr lang="en-US" dirty="0">
                <a:solidFill>
                  <a:srgbClr val="1696E6"/>
                </a:solidFill>
              </a:rPr>
              <a:t>what you have</a:t>
            </a:r>
            <a:r>
              <a:rPr lang="en-US" dirty="0"/>
              <a:t>. Inclusion is </a:t>
            </a:r>
            <a:r>
              <a:rPr lang="en-US" dirty="0">
                <a:solidFill>
                  <a:srgbClr val="1696E6"/>
                </a:solidFill>
              </a:rPr>
              <a:t>what you do</a:t>
            </a:r>
            <a:r>
              <a:rPr lang="en-US" dirty="0"/>
              <a:t>. </a:t>
            </a:r>
          </a:p>
          <a:p>
            <a:pPr marL="922544" lvl="2">
              <a:buFont typeface="Wingdings" panose="05000000000000000000" pitchFamily="2" charset="2"/>
              <a:buChar char="Ø"/>
            </a:pPr>
            <a:r>
              <a:rPr lang="en-US" sz="2400" dirty="0"/>
              <a:t>Simply having a diverse workforce is not enough. </a:t>
            </a:r>
          </a:p>
          <a:p>
            <a:pPr marL="922544" lvl="2">
              <a:buFont typeface="Wingdings" panose="05000000000000000000" pitchFamily="2" charset="2"/>
              <a:buChar char="Ø"/>
            </a:pPr>
            <a:r>
              <a:rPr lang="en-US" sz="2400" dirty="0"/>
              <a:t>Everyone should be encouraged to fully participate and share equally.  </a:t>
            </a:r>
            <a:br>
              <a:rPr lang="en-US" sz="2400" dirty="0"/>
            </a:br>
            <a:endParaRPr lang="en-US" sz="2400" dirty="0"/>
          </a:p>
        </p:txBody>
      </p:sp>
    </p:spTree>
    <p:extLst>
      <p:ext uri="{BB962C8B-B14F-4D97-AF65-F5344CB8AC3E}">
        <p14:creationId xmlns:p14="http://schemas.microsoft.com/office/powerpoint/2010/main" val="58807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686834" y="1153572"/>
            <a:ext cx="3200400" cy="4461163"/>
          </a:xfrm>
        </p:spPr>
        <p:txBody>
          <a:bodyPr>
            <a:normAutofit/>
          </a:bodyPr>
          <a:lstStyle/>
          <a:p>
            <a:r>
              <a:rPr lang="en-US">
                <a:solidFill>
                  <a:srgbClr val="FFFFFF"/>
                </a:solidFill>
              </a:rPr>
              <a:t>Why Does Diversity Matter?</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447308" y="591344"/>
            <a:ext cx="6906491" cy="5585619"/>
          </a:xfrm>
        </p:spPr>
        <p:txBody>
          <a:bodyPr anchor="ctr">
            <a:normAutofit/>
          </a:bodyPr>
          <a:lstStyle/>
          <a:p>
            <a:r>
              <a:rPr lang="en-US" dirty="0"/>
              <a:t>Diversity expands experiences &amp; knowledge.  </a:t>
            </a:r>
          </a:p>
          <a:p>
            <a:r>
              <a:rPr lang="en-US"/>
              <a:t>Enhances social development.</a:t>
            </a:r>
          </a:p>
          <a:p>
            <a:r>
              <a:rPr lang="en-US" dirty="0"/>
              <a:t>Successful performance in role</a:t>
            </a:r>
          </a:p>
          <a:p>
            <a:r>
              <a:rPr lang="en-US" dirty="0"/>
              <a:t>Expands your capacity for viewing problems</a:t>
            </a:r>
          </a:p>
          <a:p>
            <a:r>
              <a:rPr lang="en-US"/>
              <a:t>Enriches the multiple perspectives</a:t>
            </a:r>
          </a:p>
          <a:p>
            <a:endParaRPr lang="en-US"/>
          </a:p>
        </p:txBody>
      </p:sp>
    </p:spTree>
    <p:extLst>
      <p:ext uri="{BB962C8B-B14F-4D97-AF65-F5344CB8AC3E}">
        <p14:creationId xmlns:p14="http://schemas.microsoft.com/office/powerpoint/2010/main" val="2162293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defTabSz="685800">
              <a:defRPr/>
            </a:pPr>
            <a:fld id="{5DFEDB64-84C3-4240-BCBA-134AE1D9082C}" type="slidenum">
              <a:rPr lang="en-GB" sz="675">
                <a:solidFill>
                  <a:srgbClr val="1F3864"/>
                </a:solidFill>
                <a:latin typeface="Trebuchet MS" panose="020B0603020202020204"/>
              </a:rPr>
              <a:pPr defTabSz="685800">
                <a:defRPr/>
              </a:pPr>
              <a:t>14</a:t>
            </a:fld>
            <a:endParaRPr lang="en-GB" sz="675" dirty="0">
              <a:solidFill>
                <a:srgbClr val="1F3864"/>
              </a:solidFill>
              <a:latin typeface="Trebuchet MS" panose="020B0603020202020204"/>
            </a:endParaRPr>
          </a:p>
        </p:txBody>
      </p:sp>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2203460" y="476673"/>
            <a:ext cx="8007341" cy="4870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741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9672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15</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2558568406"/>
              </p:ext>
            </p:extLst>
          </p:nvPr>
        </p:nvGraphicFramePr>
        <p:xfrm>
          <a:off x="1138335" y="188641"/>
          <a:ext cx="9216945" cy="6212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7464153" y="4572002"/>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2639617" y="2852987"/>
            <a:ext cx="1872209"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3935762" y="912593"/>
            <a:ext cx="1872209"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spTree>
    <p:extLst>
      <p:ext uri="{BB962C8B-B14F-4D97-AF65-F5344CB8AC3E}">
        <p14:creationId xmlns:p14="http://schemas.microsoft.com/office/powerpoint/2010/main" val="4064998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66C43BD-C8BC-49AF-841F-2ED304B4064B}"/>
              </a:ext>
            </a:extLst>
          </p:cNvPr>
          <p:cNvSpPr>
            <a:spLocks noGrp="1"/>
          </p:cNvSpPr>
          <p:nvPr>
            <p:ph type="title"/>
          </p:nvPr>
        </p:nvSpPr>
        <p:spPr>
          <a:xfrm>
            <a:off x="838200" y="246061"/>
            <a:ext cx="10515600" cy="1022353"/>
          </a:xfrm>
        </p:spPr>
        <p:txBody>
          <a:bodyPr/>
          <a:lstStyle/>
          <a:p>
            <a:pPr eaLnBrk="1" hangingPunct="1"/>
            <a:r>
              <a:rPr lang="en-GB" altLang="en-US" dirty="0"/>
              <a:t>Multiculturalism</a:t>
            </a:r>
          </a:p>
        </p:txBody>
      </p:sp>
      <p:pic>
        <p:nvPicPr>
          <p:cNvPr id="16387" name="Content Placeholder 3" descr="multiculuralism 1.jpg">
            <a:extLst>
              <a:ext uri="{FF2B5EF4-FFF2-40B4-BE49-F238E27FC236}">
                <a16:creationId xmlns:a16="http://schemas.microsoft.com/office/drawing/2014/main" id="{8E1F1588-ADB8-424F-8B42-C8D7EA2A24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387792" y="4995247"/>
            <a:ext cx="2924175" cy="1562100"/>
          </a:xfrm>
        </p:spPr>
      </p:pic>
      <p:pic>
        <p:nvPicPr>
          <p:cNvPr id="16388" name="Picture 2" descr="C:\Users\Mark\Pictures\multiculuralism 2.png">
            <a:extLst>
              <a:ext uri="{FF2B5EF4-FFF2-40B4-BE49-F238E27FC236}">
                <a16:creationId xmlns:a16="http://schemas.microsoft.com/office/drawing/2014/main" id="{7093213E-ADD3-461F-B4CA-BE87016197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56138"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3" descr="C:\Users\Mark\Pictures\multiculuralism 3.jpg">
            <a:extLst>
              <a:ext uri="{FF2B5EF4-FFF2-40B4-BE49-F238E27FC236}">
                <a16:creationId xmlns:a16="http://schemas.microsoft.com/office/drawing/2014/main" id="{475C33BD-2E38-47AA-A792-DB96F5698B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03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4" descr="C:\Users\Mark\Pictures\multiculuralism 4.jpg">
            <a:extLst>
              <a:ext uri="{FF2B5EF4-FFF2-40B4-BE49-F238E27FC236}">
                <a16:creationId xmlns:a16="http://schemas.microsoft.com/office/drawing/2014/main" id="{9A47B7FD-7443-4129-903F-AC1EA58D9D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5" descr="C:\Users\Mark\Pictures\multiculuralism 5.jpg">
            <a:extLst>
              <a:ext uri="{FF2B5EF4-FFF2-40B4-BE49-F238E27FC236}">
                <a16:creationId xmlns:a16="http://schemas.microsoft.com/office/drawing/2014/main" id="{91C2D694-A81B-4AFD-AA18-2C7590BBB7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51764" y="299720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3" name="Picture 7" descr="C:\Users\Mark\Pictures\polski.jpg">
            <a:extLst>
              <a:ext uri="{FF2B5EF4-FFF2-40B4-BE49-F238E27FC236}">
                <a16:creationId xmlns:a16="http://schemas.microsoft.com/office/drawing/2014/main" id="{4479CC59-DB0A-4A9A-9AED-43AF203F80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06181" y="4936497"/>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8" descr="C:\Users\Mark\Pictures\multiculturalism 8.jpg">
            <a:extLst>
              <a:ext uri="{FF2B5EF4-FFF2-40B4-BE49-F238E27FC236}">
                <a16:creationId xmlns:a16="http://schemas.microsoft.com/office/drawing/2014/main" id="{6A997440-1A74-4E7A-AFAC-F4E43A1114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03388" y="3209925"/>
            <a:ext cx="3173412" cy="158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9" descr="C:\Users\Mark\Pictures\multiculturalsim 7.png">
            <a:extLst>
              <a:ext uri="{FF2B5EF4-FFF2-40B4-BE49-F238E27FC236}">
                <a16:creationId xmlns:a16="http://schemas.microsoft.com/office/drawing/2014/main" id="{88EE9D65-9C0F-485A-A054-025B54703CE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159375" y="2924176"/>
            <a:ext cx="2160588"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62A0DE1E-E3D3-44E1-8A52-689CB390EE26}"/>
              </a:ext>
            </a:extLst>
          </p:cNvPr>
          <p:cNvPicPr>
            <a:picLocks noChangeAspect="1"/>
          </p:cNvPicPr>
          <p:nvPr/>
        </p:nvPicPr>
        <p:blipFill>
          <a:blip r:embed="rId11"/>
          <a:stretch>
            <a:fillRect/>
          </a:stretch>
        </p:blipFill>
        <p:spPr>
          <a:xfrm>
            <a:off x="8167370" y="5108905"/>
            <a:ext cx="2762250" cy="150303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3886-F88D-40EF-9F74-44DD59EBA10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B7672D9A-5693-4E91-B95B-9FE03D87D9FF}"/>
              </a:ext>
            </a:extLst>
          </p:cNvPr>
          <p:cNvSpPr>
            <a:spLocks noGrp="1"/>
          </p:cNvSpPr>
          <p:nvPr>
            <p:ph idx="1"/>
          </p:nvPr>
        </p:nvSpPr>
        <p:spPr/>
        <p:txBody>
          <a:bodyPr/>
          <a:lstStyle/>
          <a:p>
            <a:r>
              <a:rPr lang="en-GB" dirty="0"/>
              <a:t>Read</a:t>
            </a:r>
          </a:p>
          <a:p>
            <a:pPr marL="0" indent="0">
              <a:buNone/>
            </a:pPr>
            <a:r>
              <a:rPr lang="en-GB" dirty="0">
                <a:hlinkClick r:id="rId2"/>
              </a:rPr>
              <a:t>https://www.kcl.ac.uk/understanding-the-impacts-on-society-of-covid-19</a:t>
            </a:r>
            <a:endParaRPr lang="en-GB" dirty="0"/>
          </a:p>
          <a:p>
            <a:pPr marL="0" indent="0">
              <a:buNone/>
            </a:pPr>
            <a:endParaRPr lang="en-GB" dirty="0"/>
          </a:p>
          <a:p>
            <a:pPr marL="0" indent="0">
              <a:buNone/>
            </a:pPr>
            <a:r>
              <a:rPr lang="en-GB" dirty="0">
                <a:hlinkClick r:id="rId3"/>
              </a:rPr>
              <a:t>https://www.youtube.com/watch?v=9qeNaJH5Sn4</a:t>
            </a:r>
            <a:endParaRPr lang="en-GB" dirty="0"/>
          </a:p>
          <a:p>
            <a:pPr marL="0" indent="0">
              <a:buNone/>
            </a:pPr>
            <a:endParaRPr lang="en-GB" dirty="0"/>
          </a:p>
          <a:p>
            <a:pPr marL="0" indent="0">
              <a:buNone/>
            </a:pPr>
            <a:r>
              <a:rPr lang="en-GB" dirty="0"/>
              <a:t>https://www.nuffieldfoundation.org/project/social-cohesion-covid-19</a:t>
            </a:r>
          </a:p>
          <a:p>
            <a:pPr marL="0" indent="0">
              <a:buNone/>
            </a:pPr>
            <a:endParaRPr lang="en-GB" dirty="0"/>
          </a:p>
        </p:txBody>
      </p:sp>
    </p:spTree>
    <p:extLst>
      <p:ext uri="{BB962C8B-B14F-4D97-AF65-F5344CB8AC3E}">
        <p14:creationId xmlns:p14="http://schemas.microsoft.com/office/powerpoint/2010/main" val="3393252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0C05F70-6115-4DA9-96B3-E4B07AF4BBF9}"/>
              </a:ext>
            </a:extLst>
          </p:cNvPr>
          <p:cNvSpPr>
            <a:spLocks noGrp="1"/>
          </p:cNvSpPr>
          <p:nvPr>
            <p:ph type="title"/>
          </p:nvPr>
        </p:nvSpPr>
        <p:spPr>
          <a:xfrm>
            <a:off x="838200" y="365125"/>
            <a:ext cx="5393361" cy="1325563"/>
          </a:xfrm>
        </p:spPr>
        <p:txBody>
          <a:bodyPr>
            <a:normAutofit/>
          </a:bodyPr>
          <a:lstStyle/>
          <a:p>
            <a:r>
              <a:rPr lang="en-US" dirty="0"/>
              <a:t>Traditional versus Community Policing</a:t>
            </a:r>
            <a:endParaRPr lang="en-GB" dirty="0"/>
          </a:p>
        </p:txBody>
      </p:sp>
      <p:sp>
        <p:nvSpPr>
          <p:cNvPr id="3" name="Content Placeholder 2">
            <a:extLst>
              <a:ext uri="{FF2B5EF4-FFF2-40B4-BE49-F238E27FC236}">
                <a16:creationId xmlns:a16="http://schemas.microsoft.com/office/drawing/2014/main" id="{9B24DCF4-0434-46C9-8244-5D035C2B6FA2}"/>
              </a:ext>
            </a:extLst>
          </p:cNvPr>
          <p:cNvSpPr>
            <a:spLocks noGrp="1"/>
          </p:cNvSpPr>
          <p:nvPr>
            <p:ph idx="1"/>
          </p:nvPr>
        </p:nvSpPr>
        <p:spPr>
          <a:xfrm>
            <a:off x="838200" y="1825625"/>
            <a:ext cx="5393361" cy="4351338"/>
          </a:xfrm>
        </p:spPr>
        <p:txBody>
          <a:bodyPr>
            <a:normAutofit/>
          </a:bodyPr>
          <a:lstStyle/>
          <a:p>
            <a:r>
              <a:rPr lang="en-US" dirty="0"/>
              <a:t>Measures like crime fighting and arrests.</a:t>
            </a:r>
          </a:p>
          <a:p>
            <a:r>
              <a:rPr lang="en-US" dirty="0"/>
              <a:t>Community policing comprehensive police reformation </a:t>
            </a:r>
          </a:p>
          <a:p>
            <a:r>
              <a:rPr lang="en-US" dirty="0"/>
              <a:t>Perspectives of crime. </a:t>
            </a:r>
          </a:p>
          <a:p>
            <a:r>
              <a:rPr lang="en-US" dirty="0"/>
              <a:t>Change in aspects of traditional policing.</a:t>
            </a:r>
          </a:p>
          <a:p>
            <a:endParaRPr lang="en-US" dirty="0"/>
          </a:p>
          <a:p>
            <a:endParaRPr lang="en-US" dirty="0"/>
          </a:p>
          <a:p>
            <a:pPr marL="0" indent="0">
              <a:buNone/>
            </a:pPr>
            <a:endParaRPr lang="en-GB" dirty="0"/>
          </a:p>
        </p:txBody>
      </p:sp>
      <p:pic>
        <p:nvPicPr>
          <p:cNvPr id="4" name="Picture 4" descr="Home">
            <a:extLst>
              <a:ext uri="{FF2B5EF4-FFF2-40B4-BE49-F238E27FC236}">
                <a16:creationId xmlns:a16="http://schemas.microsoft.com/office/drawing/2014/main" id="{1551BB6B-88FB-4360-AC6A-E55E83F798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079" r="7157"/>
          <a:stretch/>
        </p:blipFill>
        <p:spPr bwMode="auto">
          <a:xfrm>
            <a:off x="6993582" y="814637"/>
            <a:ext cx="4355051" cy="435505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1" name="Arc 1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1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0452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F913B-504A-4526-A6A1-7F5AC63DD6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B73B0B-C97F-474E-8AA1-6D1A58F419CC}"/>
              </a:ext>
            </a:extLst>
          </p:cNvPr>
          <p:cNvSpPr>
            <a:spLocks noGrp="1"/>
          </p:cNvSpPr>
          <p:nvPr>
            <p:ph idx="1"/>
          </p:nvPr>
        </p:nvSpPr>
        <p:spPr/>
        <p:txBody>
          <a:bodyPr/>
          <a:lstStyle/>
          <a:p>
            <a:r>
              <a:rPr lang="en-GB" dirty="0">
                <a:hlinkClick r:id="rId2"/>
              </a:rPr>
              <a:t>https://whatworks.college.police.uk/Research/Documents/Community_engagement_lessons.pdf</a:t>
            </a:r>
            <a:endParaRPr lang="en-GB" dirty="0"/>
          </a:p>
          <a:p>
            <a:r>
              <a:rPr lang="en-GB" dirty="0">
                <a:hlinkClick r:id="rId3"/>
              </a:rPr>
              <a:t>https://moodle.uwtsd.ac.uk/pluginfile.php/349348/mod_resource/content/1/neighbourhood_policing_guidelines%201.pdf</a:t>
            </a:r>
            <a:endParaRPr lang="en-GB" dirty="0"/>
          </a:p>
          <a:p>
            <a:r>
              <a:rPr lang="en-GB" dirty="0">
                <a:hlinkClick r:id="rId4"/>
              </a:rPr>
              <a:t>https://www.ojp.gov/sites/g/files/xyckuh241/files/archives/ncjrs/176330-1.pdf</a:t>
            </a:r>
            <a:endParaRPr lang="en-GB" dirty="0"/>
          </a:p>
          <a:p>
            <a:r>
              <a:rPr lang="en-GB" dirty="0">
                <a:hlinkClick r:id="rId5"/>
              </a:rPr>
              <a:t>https://journals.sagepub.com/doi/full/10.1177/2378023118797861</a:t>
            </a:r>
            <a:endParaRPr lang="en-GB" dirty="0"/>
          </a:p>
          <a:p>
            <a:r>
              <a:rPr lang="en-GB" dirty="0"/>
              <a:t>https://medium.com/together-institute/what-does-community-even-mean-a-definition-attempt-conversation-starter-9b443fc523d0</a:t>
            </a:r>
          </a:p>
        </p:txBody>
      </p:sp>
    </p:spTree>
    <p:extLst>
      <p:ext uri="{BB962C8B-B14F-4D97-AF65-F5344CB8AC3E}">
        <p14:creationId xmlns:p14="http://schemas.microsoft.com/office/powerpoint/2010/main" val="2974271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785</TotalTime>
  <Words>1720</Words>
  <Application>Microsoft Office PowerPoint</Application>
  <PresentationFormat>Widescreen</PresentationFormat>
  <Paragraphs>180</Paragraphs>
  <Slides>19</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Trebuchet MS</vt:lpstr>
      <vt:lpstr>Wingdings</vt:lpstr>
      <vt:lpstr>Office Theme</vt:lpstr>
      <vt:lpstr>Tutorial Week 4</vt:lpstr>
      <vt:lpstr>Workshops </vt:lpstr>
      <vt:lpstr>Outcomes</vt:lpstr>
      <vt:lpstr>Social Cohesion    </vt:lpstr>
      <vt:lpstr>What makes  up a neighbourhood?</vt:lpstr>
      <vt:lpstr>Society</vt:lpstr>
      <vt:lpstr>Community / Neighbourhoods Today?</vt:lpstr>
      <vt:lpstr>Communities of Identity &amp; Interest</vt:lpstr>
      <vt:lpstr>Community &amp; Neighbourhood Movement</vt:lpstr>
      <vt:lpstr> Changing Social Order </vt:lpstr>
      <vt:lpstr>Changing Societies</vt:lpstr>
      <vt:lpstr> What is the difference between diversity  and inclusion? </vt:lpstr>
      <vt:lpstr>Why Does Diversity Matter?</vt:lpstr>
      <vt:lpstr>PowerPoint Presentation</vt:lpstr>
      <vt:lpstr>PowerPoint Presentation</vt:lpstr>
      <vt:lpstr>Multiculturalism</vt:lpstr>
      <vt:lpstr>Task</vt:lpstr>
      <vt:lpstr>Traditional versus Community Policing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4</dc:title>
  <dc:creator>Jane Thomas</dc:creator>
  <cp:lastModifiedBy>Jane Thomas</cp:lastModifiedBy>
  <cp:revision>8</cp:revision>
  <dcterms:created xsi:type="dcterms:W3CDTF">2021-02-16T07:34:29Z</dcterms:created>
  <dcterms:modified xsi:type="dcterms:W3CDTF">2021-02-16T21:24:32Z</dcterms:modified>
</cp:coreProperties>
</file>