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0D91BC-3FE6-4B9C-8009-76AE8D801CA7}" type="datetimeFigureOut">
              <a:t>12/13/2024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6A43DA-93C6-4A3B-AC4A-9E791C25A3AA}" type="slidenum">
              <a:t>‹#›</a:t>
            </a:fld>
            <a:endParaRPr lang="en-US"/>
          </a:p>
        </p:txBody>
      </p:sp>
    </p:spTree>
    <p:extLst>
      <p:ext uri="{BB962C8B-B14F-4D97-AF65-F5344CB8AC3E}">
        <p14:creationId xmlns:p14="http://schemas.microsoft.com/office/powerpoint/2010/main" val="814853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Musk began his business career by co-founding Zip2, a software startup that was sold for $307 million. With that money, he started X.com, an online payment service that would revolutionize online payments, change its name to PayPal, and sell for $1.5 billion. These early achievements established his image as a tech entrepreneur, and provided him with the funding necessary to pursue ground-breaking projects like SpaceX and Tesla.</a:t>
            </a:r>
            <a:endParaRPr lang="en-US" dirty="0"/>
          </a:p>
          <a:p>
            <a:pPr marL="285750" indent="-285750">
              <a:lnSpc>
                <a:spcPct val="90000"/>
              </a:lnSpc>
              <a:spcBef>
                <a:spcPts val="1000"/>
              </a:spcBef>
              <a:buFont typeface="Arial"/>
              <a:buChar char="•"/>
            </a:pP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D6A43DA-93C6-4A3B-AC4A-9E791C25A3AA}" type="slidenum">
              <a:t>3</a:t>
            </a:fld>
            <a:endParaRPr lang="en-US"/>
          </a:p>
        </p:txBody>
      </p:sp>
    </p:spTree>
    <p:extLst>
      <p:ext uri="{BB962C8B-B14F-4D97-AF65-F5344CB8AC3E}">
        <p14:creationId xmlns:p14="http://schemas.microsoft.com/office/powerpoint/2010/main" val="3271570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Musk’s other company, SolarCity, has likewise built sustainable energy technology and provided imaginative solutions to combating climate change. These accomplishments emphasize Musk’s ability to challenge orthodoxies and create new solutions to world problems, inspiring both industries and the individual.</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D6A43DA-93C6-4A3B-AC4A-9E791C25A3AA}" type="slidenum">
              <a:rPr lang="en-US"/>
              <a:t>4</a:t>
            </a:fld>
            <a:endParaRPr lang="en-US"/>
          </a:p>
        </p:txBody>
      </p:sp>
    </p:spTree>
    <p:extLst>
      <p:ext uri="{BB962C8B-B14F-4D97-AF65-F5344CB8AC3E}">
        <p14:creationId xmlns:p14="http://schemas.microsoft.com/office/powerpoint/2010/main" val="31419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Musk always hammers home the importance of long-term thinking, demonstrating how ventures can transcend (or view themselves beyond) financial interests and create broader public value. To understand his motivations helps us to see how passion and a sense of purpose are powerful drivers in entrepreneurship.</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D6A43DA-93C6-4A3B-AC4A-9E791C25A3AA}" type="slidenum">
              <a:rPr lang="en-US"/>
              <a:t>5</a:t>
            </a:fld>
            <a:endParaRPr lang="en-US"/>
          </a:p>
        </p:txBody>
      </p:sp>
    </p:spTree>
    <p:extLst>
      <p:ext uri="{BB962C8B-B14F-4D97-AF65-F5344CB8AC3E}">
        <p14:creationId xmlns:p14="http://schemas.microsoft.com/office/powerpoint/2010/main" val="4112368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Musk’s willingness to pivot also ensures that his businesses stay competitive in fast-moving sectors. Musk made changes to procedures in order to keep growing and producing through the COVID-19 pandemic, for instance. These traits suggest the qualities required to succeed as an entrepreneur in challenging environments.</a:t>
            </a:r>
          </a:p>
        </p:txBody>
      </p:sp>
      <p:sp>
        <p:nvSpPr>
          <p:cNvPr id="4" name="Slide Number Placeholder 3"/>
          <p:cNvSpPr>
            <a:spLocks noGrp="1"/>
          </p:cNvSpPr>
          <p:nvPr>
            <p:ph type="sldNum" sz="quarter" idx="5"/>
          </p:nvPr>
        </p:nvSpPr>
        <p:spPr/>
        <p:txBody>
          <a:bodyPr/>
          <a:lstStyle/>
          <a:p>
            <a:fld id="{8D6A43DA-93C6-4A3B-AC4A-9E791C25A3AA}" type="slidenum">
              <a:rPr lang="en-US"/>
              <a:t>6</a:t>
            </a:fld>
            <a:endParaRPr lang="en-US"/>
          </a:p>
        </p:txBody>
      </p:sp>
    </p:spTree>
    <p:extLst>
      <p:ext uri="{BB962C8B-B14F-4D97-AF65-F5344CB8AC3E}">
        <p14:creationId xmlns:p14="http://schemas.microsoft.com/office/powerpoint/2010/main" val="1837334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Musk’s strategy has much to teach aspiring business owners, not least his focus on perseverance and long-term vision. And in doing so, we can strive to build businesses that do not just generate revenue, but also have a lasting positive impact on the society they operate in. Musk’s story is a lesson about the importance of great ideas and the courage to be different.</a:t>
            </a:r>
            <a:endParaRPr lang="en-US" dirty="0"/>
          </a:p>
          <a:p>
            <a:pPr marL="285750" indent="-285750">
              <a:lnSpc>
                <a:spcPct val="90000"/>
              </a:lnSpc>
              <a:spcBef>
                <a:spcPts val="1000"/>
              </a:spcBef>
              <a:buFont typeface="Arial"/>
              <a:buChar char="•"/>
            </a:pPr>
            <a:endParaRPr lang="en-US" dirty="0"/>
          </a:p>
          <a:p>
            <a:pPr marL="285750" indent="-285750">
              <a:lnSpc>
                <a:spcPct val="90000"/>
              </a:lnSpc>
              <a:spcBef>
                <a:spcPts val="1000"/>
              </a:spcBef>
              <a:buFont typeface="Arial"/>
              <a:buChar char="•"/>
            </a:pP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D6A43DA-93C6-4A3B-AC4A-9E791C25A3AA}" type="slidenum">
              <a:rPr lang="en-US"/>
              <a:t>7</a:t>
            </a:fld>
            <a:endParaRPr lang="en-US"/>
          </a:p>
        </p:txBody>
      </p:sp>
    </p:spTree>
    <p:extLst>
      <p:ext uri="{BB962C8B-B14F-4D97-AF65-F5344CB8AC3E}">
        <p14:creationId xmlns:p14="http://schemas.microsoft.com/office/powerpoint/2010/main" val="1429978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hyperlink" Target="https://scibraai.co.za/elon-musk-nasa-en-ruimtereise/" TargetMode="Externa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hyperlink" Target="http://eprints.qut.edu.au/92052/1/the-disruptive-technologies-that-will-shape-business-in-the-years-ahead-53054" TargetMode="Externa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hyperlink" Target="https://en.wikipedia.org/wiki/Elon_Musk" TargetMode="External" /></Relationships>
</file>

<file path=ppt/slides/_rels/slide8.xml.rels><?xml version="1.0" encoding="UTF-8" standalone="yes"?>
<Relationships xmlns="http://schemas.openxmlformats.org/package/2006/relationships"><Relationship Id="rId3" Type="http://schemas.openxmlformats.org/officeDocument/2006/relationships/hyperlink" Target="https://www.spacex.com" TargetMode="External" /><Relationship Id="rId2" Type="http://schemas.openxmlformats.org/officeDocument/2006/relationships/hyperlink" Target="https://www.tesla.com" TargetMode="External" /><Relationship Id="rId1" Type="http://schemas.openxmlformats.org/officeDocument/2006/relationships/slideLayout" Target="../slideLayouts/slideLayout2.xml" /><Relationship Id="rId6" Type="http://schemas.openxmlformats.org/officeDocument/2006/relationships/hyperlink" Target="https://www.theverge.com" TargetMode="External" /><Relationship Id="rId5" Type="http://schemas.openxmlformats.org/officeDocument/2006/relationships/hyperlink" Target="https://www.forbes.com" TargetMode="External" /><Relationship Id="rId4" Type="http://schemas.openxmlformats.org/officeDocument/2006/relationships/hyperlink" Target="https://www.neuralink.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y Elon Musk Is The World's Coolest CEO - Business Insider">
            <a:extLst>
              <a:ext uri="{FF2B5EF4-FFF2-40B4-BE49-F238E27FC236}">
                <a16:creationId xmlns:a16="http://schemas.microsoft.com/office/drawing/2014/main" id="{A4F441E3-9483-254D-3463-9B7DEB792FC8}"/>
              </a:ext>
            </a:extLst>
          </p:cNvPr>
          <p:cNvPicPr>
            <a:picLocks noChangeAspect="1"/>
          </p:cNvPicPr>
          <p:nvPr/>
        </p:nvPicPr>
        <p:blipFill>
          <a:blip r:embed="rId2">
            <a:alphaModFix amt="50000"/>
          </a:blip>
          <a:srcRect t="18750" b="625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latin typeface="Calibri"/>
                <a:ea typeface="Calibri"/>
                <a:cs typeface="Calibri"/>
              </a:rPr>
              <a:t>The Entrepreneurial journey of Elon Musk</a:t>
            </a:r>
          </a:p>
        </p:txBody>
      </p:sp>
      <p:sp>
        <p:nvSpPr>
          <p:cNvPr id="3" name="Subtitle 2"/>
          <p:cNvSpPr>
            <a:spLocks noGrp="1"/>
          </p:cNvSpPr>
          <p:nvPr>
            <p:ph type="subTitle" idx="1"/>
          </p:nvPr>
        </p:nvSpPr>
        <p:spPr>
          <a:xfrm>
            <a:off x="1524000" y="4159404"/>
            <a:ext cx="9144000" cy="1098395"/>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F56BB-DBAA-AE81-4198-CB165821693A}"/>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latin typeface="Calibri"/>
                <a:ea typeface="Calibri"/>
                <a:cs typeface="Calibri"/>
              </a:rPr>
              <a:t>Introduction</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562B1D-250B-D9C0-097E-891D0416BC3B}"/>
              </a:ext>
            </a:extLst>
          </p:cNvPr>
          <p:cNvSpPr>
            <a:spLocks noGrp="1"/>
          </p:cNvSpPr>
          <p:nvPr>
            <p:ph idx="1"/>
          </p:nvPr>
        </p:nvSpPr>
        <p:spPr>
          <a:xfrm>
            <a:off x="1155548" y="2217343"/>
            <a:ext cx="9880893" cy="3959619"/>
          </a:xfrm>
        </p:spPr>
        <p:txBody>
          <a:bodyPr vert="horz" lIns="91440" tIns="45720" rIns="91440" bIns="45720" rtlCol="0">
            <a:normAutofit/>
          </a:bodyPr>
          <a:lstStyle/>
          <a:p>
            <a:r>
              <a:rPr lang="en-US" sz="2400" dirty="0">
                <a:latin typeface="Calibri"/>
                <a:ea typeface="Calibri"/>
                <a:cs typeface="Calibri"/>
              </a:rPr>
              <a:t>It is widely accepted that entrepreneurship is the bedrock of innovation and economic progress. And one of the most recognizable entrepreneurs of our era, Elon Musk, embodies this attitude by constantly </a:t>
            </a:r>
            <a:r>
              <a:rPr lang="en-US" sz="2400">
                <a:latin typeface="Calibri"/>
                <a:ea typeface="Calibri"/>
                <a:cs typeface="Calibri"/>
              </a:rPr>
              <a:t>surveiling</a:t>
            </a:r>
            <a:r>
              <a:rPr lang="en-US" sz="2400" dirty="0">
                <a:latin typeface="Calibri"/>
                <a:ea typeface="Calibri"/>
                <a:cs typeface="Calibri"/>
              </a:rPr>
              <a:t> invention and technology. By transforming traditional industries with companies such as Tesla, SpaceX and SolarCity, Musk has also laid the groundwork for a greener, more technologically-advanced future (About Tesla, Inc. ,n.d.) This Miscellaneous talk is about </a:t>
            </a:r>
            <a:r>
              <a:rPr lang="en-US" sz="2400" dirty="0">
                <a:latin typeface="Aptos"/>
                <a:ea typeface="Calibri"/>
                <a:cs typeface="Calibri"/>
              </a:rPr>
              <a:t>Musk's background, underlining motives, general entrepreneurial </a:t>
            </a:r>
            <a:r>
              <a:rPr lang="en-US" sz="2400" dirty="0">
                <a:latin typeface="Calibri"/>
                <a:ea typeface="Calibri"/>
                <a:cs typeface="Calibri"/>
              </a:rPr>
              <a:t>characteristics and global impact of his work. Becoming familiar with these elements can teach you what it takes to be a successful entrepreneur in the competitive business world of today(Elon Musk: SpaceX, Tesla, and the Search for an Amazing Future ,Vance, A. 2015).</a:t>
            </a:r>
            <a:endParaRPr lang="en-US" sz="2400" dirty="0"/>
          </a:p>
        </p:txBody>
      </p:sp>
    </p:spTree>
    <p:extLst>
      <p:ext uri="{BB962C8B-B14F-4D97-AF65-F5344CB8AC3E}">
        <p14:creationId xmlns:p14="http://schemas.microsoft.com/office/powerpoint/2010/main" val="1350029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F92D9-B373-6EAF-A56F-B848E6A0B7CD}"/>
              </a:ext>
            </a:extLst>
          </p:cNvPr>
          <p:cNvSpPr>
            <a:spLocks noGrp="1"/>
          </p:cNvSpPr>
          <p:nvPr>
            <p:ph type="title"/>
          </p:nvPr>
        </p:nvSpPr>
        <p:spPr>
          <a:xfrm>
            <a:off x="640080" y="325369"/>
            <a:ext cx="4368602" cy="1956841"/>
          </a:xfrm>
        </p:spPr>
        <p:txBody>
          <a:bodyPr anchor="b">
            <a:normAutofit/>
          </a:bodyPr>
          <a:lstStyle/>
          <a:p>
            <a:r>
              <a:rPr lang="en-US" sz="5400">
                <a:latin typeface="Calibri"/>
                <a:ea typeface="Calibri"/>
                <a:cs typeface="Calibri"/>
              </a:rPr>
              <a:t>History of Elon Musk</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F048D0-4874-EC4A-278E-05A314E5D157}"/>
              </a:ext>
            </a:extLst>
          </p:cNvPr>
          <p:cNvSpPr>
            <a:spLocks noGrp="1"/>
          </p:cNvSpPr>
          <p:nvPr>
            <p:ph idx="1"/>
          </p:nvPr>
        </p:nvSpPr>
        <p:spPr>
          <a:xfrm>
            <a:off x="640080" y="2872899"/>
            <a:ext cx="4243589" cy="3320668"/>
          </a:xfrm>
        </p:spPr>
        <p:txBody>
          <a:bodyPr vert="horz" lIns="91440" tIns="45720" rIns="91440" bIns="45720" rtlCol="0">
            <a:normAutofit/>
          </a:bodyPr>
          <a:lstStyle/>
          <a:p>
            <a:endParaRPr lang="en-US" sz="1900">
              <a:latin typeface="Calibri"/>
              <a:ea typeface="Calibri"/>
              <a:cs typeface="Calibri"/>
            </a:endParaRPr>
          </a:p>
          <a:p>
            <a:r>
              <a:rPr lang="en-US" sz="1900">
                <a:latin typeface="Calibri"/>
                <a:ea typeface="Calibri"/>
                <a:cs typeface="Calibri"/>
              </a:rPr>
              <a:t>Elon Musk: Born: 1971 Pretoria, South Africa He created a video game when he was 12, showing early promise as a tech wizard. He went on to attend the University of Pennsylvania, where he studied economics and physics. And in these fields, he laid the foundation of his understanding of financial formulation and technological applications(SpaceX ,n.d.).</a:t>
            </a:r>
          </a:p>
        </p:txBody>
      </p:sp>
      <p:pic>
        <p:nvPicPr>
          <p:cNvPr id="4" name="Picture 3" descr="A person in a suit&#10;&#10;Description automatically generated">
            <a:extLst>
              <a:ext uri="{FF2B5EF4-FFF2-40B4-BE49-F238E27FC236}">
                <a16:creationId xmlns:a16="http://schemas.microsoft.com/office/drawing/2014/main" id="{08980081-8438-C5F1-A497-C26CEF53CD09}"/>
              </a:ext>
            </a:extLst>
          </p:cNvPr>
          <p:cNvPicPr>
            <a:picLocks noChangeAspect="1"/>
          </p:cNvPicPr>
          <p:nvPr/>
        </p:nvPicPr>
        <p:blipFill>
          <a:blip r:embed="rId3">
            <a:extLst>
              <a:ext uri="{837473B0-CC2E-450A-ABE3-18F120FF3D39}">
                <a1611:picAttrSrcUrl xmlns:a1611="http://schemas.microsoft.com/office/drawing/2016/11/main" r:id="rId4"/>
              </a:ext>
            </a:extLst>
          </a:blip>
          <a:srcRect l="19074" r="569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31C7F2F4-2CA9-448E-B894-149221CDDDBF}"/>
              </a:ext>
            </a:extLst>
          </p:cNvPr>
          <p:cNvSpPr txBox="1"/>
          <p:nvPr/>
        </p:nvSpPr>
        <p:spPr>
          <a:xfrm>
            <a:off x="2286000" y="6286500"/>
            <a:ext cx="76200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3158780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E46A7-582A-F022-523D-270FECEDC28F}"/>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latin typeface="Calibri"/>
                <a:ea typeface="Calibri"/>
                <a:cs typeface="Calibri"/>
              </a:rPr>
              <a:t>Elon Musk's work</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B50C69-624C-793C-5AB0-A53B0748208C}"/>
              </a:ext>
            </a:extLst>
          </p:cNvPr>
          <p:cNvSpPr>
            <a:spLocks noGrp="1"/>
          </p:cNvSpPr>
          <p:nvPr>
            <p:ph idx="1"/>
          </p:nvPr>
        </p:nvSpPr>
        <p:spPr>
          <a:xfrm>
            <a:off x="1155548" y="2217343"/>
            <a:ext cx="9880893" cy="3959619"/>
          </a:xfrm>
        </p:spPr>
        <p:txBody>
          <a:bodyPr vert="horz" lIns="91440" tIns="45720" rIns="91440" bIns="45720" rtlCol="0">
            <a:normAutofit/>
          </a:bodyPr>
          <a:lstStyle/>
          <a:p>
            <a:r>
              <a:rPr lang="en-US" sz="2400" dirty="0">
                <a:latin typeface="Calibri"/>
                <a:ea typeface="Calibri"/>
                <a:cs typeface="Calibri"/>
              </a:rPr>
              <a:t>Many of the great works of Elon Musk have disrupted entire industries. From a niche electric vehicle producer, Tesla has managed to turn into a visionary player in the green energy scene and surpassed a $800 billion valuation. SpaceX was a game changer to space exploration becoming the first commercial company to launch and recover a spacecraft(</a:t>
            </a:r>
            <a:r>
              <a:rPr lang="en-US" sz="2400">
                <a:latin typeface="Calibri"/>
                <a:ea typeface="Calibri"/>
                <a:cs typeface="Calibri"/>
              </a:rPr>
              <a:t>Neuralink</a:t>
            </a:r>
            <a:r>
              <a:rPr lang="en-US" sz="2400" dirty="0">
                <a:latin typeface="Calibri"/>
                <a:ea typeface="Calibri"/>
                <a:cs typeface="Calibri"/>
              </a:rPr>
              <a:t>, n.d.).</a:t>
            </a:r>
            <a:endParaRPr lang="en-US" sz="2400" dirty="0"/>
          </a:p>
        </p:txBody>
      </p:sp>
    </p:spTree>
    <p:extLst>
      <p:ext uri="{BB962C8B-B14F-4D97-AF65-F5344CB8AC3E}">
        <p14:creationId xmlns:p14="http://schemas.microsoft.com/office/powerpoint/2010/main" val="2231549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0E99CE1-2C35-F734-6832-57E467597B2B}"/>
              </a:ext>
            </a:extLst>
          </p:cNvPr>
          <p:cNvPicPr>
            <a:picLocks noChangeAspect="1"/>
          </p:cNvPicPr>
          <p:nvPr/>
        </p:nvPicPr>
        <p:blipFill>
          <a:blip r:embed="rId3">
            <a:extLst>
              <a:ext uri="{837473B0-CC2E-450A-ABE3-18F120FF3D39}">
                <a1611:picAttrSrcUrl xmlns:a1611="http://schemas.microsoft.com/office/drawing/2016/11/main" r:id="rId4"/>
              </a:ext>
            </a:extLst>
          </a:blip>
          <a:srcRect l="2706" r="27852"/>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D2C3CA-6BB9-D0E3-6D81-13316FF64A2C}"/>
              </a:ext>
            </a:extLst>
          </p:cNvPr>
          <p:cNvSpPr>
            <a:spLocks noGrp="1"/>
          </p:cNvSpPr>
          <p:nvPr>
            <p:ph type="title"/>
          </p:nvPr>
        </p:nvSpPr>
        <p:spPr>
          <a:xfrm>
            <a:off x="838200" y="365125"/>
            <a:ext cx="3822189" cy="1899912"/>
          </a:xfrm>
        </p:spPr>
        <p:txBody>
          <a:bodyPr>
            <a:normAutofit/>
          </a:bodyPr>
          <a:lstStyle/>
          <a:p>
            <a:r>
              <a:rPr lang="en-US" sz="4000">
                <a:latin typeface="Calibri"/>
                <a:ea typeface="Calibri"/>
                <a:cs typeface="Calibri"/>
              </a:rPr>
              <a:t>What enabled Musk to do this?</a:t>
            </a:r>
          </a:p>
        </p:txBody>
      </p:sp>
      <p:sp>
        <p:nvSpPr>
          <p:cNvPr id="3" name="Content Placeholder 2">
            <a:extLst>
              <a:ext uri="{FF2B5EF4-FFF2-40B4-BE49-F238E27FC236}">
                <a16:creationId xmlns:a16="http://schemas.microsoft.com/office/drawing/2014/main" id="{93F09473-970B-28EC-6AE9-67E294DCAD49}"/>
              </a:ext>
            </a:extLst>
          </p:cNvPr>
          <p:cNvSpPr>
            <a:spLocks noGrp="1"/>
          </p:cNvSpPr>
          <p:nvPr>
            <p:ph idx="1"/>
          </p:nvPr>
        </p:nvSpPr>
        <p:spPr>
          <a:xfrm>
            <a:off x="838200" y="2434201"/>
            <a:ext cx="3822189" cy="3742762"/>
          </a:xfrm>
        </p:spPr>
        <p:txBody>
          <a:bodyPr vert="horz" lIns="91440" tIns="45720" rIns="91440" bIns="45720" rtlCol="0">
            <a:normAutofit/>
          </a:bodyPr>
          <a:lstStyle/>
          <a:p>
            <a:endParaRPr lang="en-US" sz="1700">
              <a:latin typeface="Calibri"/>
              <a:ea typeface="Calibri"/>
              <a:cs typeface="Calibri"/>
            </a:endParaRPr>
          </a:p>
          <a:p>
            <a:r>
              <a:rPr lang="en-US" sz="1700">
                <a:latin typeface="Calibri"/>
                <a:ea typeface="Calibri"/>
                <a:cs typeface="Calibri"/>
              </a:rPr>
              <a:t>Elon Musk has a mission to address some of the most critical challenges facing mankind. Be it promising to battle climate change with renewable energy, or planning for the possible colonisation of other planets for human survival, Musk has a visionary ambition. This zeal for innovation fuels his knack for investing in disruptive technology and taking calculated risks(Forbes , 2024).</a:t>
            </a:r>
          </a:p>
        </p:txBody>
      </p:sp>
      <p:sp>
        <p:nvSpPr>
          <p:cNvPr id="5" name="TextBox 4">
            <a:extLst>
              <a:ext uri="{FF2B5EF4-FFF2-40B4-BE49-F238E27FC236}">
                <a16:creationId xmlns:a16="http://schemas.microsoft.com/office/drawing/2014/main" id="{1795F29B-0423-E939-0259-840673303F87}"/>
              </a:ext>
            </a:extLst>
          </p:cNvPr>
          <p:cNvSpPr txBox="1"/>
          <p:nvPr/>
        </p:nvSpPr>
        <p:spPr>
          <a:xfrm>
            <a:off x="1524000" y="5681663"/>
            <a:ext cx="91440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692695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52AA1-9155-B05A-1B80-7D90B34DEB13}"/>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latin typeface="Calibri"/>
                <a:ea typeface="Calibri"/>
                <a:cs typeface="Calibri"/>
              </a:rPr>
              <a:t>Qualities of entrepreneurs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905B8E-CDFC-9420-95DD-8AB479ABDE3F}"/>
              </a:ext>
            </a:extLst>
          </p:cNvPr>
          <p:cNvSpPr>
            <a:spLocks noGrp="1"/>
          </p:cNvSpPr>
          <p:nvPr>
            <p:ph idx="1"/>
          </p:nvPr>
        </p:nvSpPr>
        <p:spPr>
          <a:xfrm>
            <a:off x="1155548" y="2217343"/>
            <a:ext cx="9880893" cy="3959619"/>
          </a:xfrm>
        </p:spPr>
        <p:txBody>
          <a:bodyPr vert="horz" lIns="91440" tIns="45720" rIns="91440" bIns="45720" rtlCol="0">
            <a:normAutofit/>
          </a:bodyPr>
          <a:lstStyle/>
          <a:p>
            <a:r>
              <a:rPr lang="en-US" sz="2400" dirty="0">
                <a:latin typeface="Calibri"/>
                <a:ea typeface="Calibri"/>
                <a:cs typeface="Calibri"/>
              </a:rPr>
              <a:t>Elon Musk is best known for his entrepreneurial spirit, and for good reason. Resilience is one of Musk’s defining characteristics; he managed to raise capital and take the companies to success, even as SpaceX and Tesla where a hair from defaulting on loans. Thanks to his imaginative thinking, such as when he sees opportunities in sectors that others bore an innermost hole with mass-market electric vehicles and reusable rockets(The Verge ,2024).</a:t>
            </a:r>
            <a:endParaRPr lang="en-US" sz="2400" dirty="0"/>
          </a:p>
        </p:txBody>
      </p:sp>
    </p:spTree>
    <p:extLst>
      <p:ext uri="{BB962C8B-B14F-4D97-AF65-F5344CB8AC3E}">
        <p14:creationId xmlns:p14="http://schemas.microsoft.com/office/powerpoint/2010/main" val="931124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suit&#10;&#10;Description automatically generated">
            <a:extLst>
              <a:ext uri="{FF2B5EF4-FFF2-40B4-BE49-F238E27FC236}">
                <a16:creationId xmlns:a16="http://schemas.microsoft.com/office/drawing/2014/main" id="{51DE6D70-8977-57E2-A48D-552292CA8C6B}"/>
              </a:ext>
            </a:extLst>
          </p:cNvPr>
          <p:cNvPicPr>
            <a:picLocks noChangeAspect="1"/>
          </p:cNvPicPr>
          <p:nvPr/>
        </p:nvPicPr>
        <p:blipFill>
          <a:blip r:embed="rId3">
            <a:extLst>
              <a:ext uri="{837473B0-CC2E-450A-ABE3-18F120FF3D39}">
                <a1611:picAttrSrcUrl xmlns:a1611="http://schemas.microsoft.com/office/drawing/2016/11/main" r:id="rId4"/>
              </a:ext>
            </a:extLst>
          </a:blip>
          <a:srcRect r="1" b="13662"/>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9AB81-CCA2-33D7-96A1-66A169700C14}"/>
              </a:ext>
            </a:extLst>
          </p:cNvPr>
          <p:cNvSpPr>
            <a:spLocks noGrp="1"/>
          </p:cNvSpPr>
          <p:nvPr>
            <p:ph type="title"/>
          </p:nvPr>
        </p:nvSpPr>
        <p:spPr>
          <a:xfrm>
            <a:off x="6115317" y="405685"/>
            <a:ext cx="5464968" cy="1559301"/>
          </a:xfrm>
        </p:spPr>
        <p:txBody>
          <a:bodyPr>
            <a:normAutofit/>
          </a:bodyPr>
          <a:lstStyle/>
          <a:p>
            <a:r>
              <a:rPr lang="en-US" sz="4000"/>
              <a:t>Conclusion</a:t>
            </a:r>
          </a:p>
        </p:txBody>
      </p:sp>
      <p:sp>
        <p:nvSpPr>
          <p:cNvPr id="3" name="Content Placeholder 2">
            <a:extLst>
              <a:ext uri="{FF2B5EF4-FFF2-40B4-BE49-F238E27FC236}">
                <a16:creationId xmlns:a16="http://schemas.microsoft.com/office/drawing/2014/main" id="{1303231A-BC22-1280-5CFC-D82E3C0348C0}"/>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latin typeface="Calibri"/>
                <a:ea typeface="Calibri"/>
                <a:cs typeface="Calibri"/>
              </a:rPr>
              <a:t>In conclusion, Elon Musk is the archetypes of what it means to change a businessman. His ability to innovate, take risks, and persist in a rapidly evolving and hostile climate has reshaped industries and addressed critical global issues(Scientific American, 2023).</a:t>
            </a:r>
            <a:endParaRPr lang="en-US" sz="2000"/>
          </a:p>
        </p:txBody>
      </p:sp>
      <p:sp>
        <p:nvSpPr>
          <p:cNvPr id="5" name="TextBox 4">
            <a:extLst>
              <a:ext uri="{FF2B5EF4-FFF2-40B4-BE49-F238E27FC236}">
                <a16:creationId xmlns:a16="http://schemas.microsoft.com/office/drawing/2014/main" id="{00E50A9E-1B09-8971-A5A1-25E6D68CAD1E}"/>
              </a:ext>
            </a:extLst>
          </p:cNvPr>
          <p:cNvSpPr txBox="1"/>
          <p:nvPr/>
        </p:nvSpPr>
        <p:spPr>
          <a:xfrm>
            <a:off x="-1" y="6172200"/>
            <a:ext cx="5410198" cy="685800"/>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ThePhoto by PhotoAuthor is licensed under CCYYSA.</a:t>
            </a:r>
          </a:p>
        </p:txBody>
      </p:sp>
    </p:spTree>
    <p:extLst>
      <p:ext uri="{BB962C8B-B14F-4D97-AF65-F5344CB8AC3E}">
        <p14:creationId xmlns:p14="http://schemas.microsoft.com/office/powerpoint/2010/main" val="14047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EB5D12-3CA7-B734-CE4E-3704E143E4AA}"/>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latin typeface="Calibri"/>
                <a:ea typeface="Calibri"/>
                <a:cs typeface="Calibri"/>
              </a:rPr>
              <a:t>References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EC5B97-C02A-512E-7B1C-2BAAA64F58B0}"/>
              </a:ext>
            </a:extLst>
          </p:cNvPr>
          <p:cNvSpPr>
            <a:spLocks noGrp="1"/>
          </p:cNvSpPr>
          <p:nvPr>
            <p:ph idx="1"/>
          </p:nvPr>
        </p:nvSpPr>
        <p:spPr>
          <a:xfrm>
            <a:off x="1155548" y="2217343"/>
            <a:ext cx="9880893" cy="3959619"/>
          </a:xfrm>
        </p:spPr>
        <p:txBody>
          <a:bodyPr vert="horz" lIns="91440" tIns="45720" rIns="91440" bIns="45720" rtlCol="0">
            <a:normAutofit/>
          </a:bodyPr>
          <a:lstStyle/>
          <a:p>
            <a:r>
              <a:rPr lang="en-US" sz="1700">
                <a:latin typeface="Calibri"/>
                <a:ea typeface="+mn-lt"/>
                <a:cs typeface="+mn-lt"/>
              </a:rPr>
              <a:t>Elon Musk: SpaceX, Tesla, and the Search for an Amazing Future (Vance, A. 2015). Ecco, New York.</a:t>
            </a:r>
            <a:endParaRPr lang="en-US" sz="1700">
              <a:latin typeface="Calibri"/>
              <a:ea typeface="Calibri"/>
              <a:cs typeface="Calibri"/>
            </a:endParaRPr>
          </a:p>
          <a:p>
            <a:r>
              <a:rPr lang="en-US" sz="1700">
                <a:latin typeface="Calibri"/>
                <a:ea typeface="+mn-lt"/>
                <a:cs typeface="+mn-lt"/>
              </a:rPr>
              <a:t>About Tesla, Inc. (n.d.). Visit </a:t>
            </a:r>
            <a:r>
              <a:rPr lang="en-US" sz="1700">
                <a:latin typeface="Calibri"/>
                <a:ea typeface="+mn-lt"/>
                <a:cs typeface="+mn-lt"/>
                <a:hlinkClick r:id="rId2"/>
              </a:rPr>
              <a:t>https://www.tesla.com</a:t>
            </a:r>
            <a:r>
              <a:rPr lang="en-US" sz="1700">
                <a:latin typeface="Calibri"/>
                <a:ea typeface="+mn-lt"/>
                <a:cs typeface="+mn-lt"/>
              </a:rPr>
              <a:t> to learn more. (retrieved: December 8, 2024).</a:t>
            </a:r>
            <a:endParaRPr lang="en-US" sz="1700">
              <a:latin typeface="Calibri"/>
              <a:ea typeface="Calibri"/>
              <a:cs typeface="Calibri"/>
            </a:endParaRPr>
          </a:p>
          <a:p>
            <a:r>
              <a:rPr lang="en-US" sz="1700">
                <a:latin typeface="Calibri"/>
                <a:ea typeface="+mn-lt"/>
                <a:cs typeface="+mn-lt"/>
              </a:rPr>
              <a:t>SpaceX (n.d.) SpaceX Overview. </a:t>
            </a:r>
            <a:r>
              <a:rPr lang="en-US" sz="1700">
                <a:latin typeface="Calibri"/>
                <a:ea typeface="+mn-lt"/>
                <a:cs typeface="+mn-lt"/>
                <a:hlinkClick r:id="rId3"/>
              </a:rPr>
              <a:t>https://www.spacex.com</a:t>
            </a:r>
            <a:r>
              <a:rPr lang="en-US" sz="1700">
                <a:latin typeface="Calibri"/>
                <a:ea typeface="+mn-lt"/>
                <a:cs typeface="+mn-lt"/>
              </a:rPr>
              <a:t> is the URL. (retrieved: December 8, 2024).</a:t>
            </a:r>
            <a:endParaRPr lang="en-US" sz="1700">
              <a:latin typeface="Calibri"/>
              <a:ea typeface="Calibri"/>
              <a:cs typeface="Calibri"/>
            </a:endParaRPr>
          </a:p>
          <a:p>
            <a:r>
              <a:rPr lang="en-US" sz="1700">
                <a:latin typeface="Calibri"/>
                <a:ea typeface="+mn-lt"/>
                <a:cs typeface="+mn-lt"/>
              </a:rPr>
              <a:t>Neuralink, n.d. Neuralink: Our Story. The website </a:t>
            </a:r>
            <a:r>
              <a:rPr lang="en-US" sz="1700">
                <a:latin typeface="Calibri"/>
                <a:ea typeface="+mn-lt"/>
                <a:cs typeface="+mn-lt"/>
                <a:hlinkClick r:id="rId4"/>
              </a:rPr>
              <a:t>https://www.neuralink.com</a:t>
            </a:r>
            <a:r>
              <a:rPr lang="en-US" sz="1700">
                <a:latin typeface="Calibri"/>
                <a:ea typeface="+mn-lt"/>
                <a:cs typeface="+mn-lt"/>
              </a:rPr>
              <a:t> is accessible. (retrieved: December 8, 2024).</a:t>
            </a:r>
            <a:endParaRPr lang="en-US" sz="1700">
              <a:latin typeface="Calibri"/>
              <a:ea typeface="Calibri"/>
              <a:cs typeface="Calibri"/>
            </a:endParaRPr>
          </a:p>
          <a:p>
            <a:r>
              <a:rPr lang="en-US" sz="1700">
                <a:latin typeface="Calibri"/>
                <a:ea typeface="+mn-lt"/>
                <a:cs typeface="+mn-lt"/>
              </a:rPr>
              <a:t>Forbes (2024) Forbes, "Elon Musk's Net Worth 2024: SpaceX and Tesla Drive Wealth." accessible via </a:t>
            </a:r>
            <a:r>
              <a:rPr lang="en-US" sz="1700">
                <a:latin typeface="Calibri"/>
                <a:ea typeface="+mn-lt"/>
                <a:cs typeface="+mn-lt"/>
                <a:hlinkClick r:id="rId5"/>
              </a:rPr>
              <a:t>https://www.forbes.com</a:t>
            </a:r>
            <a:r>
              <a:rPr lang="en-US" sz="1700">
                <a:latin typeface="Calibri"/>
                <a:ea typeface="+mn-lt"/>
                <a:cs typeface="+mn-lt"/>
              </a:rPr>
              <a:t>. (retrieved: December 8, 2024).</a:t>
            </a:r>
            <a:endParaRPr lang="en-US" sz="1700">
              <a:latin typeface="Calibri"/>
              <a:ea typeface="Calibri"/>
              <a:cs typeface="Calibri"/>
            </a:endParaRPr>
          </a:p>
          <a:p>
            <a:r>
              <a:rPr lang="en-US" sz="1700">
                <a:latin typeface="Calibri"/>
                <a:ea typeface="+mn-lt"/>
                <a:cs typeface="+mn-lt"/>
              </a:rPr>
              <a:t>"How SpaceX is Revolutionising Space Travel," The Verge (2024). Visit </a:t>
            </a:r>
            <a:r>
              <a:rPr lang="en-US" sz="1700">
                <a:latin typeface="Calibri"/>
                <a:ea typeface="+mn-lt"/>
                <a:cs typeface="+mn-lt"/>
                <a:hlinkClick r:id="rId6"/>
              </a:rPr>
              <a:t>https://www.theverge.com</a:t>
            </a:r>
            <a:r>
              <a:rPr lang="en-US" sz="1700">
                <a:latin typeface="Calibri"/>
                <a:ea typeface="+mn-lt"/>
                <a:cs typeface="+mn-lt"/>
              </a:rPr>
              <a:t> to learn more. (retrieved: December 8, 2024).</a:t>
            </a:r>
            <a:endParaRPr lang="en-US" sz="1700">
              <a:latin typeface="Calibri"/>
              <a:ea typeface="Calibri"/>
              <a:cs typeface="Calibri"/>
            </a:endParaRPr>
          </a:p>
          <a:p>
            <a:r>
              <a:rPr lang="en-US" sz="1700">
                <a:latin typeface="Calibri"/>
                <a:ea typeface="+mn-lt"/>
                <a:cs typeface="+mn-lt"/>
              </a:rPr>
              <a:t>"Neuralink and the Future of Brain-Machine Interfaces" (Scientific American, 2023). The website https://www.scientificamerican.com is accessible. (retrieved: December 8, 2024).</a:t>
            </a:r>
            <a:endParaRPr lang="en-US" sz="1700">
              <a:latin typeface="Calibri"/>
            </a:endParaRPr>
          </a:p>
        </p:txBody>
      </p:sp>
    </p:spTree>
    <p:extLst>
      <p:ext uri="{BB962C8B-B14F-4D97-AF65-F5344CB8AC3E}">
        <p14:creationId xmlns:p14="http://schemas.microsoft.com/office/powerpoint/2010/main" val="24178436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The Entrepreneurial journey of Elon Musk</vt:lpstr>
      <vt:lpstr>Introduction</vt:lpstr>
      <vt:lpstr>History of Elon Musk</vt:lpstr>
      <vt:lpstr>Elon Musk's work</vt:lpstr>
      <vt:lpstr>What enabled Musk to do this?</vt:lpstr>
      <vt:lpstr>Qualities of entrepreneurs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Entrepreneurial journey of Elon Musk</dc:title>
  <dc:creator/>
  <cp:lastModifiedBy>Tudorita-Tatiana Badescu (2246905)</cp:lastModifiedBy>
  <cp:revision>99</cp:revision>
  <dcterms:created xsi:type="dcterms:W3CDTF">2024-12-08T02:36:54Z</dcterms:created>
  <dcterms:modified xsi:type="dcterms:W3CDTF">2024-12-13T11:38:38Z</dcterms:modified>
</cp:coreProperties>
</file>