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theme/theme6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4" r:id="rId6"/>
    <p:sldMasterId id="2147483658" r:id="rId7"/>
    <p:sldMasterId id="2147483663" r:id="rId8"/>
  </p:sldMasterIdLst>
  <p:notesMasterIdLst>
    <p:notesMasterId r:id="rId24"/>
  </p:notesMasterIdLst>
  <p:sldIdLst>
    <p:sldId id="308" r:id="rId9"/>
    <p:sldId id="496" r:id="rId10"/>
    <p:sldId id="497" r:id="rId11"/>
    <p:sldId id="470" r:id="rId12"/>
    <p:sldId id="498" r:id="rId13"/>
    <p:sldId id="500" r:id="rId14"/>
    <p:sldId id="480" r:id="rId15"/>
    <p:sldId id="503" r:id="rId16"/>
    <p:sldId id="504" r:id="rId17"/>
    <p:sldId id="505" r:id="rId18"/>
    <p:sldId id="506" r:id="rId19"/>
    <p:sldId id="502" r:id="rId20"/>
    <p:sldId id="501" r:id="rId21"/>
    <p:sldId id="492" r:id="rId22"/>
    <p:sldId id="472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828DCD-2202-4411-8F1F-8DAEF4ED3A3B}" v="723" dt="2026-02-17T10:17:24.8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45441" autoAdjust="0"/>
  </p:normalViewPr>
  <p:slideViewPr>
    <p:cSldViewPr snapToGrid="0">
      <p:cViewPr varScale="1">
        <p:scale>
          <a:sx n="41" d="100"/>
          <a:sy n="41" d="100"/>
        </p:scale>
        <p:origin x="981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3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tableStyles" Target="tableStyles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5495BD67-6B1C-4244-BAED-E61C14CAA4B2}"/>
    <pc:docChg chg="undo custSel addSld delSld modSld sldOrd">
      <pc:chgData name="Kate Piper (IMH)" userId="f69ee4e2-845b-4a1f-89c4-60fce9da139f" providerId="ADAL" clId="{5495BD67-6B1C-4244-BAED-E61C14CAA4B2}" dt="2026-02-18T12:45:47.734" v="3273" actId="478"/>
      <pc:docMkLst>
        <pc:docMk/>
      </pc:docMkLst>
      <pc:sldChg chg="modSp mod">
        <pc:chgData name="Kate Piper (IMH)" userId="f69ee4e2-845b-4a1f-89c4-60fce9da139f" providerId="ADAL" clId="{5495BD67-6B1C-4244-BAED-E61C14CAA4B2}" dt="2026-02-12T08:26:50.798" v="3264" actId="20577"/>
        <pc:sldMkLst>
          <pc:docMk/>
          <pc:sldMk cId="2509519735" sldId="470"/>
        </pc:sldMkLst>
        <pc:spChg chg="mod">
          <ac:chgData name="Kate Piper (IMH)" userId="f69ee4e2-845b-4a1f-89c4-60fce9da139f" providerId="ADAL" clId="{5495BD67-6B1C-4244-BAED-E61C14CAA4B2}" dt="2026-02-12T08:26:50.798" v="3264" actId="20577"/>
          <ac:spMkLst>
            <pc:docMk/>
            <pc:sldMk cId="2509519735" sldId="470"/>
            <ac:spMk id="2" creationId="{8767A201-7996-9DC1-02F6-E1453AFBCEFD}"/>
          </ac:spMkLst>
        </pc:spChg>
      </pc:sldChg>
      <pc:sldChg chg="modSp mod modNotesTx">
        <pc:chgData name="Kate Piper (IMH)" userId="f69ee4e2-845b-4a1f-89c4-60fce9da139f" providerId="ADAL" clId="{5495BD67-6B1C-4244-BAED-E61C14CAA4B2}" dt="2026-02-11T16:49:16.716" v="3216" actId="20577"/>
        <pc:sldMkLst>
          <pc:docMk/>
          <pc:sldMk cId="2776458833" sldId="472"/>
        </pc:sldMkLst>
        <pc:spChg chg="mod">
          <ac:chgData name="Kate Piper (IMH)" userId="f69ee4e2-845b-4a1f-89c4-60fce9da139f" providerId="ADAL" clId="{5495BD67-6B1C-4244-BAED-E61C14CAA4B2}" dt="2026-02-11T16:48:59.038" v="3189" actId="20577"/>
          <ac:spMkLst>
            <pc:docMk/>
            <pc:sldMk cId="2776458833" sldId="472"/>
            <ac:spMk id="2" creationId="{5F60CDC2-239A-0DA9-69C4-27265CE0C31E}"/>
          </ac:spMkLst>
        </pc:spChg>
      </pc:sldChg>
      <pc:sldChg chg="addSp modSp mod">
        <pc:chgData name="Kate Piper (IMH)" userId="f69ee4e2-845b-4a1f-89c4-60fce9da139f" providerId="ADAL" clId="{5495BD67-6B1C-4244-BAED-E61C14CAA4B2}" dt="2026-02-11T16:39:56.814" v="2868" actId="14100"/>
        <pc:sldMkLst>
          <pc:docMk/>
          <pc:sldMk cId="4276886713" sldId="480"/>
        </pc:sldMkLst>
        <pc:spChg chg="mod">
          <ac:chgData name="Kate Piper (IMH)" userId="f69ee4e2-845b-4a1f-89c4-60fce9da139f" providerId="ADAL" clId="{5495BD67-6B1C-4244-BAED-E61C14CAA4B2}" dt="2026-02-11T15:51:52.669" v="944" actId="1076"/>
          <ac:spMkLst>
            <pc:docMk/>
            <pc:sldMk cId="4276886713" sldId="480"/>
            <ac:spMk id="7" creationId="{0835AE85-1047-C1CB-6801-5E422F00D894}"/>
          </ac:spMkLst>
        </pc:spChg>
        <pc:spChg chg="mod">
          <ac:chgData name="Kate Piper (IMH)" userId="f69ee4e2-845b-4a1f-89c4-60fce9da139f" providerId="ADAL" clId="{5495BD67-6B1C-4244-BAED-E61C14CAA4B2}" dt="2026-02-11T16:39:56.814" v="2868" actId="14100"/>
          <ac:spMkLst>
            <pc:docMk/>
            <pc:sldMk cId="4276886713" sldId="480"/>
            <ac:spMk id="9" creationId="{90230BFD-EC21-5F24-0DBC-6BC29AC30B62}"/>
          </ac:spMkLst>
        </pc:spChg>
        <pc:picChg chg="add mod modCrop">
          <ac:chgData name="Kate Piper (IMH)" userId="f69ee4e2-845b-4a1f-89c4-60fce9da139f" providerId="ADAL" clId="{5495BD67-6B1C-4244-BAED-E61C14CAA4B2}" dt="2026-02-11T15:51:49.067" v="943" actId="1076"/>
          <ac:picMkLst>
            <pc:docMk/>
            <pc:sldMk cId="4276886713" sldId="480"/>
            <ac:picMk id="3" creationId="{3438F1D0-1DAF-1980-B447-906E2852520D}"/>
          </ac:picMkLst>
        </pc:picChg>
        <pc:picChg chg="mod modCrop">
          <ac:chgData name="Kate Piper (IMH)" userId="f69ee4e2-845b-4a1f-89c4-60fce9da139f" providerId="ADAL" clId="{5495BD67-6B1C-4244-BAED-E61C14CAA4B2}" dt="2026-02-11T15:51:21.318" v="937" actId="732"/>
          <ac:picMkLst>
            <pc:docMk/>
            <pc:sldMk cId="4276886713" sldId="480"/>
            <ac:picMk id="5" creationId="{77A119A0-D673-C1BF-8D7D-5D8AB01149B3}"/>
          </ac:picMkLst>
        </pc:picChg>
      </pc:sldChg>
      <pc:sldChg chg="modSp mod">
        <pc:chgData name="Kate Piper (IMH)" userId="f69ee4e2-845b-4a1f-89c4-60fce9da139f" providerId="ADAL" clId="{5495BD67-6B1C-4244-BAED-E61C14CAA4B2}" dt="2026-02-10T20:03:07.546" v="753" actId="1076"/>
        <pc:sldMkLst>
          <pc:docMk/>
          <pc:sldMk cId="3699735606" sldId="492"/>
        </pc:sldMkLst>
        <pc:picChg chg="mod">
          <ac:chgData name="Kate Piper (IMH)" userId="f69ee4e2-845b-4a1f-89c4-60fce9da139f" providerId="ADAL" clId="{5495BD67-6B1C-4244-BAED-E61C14CAA4B2}" dt="2026-02-10T20:03:07.546" v="753" actId="1076"/>
          <ac:picMkLst>
            <pc:docMk/>
            <pc:sldMk cId="3699735606" sldId="492"/>
            <ac:picMk id="7" creationId="{3A2C998E-E171-6DA3-D857-7B86039204DC}"/>
          </ac:picMkLst>
        </pc:picChg>
      </pc:sldChg>
      <pc:sldChg chg="addSp delSp modSp add mod ord">
        <pc:chgData name="Kate Piper (IMH)" userId="f69ee4e2-845b-4a1f-89c4-60fce9da139f" providerId="ADAL" clId="{5495BD67-6B1C-4244-BAED-E61C14CAA4B2}" dt="2026-02-18T12:45:47.734" v="3273" actId="478"/>
        <pc:sldMkLst>
          <pc:docMk/>
          <pc:sldMk cId="786657331" sldId="496"/>
        </pc:sldMkLst>
        <pc:picChg chg="add del mod">
          <ac:chgData name="Kate Piper (IMH)" userId="f69ee4e2-845b-4a1f-89c4-60fce9da139f" providerId="ADAL" clId="{5495BD67-6B1C-4244-BAED-E61C14CAA4B2}" dt="2026-02-18T12:45:47.734" v="3273" actId="478"/>
          <ac:picMkLst>
            <pc:docMk/>
            <pc:sldMk cId="786657331" sldId="496"/>
            <ac:picMk id="4" creationId="{235AE54E-86F5-DB77-21D8-17AF9A2813AB}"/>
          </ac:picMkLst>
        </pc:picChg>
        <pc:picChg chg="add del mod">
          <ac:chgData name="Kate Piper (IMH)" userId="f69ee4e2-845b-4a1f-89c4-60fce9da139f" providerId="ADAL" clId="{5495BD67-6B1C-4244-BAED-E61C14CAA4B2}" dt="2026-02-18T12:45:46.360" v="3272" actId="478"/>
          <ac:picMkLst>
            <pc:docMk/>
            <pc:sldMk cId="786657331" sldId="496"/>
            <ac:picMk id="6" creationId="{2B3268F7-20B0-8951-5D8D-3FB8A72001C5}"/>
          </ac:picMkLst>
        </pc:picChg>
        <pc:picChg chg="add del mod">
          <ac:chgData name="Kate Piper (IMH)" userId="f69ee4e2-845b-4a1f-89c4-60fce9da139f" providerId="ADAL" clId="{5495BD67-6B1C-4244-BAED-E61C14CAA4B2}" dt="2026-02-18T12:45:45.648" v="3271" actId="478"/>
          <ac:picMkLst>
            <pc:docMk/>
            <pc:sldMk cId="786657331" sldId="496"/>
            <ac:picMk id="7" creationId="{FE8B90C8-B65D-3C9B-4247-8006440E3478}"/>
          </ac:picMkLst>
        </pc:picChg>
        <pc:picChg chg="add del mod">
          <ac:chgData name="Kate Piper (IMH)" userId="f69ee4e2-845b-4a1f-89c4-60fce9da139f" providerId="ADAL" clId="{5495BD67-6B1C-4244-BAED-E61C14CAA4B2}" dt="2026-02-17T10:17:31.972" v="3270" actId="478"/>
          <ac:picMkLst>
            <pc:docMk/>
            <pc:sldMk cId="786657331" sldId="496"/>
            <ac:picMk id="8" creationId="{39C63B42-FE21-EE80-FAE1-A65FAE4EB41A}"/>
          </ac:picMkLst>
        </pc:picChg>
      </pc:sldChg>
      <pc:sldChg chg="add ord">
        <pc:chgData name="Kate Piper (IMH)" userId="f69ee4e2-845b-4a1f-89c4-60fce9da139f" providerId="ADAL" clId="{5495BD67-6B1C-4244-BAED-E61C14CAA4B2}" dt="2026-02-12T08:27:24.987" v="3267"/>
        <pc:sldMkLst>
          <pc:docMk/>
          <pc:sldMk cId="2249984640" sldId="497"/>
        </pc:sldMkLst>
      </pc:sldChg>
      <pc:sldChg chg="addSp delSp modSp mod delAnim modAnim modNotesTx">
        <pc:chgData name="Kate Piper (IMH)" userId="f69ee4e2-845b-4a1f-89c4-60fce9da139f" providerId="ADAL" clId="{5495BD67-6B1C-4244-BAED-E61C14CAA4B2}" dt="2026-02-10T18:36:32.864" v="477"/>
        <pc:sldMkLst>
          <pc:docMk/>
          <pc:sldMk cId="1685886754" sldId="498"/>
        </pc:sldMkLst>
        <pc:spChg chg="add mod">
          <ac:chgData name="Kate Piper (IMH)" userId="f69ee4e2-845b-4a1f-89c4-60fce9da139f" providerId="ADAL" clId="{5495BD67-6B1C-4244-BAED-E61C14CAA4B2}" dt="2026-02-10T18:24:27.030" v="150" actId="1076"/>
          <ac:spMkLst>
            <pc:docMk/>
            <pc:sldMk cId="1685886754" sldId="498"/>
            <ac:spMk id="3" creationId="{EF75F287-A5A0-951A-C785-AEBE82CD230C}"/>
          </ac:spMkLst>
        </pc:spChg>
        <pc:spChg chg="mod">
          <ac:chgData name="Kate Piper (IMH)" userId="f69ee4e2-845b-4a1f-89c4-60fce9da139f" providerId="ADAL" clId="{5495BD67-6B1C-4244-BAED-E61C14CAA4B2}" dt="2026-02-10T18:24:43.250" v="155" actId="1076"/>
          <ac:spMkLst>
            <pc:docMk/>
            <pc:sldMk cId="1685886754" sldId="498"/>
            <ac:spMk id="5" creationId="{1A82C544-525A-BBC4-CBAF-E23C9F92228E}"/>
          </ac:spMkLst>
        </pc:spChg>
        <pc:spChg chg="add mod">
          <ac:chgData name="Kate Piper (IMH)" userId="f69ee4e2-845b-4a1f-89c4-60fce9da139f" providerId="ADAL" clId="{5495BD67-6B1C-4244-BAED-E61C14CAA4B2}" dt="2026-02-10T18:25:43.365" v="222" actId="27636"/>
          <ac:spMkLst>
            <pc:docMk/>
            <pc:sldMk cId="1685886754" sldId="498"/>
            <ac:spMk id="6" creationId="{2F27C81E-D834-FE38-D141-94FAD64DF721}"/>
          </ac:spMkLst>
        </pc:spChg>
        <pc:spChg chg="add mod">
          <ac:chgData name="Kate Piper (IMH)" userId="f69ee4e2-845b-4a1f-89c4-60fce9da139f" providerId="ADAL" clId="{5495BD67-6B1C-4244-BAED-E61C14CAA4B2}" dt="2026-02-10T18:26:19.456" v="258" actId="14100"/>
          <ac:spMkLst>
            <pc:docMk/>
            <pc:sldMk cId="1685886754" sldId="498"/>
            <ac:spMk id="7" creationId="{C26D44A4-A19D-3823-93CE-73DB71C5392A}"/>
          </ac:spMkLst>
        </pc:spChg>
        <pc:spChg chg="add mod">
          <ac:chgData name="Kate Piper (IMH)" userId="f69ee4e2-845b-4a1f-89c4-60fce9da139f" providerId="ADAL" clId="{5495BD67-6B1C-4244-BAED-E61C14CAA4B2}" dt="2026-02-10T18:27:14.019" v="282" actId="1076"/>
          <ac:spMkLst>
            <pc:docMk/>
            <pc:sldMk cId="1685886754" sldId="498"/>
            <ac:spMk id="8" creationId="{26C669F0-19B1-D256-B67E-AF6D1334C0BD}"/>
          </ac:spMkLst>
        </pc:spChg>
        <pc:spChg chg="add mod">
          <ac:chgData name="Kate Piper (IMH)" userId="f69ee4e2-845b-4a1f-89c4-60fce9da139f" providerId="ADAL" clId="{5495BD67-6B1C-4244-BAED-E61C14CAA4B2}" dt="2026-02-10T18:28:48.052" v="443" actId="27636"/>
          <ac:spMkLst>
            <pc:docMk/>
            <pc:sldMk cId="1685886754" sldId="498"/>
            <ac:spMk id="9" creationId="{B944FD36-79EC-543F-2C88-2B82FDD2C216}"/>
          </ac:spMkLst>
        </pc:spChg>
        <pc:picChg chg="add mod">
          <ac:chgData name="Kate Piper (IMH)" userId="f69ee4e2-845b-4a1f-89c4-60fce9da139f" providerId="ADAL" clId="{5495BD67-6B1C-4244-BAED-E61C14CAA4B2}" dt="2026-02-10T18:31:14.568" v="475" actId="1582"/>
          <ac:picMkLst>
            <pc:docMk/>
            <pc:sldMk cId="1685886754" sldId="498"/>
            <ac:picMk id="10" creationId="{3B7536CF-CB8D-CBA5-4F61-CF449BDCA4F6}"/>
          </ac:picMkLst>
        </pc:picChg>
        <pc:picChg chg="add mod">
          <ac:chgData name="Kate Piper (IMH)" userId="f69ee4e2-845b-4a1f-89c4-60fce9da139f" providerId="ADAL" clId="{5495BD67-6B1C-4244-BAED-E61C14CAA4B2}" dt="2026-02-10T18:31:14.568" v="475" actId="1582"/>
          <ac:picMkLst>
            <pc:docMk/>
            <pc:sldMk cId="1685886754" sldId="498"/>
            <ac:picMk id="11" creationId="{BE21C62B-5385-F614-17F9-D63A3AF28C42}"/>
          </ac:picMkLst>
        </pc:picChg>
        <pc:picChg chg="add mod">
          <ac:chgData name="Kate Piper (IMH)" userId="f69ee4e2-845b-4a1f-89c4-60fce9da139f" providerId="ADAL" clId="{5495BD67-6B1C-4244-BAED-E61C14CAA4B2}" dt="2026-02-10T18:31:14.568" v="475" actId="1582"/>
          <ac:picMkLst>
            <pc:docMk/>
            <pc:sldMk cId="1685886754" sldId="498"/>
            <ac:picMk id="12" creationId="{B6C48405-98E5-6F62-B655-B42C10F774FA}"/>
          </ac:picMkLst>
        </pc:picChg>
      </pc:sldChg>
      <pc:sldChg chg="addSp delSp modSp add mod delAnim">
        <pc:chgData name="Kate Piper (IMH)" userId="f69ee4e2-845b-4a1f-89c4-60fce9da139f" providerId="ADAL" clId="{5495BD67-6B1C-4244-BAED-E61C14CAA4B2}" dt="2026-02-10T18:37:55.794" v="573" actId="1076"/>
        <pc:sldMkLst>
          <pc:docMk/>
          <pc:sldMk cId="1478949871" sldId="500"/>
        </pc:sldMkLst>
        <pc:spChg chg="mod">
          <ac:chgData name="Kate Piper (IMH)" userId="f69ee4e2-845b-4a1f-89c4-60fce9da139f" providerId="ADAL" clId="{5495BD67-6B1C-4244-BAED-E61C14CAA4B2}" dt="2026-02-10T18:37:55.794" v="573" actId="1076"/>
          <ac:spMkLst>
            <pc:docMk/>
            <pc:sldMk cId="1478949871" sldId="500"/>
            <ac:spMk id="3" creationId="{9CB02D33-0B3E-8318-5B20-649C24D909D5}"/>
          </ac:spMkLst>
        </pc:spChg>
      </pc:sldChg>
      <pc:sldChg chg="addSp delSp modSp new mod modAnim modNotesTx">
        <pc:chgData name="Kate Piper (IMH)" userId="f69ee4e2-845b-4a1f-89c4-60fce9da139f" providerId="ADAL" clId="{5495BD67-6B1C-4244-BAED-E61C14CAA4B2}" dt="2026-02-11T16:53:11.255" v="3263"/>
        <pc:sldMkLst>
          <pc:docMk/>
          <pc:sldMk cId="693263491" sldId="501"/>
        </pc:sldMkLst>
        <pc:spChg chg="mod">
          <ac:chgData name="Kate Piper (IMH)" userId="f69ee4e2-845b-4a1f-89c4-60fce9da139f" providerId="ADAL" clId="{5495BD67-6B1C-4244-BAED-E61C14CAA4B2}" dt="2026-02-11T16:52:15.971" v="3252" actId="14100"/>
          <ac:spMkLst>
            <pc:docMk/>
            <pc:sldMk cId="693263491" sldId="501"/>
            <ac:spMk id="2" creationId="{796487E6-D411-D0E2-A108-04329D0504D4}"/>
          </ac:spMkLst>
        </pc:spChg>
        <pc:spChg chg="add mod">
          <ac:chgData name="Kate Piper (IMH)" userId="f69ee4e2-845b-4a1f-89c4-60fce9da139f" providerId="ADAL" clId="{5495BD67-6B1C-4244-BAED-E61C14CAA4B2}" dt="2026-02-11T16:52:59.410" v="3262"/>
          <ac:spMkLst>
            <pc:docMk/>
            <pc:sldMk cId="693263491" sldId="501"/>
            <ac:spMk id="5" creationId="{E2464994-038F-E8B6-AF61-C9527A19D876}"/>
          </ac:spMkLst>
        </pc:spChg>
      </pc:sldChg>
      <pc:sldChg chg="delSp modSp new mod">
        <pc:chgData name="Kate Piper (IMH)" userId="f69ee4e2-845b-4a1f-89c4-60fce9da139f" providerId="ADAL" clId="{5495BD67-6B1C-4244-BAED-E61C14CAA4B2}" dt="2026-02-11T16:40:35.575" v="2875" actId="1076"/>
        <pc:sldMkLst>
          <pc:docMk/>
          <pc:sldMk cId="516220170" sldId="502"/>
        </pc:sldMkLst>
        <pc:spChg chg="mod">
          <ac:chgData name="Kate Piper (IMH)" userId="f69ee4e2-845b-4a1f-89c4-60fce9da139f" providerId="ADAL" clId="{5495BD67-6B1C-4244-BAED-E61C14CAA4B2}" dt="2026-02-11T16:40:35.575" v="2875" actId="1076"/>
          <ac:spMkLst>
            <pc:docMk/>
            <pc:sldMk cId="516220170" sldId="502"/>
            <ac:spMk id="2" creationId="{308C92A1-DD03-957E-CD76-19E181BADC72}"/>
          </ac:spMkLst>
        </pc:spChg>
      </pc:sldChg>
      <pc:sldChg chg="addSp modSp new mod modAnim modNotesTx">
        <pc:chgData name="Kate Piper (IMH)" userId="f69ee4e2-845b-4a1f-89c4-60fce9da139f" providerId="ADAL" clId="{5495BD67-6B1C-4244-BAED-E61C14CAA4B2}" dt="2026-02-11T16:24:30.684" v="2028" actId="1076"/>
        <pc:sldMkLst>
          <pc:docMk/>
          <pc:sldMk cId="1758199748" sldId="503"/>
        </pc:sldMkLst>
        <pc:spChg chg="mod">
          <ac:chgData name="Kate Piper (IMH)" userId="f69ee4e2-845b-4a1f-89c4-60fce9da139f" providerId="ADAL" clId="{5495BD67-6B1C-4244-BAED-E61C14CAA4B2}" dt="2026-02-11T16:02:45.999" v="1631" actId="1076"/>
          <ac:spMkLst>
            <pc:docMk/>
            <pc:sldMk cId="1758199748" sldId="503"/>
            <ac:spMk id="2" creationId="{7C5F4A0C-A0AA-7628-D2AD-D04725092519}"/>
          </ac:spMkLst>
        </pc:spChg>
        <pc:spChg chg="mod">
          <ac:chgData name="Kate Piper (IMH)" userId="f69ee4e2-845b-4a1f-89c4-60fce9da139f" providerId="ADAL" clId="{5495BD67-6B1C-4244-BAED-E61C14CAA4B2}" dt="2026-02-11T16:24:30.684" v="2028" actId="1076"/>
          <ac:spMkLst>
            <pc:docMk/>
            <pc:sldMk cId="1758199748" sldId="503"/>
            <ac:spMk id="3" creationId="{625244CB-4CFD-830A-10B9-A2D42B789E67}"/>
          </ac:spMkLst>
        </pc:spChg>
        <pc:spChg chg="add mod">
          <ac:chgData name="Kate Piper (IMH)" userId="f69ee4e2-845b-4a1f-89c4-60fce9da139f" providerId="ADAL" clId="{5495BD67-6B1C-4244-BAED-E61C14CAA4B2}" dt="2026-02-11T16:03:40.142" v="1687" actId="404"/>
          <ac:spMkLst>
            <pc:docMk/>
            <pc:sldMk cId="1758199748" sldId="503"/>
            <ac:spMk id="4" creationId="{1B576B91-346C-59A3-5D7F-785BF00E760E}"/>
          </ac:spMkLst>
        </pc:spChg>
      </pc:sldChg>
      <pc:sldChg chg="add modNotesTx">
        <pc:chgData name="Kate Piper (IMH)" userId="f69ee4e2-845b-4a1f-89c4-60fce9da139f" providerId="ADAL" clId="{5495BD67-6B1C-4244-BAED-E61C14CAA4B2}" dt="2026-02-11T16:16:43.934" v="1996" actId="20577"/>
        <pc:sldMkLst>
          <pc:docMk/>
          <pc:sldMk cId="4096729635" sldId="504"/>
        </pc:sldMkLst>
      </pc:sldChg>
      <pc:sldChg chg="addSp modSp add mod ord modAnim modNotesTx">
        <pc:chgData name="Kate Piper (IMH)" userId="f69ee4e2-845b-4a1f-89c4-60fce9da139f" providerId="ADAL" clId="{5495BD67-6B1C-4244-BAED-E61C14CAA4B2}" dt="2026-02-11T16:38:37.523" v="2866" actId="15"/>
        <pc:sldMkLst>
          <pc:docMk/>
          <pc:sldMk cId="3960557678" sldId="505"/>
        </pc:sldMkLst>
        <pc:spChg chg="mod">
          <ac:chgData name="Kate Piper (IMH)" userId="f69ee4e2-845b-4a1f-89c4-60fce9da139f" providerId="ADAL" clId="{5495BD67-6B1C-4244-BAED-E61C14CAA4B2}" dt="2026-02-11T16:24:20.254" v="2025" actId="20577"/>
          <ac:spMkLst>
            <pc:docMk/>
            <pc:sldMk cId="3960557678" sldId="505"/>
            <ac:spMk id="2" creationId="{BC6A7086-14F7-517C-BEB5-3C255A7B417A}"/>
          </ac:spMkLst>
        </pc:spChg>
        <pc:spChg chg="mod">
          <ac:chgData name="Kate Piper (IMH)" userId="f69ee4e2-845b-4a1f-89c4-60fce9da139f" providerId="ADAL" clId="{5495BD67-6B1C-4244-BAED-E61C14CAA4B2}" dt="2026-02-11T16:38:37.523" v="2866" actId="15"/>
          <ac:spMkLst>
            <pc:docMk/>
            <pc:sldMk cId="3960557678" sldId="505"/>
            <ac:spMk id="3" creationId="{43D07C3F-D94D-30D3-DC86-D16795EC9B9B}"/>
          </ac:spMkLst>
        </pc:spChg>
        <pc:spChg chg="mod">
          <ac:chgData name="Kate Piper (IMH)" userId="f69ee4e2-845b-4a1f-89c4-60fce9da139f" providerId="ADAL" clId="{5495BD67-6B1C-4244-BAED-E61C14CAA4B2}" dt="2026-02-11T16:36:48.246" v="2650" actId="1038"/>
          <ac:spMkLst>
            <pc:docMk/>
            <pc:sldMk cId="3960557678" sldId="505"/>
            <ac:spMk id="4" creationId="{66C3E985-095E-04BC-EBEB-DC43B9A44197}"/>
          </ac:spMkLst>
        </pc:spChg>
        <pc:spChg chg="add mod">
          <ac:chgData name="Kate Piper (IMH)" userId="f69ee4e2-845b-4a1f-89c4-60fce9da139f" providerId="ADAL" clId="{5495BD67-6B1C-4244-BAED-E61C14CAA4B2}" dt="2026-02-11T16:36:48.246" v="2650" actId="1038"/>
          <ac:spMkLst>
            <pc:docMk/>
            <pc:sldMk cId="3960557678" sldId="505"/>
            <ac:spMk id="5" creationId="{731DAB5E-6135-5714-51A9-8B71FB732023}"/>
          </ac:spMkLst>
        </pc:spChg>
        <pc:spChg chg="add mod">
          <ac:chgData name="Kate Piper (IMH)" userId="f69ee4e2-845b-4a1f-89c4-60fce9da139f" providerId="ADAL" clId="{5495BD67-6B1C-4244-BAED-E61C14CAA4B2}" dt="2026-02-11T16:36:48.246" v="2650" actId="1038"/>
          <ac:spMkLst>
            <pc:docMk/>
            <pc:sldMk cId="3960557678" sldId="505"/>
            <ac:spMk id="6" creationId="{2E09ADF3-A357-9ABD-B22A-E36982F3DE9F}"/>
          </ac:spMkLst>
        </pc:spChg>
        <pc:spChg chg="add mod">
          <ac:chgData name="Kate Piper (IMH)" userId="f69ee4e2-845b-4a1f-89c4-60fce9da139f" providerId="ADAL" clId="{5495BD67-6B1C-4244-BAED-E61C14CAA4B2}" dt="2026-02-11T16:36:48.246" v="2650" actId="1038"/>
          <ac:spMkLst>
            <pc:docMk/>
            <pc:sldMk cId="3960557678" sldId="505"/>
            <ac:spMk id="7" creationId="{25444FAA-73FB-BBBE-4C4C-B7214939FC08}"/>
          </ac:spMkLst>
        </pc:spChg>
        <pc:spChg chg="add mod">
          <ac:chgData name="Kate Piper (IMH)" userId="f69ee4e2-845b-4a1f-89c4-60fce9da139f" providerId="ADAL" clId="{5495BD67-6B1C-4244-BAED-E61C14CAA4B2}" dt="2026-02-11T16:36:48.246" v="2650" actId="1038"/>
          <ac:spMkLst>
            <pc:docMk/>
            <pc:sldMk cId="3960557678" sldId="505"/>
            <ac:spMk id="8" creationId="{75E6B9B6-4372-8B45-48DE-05DC8F6D2C17}"/>
          </ac:spMkLst>
        </pc:spChg>
        <pc:spChg chg="add mod">
          <ac:chgData name="Kate Piper (IMH)" userId="f69ee4e2-845b-4a1f-89c4-60fce9da139f" providerId="ADAL" clId="{5495BD67-6B1C-4244-BAED-E61C14CAA4B2}" dt="2026-02-11T16:36:48.246" v="2650" actId="1038"/>
          <ac:spMkLst>
            <pc:docMk/>
            <pc:sldMk cId="3960557678" sldId="505"/>
            <ac:spMk id="9" creationId="{A0C17175-83D9-F7DA-06AB-C5B7E38E5DDF}"/>
          </ac:spMkLst>
        </pc:spChg>
        <pc:spChg chg="add mod">
          <ac:chgData name="Kate Piper (IMH)" userId="f69ee4e2-845b-4a1f-89c4-60fce9da139f" providerId="ADAL" clId="{5495BD67-6B1C-4244-BAED-E61C14CAA4B2}" dt="2026-02-11T16:36:48.246" v="2650" actId="1038"/>
          <ac:spMkLst>
            <pc:docMk/>
            <pc:sldMk cId="3960557678" sldId="505"/>
            <ac:spMk id="10" creationId="{D0612255-4D38-E9E5-0C1A-F37F35A4A8E3}"/>
          </ac:spMkLst>
        </pc:spChg>
        <pc:cxnChg chg="add mod">
          <ac:chgData name="Kate Piper (IMH)" userId="f69ee4e2-845b-4a1f-89c4-60fce9da139f" providerId="ADAL" clId="{5495BD67-6B1C-4244-BAED-E61C14CAA4B2}" dt="2026-02-11T16:36:48.246" v="2650" actId="1038"/>
          <ac:cxnSpMkLst>
            <pc:docMk/>
            <pc:sldMk cId="3960557678" sldId="505"/>
            <ac:cxnSpMk id="12" creationId="{A7AB68CE-7A4A-342C-CF36-14B57F3DEB39}"/>
          </ac:cxnSpMkLst>
        </pc:cxnChg>
        <pc:cxnChg chg="add mod">
          <ac:chgData name="Kate Piper (IMH)" userId="f69ee4e2-845b-4a1f-89c4-60fce9da139f" providerId="ADAL" clId="{5495BD67-6B1C-4244-BAED-E61C14CAA4B2}" dt="2026-02-11T16:35:15.297" v="2560" actId="14100"/>
          <ac:cxnSpMkLst>
            <pc:docMk/>
            <pc:sldMk cId="3960557678" sldId="505"/>
            <ac:cxnSpMk id="13" creationId="{FA4FF805-2BE4-B787-83BF-26F269A51C3B}"/>
          </ac:cxnSpMkLst>
        </pc:cxnChg>
        <pc:cxnChg chg="add mod">
          <ac:chgData name="Kate Piper (IMH)" userId="f69ee4e2-845b-4a1f-89c4-60fce9da139f" providerId="ADAL" clId="{5495BD67-6B1C-4244-BAED-E61C14CAA4B2}" dt="2026-02-11T16:36:48.246" v="2650" actId="1038"/>
          <ac:cxnSpMkLst>
            <pc:docMk/>
            <pc:sldMk cId="3960557678" sldId="505"/>
            <ac:cxnSpMk id="15" creationId="{B92D145E-E2D4-4B13-C33C-B6AB5813D899}"/>
          </ac:cxnSpMkLst>
        </pc:cxnChg>
        <pc:cxnChg chg="add mod">
          <ac:chgData name="Kate Piper (IMH)" userId="f69ee4e2-845b-4a1f-89c4-60fce9da139f" providerId="ADAL" clId="{5495BD67-6B1C-4244-BAED-E61C14CAA4B2}" dt="2026-02-11T16:36:48.246" v="2650" actId="1038"/>
          <ac:cxnSpMkLst>
            <pc:docMk/>
            <pc:sldMk cId="3960557678" sldId="505"/>
            <ac:cxnSpMk id="19" creationId="{9AE7C6B4-6BDF-74D6-80EB-D193BBF05D53}"/>
          </ac:cxnSpMkLst>
        </pc:cxnChg>
        <pc:cxnChg chg="add mod">
          <ac:chgData name="Kate Piper (IMH)" userId="f69ee4e2-845b-4a1f-89c4-60fce9da139f" providerId="ADAL" clId="{5495BD67-6B1C-4244-BAED-E61C14CAA4B2}" dt="2026-02-11T16:35:44.223" v="2570" actId="14100"/>
          <ac:cxnSpMkLst>
            <pc:docMk/>
            <pc:sldMk cId="3960557678" sldId="505"/>
            <ac:cxnSpMk id="20" creationId="{E617FEFA-0B5A-B3B0-A1F6-0E37F7C7C981}"/>
          </ac:cxnSpMkLst>
        </pc:cxnChg>
        <pc:cxnChg chg="add mod">
          <ac:chgData name="Kate Piper (IMH)" userId="f69ee4e2-845b-4a1f-89c4-60fce9da139f" providerId="ADAL" clId="{5495BD67-6B1C-4244-BAED-E61C14CAA4B2}" dt="2026-02-11T16:35:50.122" v="2573" actId="14100"/>
          <ac:cxnSpMkLst>
            <pc:docMk/>
            <pc:sldMk cId="3960557678" sldId="505"/>
            <ac:cxnSpMk id="22" creationId="{B132BA25-8E0A-D199-0196-8D4B5483111D}"/>
          </ac:cxnSpMkLst>
        </pc:cxnChg>
      </pc:sldChg>
      <pc:sldChg chg="add ord">
        <pc:chgData name="Kate Piper (IMH)" userId="f69ee4e2-845b-4a1f-89c4-60fce9da139f" providerId="ADAL" clId="{5495BD67-6B1C-4244-BAED-E61C14CAA4B2}" dt="2026-02-11T16:40:06.336" v="2871"/>
        <pc:sldMkLst>
          <pc:docMk/>
          <pc:sldMk cId="897887319" sldId="50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A6BDDB-FD36-00CC-CB00-C2F8BDC95C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14D889-1C18-ED08-5892-5C540431C6C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6DA793-DA03-4186-A775-E83A0F8F8A1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messages does this send?</a:t>
            </a:r>
          </a:p>
          <a:p>
            <a:r>
              <a:rPr lang="en-GB" dirty="0"/>
              <a:t>Who benefits and who might be harmed?</a:t>
            </a:r>
          </a:p>
          <a:p>
            <a:r>
              <a:rPr lang="en-GB" dirty="0"/>
              <a:t>Is this assessment for learning or of learning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DF8B80-62A2-294E-2737-F2638E22AA4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543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0AA427-E334-F7CD-1F79-40F907B79D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7A54667-4668-5230-9314-0B87A78AF00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B5E93FF-0C22-6D35-050B-BAD4EB42267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problematic about this?</a:t>
            </a:r>
          </a:p>
          <a:p>
            <a:r>
              <a:rPr lang="en-GB" dirty="0"/>
              <a:t>Is informal assessment always bad?</a:t>
            </a:r>
          </a:p>
          <a:p>
            <a:r>
              <a:rPr lang="en-GB" dirty="0"/>
              <a:t>What’s realistic in a primary setting?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55C03B-E46D-15F7-4841-7F1DEE9A5D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8465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Norm reference</a:t>
            </a:r>
          </a:p>
          <a:p>
            <a:r>
              <a:rPr lang="en-GB" dirty="0"/>
              <a:t>Criterion referenced</a:t>
            </a:r>
          </a:p>
          <a:p>
            <a:r>
              <a:rPr lang="en-GB" dirty="0"/>
              <a:t>Ipsative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7589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EFA594E-95E9-8FA1-74BD-DD09392EB1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AB0F83C-EC8B-EB8B-44F8-8B6B180723C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17034E-9308-047C-AD82-A5806205A30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🔎 General Reflection Across All Tests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 assessment did you feel most confident completing, and why?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 assessment challenged you the most? What made it challenging?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did your motivation change across the different tests?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surprised you about your own physical competence?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did performing the tests make you think differently about your own movement skills?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🧠 Understanding Physical Competence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did you learn about the different types of physical competence assessed in each test?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did each test emphasise different aspects of movement (e.g., fundamental movement skills, agility, strength)?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 test do you feel best represents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holistic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physical competence? Why?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👩‍🏫 Evaluation From a Teacher’s Perspective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suitable do you think each test is for use in a school setting?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logistical challenges might teachers face when using each of these assessments?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 test do you think would provide the most useful information for supporting pupils’ physical development?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inclusive did each test feel for pupils of different abilities?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easy or difficult do you think it would be to administer and score each assessment reliably?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🧰 Assessment Design and Validity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aspects of each test made it seem valid (or not) as a measure of physical competence?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Did the scoring system feel fair or appropriate? Why or why not?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Were the test instructions clear and easy to follow?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did the environment, equipment, or space affect the experience?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👧👦 Empathy and Learner Experience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you were a child taking these tests, how do you think you would feel?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parts might be enjoyable or motivating for young people?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parts might create anxiety or reduce engagement?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📈 Comparing the Three Assessments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what ways did the assessments differ in difficulty, purpose, or style?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Which test gave you the most useful feedback about your physical abilities?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you had to choose one for schools, which would you pick and why?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do these tests complement each other in assessing physical competence?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🎯 Application to Future Practice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might you adapt any of these assessments to better suit your future learners?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considerations would guide your choice of physical competence assessment in a school setting?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would you use results from these assessments to support pupils’ progress?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549CA6-C5A3-721C-0C43-0727DFE07F9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89547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Sit and strategic change – 1</a:t>
            </a:r>
            <a:r>
              <a:rPr lang="en-GB" baseline="30000" dirty="0"/>
              <a:t>st</a:t>
            </a:r>
            <a:r>
              <a:rPr lang="en-GB" dirty="0"/>
              <a:t> and 2</a:t>
            </a:r>
            <a:r>
              <a:rPr lang="en-GB" baseline="30000" dirty="0"/>
              <a:t>nd</a:t>
            </a:r>
            <a:r>
              <a:rPr lang="en-GB" dirty="0"/>
              <a:t> serve in tennis.</a:t>
            </a:r>
          </a:p>
          <a:p>
            <a:endParaRPr lang="en-GB" dirty="0"/>
          </a:p>
          <a:p>
            <a:r>
              <a:rPr lang="en-GB" dirty="0"/>
              <a:t>Critical features – parts of movement for success and efficiency</a:t>
            </a:r>
          </a:p>
          <a:p>
            <a:r>
              <a:rPr lang="en-GB" dirty="0"/>
              <a:t>Mechanical factors of the movement</a:t>
            </a:r>
          </a:p>
          <a:p>
            <a:r>
              <a:rPr lang="en-GB" dirty="0"/>
              <a:t>Correct sequence of important movements.</a:t>
            </a:r>
          </a:p>
          <a:p>
            <a:endParaRPr lang="en-GB" dirty="0"/>
          </a:p>
          <a:p>
            <a:r>
              <a:rPr lang="en-GB" dirty="0"/>
              <a:t>Context and techniques would influence the issues that justify the CF.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60643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Observation. There are obvious technology to support observations. </a:t>
            </a:r>
          </a:p>
          <a:p>
            <a:r>
              <a:rPr lang="en-GB" dirty="0"/>
              <a:t>How can you make important observations of a full class?</a:t>
            </a:r>
          </a:p>
          <a:p>
            <a:r>
              <a:rPr lang="en-GB" dirty="0"/>
              <a:t>Summary in text book.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5741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4736FD-D188-2BAC-EE0E-9B99E1B73B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A195320-EEBC-E228-F69B-1AD27350620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6E978DB-56A9-DF79-53E5-23F5742158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Perceptul</a:t>
            </a:r>
            <a:r>
              <a:rPr lang="en-GB" dirty="0"/>
              <a:t> errors  - mistakes in evaluating environmental cues and misunderstandings of techniques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BDFA00-4D94-F936-D2A4-1DF3C59C16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0891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E372AE-9DAB-F430-1D34-6EB4BA577C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7737FF-47EE-A43E-8176-4431B68508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C95EFAB-1338-E8D2-CF7D-13F99B52AA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Observation. There are obvious technology to support observations. </a:t>
            </a:r>
          </a:p>
          <a:p>
            <a:r>
              <a:rPr lang="en-GB" dirty="0"/>
              <a:t>How can you make important observations of a full class?</a:t>
            </a:r>
          </a:p>
          <a:p>
            <a:r>
              <a:rPr lang="en-GB" dirty="0"/>
              <a:t>Summary in text book.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A7D4FC-5AB9-E4E3-4FF9-7AE8397808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3725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1. Pedagogical Rationale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Arguments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Fitness testing can track physical development and help monitor changes over time.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Provides objective data for students to understand their fitness levels.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 support goal‑setting, personal improvement, and autonomy.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fitness tests map onto curriculum standards or competencies.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Arguments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against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Fitness tests are often summative and don’t reflect holistic PE learning.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May prioritise performance over participation, narrowing PE’s purpose.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 encourage comparisons rather than personal progress.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 all aspects of PE are measurable—or should be.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Useful questions: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Should PE prioritise physical literacy or fitness metrics?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 fitness tests educational or just measurements?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2. Motivation, Psychology &amp; Student Experience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Potential benefits: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Some students enjoy challenge and appreciate measurable progress.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 motivate students who like targets, structure, and competitiveness.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Potential harms: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Fitness testing can trigger anxiety, embarrassment, or feelings of inadequacy—particularly for less active students.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experience can damage confidence and turn students away from PE.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adolescents, issues around body image and public performance** can intensify stress.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Useful questions: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is the psychological cost of public testing?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might testing reinforce or reduce PE enjoyment?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3. Equity, Inclusion &amp; Accessibility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should consider: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 fitness tests privilege sporty or athletic students?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 they culturally, physically, and socioeconomically equitable?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 they appropriate for students with SEND, chronic health conditions, or disabilities?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do we accommodate differences in maturation, gender, or body type?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Useful questions: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Can one set of norms ever apply fairly across a diverse student population?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4. Health &amp; Wellbeing (Beyond Physical Fitness)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 is increasingly tied to holistic health, not just physical. Students can debate: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 fitness tests oversimplify health to numbers?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Could they encourage unhealthy behaviours (e.g., overtraining before tests)?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do fitness tests relate to mental health, wellbeing, lifestyle habits, or lifelong engagement in physical activity?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Useful questions: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Does fitness testing actually improve long‑term health behaviours?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Or does it risk promoting short‑term performance thinking?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5. Validity &amp; Reliability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Fitness testing often claims to measure improvement, but students can question: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 school-level tests reliable or standardised?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Are teachers trained to deliver them accurately?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 environmental conditions (weather, space, equipment) affect results?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Useful questions: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a single-beep test score truly meaningful?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6. Curriculum &amp; Policy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Encourage the students to explore: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Does fitness testing align with the purpose of PE in their curriculum?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Has fitness testing been historically overused as a default form of assessment?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do contemporary curriculum models (e.g., physical literacy, health‑optimising PE, pedagogical models) suggest?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Useful questions: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Is fitness testing an outdated tradition or still a legitimate tool?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7. Ethical Considerations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Students can examine: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Public ranking or comparison—is it ethical?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Informed consent—should students agree to testing?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Privacy—how should results be stored/shared?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Power dynamics—how comfortable are teachers enforcing tests?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Useful questions: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are the ethical implications of making students publicly perform physical max-effort tasks?</a:t>
            </a:r>
          </a:p>
          <a:p>
            <a:pPr fontAlgn="t"/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8. Alternatives to Traditional Fitness Testing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Encourage students to imagine: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Could we replace fitness testing with self-assessment, lifestyle reflections, or personal planning?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Could PE shift towards movement exploration, physical literacy, or health behaviours?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Could we adapt testing into a more inclusive, low-pressure, personalised approach?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Useful questions: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not fitness testing, what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should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we assess in PE?</a:t>
            </a:r>
          </a:p>
          <a:p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04396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First thoughts: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Movement analysis: What movements are present/missing, are they developmentally appropriate? Too fast? Too complex?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Learning potential: Video teach or follow-along. Movement skills/rhythm or timing/coordination/spatial awareness/fitness knowledge/ Creativity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 could you add… feedback/ discussion/ exploration.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education could be added: Learning intentions, modelling or explanation/ practice a skill/ observe and progress/ Child voice.</a:t>
            </a:r>
          </a:p>
          <a:p>
            <a:endParaRPr lang="en-GB" dirty="0"/>
          </a:p>
          <a:p>
            <a:r>
              <a:rPr lang="en-GB" dirty="0"/>
              <a:t>Start making notes of your ideas. In two weeks you will be asked to add the missing Physical Education elements.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089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EE3006-EAAA-41D8-8301-35C3AD3241CF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54CC41-CDBB-44BC-BECF-A76E589B624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58942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2025" y="1581278"/>
            <a:ext cx="8139209" cy="3611862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  6</a:t>
            </a:r>
            <a:endParaRPr lang="en-GB" dirty="0">
              <a:ea typeface="Calibri"/>
              <a:cs typeface="Calibri"/>
            </a:endParaRPr>
          </a:p>
          <a:p>
            <a:r>
              <a:rPr lang="en-GB" sz="3200" b="1" dirty="0"/>
              <a:t>Assessment in Physical Education</a:t>
            </a:r>
          </a:p>
          <a:p>
            <a:endParaRPr lang="en-GB" dirty="0"/>
          </a:p>
          <a:p>
            <a:r>
              <a:rPr lang="en-GB" dirty="0"/>
              <a:t>Dr Kate Piper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DBFC1BA-B321-DA1C-3E06-1C7823099CD0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415194-A89E-13C3-1A1D-EBC790222D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4CF4AF9-F239-F5CF-5D72-10DB45749689}"/>
              </a:ext>
            </a:extLst>
          </p:cNvPr>
          <p:cNvSpPr txBox="1"/>
          <p:nvPr/>
        </p:nvSpPr>
        <p:spPr>
          <a:xfrm>
            <a:off x="1839883" y="1895300"/>
            <a:ext cx="851223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A school posts class fitness test scores on the gym wall to “motivate pupils”</a:t>
            </a:r>
          </a:p>
        </p:txBody>
      </p:sp>
    </p:spTree>
    <p:extLst>
      <p:ext uri="{BB962C8B-B14F-4D97-AF65-F5344CB8AC3E}">
        <p14:creationId xmlns:p14="http://schemas.microsoft.com/office/powerpoint/2010/main" val="786657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380101-3240-7E18-E3C1-946094003C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5E81696-78DA-B6AB-9F3A-57F891924B34}"/>
              </a:ext>
            </a:extLst>
          </p:cNvPr>
          <p:cNvSpPr txBox="1"/>
          <p:nvPr/>
        </p:nvSpPr>
        <p:spPr>
          <a:xfrm>
            <a:off x="1839883" y="1895300"/>
            <a:ext cx="8512233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/>
              <a:t>A class teacher says: </a:t>
            </a:r>
          </a:p>
          <a:p>
            <a:pPr algn="ctr"/>
            <a:r>
              <a:rPr lang="en-GB" sz="4400" b="1" dirty="0"/>
              <a:t>“I don’t really assess PE – I just know who’s good.”</a:t>
            </a:r>
          </a:p>
        </p:txBody>
      </p:sp>
    </p:spTree>
    <p:extLst>
      <p:ext uri="{BB962C8B-B14F-4D97-AF65-F5344CB8AC3E}">
        <p14:creationId xmlns:p14="http://schemas.microsoft.com/office/powerpoint/2010/main" val="2249984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519EA4-2D8B-86FA-E9B4-5F1E5D64A3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7A201-7996-9DC1-02F6-E1453AFBC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484" y="1017436"/>
            <a:ext cx="3337269" cy="1325563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chemeClr val="bg1"/>
                </a:solidFill>
              </a:rPr>
              <a:t>Lesson Objectives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00F9112-CB94-82B6-85AE-E44A7E5DD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8313" y="2238895"/>
            <a:ext cx="7929706" cy="4077454"/>
          </a:xfrm>
        </p:spPr>
        <p:txBody>
          <a:bodyPr>
            <a:normAutofit/>
          </a:bodyPr>
          <a:lstStyle/>
          <a:p>
            <a:r>
              <a:rPr lang="en-GB" dirty="0"/>
              <a:t>Recap</a:t>
            </a:r>
          </a:p>
          <a:p>
            <a:r>
              <a:rPr lang="en-GB" dirty="0"/>
              <a:t>General assessment</a:t>
            </a:r>
          </a:p>
          <a:p>
            <a:r>
              <a:rPr lang="en-GB" dirty="0"/>
              <a:t>Physical Competence theories and context</a:t>
            </a:r>
          </a:p>
          <a:p>
            <a:r>
              <a:rPr lang="en-GB" dirty="0"/>
              <a:t>Assessment of physical competence</a:t>
            </a:r>
          </a:p>
          <a:p>
            <a:r>
              <a:rPr lang="en-GB" dirty="0"/>
              <a:t>Asynchronous </a:t>
            </a:r>
          </a:p>
        </p:txBody>
      </p:sp>
    </p:spTree>
    <p:extLst>
      <p:ext uri="{BB962C8B-B14F-4D97-AF65-F5344CB8AC3E}">
        <p14:creationId xmlns:p14="http://schemas.microsoft.com/office/powerpoint/2010/main" val="2509519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9E13593-5D56-B74D-9D50-CD82E3E71B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4C7E8C-5C8F-62B3-6DDF-B90462B782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444" y="1576113"/>
            <a:ext cx="3337269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Last week’s learning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A82C544-525A-BBC4-CBAF-E23C9F9222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4713" y="674434"/>
            <a:ext cx="4444537" cy="1042974"/>
          </a:xfrm>
        </p:spPr>
        <p:txBody>
          <a:bodyPr>
            <a:normAutofit/>
          </a:bodyPr>
          <a:lstStyle/>
          <a:p>
            <a:r>
              <a:rPr lang="en-GB" dirty="0"/>
              <a:t>Assessment of Learning</a:t>
            </a:r>
          </a:p>
          <a:p>
            <a:r>
              <a:rPr lang="en-GB" dirty="0"/>
              <a:t>Assessment for learning</a:t>
            </a:r>
          </a:p>
          <a:p>
            <a:endParaRPr lang="en-GB" dirty="0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EF75F287-A5A0-951A-C785-AEBE82CD230C}"/>
              </a:ext>
            </a:extLst>
          </p:cNvPr>
          <p:cNvSpPr/>
          <p:nvPr/>
        </p:nvSpPr>
        <p:spPr>
          <a:xfrm>
            <a:off x="8113223" y="435581"/>
            <a:ext cx="3688768" cy="1520681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Pairs: Can you think of PHYSICAL COMPETENCE OF BOTH?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2F27C81E-D834-FE38-D141-94FAD64DF721}"/>
              </a:ext>
            </a:extLst>
          </p:cNvPr>
          <p:cNvSpPr txBox="1">
            <a:spLocks/>
          </p:cNvSpPr>
          <p:nvPr/>
        </p:nvSpPr>
        <p:spPr>
          <a:xfrm>
            <a:off x="3445440" y="2619087"/>
            <a:ext cx="4856203" cy="12601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What do teachers need to be able to assess successfully?</a:t>
            </a:r>
          </a:p>
          <a:p>
            <a:endParaRPr lang="en-GB" dirty="0"/>
          </a:p>
        </p:txBody>
      </p:sp>
      <p:sp>
        <p:nvSpPr>
          <p:cNvPr id="7" name="Content Placeholder 4">
            <a:extLst>
              <a:ext uri="{FF2B5EF4-FFF2-40B4-BE49-F238E27FC236}">
                <a16:creationId xmlns:a16="http://schemas.microsoft.com/office/drawing/2014/main" id="{C26D44A4-A19D-3823-93CE-73DB71C5392A}"/>
              </a:ext>
            </a:extLst>
          </p:cNvPr>
          <p:cNvSpPr txBox="1">
            <a:spLocks/>
          </p:cNvSpPr>
          <p:nvPr/>
        </p:nvSpPr>
        <p:spPr>
          <a:xfrm>
            <a:off x="3514713" y="4345364"/>
            <a:ext cx="4856203" cy="5768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Three key types of assessment</a:t>
            </a:r>
          </a:p>
          <a:p>
            <a:endParaRPr lang="en-GB" dirty="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26C669F0-19B1-D256-B67E-AF6D1334C0BD}"/>
              </a:ext>
            </a:extLst>
          </p:cNvPr>
          <p:cNvSpPr/>
          <p:nvPr/>
        </p:nvSpPr>
        <p:spPr>
          <a:xfrm>
            <a:off x="8484869" y="4003713"/>
            <a:ext cx="2945475" cy="1260186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/>
              <a:t>N   C    I</a:t>
            </a:r>
          </a:p>
        </p:txBody>
      </p:sp>
      <p:sp>
        <p:nvSpPr>
          <p:cNvPr id="9" name="Content Placeholder 4">
            <a:extLst>
              <a:ext uri="{FF2B5EF4-FFF2-40B4-BE49-F238E27FC236}">
                <a16:creationId xmlns:a16="http://schemas.microsoft.com/office/drawing/2014/main" id="{B944FD36-79EC-543F-2C88-2B82FDD2C216}"/>
              </a:ext>
            </a:extLst>
          </p:cNvPr>
          <p:cNvSpPr txBox="1">
            <a:spLocks/>
          </p:cNvSpPr>
          <p:nvPr/>
        </p:nvSpPr>
        <p:spPr>
          <a:xfrm>
            <a:off x="3514712" y="5652654"/>
            <a:ext cx="6061550" cy="847899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Explain three key points for the rationale for moving well (and assessing it)</a:t>
            </a:r>
          </a:p>
          <a:p>
            <a:endParaRPr lang="en-GB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B7536CF-CB8D-CBA5-4F61-CF449BDCA4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56" t="16612" r="4340" b="8415"/>
          <a:stretch>
            <a:fillRect/>
          </a:stretch>
        </p:blipFill>
        <p:spPr>
          <a:xfrm>
            <a:off x="1763226" y="5829705"/>
            <a:ext cx="1751486" cy="953587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E21C62B-5385-F614-17F9-D63A3AF28C42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3273" t="16394" r="7402" b="7541"/>
          <a:stretch>
            <a:fillRect/>
          </a:stretch>
        </p:blipFill>
        <p:spPr>
          <a:xfrm>
            <a:off x="177444" y="5826933"/>
            <a:ext cx="1337098" cy="759070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B6C48405-98E5-6F62-B655-B42C10F774FA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217" t="16899" r="5367" b="5326"/>
          <a:stretch>
            <a:fillRect/>
          </a:stretch>
        </p:blipFill>
        <p:spPr>
          <a:xfrm>
            <a:off x="1228378" y="4701004"/>
            <a:ext cx="1809039" cy="1037404"/>
          </a:xfrm>
          <a:prstGeom prst="rect">
            <a:avLst/>
          </a:prstGeom>
          <a:ln w="28575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68588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3" grpId="0" animBg="1"/>
      <p:bldP spid="6" grpId="0" build="p"/>
      <p:bldP spid="7" grpId="0" build="p"/>
      <p:bldP spid="8" grpId="0" animBg="1"/>
      <p:bldP spid="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AEBB3B4-FB9B-F6B5-03ED-B91192B988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4B593-D163-8A14-7F61-95072663BF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444" y="1576113"/>
            <a:ext cx="3337269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Last week’s learning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CB02D33-0B3E-8318-5B20-649C24D909D5}"/>
              </a:ext>
            </a:extLst>
          </p:cNvPr>
          <p:cNvSpPr/>
          <p:nvPr/>
        </p:nvSpPr>
        <p:spPr>
          <a:xfrm>
            <a:off x="3873731" y="1482710"/>
            <a:ext cx="7590209" cy="3892579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Reflections on the physical competence tests we looked at last week?</a:t>
            </a:r>
          </a:p>
        </p:txBody>
      </p:sp>
    </p:spTree>
    <p:extLst>
      <p:ext uri="{BB962C8B-B14F-4D97-AF65-F5344CB8AC3E}">
        <p14:creationId xmlns:p14="http://schemas.microsoft.com/office/powerpoint/2010/main" val="1478949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7A119A0-D673-C1BF-8D7D-5D8AB01149B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850" t="30983" r="9561" b="10053"/>
          <a:stretch>
            <a:fillRect/>
          </a:stretch>
        </p:blipFill>
        <p:spPr>
          <a:xfrm>
            <a:off x="1171151" y="961291"/>
            <a:ext cx="9746941" cy="4476633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8D76E732-507E-B4F2-3B44-91F83B7D3580}"/>
              </a:ext>
            </a:extLst>
          </p:cNvPr>
          <p:cNvSpPr/>
          <p:nvPr/>
        </p:nvSpPr>
        <p:spPr>
          <a:xfrm>
            <a:off x="244839" y="119980"/>
            <a:ext cx="3628572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Preparation (gathering relevant knowledge)</a:t>
            </a:r>
          </a:p>
          <a:p>
            <a:pPr marL="285750" indent="-285750">
              <a:buFontTx/>
              <a:buChar char="-"/>
            </a:pPr>
            <a:r>
              <a:rPr lang="en-GB" dirty="0"/>
              <a:t>Knowledge of the activity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Identify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Goal of the movement</a:t>
            </a:r>
          </a:p>
          <a:p>
            <a:pPr marL="285750" indent="-285750">
              <a:buFontTx/>
              <a:buChar char="-"/>
            </a:pPr>
            <a:r>
              <a:rPr lang="en-GB" dirty="0"/>
              <a:t>Knowledge of performers </a:t>
            </a:r>
          </a:p>
          <a:p>
            <a:pPr marL="285750" indent="-285750">
              <a:buFontTx/>
              <a:buChar char="-"/>
            </a:pPr>
            <a:r>
              <a:rPr lang="en-GB" dirty="0"/>
              <a:t>Relevant systematic observational strategies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0835AE85-1047-C1CB-6801-5E422F00D894}"/>
              </a:ext>
            </a:extLst>
          </p:cNvPr>
          <p:cNvSpPr/>
          <p:nvPr/>
        </p:nvSpPr>
        <p:spPr>
          <a:xfrm>
            <a:off x="8200573" y="961291"/>
            <a:ext cx="3899939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Observation (developing a systematic observational strategy</a:t>
            </a:r>
            <a:r>
              <a:rPr lang="en-GB" dirty="0"/>
              <a:t>)</a:t>
            </a:r>
          </a:p>
          <a:p>
            <a:pPr marL="285750" indent="-285750">
              <a:buFontTx/>
              <a:buChar char="-"/>
            </a:pPr>
            <a:r>
              <a:rPr lang="en-GB" dirty="0"/>
              <a:t>Implement observation strategy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Situation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Vantage points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Number of observations</a:t>
            </a:r>
          </a:p>
          <a:p>
            <a:pPr marL="285750" indent="-285750">
              <a:buFontTx/>
              <a:buChar char="-"/>
            </a:pPr>
            <a:r>
              <a:rPr lang="en-GB" dirty="0"/>
              <a:t>Extended observation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CE421FC7-212E-4485-5D7F-763FF03BEE52}"/>
              </a:ext>
            </a:extLst>
          </p:cNvPr>
          <p:cNvSpPr/>
          <p:nvPr/>
        </p:nvSpPr>
        <p:spPr>
          <a:xfrm>
            <a:off x="8047221" y="3686628"/>
            <a:ext cx="3899939" cy="30418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Evaluation and Diagnosis (professional critical thinking)</a:t>
            </a:r>
          </a:p>
          <a:p>
            <a:pPr marL="285750" indent="-285750">
              <a:buFontTx/>
              <a:buChar char="-"/>
            </a:pPr>
            <a:r>
              <a:rPr lang="en-GB" dirty="0"/>
              <a:t>Evaluation of performance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Range of correctness of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Strengths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Weaknesses</a:t>
            </a:r>
          </a:p>
          <a:p>
            <a:pPr marL="285750" indent="-285750">
              <a:buFontTx/>
              <a:buChar char="-"/>
            </a:pPr>
            <a:r>
              <a:rPr lang="en-GB" dirty="0"/>
              <a:t>Diagnosis of performance 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Prioritise weaknesses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Rationale of prioritising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0230BFD-EC21-5F24-0DBC-6BC29AC30B62}"/>
              </a:ext>
            </a:extLst>
          </p:cNvPr>
          <p:cNvSpPr/>
          <p:nvPr/>
        </p:nvSpPr>
        <p:spPr>
          <a:xfrm>
            <a:off x="91488" y="2540000"/>
            <a:ext cx="3781923" cy="335670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Intervention (strategies for improving performance)</a:t>
            </a:r>
          </a:p>
          <a:p>
            <a:pPr marL="285750" indent="-285750">
              <a:buFontTx/>
              <a:buChar char="-"/>
            </a:pPr>
            <a:r>
              <a:rPr lang="en-GB" dirty="0"/>
              <a:t>Select appropriate intervention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Feedback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Visual models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Exaggeration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Modifying the task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Manual or mechanical guidance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Conditioning</a:t>
            </a:r>
          </a:p>
          <a:p>
            <a:pPr marL="285750" indent="-285750">
              <a:buFontTx/>
              <a:buChar char="-"/>
            </a:pPr>
            <a:r>
              <a:rPr lang="en-GB" dirty="0"/>
              <a:t>Translating critical features into cues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608BDA3-C451-0219-3DEC-6B1EF9682E47}"/>
              </a:ext>
            </a:extLst>
          </p:cNvPr>
          <p:cNvSpPr txBox="1"/>
          <p:nvPr/>
        </p:nvSpPr>
        <p:spPr>
          <a:xfrm>
            <a:off x="6029498" y="5248102"/>
            <a:ext cx="1817717" cy="379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Knudson, 2013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38F1D0-1DAF-1980-B447-906E285252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61" t="19504" r="10384" b="68298"/>
          <a:stretch>
            <a:fillRect/>
          </a:stretch>
        </p:blipFill>
        <p:spPr>
          <a:xfrm>
            <a:off x="3873411" y="16809"/>
            <a:ext cx="8401447" cy="817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68867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5F4A0C-A0AA-7628-D2AD-D04725092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-135059"/>
            <a:ext cx="11481847" cy="1325563"/>
          </a:xfrm>
        </p:spPr>
        <p:txBody>
          <a:bodyPr/>
          <a:lstStyle/>
          <a:p>
            <a:r>
              <a:rPr lang="en-GB" dirty="0"/>
              <a:t>Preparation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244CB-4CFD-830A-10B9-A2D42B789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359877"/>
            <a:ext cx="9484494" cy="397803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Knowledge of the activity</a:t>
            </a:r>
          </a:p>
          <a:p>
            <a:pPr lvl="1"/>
            <a:r>
              <a:rPr lang="en-GB" dirty="0"/>
              <a:t>What do we need to know</a:t>
            </a:r>
          </a:p>
          <a:p>
            <a:pPr lvl="1"/>
            <a:r>
              <a:rPr lang="en-GB" dirty="0"/>
              <a:t>Situational and strategical change – it is important to know the purpose of the skill</a:t>
            </a:r>
          </a:p>
          <a:p>
            <a:r>
              <a:rPr lang="en-GB" dirty="0"/>
              <a:t> Terminology</a:t>
            </a:r>
          </a:p>
          <a:p>
            <a:pPr lvl="1"/>
            <a:r>
              <a:rPr lang="en-GB" dirty="0"/>
              <a:t>FMS – Skill – Technique – Style</a:t>
            </a:r>
          </a:p>
          <a:p>
            <a:r>
              <a:rPr lang="en-GB" dirty="0"/>
              <a:t>Critical features</a:t>
            </a:r>
          </a:p>
          <a:p>
            <a:r>
              <a:rPr lang="en-GB" dirty="0"/>
              <a:t>Three issues justify CF</a:t>
            </a:r>
          </a:p>
          <a:p>
            <a:pPr lvl="1"/>
            <a:r>
              <a:rPr lang="en-GB" dirty="0"/>
              <a:t>Safety: Performer assesses how safe the movement is to perform</a:t>
            </a:r>
          </a:p>
          <a:p>
            <a:pPr lvl="1"/>
            <a:r>
              <a:rPr lang="en-GB" dirty="0"/>
              <a:t>Effectiveness: Focused on goal or outcome of the movement</a:t>
            </a:r>
          </a:p>
          <a:p>
            <a:pPr lvl="1"/>
            <a:r>
              <a:rPr lang="en-GB" dirty="0"/>
              <a:t>Efficiency: Minimize metabolic costs, maximise mechanical energies in achieving the movement goal.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B576B91-346C-59A3-5D7F-785BF00E760E}"/>
              </a:ext>
            </a:extLst>
          </p:cNvPr>
          <p:cNvSpPr/>
          <p:nvPr/>
        </p:nvSpPr>
        <p:spPr>
          <a:xfrm>
            <a:off x="9519138" y="3429000"/>
            <a:ext cx="2672862" cy="1580662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What would influence this?</a:t>
            </a:r>
          </a:p>
        </p:txBody>
      </p:sp>
    </p:spTree>
    <p:extLst>
      <p:ext uri="{BB962C8B-B14F-4D97-AF65-F5344CB8AC3E}">
        <p14:creationId xmlns:p14="http://schemas.microsoft.com/office/powerpoint/2010/main" val="1758199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E14D5D-0A95-C752-1E7C-73A9E008A3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BE65E61-E2C8-09E7-843D-4CA9848FED9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850" t="30983" r="9561" b="10053"/>
          <a:stretch>
            <a:fillRect/>
          </a:stretch>
        </p:blipFill>
        <p:spPr>
          <a:xfrm>
            <a:off x="1171151" y="961291"/>
            <a:ext cx="9746941" cy="4476633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F2F0EB50-2287-26A1-4CEF-0D93805751D3}"/>
              </a:ext>
            </a:extLst>
          </p:cNvPr>
          <p:cNvSpPr/>
          <p:nvPr/>
        </p:nvSpPr>
        <p:spPr>
          <a:xfrm>
            <a:off x="244839" y="119980"/>
            <a:ext cx="3628572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Preparation (gathering relevant knowledge)</a:t>
            </a:r>
          </a:p>
          <a:p>
            <a:pPr marL="285750" indent="-285750">
              <a:buFontTx/>
              <a:buChar char="-"/>
            </a:pPr>
            <a:r>
              <a:rPr lang="en-GB" dirty="0"/>
              <a:t>Knowledge of the activity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Identify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Goal of the movement</a:t>
            </a:r>
          </a:p>
          <a:p>
            <a:pPr marL="285750" indent="-285750">
              <a:buFontTx/>
              <a:buChar char="-"/>
            </a:pPr>
            <a:r>
              <a:rPr lang="en-GB" dirty="0"/>
              <a:t>Knowledge of performers </a:t>
            </a:r>
          </a:p>
          <a:p>
            <a:pPr marL="285750" indent="-285750">
              <a:buFontTx/>
              <a:buChar char="-"/>
            </a:pPr>
            <a:r>
              <a:rPr lang="en-GB" dirty="0"/>
              <a:t>Relevant systematic observational strategies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73984C1C-B884-02C9-31ED-B0A91881D030}"/>
              </a:ext>
            </a:extLst>
          </p:cNvPr>
          <p:cNvSpPr/>
          <p:nvPr/>
        </p:nvSpPr>
        <p:spPr>
          <a:xfrm>
            <a:off x="8200573" y="961291"/>
            <a:ext cx="3899939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Observation (developing a systematic observational strategy</a:t>
            </a:r>
            <a:r>
              <a:rPr lang="en-GB" dirty="0"/>
              <a:t>)</a:t>
            </a:r>
          </a:p>
          <a:p>
            <a:pPr marL="285750" indent="-285750">
              <a:buFontTx/>
              <a:buChar char="-"/>
            </a:pPr>
            <a:r>
              <a:rPr lang="en-GB" dirty="0"/>
              <a:t>Implement observation strategy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Situation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Vantage points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Number of observations</a:t>
            </a:r>
          </a:p>
          <a:p>
            <a:pPr marL="285750" indent="-285750">
              <a:buFontTx/>
              <a:buChar char="-"/>
            </a:pPr>
            <a:r>
              <a:rPr lang="en-GB" dirty="0"/>
              <a:t>Extended observation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875441AF-D80F-16DA-1826-48A19EA05A12}"/>
              </a:ext>
            </a:extLst>
          </p:cNvPr>
          <p:cNvSpPr/>
          <p:nvPr/>
        </p:nvSpPr>
        <p:spPr>
          <a:xfrm>
            <a:off x="8047221" y="3686628"/>
            <a:ext cx="3899939" cy="30418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Evaluation and Diagnosis (professional critical thinking)</a:t>
            </a:r>
          </a:p>
          <a:p>
            <a:pPr marL="285750" indent="-285750">
              <a:buFontTx/>
              <a:buChar char="-"/>
            </a:pPr>
            <a:r>
              <a:rPr lang="en-GB" dirty="0"/>
              <a:t>Evaluation of performance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Range of correctness of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Strengths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Weaknesses</a:t>
            </a:r>
          </a:p>
          <a:p>
            <a:pPr marL="285750" indent="-285750">
              <a:buFontTx/>
              <a:buChar char="-"/>
            </a:pPr>
            <a:r>
              <a:rPr lang="en-GB" dirty="0"/>
              <a:t>Diagnosis of performance 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Prioritise weaknesses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Rationale of prioritising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9E4A027E-CD9B-4EE9-7CD3-87C24B67B00F}"/>
              </a:ext>
            </a:extLst>
          </p:cNvPr>
          <p:cNvSpPr/>
          <p:nvPr/>
        </p:nvSpPr>
        <p:spPr>
          <a:xfrm>
            <a:off x="91488" y="2540000"/>
            <a:ext cx="3781923" cy="417101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Intervention (strategies for improving performance)</a:t>
            </a:r>
          </a:p>
          <a:p>
            <a:pPr marL="285750" indent="-285750">
              <a:buFontTx/>
              <a:buChar char="-"/>
            </a:pPr>
            <a:r>
              <a:rPr lang="en-GB" dirty="0"/>
              <a:t>Select appropriate intervention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Feedback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Visual models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Exaggeration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Modifying the task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Manual or mechanical guidance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Conditioning</a:t>
            </a:r>
          </a:p>
          <a:p>
            <a:pPr marL="285750" indent="-285750">
              <a:buFontTx/>
              <a:buChar char="-"/>
            </a:pPr>
            <a:r>
              <a:rPr lang="en-GB" dirty="0"/>
              <a:t>Principles for providing feedback </a:t>
            </a:r>
          </a:p>
          <a:p>
            <a:pPr marL="285750" indent="-285750">
              <a:buFontTx/>
              <a:buChar char="-"/>
            </a:pPr>
            <a:r>
              <a:rPr lang="en-GB" dirty="0"/>
              <a:t>Translating critical features into cues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5B696EB-02E4-5AF6-DC7A-CB24BE0446F2}"/>
              </a:ext>
            </a:extLst>
          </p:cNvPr>
          <p:cNvSpPr txBox="1"/>
          <p:nvPr/>
        </p:nvSpPr>
        <p:spPr>
          <a:xfrm>
            <a:off x="6029498" y="5248102"/>
            <a:ext cx="1817717" cy="379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Knudson, 2013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0C5508-9C03-50E8-E870-6B5903474C7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61" t="19504" r="10384" b="68298"/>
          <a:stretch>
            <a:fillRect/>
          </a:stretch>
        </p:blipFill>
        <p:spPr>
          <a:xfrm>
            <a:off x="3873411" y="16809"/>
            <a:ext cx="8401447" cy="817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729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F96392-04E2-9247-5554-8870CFF2D8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A7086-14F7-517C-BEB5-3C255A7B4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-135059"/>
            <a:ext cx="11481847" cy="1325563"/>
          </a:xfrm>
        </p:spPr>
        <p:txBody>
          <a:bodyPr/>
          <a:lstStyle/>
          <a:p>
            <a:r>
              <a:rPr lang="en-GB" dirty="0"/>
              <a:t>Evaluation and Diagnosis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07C3F-D94D-30D3-DC86-D16795EC9B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076" y="1312985"/>
            <a:ext cx="9484494" cy="3978031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Sequential method (mental images – to what is observed)</a:t>
            </a:r>
          </a:p>
          <a:p>
            <a:r>
              <a:rPr lang="en-GB" dirty="0"/>
              <a:t>Mechanical method (to what extent each mechanical variable was achieved (similar score to TGMD2)</a:t>
            </a:r>
          </a:p>
          <a:p>
            <a:r>
              <a:rPr lang="en-GB" dirty="0"/>
              <a:t>Movement errors</a:t>
            </a:r>
          </a:p>
          <a:p>
            <a:r>
              <a:rPr lang="en-GB" dirty="0"/>
              <a:t>Prioritise intervention:</a:t>
            </a:r>
          </a:p>
          <a:p>
            <a:pPr lvl="1"/>
            <a:r>
              <a:rPr lang="en-GB" dirty="0"/>
              <a:t>Relating to previous action</a:t>
            </a:r>
          </a:p>
          <a:p>
            <a:pPr lvl="1"/>
            <a:r>
              <a:rPr lang="en-GB" dirty="0"/>
              <a:t>Maximizing improvement </a:t>
            </a:r>
          </a:p>
          <a:p>
            <a:pPr lvl="1"/>
            <a:r>
              <a:rPr lang="en-GB" dirty="0"/>
              <a:t>Making easiest corrections first</a:t>
            </a:r>
          </a:p>
          <a:p>
            <a:pPr lvl="1"/>
            <a:r>
              <a:rPr lang="en-GB" dirty="0"/>
              <a:t>Sequence</a:t>
            </a:r>
          </a:p>
          <a:p>
            <a:pPr lvl="1"/>
            <a:r>
              <a:rPr lang="en-GB" dirty="0"/>
              <a:t>Moving up from base</a:t>
            </a:r>
          </a:p>
          <a:p>
            <a:pPr lvl="1"/>
            <a:r>
              <a:rPr lang="en-GB" dirty="0"/>
              <a:t>Fixing critical features first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6C3E985-095E-04BC-EBEB-DC43B9A44197}"/>
              </a:ext>
            </a:extLst>
          </p:cNvPr>
          <p:cNvSpPr/>
          <p:nvPr/>
        </p:nvSpPr>
        <p:spPr>
          <a:xfrm>
            <a:off x="7049474" y="2772507"/>
            <a:ext cx="2352430" cy="775677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Movement error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31DAB5E-6135-5714-51A9-8B71FB732023}"/>
              </a:ext>
            </a:extLst>
          </p:cNvPr>
          <p:cNvSpPr/>
          <p:nvPr/>
        </p:nvSpPr>
        <p:spPr>
          <a:xfrm>
            <a:off x="4560274" y="3792415"/>
            <a:ext cx="2352430" cy="775677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Critical ability: </a:t>
            </a:r>
            <a:r>
              <a:rPr lang="en-GB" sz="1200" dirty="0"/>
              <a:t>strength, endurance, flexibility</a:t>
            </a:r>
            <a:endParaRPr lang="en-GB" sz="2400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E09ADF3-A357-9ABD-B22A-E36982F3DE9F}"/>
              </a:ext>
            </a:extLst>
          </p:cNvPr>
          <p:cNvSpPr/>
          <p:nvPr/>
        </p:nvSpPr>
        <p:spPr>
          <a:xfrm>
            <a:off x="7049474" y="3792415"/>
            <a:ext cx="2352430" cy="775677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Skill performance deficiency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25444FAA-73FB-BBBE-4C4C-B7214939FC08}"/>
              </a:ext>
            </a:extLst>
          </p:cNvPr>
          <p:cNvSpPr/>
          <p:nvPr/>
        </p:nvSpPr>
        <p:spPr>
          <a:xfrm>
            <a:off x="9538674" y="3792415"/>
            <a:ext cx="2352430" cy="775677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Psychosocial problems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5E6B9B6-4372-8B45-48DE-05DC8F6D2C17}"/>
              </a:ext>
            </a:extLst>
          </p:cNvPr>
          <p:cNvSpPr/>
          <p:nvPr/>
        </p:nvSpPr>
        <p:spPr>
          <a:xfrm>
            <a:off x="5306642" y="5173786"/>
            <a:ext cx="1969478" cy="371230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Technique error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A0C17175-83D9-F7DA-06AB-C5B7E38E5DDF}"/>
              </a:ext>
            </a:extLst>
          </p:cNvPr>
          <p:cNvSpPr/>
          <p:nvPr/>
        </p:nvSpPr>
        <p:spPr>
          <a:xfrm>
            <a:off x="7401165" y="5173786"/>
            <a:ext cx="1969478" cy="371230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Perceptual error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D0612255-4D38-E9E5-0C1A-F37F35A4A8E3}"/>
              </a:ext>
            </a:extLst>
          </p:cNvPr>
          <p:cNvSpPr/>
          <p:nvPr/>
        </p:nvSpPr>
        <p:spPr>
          <a:xfrm>
            <a:off x="9495688" y="5173785"/>
            <a:ext cx="1969478" cy="371230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/>
              <a:t>Decision error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A7AB68CE-7A4A-342C-CF36-14B57F3DEB39}"/>
              </a:ext>
            </a:extLst>
          </p:cNvPr>
          <p:cNvCxnSpPr/>
          <p:nvPr/>
        </p:nvCxnSpPr>
        <p:spPr>
          <a:xfrm flipH="1">
            <a:off x="6424243" y="3302000"/>
            <a:ext cx="488461" cy="35560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FA4FF805-2BE4-B787-83BF-26F269A51C3B}"/>
              </a:ext>
            </a:extLst>
          </p:cNvPr>
          <p:cNvCxnSpPr>
            <a:cxnSpLocks/>
          </p:cNvCxnSpPr>
          <p:nvPr/>
        </p:nvCxnSpPr>
        <p:spPr>
          <a:xfrm>
            <a:off x="9609012" y="3251200"/>
            <a:ext cx="418647" cy="29698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B92D145E-E2D4-4B13-C33C-B6AB5813D899}"/>
              </a:ext>
            </a:extLst>
          </p:cNvPr>
          <p:cNvCxnSpPr>
            <a:cxnSpLocks/>
          </p:cNvCxnSpPr>
          <p:nvPr/>
        </p:nvCxnSpPr>
        <p:spPr>
          <a:xfrm>
            <a:off x="8163690" y="3436815"/>
            <a:ext cx="61999" cy="23385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9AE7C6B4-6BDF-74D6-80EB-D193BBF05D53}"/>
              </a:ext>
            </a:extLst>
          </p:cNvPr>
          <p:cNvCxnSpPr/>
          <p:nvPr/>
        </p:nvCxnSpPr>
        <p:spPr>
          <a:xfrm flipH="1">
            <a:off x="6830643" y="4666395"/>
            <a:ext cx="488461" cy="35560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E617FEFA-0B5A-B3B0-A1F6-0E37F7C7C981}"/>
              </a:ext>
            </a:extLst>
          </p:cNvPr>
          <p:cNvCxnSpPr>
            <a:cxnSpLocks/>
          </p:cNvCxnSpPr>
          <p:nvPr/>
        </p:nvCxnSpPr>
        <p:spPr>
          <a:xfrm>
            <a:off x="8295765" y="4652106"/>
            <a:ext cx="0" cy="36988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B132BA25-8E0A-D199-0196-8D4B5483111D}"/>
              </a:ext>
            </a:extLst>
          </p:cNvPr>
          <p:cNvCxnSpPr>
            <a:cxnSpLocks/>
          </p:cNvCxnSpPr>
          <p:nvPr/>
        </p:nvCxnSpPr>
        <p:spPr>
          <a:xfrm>
            <a:off x="9128366" y="4586961"/>
            <a:ext cx="480646" cy="420745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0557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122E74-1A41-C2BE-6964-93A77CE6C3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CED599B-2069-0DDB-7B86-A9FEAE19AB9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850" t="30983" r="9561" b="10053"/>
          <a:stretch>
            <a:fillRect/>
          </a:stretch>
        </p:blipFill>
        <p:spPr>
          <a:xfrm>
            <a:off x="1171151" y="961291"/>
            <a:ext cx="9746941" cy="4476633"/>
          </a:xfrm>
          <a:prstGeom prst="rect">
            <a:avLst/>
          </a:prstGeom>
        </p:spPr>
      </p:pic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FF4ACD3-ECCF-6017-5597-16F00BBA98F2}"/>
              </a:ext>
            </a:extLst>
          </p:cNvPr>
          <p:cNvSpPr/>
          <p:nvPr/>
        </p:nvSpPr>
        <p:spPr>
          <a:xfrm>
            <a:off x="244839" y="119980"/>
            <a:ext cx="3628572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Preparation (gathering relevant knowledge)</a:t>
            </a:r>
          </a:p>
          <a:p>
            <a:pPr marL="285750" indent="-285750">
              <a:buFontTx/>
              <a:buChar char="-"/>
            </a:pPr>
            <a:r>
              <a:rPr lang="en-GB" dirty="0"/>
              <a:t>Knowledge of the activity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Identify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Goal of the movement</a:t>
            </a:r>
          </a:p>
          <a:p>
            <a:pPr marL="285750" indent="-285750">
              <a:buFontTx/>
              <a:buChar char="-"/>
            </a:pPr>
            <a:r>
              <a:rPr lang="en-GB" dirty="0"/>
              <a:t>Knowledge of performers </a:t>
            </a:r>
          </a:p>
          <a:p>
            <a:pPr marL="285750" indent="-285750">
              <a:buFontTx/>
              <a:buChar char="-"/>
            </a:pPr>
            <a:r>
              <a:rPr lang="en-GB" dirty="0"/>
              <a:t>Relevant systematic observational strategies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37189292-D108-47F9-0B01-AB8D28CEFD0B}"/>
              </a:ext>
            </a:extLst>
          </p:cNvPr>
          <p:cNvSpPr/>
          <p:nvPr/>
        </p:nvSpPr>
        <p:spPr>
          <a:xfrm>
            <a:off x="8200573" y="961291"/>
            <a:ext cx="3899939" cy="229325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Observation (developing a systematic observational strategy</a:t>
            </a:r>
            <a:r>
              <a:rPr lang="en-GB" dirty="0"/>
              <a:t>)</a:t>
            </a:r>
          </a:p>
          <a:p>
            <a:pPr marL="285750" indent="-285750">
              <a:buFontTx/>
              <a:buChar char="-"/>
            </a:pPr>
            <a:r>
              <a:rPr lang="en-GB" dirty="0"/>
              <a:t>Implement observation strategy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Situation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Vantage points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Number of observations</a:t>
            </a:r>
          </a:p>
          <a:p>
            <a:pPr marL="285750" indent="-285750">
              <a:buFontTx/>
              <a:buChar char="-"/>
            </a:pPr>
            <a:r>
              <a:rPr lang="en-GB" dirty="0"/>
              <a:t>Extended observation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3C32C7E4-B606-3F52-36F2-A17577EBB59D}"/>
              </a:ext>
            </a:extLst>
          </p:cNvPr>
          <p:cNvSpPr/>
          <p:nvPr/>
        </p:nvSpPr>
        <p:spPr>
          <a:xfrm>
            <a:off x="8047221" y="3686628"/>
            <a:ext cx="3899939" cy="30418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Evaluation and Diagnosis (professional critical thinking)</a:t>
            </a:r>
          </a:p>
          <a:p>
            <a:pPr marL="285750" indent="-285750">
              <a:buFontTx/>
              <a:buChar char="-"/>
            </a:pPr>
            <a:r>
              <a:rPr lang="en-GB" dirty="0"/>
              <a:t>Evaluation of performance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Range of correctness of critical features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Strengths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Weaknesses</a:t>
            </a:r>
          </a:p>
          <a:p>
            <a:pPr marL="285750" indent="-285750">
              <a:buFontTx/>
              <a:buChar char="-"/>
            </a:pPr>
            <a:r>
              <a:rPr lang="en-GB" dirty="0"/>
              <a:t>Diagnosis of performance 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Prioritise weaknesses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Rationale of prioritising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5FC66BD-386E-EC92-E9DB-42C26269EE23}"/>
              </a:ext>
            </a:extLst>
          </p:cNvPr>
          <p:cNvSpPr/>
          <p:nvPr/>
        </p:nvSpPr>
        <p:spPr>
          <a:xfrm>
            <a:off x="91488" y="2540000"/>
            <a:ext cx="3781923" cy="417101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b="1" dirty="0"/>
              <a:t>Intervention (strategies for improving performance)</a:t>
            </a:r>
          </a:p>
          <a:p>
            <a:pPr marL="285750" indent="-285750">
              <a:buFontTx/>
              <a:buChar char="-"/>
            </a:pPr>
            <a:r>
              <a:rPr lang="en-GB" dirty="0"/>
              <a:t>Select appropriate intervention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Feedback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Visual models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Exaggeration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Modifying the task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Manual or mechanical guidance</a:t>
            </a:r>
          </a:p>
          <a:p>
            <a:pPr marL="742950" lvl="1" indent="-285750">
              <a:buFontTx/>
              <a:buChar char="-"/>
            </a:pPr>
            <a:r>
              <a:rPr lang="en-GB" dirty="0"/>
              <a:t>Conditioning</a:t>
            </a:r>
          </a:p>
          <a:p>
            <a:pPr marL="285750" indent="-285750">
              <a:buFontTx/>
              <a:buChar char="-"/>
            </a:pPr>
            <a:r>
              <a:rPr lang="en-GB" dirty="0"/>
              <a:t>Principles for providing feedback </a:t>
            </a:r>
          </a:p>
          <a:p>
            <a:pPr marL="285750" indent="-285750">
              <a:buFontTx/>
              <a:buChar char="-"/>
            </a:pPr>
            <a:r>
              <a:rPr lang="en-GB" dirty="0"/>
              <a:t>Translating critical features into cues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A773C40-33FE-FCE1-93F7-7A01B9F62B8A}"/>
              </a:ext>
            </a:extLst>
          </p:cNvPr>
          <p:cNvSpPr txBox="1"/>
          <p:nvPr/>
        </p:nvSpPr>
        <p:spPr>
          <a:xfrm>
            <a:off x="6029498" y="5248102"/>
            <a:ext cx="1817717" cy="379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Knudson, 2013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53E4AF5-184B-9CFD-4E55-8079B9720B4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061" t="19504" r="10384" b="68298"/>
          <a:stretch>
            <a:fillRect/>
          </a:stretch>
        </p:blipFill>
        <p:spPr>
          <a:xfrm>
            <a:off x="3873411" y="16809"/>
            <a:ext cx="8401447" cy="817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7887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C92A1-DD03-957E-CD76-19E181BADC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2863" y="2272079"/>
            <a:ext cx="8426273" cy="1325563"/>
          </a:xfrm>
        </p:spPr>
        <p:txBody>
          <a:bodyPr/>
          <a:lstStyle/>
          <a:p>
            <a:r>
              <a:rPr lang="en-GB" dirty="0"/>
              <a:t>Physical Competence: Sport Specific</a:t>
            </a:r>
          </a:p>
        </p:txBody>
      </p:sp>
    </p:spTree>
    <p:extLst>
      <p:ext uri="{BB962C8B-B14F-4D97-AF65-F5344CB8AC3E}">
        <p14:creationId xmlns:p14="http://schemas.microsoft.com/office/powerpoint/2010/main" val="5162201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487E6-D411-D0E2-A108-04329D050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662" y="2158755"/>
            <a:ext cx="4872892" cy="1053367"/>
          </a:xfrm>
        </p:spPr>
        <p:txBody>
          <a:bodyPr>
            <a:normAutofit fontScale="90000"/>
          </a:bodyPr>
          <a:lstStyle/>
          <a:p>
            <a:r>
              <a:rPr lang="en-GB" dirty="0"/>
              <a:t>Fitness testing in Physical Education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2464994-038F-E8B6-AF61-C9527A19D876}"/>
              </a:ext>
            </a:extLst>
          </p:cNvPr>
          <p:cNvSpPr txBox="1"/>
          <p:nvPr/>
        </p:nvSpPr>
        <p:spPr>
          <a:xfrm>
            <a:off x="5310554" y="140675"/>
            <a:ext cx="7280029" cy="5509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fontAlgn="t">
              <a:buFont typeface="Wingdings" panose="05000000000000000000" pitchFamily="2" charset="2"/>
              <a:buChar char="Ø"/>
            </a:pPr>
            <a:r>
              <a:rPr lang="en-GB" sz="3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Pedagogical Rationale</a:t>
            </a:r>
          </a:p>
          <a:p>
            <a:pPr marL="457200" indent="-457200" fontAlgn="t">
              <a:buFont typeface="Wingdings" panose="05000000000000000000" pitchFamily="2" charset="2"/>
              <a:buChar char="Ø"/>
            </a:pPr>
            <a:r>
              <a:rPr lang="en-GB" sz="3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Motivation, Psychology &amp; Student Experience</a:t>
            </a:r>
          </a:p>
          <a:p>
            <a:pPr marL="457200" indent="-457200" fontAlgn="t">
              <a:buFont typeface="Wingdings" panose="05000000000000000000" pitchFamily="2" charset="2"/>
              <a:buChar char="Ø"/>
            </a:pPr>
            <a:r>
              <a:rPr lang="en-GB" sz="3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Equity, Inclusion &amp; Accessibility</a:t>
            </a:r>
          </a:p>
          <a:p>
            <a:pPr marL="457200" indent="-457200" fontAlgn="t">
              <a:buFont typeface="Wingdings" panose="05000000000000000000" pitchFamily="2" charset="2"/>
              <a:buChar char="Ø"/>
            </a:pPr>
            <a:r>
              <a:rPr lang="en-GB" sz="3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Health &amp; Wellbeing (Beyond Physical Fitness)</a:t>
            </a:r>
          </a:p>
          <a:p>
            <a:pPr marL="457200" indent="-457200" fontAlgn="t">
              <a:buFont typeface="Wingdings" panose="05000000000000000000" pitchFamily="2" charset="2"/>
              <a:buChar char="Ø"/>
            </a:pPr>
            <a:r>
              <a:rPr lang="en-GB" sz="3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Validity &amp; Reliability</a:t>
            </a:r>
          </a:p>
          <a:p>
            <a:pPr marL="457200" indent="-457200" fontAlgn="t">
              <a:buFont typeface="Wingdings" panose="05000000000000000000" pitchFamily="2" charset="2"/>
              <a:buChar char="Ø"/>
            </a:pPr>
            <a:r>
              <a:rPr lang="en-GB" sz="3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Curriculum &amp; Policy</a:t>
            </a:r>
          </a:p>
          <a:p>
            <a:pPr marL="457200" indent="-457200" fontAlgn="t">
              <a:buFont typeface="Wingdings" panose="05000000000000000000" pitchFamily="2" charset="2"/>
              <a:buChar char="Ø"/>
            </a:pPr>
            <a:r>
              <a:rPr lang="en-GB" sz="3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 Considerations</a:t>
            </a:r>
          </a:p>
          <a:p>
            <a:pPr marL="457200" indent="-457200" fontAlgn="t">
              <a:buFont typeface="Wingdings" panose="05000000000000000000" pitchFamily="2" charset="2"/>
              <a:buChar char="Ø"/>
            </a:pPr>
            <a:r>
              <a:rPr lang="en-GB" sz="3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Alternatives to Traditional Fitness Testing</a:t>
            </a:r>
          </a:p>
        </p:txBody>
      </p:sp>
    </p:spTree>
    <p:extLst>
      <p:ext uri="{BB962C8B-B14F-4D97-AF65-F5344CB8AC3E}">
        <p14:creationId xmlns:p14="http://schemas.microsoft.com/office/powerpoint/2010/main" val="693263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728AC-A5DF-B128-3AF2-13A6719E5B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08035F-78A5-5A5F-3DF3-FE8BCC4871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541A81-9761-2FEA-A8B9-DC3B0B33A9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2C998E-E171-6DA3-D857-7B86039204D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32" t="21238" r="9442" b="13223"/>
          <a:stretch>
            <a:fillRect/>
          </a:stretch>
        </p:blipFill>
        <p:spPr>
          <a:xfrm>
            <a:off x="909403" y="208817"/>
            <a:ext cx="10373193" cy="53811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97356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6905A7-E4CA-1A75-FEDB-81BDDB7F6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F60CDC2-239A-0DA9-69C4-27265CE0C3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wrap="square"/>
          <a:lstStyle/>
          <a:p>
            <a:r>
              <a:rPr lang="en-GB" dirty="0"/>
              <a:t>Asynchronous task:</a:t>
            </a:r>
          </a:p>
          <a:p>
            <a:endParaRPr lang="en-GB" dirty="0"/>
          </a:p>
          <a:p>
            <a:r>
              <a:rPr lang="en-GB" sz="4800" b="1" dirty="0"/>
              <a:t>Resource Analysis. </a:t>
            </a:r>
          </a:p>
          <a:p>
            <a:pPr marL="685800" indent="-685800">
              <a:buFontTx/>
              <a:buChar char="-"/>
            </a:pPr>
            <a:r>
              <a:rPr lang="en-GB" sz="3600" b="1" dirty="0"/>
              <a:t>Find key videos (series of videos used by Primary Schools)</a:t>
            </a:r>
          </a:p>
          <a:p>
            <a:pPr marL="685800" indent="-685800">
              <a:buFontTx/>
              <a:buChar char="-"/>
            </a:pPr>
            <a:r>
              <a:rPr lang="en-GB" sz="3600" b="1" dirty="0"/>
              <a:t>Answer the questions in the notes below this slide</a:t>
            </a:r>
          </a:p>
          <a:p>
            <a:endParaRPr lang="en-GB" sz="4400" b="1" dirty="0"/>
          </a:p>
          <a:p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277645883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2025</Words>
  <Application>Microsoft Office PowerPoint</Application>
  <PresentationFormat>Widescreen</PresentationFormat>
  <Paragraphs>314</Paragraphs>
  <Slides>15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5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Arial</vt:lpstr>
      <vt:lpstr>Calibri</vt:lpstr>
      <vt:lpstr>Calibri Light</vt:lpstr>
      <vt:lpstr>Wingdings</vt:lpstr>
      <vt:lpstr>UWTSD 200_Title Page</vt:lpstr>
      <vt:lpstr>UWTSD 200_Title Page 2</vt:lpstr>
      <vt:lpstr>UWTSD 200_Subtitle 1</vt:lpstr>
      <vt:lpstr>UWTSD 200_Text 1</vt:lpstr>
      <vt:lpstr>UWTSD 200_Text 6</vt:lpstr>
      <vt:lpstr>PowerPoint Presentation</vt:lpstr>
      <vt:lpstr>PowerPoint Presentation</vt:lpstr>
      <vt:lpstr>PowerPoint Presentation</vt:lpstr>
      <vt:lpstr>Lesson Objectives</vt:lpstr>
      <vt:lpstr>Last week’s learning</vt:lpstr>
      <vt:lpstr>Last week’s learning</vt:lpstr>
      <vt:lpstr>PowerPoint Presentation</vt:lpstr>
      <vt:lpstr>Preparation</vt:lpstr>
      <vt:lpstr>PowerPoint Presentation</vt:lpstr>
      <vt:lpstr>Evaluation and Diagnosis</vt:lpstr>
      <vt:lpstr>PowerPoint Presentation</vt:lpstr>
      <vt:lpstr>Physical Competence: Sport Specific</vt:lpstr>
      <vt:lpstr>Fitness testing in Physical Education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4</cp:revision>
  <dcterms:created xsi:type="dcterms:W3CDTF">2021-03-09T15:35:42Z</dcterms:created>
  <dcterms:modified xsi:type="dcterms:W3CDTF">2026-02-18T12:45:54Z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