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7" autoAdjust="0"/>
    <p:restoredTop sz="94660"/>
  </p:normalViewPr>
  <p:slideViewPr>
    <p:cSldViewPr snapToGrid="0">
      <p:cViewPr varScale="1">
        <p:scale>
          <a:sx n="62" d="100"/>
          <a:sy n="62" d="100"/>
        </p:scale>
        <p:origin x="843" y="2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_rels/data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svg" /><Relationship Id="rId1" Type="http://schemas.openxmlformats.org/officeDocument/2006/relationships/image" Target="../media/image1.png" /><Relationship Id="rId6" Type="http://schemas.openxmlformats.org/officeDocument/2006/relationships/image" Target="../media/image6.svg" /><Relationship Id="rId5" Type="http://schemas.openxmlformats.org/officeDocument/2006/relationships/image" Target="../media/image5.png" /><Relationship Id="rId4" Type="http://schemas.openxmlformats.org/officeDocument/2006/relationships/image" Target="../media/image4.svg" /></Relationships>
</file>

<file path=ppt/diagrams/_rels/data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8.svg" /><Relationship Id="rId1" Type="http://schemas.openxmlformats.org/officeDocument/2006/relationships/image" Target="../media/image7.png" /><Relationship Id="rId6" Type="http://schemas.openxmlformats.org/officeDocument/2006/relationships/image" Target="../media/image10.svg" /><Relationship Id="rId5" Type="http://schemas.openxmlformats.org/officeDocument/2006/relationships/image" Target="../media/image9.png" /><Relationship Id="rId4" Type="http://schemas.openxmlformats.org/officeDocument/2006/relationships/image" Target="../media/image2.svg" /></Relationships>
</file>

<file path=ppt/diagrams/_rels/data4.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image" Target="../media/image12.svg" /><Relationship Id="rId1" Type="http://schemas.openxmlformats.org/officeDocument/2006/relationships/image" Target="../media/image11.png" /><Relationship Id="rId6" Type="http://schemas.openxmlformats.org/officeDocument/2006/relationships/image" Target="../media/image16.svg" /><Relationship Id="rId5" Type="http://schemas.openxmlformats.org/officeDocument/2006/relationships/image" Target="../media/image15.png" /><Relationship Id="rId4" Type="http://schemas.openxmlformats.org/officeDocument/2006/relationships/image" Target="../media/image14.svg" /></Relationships>
</file>

<file path=ppt/diagrams/_rels/data6.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image" Target="../media/image8.svg" /><Relationship Id="rId1" Type="http://schemas.openxmlformats.org/officeDocument/2006/relationships/image" Target="../media/image7.png" /><Relationship Id="rId6" Type="http://schemas.openxmlformats.org/officeDocument/2006/relationships/image" Target="../media/image20.svg" /><Relationship Id="rId5" Type="http://schemas.openxmlformats.org/officeDocument/2006/relationships/image" Target="../media/image19.png" /><Relationship Id="rId4" Type="http://schemas.openxmlformats.org/officeDocument/2006/relationships/image" Target="../media/image18.svg" /></Relationships>
</file>

<file path=ppt/diagrams/_rels/data10.xml.rels><?xml version="1.0" encoding="UTF-8" standalone="yes"?>
<Relationships xmlns="http://schemas.openxmlformats.org/package/2006/relationships"><Relationship Id="rId3" Type="http://schemas.openxmlformats.org/officeDocument/2006/relationships/image" Target="../media/image22.png" /><Relationship Id="rId2" Type="http://schemas.openxmlformats.org/officeDocument/2006/relationships/image" Target="../media/image21.svg" /><Relationship Id="rId1" Type="http://schemas.openxmlformats.org/officeDocument/2006/relationships/image" Target="../media/image7.png" /><Relationship Id="rId6" Type="http://schemas.openxmlformats.org/officeDocument/2006/relationships/image" Target="../media/image24.svg" /><Relationship Id="rId5" Type="http://schemas.openxmlformats.org/officeDocument/2006/relationships/image" Target="../media/image17.png" /><Relationship Id="rId4" Type="http://schemas.openxmlformats.org/officeDocument/2006/relationships/image" Target="../media/image23.svg" /></Relationships>
</file>

<file path=ppt/diagrams/_rels/data13.xml.rels><?xml version="1.0" encoding="UTF-8" standalone="yes"?>
<Relationships xmlns="http://schemas.openxmlformats.org/package/2006/relationships"><Relationship Id="rId3" Type="http://schemas.openxmlformats.org/officeDocument/2006/relationships/image" Target="../media/image25.png" /><Relationship Id="rId2" Type="http://schemas.openxmlformats.org/officeDocument/2006/relationships/image" Target="../media/image8.svg" /><Relationship Id="rId1" Type="http://schemas.openxmlformats.org/officeDocument/2006/relationships/image" Target="../media/image7.png" /><Relationship Id="rId6" Type="http://schemas.openxmlformats.org/officeDocument/2006/relationships/image" Target="../media/image28.svg" /><Relationship Id="rId5" Type="http://schemas.openxmlformats.org/officeDocument/2006/relationships/image" Target="../media/image27.png" /><Relationship Id="rId4" Type="http://schemas.openxmlformats.org/officeDocument/2006/relationships/image" Target="../media/image26.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svg" /><Relationship Id="rId1" Type="http://schemas.openxmlformats.org/officeDocument/2006/relationships/image" Target="../media/image1.png" /><Relationship Id="rId6" Type="http://schemas.openxmlformats.org/officeDocument/2006/relationships/image" Target="../media/image6.svg" /><Relationship Id="rId5" Type="http://schemas.openxmlformats.org/officeDocument/2006/relationships/image" Target="../media/image5.png" /><Relationship Id="rId4" Type="http://schemas.openxmlformats.org/officeDocument/2006/relationships/image" Target="../media/image4.svg" /></Relationships>
</file>

<file path=ppt/diagrams/_rels/drawing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8.svg" /><Relationship Id="rId1" Type="http://schemas.openxmlformats.org/officeDocument/2006/relationships/image" Target="../media/image7.png" /><Relationship Id="rId6" Type="http://schemas.openxmlformats.org/officeDocument/2006/relationships/image" Target="../media/image10.svg" /><Relationship Id="rId5" Type="http://schemas.openxmlformats.org/officeDocument/2006/relationships/image" Target="../media/image9.png" /><Relationship Id="rId4" Type="http://schemas.openxmlformats.org/officeDocument/2006/relationships/image" Target="../media/image2.svg" /></Relationships>
</file>

<file path=ppt/diagrams/_rels/drawing4.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image" Target="../media/image12.svg" /><Relationship Id="rId1" Type="http://schemas.openxmlformats.org/officeDocument/2006/relationships/image" Target="../media/image11.png" /><Relationship Id="rId6" Type="http://schemas.openxmlformats.org/officeDocument/2006/relationships/image" Target="../media/image16.svg" /><Relationship Id="rId5" Type="http://schemas.openxmlformats.org/officeDocument/2006/relationships/image" Target="../media/image15.png" /><Relationship Id="rId4" Type="http://schemas.openxmlformats.org/officeDocument/2006/relationships/image" Target="../media/image14.svg" /></Relationships>
</file>

<file path=ppt/diagrams/_rels/drawing6.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image" Target="../media/image8.svg" /><Relationship Id="rId1" Type="http://schemas.openxmlformats.org/officeDocument/2006/relationships/image" Target="../media/image7.png" /><Relationship Id="rId6" Type="http://schemas.openxmlformats.org/officeDocument/2006/relationships/image" Target="../media/image20.svg" /><Relationship Id="rId5" Type="http://schemas.openxmlformats.org/officeDocument/2006/relationships/image" Target="../media/image19.png" /><Relationship Id="rId4" Type="http://schemas.openxmlformats.org/officeDocument/2006/relationships/image" Target="../media/image18.svg" /></Relationships>
</file>

<file path=ppt/diagrams/_rels/drawing10.xml.rels><?xml version="1.0" encoding="UTF-8" standalone="yes"?>
<Relationships xmlns="http://schemas.openxmlformats.org/package/2006/relationships"><Relationship Id="rId3" Type="http://schemas.openxmlformats.org/officeDocument/2006/relationships/image" Target="../media/image22.png" /><Relationship Id="rId2" Type="http://schemas.openxmlformats.org/officeDocument/2006/relationships/image" Target="../media/image21.svg" /><Relationship Id="rId1" Type="http://schemas.openxmlformats.org/officeDocument/2006/relationships/image" Target="../media/image7.png" /><Relationship Id="rId6" Type="http://schemas.openxmlformats.org/officeDocument/2006/relationships/image" Target="../media/image24.svg" /><Relationship Id="rId5" Type="http://schemas.openxmlformats.org/officeDocument/2006/relationships/image" Target="../media/image17.png" /><Relationship Id="rId4" Type="http://schemas.openxmlformats.org/officeDocument/2006/relationships/image" Target="../media/image23.svg" /></Relationships>
</file>

<file path=ppt/diagrams/_rels/drawing13.xml.rels><?xml version="1.0" encoding="UTF-8" standalone="yes"?>
<Relationships xmlns="http://schemas.openxmlformats.org/package/2006/relationships"><Relationship Id="rId3" Type="http://schemas.openxmlformats.org/officeDocument/2006/relationships/image" Target="../media/image25.png" /><Relationship Id="rId2" Type="http://schemas.openxmlformats.org/officeDocument/2006/relationships/image" Target="../media/image8.svg" /><Relationship Id="rId1" Type="http://schemas.openxmlformats.org/officeDocument/2006/relationships/image" Target="../media/image7.png" /><Relationship Id="rId6" Type="http://schemas.openxmlformats.org/officeDocument/2006/relationships/image" Target="../media/image28.svg" /><Relationship Id="rId5" Type="http://schemas.openxmlformats.org/officeDocument/2006/relationships/image" Target="../media/image27.png" /><Relationship Id="rId4" Type="http://schemas.openxmlformats.org/officeDocument/2006/relationships/image" Target="../media/image26.svg" /></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609E06-4E24-4B81-94E5-F44F9D8F272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335BF76-CEDB-4EA1-B1D0-D97F9BFD00EA}">
      <dgm:prSet/>
      <dgm:spPr/>
      <dgm:t>
        <a:bodyPr/>
        <a:lstStyle/>
        <a:p>
          <a:r>
            <a:rPr lang="en-GB"/>
            <a:t>Since 1916, the BMW Group has operated out of Munich, Germany. BMW Group elaborates on the company's and group's current standing in the luxury automotive segment. </a:t>
          </a:r>
          <a:endParaRPr lang="en-US"/>
        </a:p>
      </dgm:t>
    </dgm:pt>
    <dgm:pt modelId="{ABE8137A-2085-493C-93CF-EE05229418BF}" type="parTrans" cxnId="{2E1439F5-AE62-4EF5-B2AA-31151989BF19}">
      <dgm:prSet/>
      <dgm:spPr/>
      <dgm:t>
        <a:bodyPr/>
        <a:lstStyle/>
        <a:p>
          <a:endParaRPr lang="en-US"/>
        </a:p>
      </dgm:t>
    </dgm:pt>
    <dgm:pt modelId="{7910658D-46CF-4C80-B99B-D949CBFEAF11}" type="sibTrans" cxnId="{2E1439F5-AE62-4EF5-B2AA-31151989BF19}">
      <dgm:prSet/>
      <dgm:spPr/>
      <dgm:t>
        <a:bodyPr/>
        <a:lstStyle/>
        <a:p>
          <a:endParaRPr lang="en-US"/>
        </a:p>
      </dgm:t>
    </dgm:pt>
    <dgm:pt modelId="{1E4CF6DC-3C09-4BEB-B306-1AE9F9311667}">
      <dgm:prSet/>
      <dgm:spPr/>
      <dgm:t>
        <a:bodyPr/>
        <a:lstStyle/>
        <a:p>
          <a:r>
            <a:rPr lang="en-GB"/>
            <a:t>The firm engages in the manufacturing of luxury cars and motorcycles, and it is part of the BMW, MINI, and Rolls-Royce brands. The company has over 140 subsidiaries and more than 150,000 employees. The company's annual revenue has exceeded €155 billion (BMW Group, 2024). BMW utilises a model that centralises on the fusion of technological innovations with the craftsmanship of the firm’s employees (Statista, 2024). </a:t>
          </a:r>
          <a:endParaRPr lang="en-US"/>
        </a:p>
      </dgm:t>
    </dgm:pt>
    <dgm:pt modelId="{0F1E6524-4557-4249-B134-40182C396D2B}" type="parTrans" cxnId="{0BC31CCB-80CC-45FE-B9E1-9A7D61C45F6B}">
      <dgm:prSet/>
      <dgm:spPr/>
      <dgm:t>
        <a:bodyPr/>
        <a:lstStyle/>
        <a:p>
          <a:endParaRPr lang="en-US"/>
        </a:p>
      </dgm:t>
    </dgm:pt>
    <dgm:pt modelId="{55D52D33-0F78-44A6-BCFA-EE2843376DFF}" type="sibTrans" cxnId="{0BC31CCB-80CC-45FE-B9E1-9A7D61C45F6B}">
      <dgm:prSet/>
      <dgm:spPr/>
      <dgm:t>
        <a:bodyPr/>
        <a:lstStyle/>
        <a:p>
          <a:endParaRPr lang="en-US"/>
        </a:p>
      </dgm:t>
    </dgm:pt>
    <dgm:pt modelId="{B128BDE0-F0F2-4F38-B688-752409CD2932}">
      <dgm:prSet/>
      <dgm:spPr/>
      <dgm:t>
        <a:bodyPr/>
        <a:lstStyle/>
        <a:p>
          <a:r>
            <a:rPr lang="en-GB"/>
            <a:t>The firm has in place a strategic sustainable plan that targets environmentally sustainable design and manufacturing (IEA, 2024). To encourage sustainable mobility, the firm’s products emphasise digitalisation and customer-centred innovations (Kotler and Keller, 2022).</a:t>
          </a:r>
          <a:endParaRPr lang="en-US"/>
        </a:p>
      </dgm:t>
    </dgm:pt>
    <dgm:pt modelId="{16E1A4B1-B391-425D-A2B1-8624F4984AA9}" type="parTrans" cxnId="{6E15CAE9-690D-4B21-B067-5360ECCB0D94}">
      <dgm:prSet/>
      <dgm:spPr/>
      <dgm:t>
        <a:bodyPr/>
        <a:lstStyle/>
        <a:p>
          <a:endParaRPr lang="en-US"/>
        </a:p>
      </dgm:t>
    </dgm:pt>
    <dgm:pt modelId="{D0389679-541F-4CC1-949D-A9B66FEA3FA0}" type="sibTrans" cxnId="{6E15CAE9-690D-4B21-B067-5360ECCB0D94}">
      <dgm:prSet/>
      <dgm:spPr/>
      <dgm:t>
        <a:bodyPr/>
        <a:lstStyle/>
        <a:p>
          <a:endParaRPr lang="en-US"/>
        </a:p>
      </dgm:t>
    </dgm:pt>
    <dgm:pt modelId="{D4A85E53-707B-4033-B2AD-B8E0A0AD5648}" type="pres">
      <dgm:prSet presAssocID="{2A609E06-4E24-4B81-94E5-F44F9D8F2722}" presName="root" presStyleCnt="0">
        <dgm:presLayoutVars>
          <dgm:dir/>
          <dgm:resizeHandles val="exact"/>
        </dgm:presLayoutVars>
      </dgm:prSet>
      <dgm:spPr/>
    </dgm:pt>
    <dgm:pt modelId="{FD1C05A1-172A-49D6-A2D5-44086F581CD4}" type="pres">
      <dgm:prSet presAssocID="{E335BF76-CEDB-4EA1-B1D0-D97F9BFD00EA}" presName="compNode" presStyleCnt="0"/>
      <dgm:spPr/>
    </dgm:pt>
    <dgm:pt modelId="{9CB50343-5B16-45EF-9346-7243DAEA035F}" type="pres">
      <dgm:prSet presAssocID="{E335BF76-CEDB-4EA1-B1D0-D97F9BFD00EA}" presName="bgRect" presStyleLbl="bgShp" presStyleIdx="0" presStyleCnt="3"/>
      <dgm:spPr/>
    </dgm:pt>
    <dgm:pt modelId="{D46B5651-056D-4404-BB67-D2535C02E4D9}" type="pres">
      <dgm:prSet presAssocID="{E335BF76-CEDB-4EA1-B1D0-D97F9BFD00E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lectric Car"/>
        </a:ext>
      </dgm:extLst>
    </dgm:pt>
    <dgm:pt modelId="{E8DA270F-7644-4DD7-8DF7-C318568FAC86}" type="pres">
      <dgm:prSet presAssocID="{E335BF76-CEDB-4EA1-B1D0-D97F9BFD00EA}" presName="spaceRect" presStyleCnt="0"/>
      <dgm:spPr/>
    </dgm:pt>
    <dgm:pt modelId="{4564E4AF-8B3F-4D2E-98BF-C719EF4315E7}" type="pres">
      <dgm:prSet presAssocID="{E335BF76-CEDB-4EA1-B1D0-D97F9BFD00EA}" presName="parTx" presStyleLbl="revTx" presStyleIdx="0" presStyleCnt="3">
        <dgm:presLayoutVars>
          <dgm:chMax val="0"/>
          <dgm:chPref val="0"/>
        </dgm:presLayoutVars>
      </dgm:prSet>
      <dgm:spPr/>
    </dgm:pt>
    <dgm:pt modelId="{AEDEB045-BB62-4A51-9583-0803295614AB}" type="pres">
      <dgm:prSet presAssocID="{7910658D-46CF-4C80-B99B-D949CBFEAF11}" presName="sibTrans" presStyleCnt="0"/>
      <dgm:spPr/>
    </dgm:pt>
    <dgm:pt modelId="{699B200B-F9FB-4C5D-B026-8826C7BD3CBE}" type="pres">
      <dgm:prSet presAssocID="{1E4CF6DC-3C09-4BEB-B306-1AE9F9311667}" presName="compNode" presStyleCnt="0"/>
      <dgm:spPr/>
    </dgm:pt>
    <dgm:pt modelId="{2A4D0A5D-463C-4A74-949E-50E3D2A553D6}" type="pres">
      <dgm:prSet presAssocID="{1E4CF6DC-3C09-4BEB-B306-1AE9F9311667}" presName="bgRect" presStyleLbl="bgShp" presStyleIdx="1" presStyleCnt="3"/>
      <dgm:spPr/>
    </dgm:pt>
    <dgm:pt modelId="{B2A716FF-F6A1-496B-BA52-7B4DBE383B7E}" type="pres">
      <dgm:prSet presAssocID="{1E4CF6DC-3C09-4BEB-B306-1AE9F931166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torcycle"/>
        </a:ext>
      </dgm:extLst>
    </dgm:pt>
    <dgm:pt modelId="{7B470ECD-132D-4ABF-927B-347838928896}" type="pres">
      <dgm:prSet presAssocID="{1E4CF6DC-3C09-4BEB-B306-1AE9F9311667}" presName="spaceRect" presStyleCnt="0"/>
      <dgm:spPr/>
    </dgm:pt>
    <dgm:pt modelId="{D694049E-E9F6-4096-AF77-A9747C6CDA3E}" type="pres">
      <dgm:prSet presAssocID="{1E4CF6DC-3C09-4BEB-B306-1AE9F9311667}" presName="parTx" presStyleLbl="revTx" presStyleIdx="1" presStyleCnt="3">
        <dgm:presLayoutVars>
          <dgm:chMax val="0"/>
          <dgm:chPref val="0"/>
        </dgm:presLayoutVars>
      </dgm:prSet>
      <dgm:spPr/>
    </dgm:pt>
    <dgm:pt modelId="{D9A90EDA-E072-48B6-8892-BCEB4B299F7C}" type="pres">
      <dgm:prSet presAssocID="{55D52D33-0F78-44A6-BCFA-EE2843376DFF}" presName="sibTrans" presStyleCnt="0"/>
      <dgm:spPr/>
    </dgm:pt>
    <dgm:pt modelId="{FCBB6432-91D7-4DCE-92A1-9B47E915B8A4}" type="pres">
      <dgm:prSet presAssocID="{B128BDE0-F0F2-4F38-B688-752409CD2932}" presName="compNode" presStyleCnt="0"/>
      <dgm:spPr/>
    </dgm:pt>
    <dgm:pt modelId="{01C15A97-0A35-4735-9EDF-51367ED523E2}" type="pres">
      <dgm:prSet presAssocID="{B128BDE0-F0F2-4F38-B688-752409CD2932}" presName="bgRect" presStyleLbl="bgShp" presStyleIdx="2" presStyleCnt="3"/>
      <dgm:spPr/>
    </dgm:pt>
    <dgm:pt modelId="{913E2083-CD46-4EB0-8771-F375D6ABFE65}" type="pres">
      <dgm:prSet presAssocID="{B128BDE0-F0F2-4F38-B688-752409CD293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a:ext>
      </dgm:extLst>
    </dgm:pt>
    <dgm:pt modelId="{02900E2A-4BB9-4A87-B382-C8805EBD5C2A}" type="pres">
      <dgm:prSet presAssocID="{B128BDE0-F0F2-4F38-B688-752409CD2932}" presName="spaceRect" presStyleCnt="0"/>
      <dgm:spPr/>
    </dgm:pt>
    <dgm:pt modelId="{4E254828-D584-477C-AF1E-6D3973FD4EDA}" type="pres">
      <dgm:prSet presAssocID="{B128BDE0-F0F2-4F38-B688-752409CD2932}" presName="parTx" presStyleLbl="revTx" presStyleIdx="2" presStyleCnt="3">
        <dgm:presLayoutVars>
          <dgm:chMax val="0"/>
          <dgm:chPref val="0"/>
        </dgm:presLayoutVars>
      </dgm:prSet>
      <dgm:spPr/>
    </dgm:pt>
  </dgm:ptLst>
  <dgm:cxnLst>
    <dgm:cxn modelId="{66ED0F4C-245F-4B1C-80BD-084F586BC9A3}" type="presOf" srcId="{E335BF76-CEDB-4EA1-B1D0-D97F9BFD00EA}" destId="{4564E4AF-8B3F-4D2E-98BF-C719EF4315E7}" srcOrd="0" destOrd="0" presId="urn:microsoft.com/office/officeart/2018/2/layout/IconVerticalSolidList"/>
    <dgm:cxn modelId="{0D0F0EA5-2518-40BF-8B9B-7707DBD20240}" type="presOf" srcId="{1E4CF6DC-3C09-4BEB-B306-1AE9F9311667}" destId="{D694049E-E9F6-4096-AF77-A9747C6CDA3E}" srcOrd="0" destOrd="0" presId="urn:microsoft.com/office/officeart/2018/2/layout/IconVerticalSolidList"/>
    <dgm:cxn modelId="{0BC31CCB-80CC-45FE-B9E1-9A7D61C45F6B}" srcId="{2A609E06-4E24-4B81-94E5-F44F9D8F2722}" destId="{1E4CF6DC-3C09-4BEB-B306-1AE9F9311667}" srcOrd="1" destOrd="0" parTransId="{0F1E6524-4557-4249-B134-40182C396D2B}" sibTransId="{55D52D33-0F78-44A6-BCFA-EE2843376DFF}"/>
    <dgm:cxn modelId="{855F95E6-CB3E-4416-8C76-59D34A46CE70}" type="presOf" srcId="{B128BDE0-F0F2-4F38-B688-752409CD2932}" destId="{4E254828-D584-477C-AF1E-6D3973FD4EDA}" srcOrd="0" destOrd="0" presId="urn:microsoft.com/office/officeart/2018/2/layout/IconVerticalSolidList"/>
    <dgm:cxn modelId="{6E15CAE9-690D-4B21-B067-5360ECCB0D94}" srcId="{2A609E06-4E24-4B81-94E5-F44F9D8F2722}" destId="{B128BDE0-F0F2-4F38-B688-752409CD2932}" srcOrd="2" destOrd="0" parTransId="{16E1A4B1-B391-425D-A2B1-8624F4984AA9}" sibTransId="{D0389679-541F-4CC1-949D-A9B66FEA3FA0}"/>
    <dgm:cxn modelId="{2E1439F5-AE62-4EF5-B2AA-31151989BF19}" srcId="{2A609E06-4E24-4B81-94E5-F44F9D8F2722}" destId="{E335BF76-CEDB-4EA1-B1D0-D97F9BFD00EA}" srcOrd="0" destOrd="0" parTransId="{ABE8137A-2085-493C-93CF-EE05229418BF}" sibTransId="{7910658D-46CF-4C80-B99B-D949CBFEAF11}"/>
    <dgm:cxn modelId="{792133FB-851A-4EDF-B35F-79CC55728A7A}" type="presOf" srcId="{2A609E06-4E24-4B81-94E5-F44F9D8F2722}" destId="{D4A85E53-707B-4033-B2AD-B8E0A0AD5648}" srcOrd="0" destOrd="0" presId="urn:microsoft.com/office/officeart/2018/2/layout/IconVerticalSolidList"/>
    <dgm:cxn modelId="{98A44B14-73D4-4812-A3EA-D2F43742060F}" type="presParOf" srcId="{D4A85E53-707B-4033-B2AD-B8E0A0AD5648}" destId="{FD1C05A1-172A-49D6-A2D5-44086F581CD4}" srcOrd="0" destOrd="0" presId="urn:microsoft.com/office/officeart/2018/2/layout/IconVerticalSolidList"/>
    <dgm:cxn modelId="{0EE80B51-662F-4514-AFB0-C34534ADE0EB}" type="presParOf" srcId="{FD1C05A1-172A-49D6-A2D5-44086F581CD4}" destId="{9CB50343-5B16-45EF-9346-7243DAEA035F}" srcOrd="0" destOrd="0" presId="urn:microsoft.com/office/officeart/2018/2/layout/IconVerticalSolidList"/>
    <dgm:cxn modelId="{5F693910-24FF-4B3C-913A-5C8038B22012}" type="presParOf" srcId="{FD1C05A1-172A-49D6-A2D5-44086F581CD4}" destId="{D46B5651-056D-4404-BB67-D2535C02E4D9}" srcOrd="1" destOrd="0" presId="urn:microsoft.com/office/officeart/2018/2/layout/IconVerticalSolidList"/>
    <dgm:cxn modelId="{D1C14387-57FE-4C67-A6C7-40CDC044AD09}" type="presParOf" srcId="{FD1C05A1-172A-49D6-A2D5-44086F581CD4}" destId="{E8DA270F-7644-4DD7-8DF7-C318568FAC86}" srcOrd="2" destOrd="0" presId="urn:microsoft.com/office/officeart/2018/2/layout/IconVerticalSolidList"/>
    <dgm:cxn modelId="{7D5EA42C-7A82-494C-9103-3C045C7D86A3}" type="presParOf" srcId="{FD1C05A1-172A-49D6-A2D5-44086F581CD4}" destId="{4564E4AF-8B3F-4D2E-98BF-C719EF4315E7}" srcOrd="3" destOrd="0" presId="urn:microsoft.com/office/officeart/2018/2/layout/IconVerticalSolidList"/>
    <dgm:cxn modelId="{3DA5CE8E-A322-44F0-804F-5CB61D838F34}" type="presParOf" srcId="{D4A85E53-707B-4033-B2AD-B8E0A0AD5648}" destId="{AEDEB045-BB62-4A51-9583-0803295614AB}" srcOrd="1" destOrd="0" presId="urn:microsoft.com/office/officeart/2018/2/layout/IconVerticalSolidList"/>
    <dgm:cxn modelId="{5DFE398D-56C2-404D-8A32-AECBC9C76895}" type="presParOf" srcId="{D4A85E53-707B-4033-B2AD-B8E0A0AD5648}" destId="{699B200B-F9FB-4C5D-B026-8826C7BD3CBE}" srcOrd="2" destOrd="0" presId="urn:microsoft.com/office/officeart/2018/2/layout/IconVerticalSolidList"/>
    <dgm:cxn modelId="{EC4181FE-BA77-4621-9343-170346F32021}" type="presParOf" srcId="{699B200B-F9FB-4C5D-B026-8826C7BD3CBE}" destId="{2A4D0A5D-463C-4A74-949E-50E3D2A553D6}" srcOrd="0" destOrd="0" presId="urn:microsoft.com/office/officeart/2018/2/layout/IconVerticalSolidList"/>
    <dgm:cxn modelId="{BC42BF01-62A0-4EFD-85F7-84CC725B8341}" type="presParOf" srcId="{699B200B-F9FB-4C5D-B026-8826C7BD3CBE}" destId="{B2A716FF-F6A1-496B-BA52-7B4DBE383B7E}" srcOrd="1" destOrd="0" presId="urn:microsoft.com/office/officeart/2018/2/layout/IconVerticalSolidList"/>
    <dgm:cxn modelId="{9C825EBF-28BA-4966-B328-9CD6F27505FD}" type="presParOf" srcId="{699B200B-F9FB-4C5D-B026-8826C7BD3CBE}" destId="{7B470ECD-132D-4ABF-927B-347838928896}" srcOrd="2" destOrd="0" presId="urn:microsoft.com/office/officeart/2018/2/layout/IconVerticalSolidList"/>
    <dgm:cxn modelId="{20C02B11-171C-4783-A198-BE3DEBFF11A8}" type="presParOf" srcId="{699B200B-F9FB-4C5D-B026-8826C7BD3CBE}" destId="{D694049E-E9F6-4096-AF77-A9747C6CDA3E}" srcOrd="3" destOrd="0" presId="urn:microsoft.com/office/officeart/2018/2/layout/IconVerticalSolidList"/>
    <dgm:cxn modelId="{57A3E887-025D-4EF8-B992-D06F0CC3993E}" type="presParOf" srcId="{D4A85E53-707B-4033-B2AD-B8E0A0AD5648}" destId="{D9A90EDA-E072-48B6-8892-BCEB4B299F7C}" srcOrd="3" destOrd="0" presId="urn:microsoft.com/office/officeart/2018/2/layout/IconVerticalSolidList"/>
    <dgm:cxn modelId="{2A71DAA0-2F7D-4642-A847-CF06A3F9460B}" type="presParOf" srcId="{D4A85E53-707B-4033-B2AD-B8E0A0AD5648}" destId="{FCBB6432-91D7-4DCE-92A1-9B47E915B8A4}" srcOrd="4" destOrd="0" presId="urn:microsoft.com/office/officeart/2018/2/layout/IconVerticalSolidList"/>
    <dgm:cxn modelId="{3B94217D-3BBA-48E8-A70F-91D4C05BAD83}" type="presParOf" srcId="{FCBB6432-91D7-4DCE-92A1-9B47E915B8A4}" destId="{01C15A97-0A35-4735-9EDF-51367ED523E2}" srcOrd="0" destOrd="0" presId="urn:microsoft.com/office/officeart/2018/2/layout/IconVerticalSolidList"/>
    <dgm:cxn modelId="{C44C2581-9587-4EF3-B0E1-C6663E0558FB}" type="presParOf" srcId="{FCBB6432-91D7-4DCE-92A1-9B47E915B8A4}" destId="{913E2083-CD46-4EB0-8771-F375D6ABFE65}" srcOrd="1" destOrd="0" presId="urn:microsoft.com/office/officeart/2018/2/layout/IconVerticalSolidList"/>
    <dgm:cxn modelId="{D66F4230-3B89-47E2-B6D6-71D41FA69784}" type="presParOf" srcId="{FCBB6432-91D7-4DCE-92A1-9B47E915B8A4}" destId="{02900E2A-4BB9-4A87-B382-C8805EBD5C2A}" srcOrd="2" destOrd="0" presId="urn:microsoft.com/office/officeart/2018/2/layout/IconVerticalSolidList"/>
    <dgm:cxn modelId="{BFDC0463-2BCD-41B1-83B8-B5871B7817C9}" type="presParOf" srcId="{FCBB6432-91D7-4DCE-92A1-9B47E915B8A4}" destId="{4E254828-D584-477C-AF1E-6D3973FD4E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B87B8B-4596-4664-B5EC-7B580E0DAC8B}"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9B84E25B-2AB9-439F-830A-AAE3242539F8}">
      <dgm:prSet/>
      <dgm:spPr/>
      <dgm:t>
        <a:bodyPr/>
        <a:lstStyle/>
        <a:p>
          <a:r>
            <a:rPr lang="en-GB"/>
            <a:t>BMW aims to achieve “sheer driving pleasure" for its customers around the world. The company concentrates on innovation and impeccable engineering (BMW Group, 2024). </a:t>
          </a:r>
          <a:endParaRPr lang="en-US"/>
        </a:p>
      </dgm:t>
    </dgm:pt>
    <dgm:pt modelId="{E9791D90-56F2-4974-BE58-F1A9FE07F0DF}" type="parTrans" cxnId="{2560A1CD-F44E-4DBD-B689-9E69631324F3}">
      <dgm:prSet/>
      <dgm:spPr/>
      <dgm:t>
        <a:bodyPr/>
        <a:lstStyle/>
        <a:p>
          <a:endParaRPr lang="en-US"/>
        </a:p>
      </dgm:t>
    </dgm:pt>
    <dgm:pt modelId="{6D5E6E02-A6D4-4F74-B91E-734455CFD869}" type="sibTrans" cxnId="{2560A1CD-F44E-4DBD-B689-9E69631324F3}">
      <dgm:prSet/>
      <dgm:spPr/>
      <dgm:t>
        <a:bodyPr/>
        <a:lstStyle/>
        <a:p>
          <a:endParaRPr lang="en-US"/>
        </a:p>
      </dgm:t>
    </dgm:pt>
    <dgm:pt modelId="{ED91D9FB-10E7-4A99-B6E1-03D20C97EABF}">
      <dgm:prSet/>
      <dgm:spPr/>
      <dgm:t>
        <a:bodyPr/>
        <a:lstStyle/>
        <a:p>
          <a:r>
            <a:rPr lang="en-GB"/>
            <a:t>The BMW Group adopts the strategic focus of integrating all premium strategies. This company offers luxury and high-performance driving in an environmentally responsible way (Financial Times, 2024). </a:t>
          </a:r>
          <a:endParaRPr lang="en-US"/>
        </a:p>
      </dgm:t>
    </dgm:pt>
    <dgm:pt modelId="{17258A4F-A008-4B52-9847-7FBFD36A5D8A}" type="parTrans" cxnId="{65FDDDBE-13D7-41F3-8DAF-5407B458DBAF}">
      <dgm:prSet/>
      <dgm:spPr/>
      <dgm:t>
        <a:bodyPr/>
        <a:lstStyle/>
        <a:p>
          <a:endParaRPr lang="en-US"/>
        </a:p>
      </dgm:t>
    </dgm:pt>
    <dgm:pt modelId="{BEC110C4-A679-4B57-ADE5-557CB578EF51}" type="sibTrans" cxnId="{65FDDDBE-13D7-41F3-8DAF-5407B458DBAF}">
      <dgm:prSet/>
      <dgm:spPr/>
      <dgm:t>
        <a:bodyPr/>
        <a:lstStyle/>
        <a:p>
          <a:endParaRPr lang="en-US"/>
        </a:p>
      </dgm:t>
    </dgm:pt>
    <dgm:pt modelId="{320F2C6D-5C63-465A-ABED-8366AF6F2583}">
      <dgm:prSet/>
      <dgm:spPr/>
      <dgm:t>
        <a:bodyPr/>
        <a:lstStyle/>
        <a:p>
          <a:r>
            <a:rPr lang="en-GB"/>
            <a:t>The Group has invested more than seven billion euros in R&amp;D for the BMW i4, iX, i7, and the sustainable ‘Circular Economy’ plan. BMW aims to achieve full carbon neutrality in its 2030 supply chain, with ethically sourced and recyclable manufacturing (IEA, 2024).</a:t>
          </a:r>
          <a:endParaRPr lang="en-US"/>
        </a:p>
      </dgm:t>
    </dgm:pt>
    <dgm:pt modelId="{BE02129B-A100-434F-B2A6-DEF004CD33AE}" type="parTrans" cxnId="{E790DC2B-34CE-4404-8A3C-4B4BAB11FBD9}">
      <dgm:prSet/>
      <dgm:spPr/>
      <dgm:t>
        <a:bodyPr/>
        <a:lstStyle/>
        <a:p>
          <a:endParaRPr lang="en-US"/>
        </a:p>
      </dgm:t>
    </dgm:pt>
    <dgm:pt modelId="{A1F32EC7-9BE5-4813-8A0E-4C66BF52649F}" type="sibTrans" cxnId="{E790DC2B-34CE-4404-8A3C-4B4BAB11FBD9}">
      <dgm:prSet/>
      <dgm:spPr/>
      <dgm:t>
        <a:bodyPr/>
        <a:lstStyle/>
        <a:p>
          <a:endParaRPr lang="en-US"/>
        </a:p>
      </dgm:t>
    </dgm:pt>
    <dgm:pt modelId="{F0F02365-1E94-49C3-9DDC-CC7442E2BFD7}" type="pres">
      <dgm:prSet presAssocID="{0EB87B8B-4596-4664-B5EC-7B580E0DAC8B}" presName="Name0" presStyleCnt="0">
        <dgm:presLayoutVars>
          <dgm:dir/>
          <dgm:resizeHandles val="exact"/>
        </dgm:presLayoutVars>
      </dgm:prSet>
      <dgm:spPr/>
    </dgm:pt>
    <dgm:pt modelId="{142F5B50-CAD1-4254-899A-D363380434EC}" type="pres">
      <dgm:prSet presAssocID="{9B84E25B-2AB9-439F-830A-AAE3242539F8}" presName="node" presStyleLbl="node1" presStyleIdx="0" presStyleCnt="3">
        <dgm:presLayoutVars>
          <dgm:bulletEnabled val="1"/>
        </dgm:presLayoutVars>
      </dgm:prSet>
      <dgm:spPr/>
    </dgm:pt>
    <dgm:pt modelId="{90235C9B-DCF6-4E67-8D0E-39481203936B}" type="pres">
      <dgm:prSet presAssocID="{6D5E6E02-A6D4-4F74-B91E-734455CFD869}" presName="sibTrans" presStyleLbl="sibTrans2D1" presStyleIdx="0" presStyleCnt="2"/>
      <dgm:spPr/>
    </dgm:pt>
    <dgm:pt modelId="{06121EBB-2B6B-4C5F-BDC8-962A1E9FE28A}" type="pres">
      <dgm:prSet presAssocID="{6D5E6E02-A6D4-4F74-B91E-734455CFD869}" presName="connectorText" presStyleLbl="sibTrans2D1" presStyleIdx="0" presStyleCnt="2"/>
      <dgm:spPr/>
    </dgm:pt>
    <dgm:pt modelId="{7A3F35B9-4D2F-4F15-9901-69CB5D3C30D9}" type="pres">
      <dgm:prSet presAssocID="{ED91D9FB-10E7-4A99-B6E1-03D20C97EABF}" presName="node" presStyleLbl="node1" presStyleIdx="1" presStyleCnt="3">
        <dgm:presLayoutVars>
          <dgm:bulletEnabled val="1"/>
        </dgm:presLayoutVars>
      </dgm:prSet>
      <dgm:spPr/>
    </dgm:pt>
    <dgm:pt modelId="{9F8D924D-4C6E-4F72-A428-4B9482022DC0}" type="pres">
      <dgm:prSet presAssocID="{BEC110C4-A679-4B57-ADE5-557CB578EF51}" presName="sibTrans" presStyleLbl="sibTrans2D1" presStyleIdx="1" presStyleCnt="2"/>
      <dgm:spPr/>
    </dgm:pt>
    <dgm:pt modelId="{2EEB5888-D0E4-499F-B4C1-1511B802EE00}" type="pres">
      <dgm:prSet presAssocID="{BEC110C4-A679-4B57-ADE5-557CB578EF51}" presName="connectorText" presStyleLbl="sibTrans2D1" presStyleIdx="1" presStyleCnt="2"/>
      <dgm:spPr/>
    </dgm:pt>
    <dgm:pt modelId="{1F0FCDB8-7417-4F57-8AD0-8241CE2BB4BC}" type="pres">
      <dgm:prSet presAssocID="{320F2C6D-5C63-465A-ABED-8366AF6F2583}" presName="node" presStyleLbl="node1" presStyleIdx="2" presStyleCnt="3">
        <dgm:presLayoutVars>
          <dgm:bulletEnabled val="1"/>
        </dgm:presLayoutVars>
      </dgm:prSet>
      <dgm:spPr/>
    </dgm:pt>
  </dgm:ptLst>
  <dgm:cxnLst>
    <dgm:cxn modelId="{745CA61A-2FF5-40FD-A6EE-FFA664997D9D}" type="presOf" srcId="{320F2C6D-5C63-465A-ABED-8366AF6F2583}" destId="{1F0FCDB8-7417-4F57-8AD0-8241CE2BB4BC}" srcOrd="0" destOrd="0" presId="urn:microsoft.com/office/officeart/2005/8/layout/process1"/>
    <dgm:cxn modelId="{317F761E-67AF-46F8-A662-9F13B6122160}" type="presOf" srcId="{9B84E25B-2AB9-439F-830A-AAE3242539F8}" destId="{142F5B50-CAD1-4254-899A-D363380434EC}" srcOrd="0" destOrd="0" presId="urn:microsoft.com/office/officeart/2005/8/layout/process1"/>
    <dgm:cxn modelId="{E790DC2B-34CE-4404-8A3C-4B4BAB11FBD9}" srcId="{0EB87B8B-4596-4664-B5EC-7B580E0DAC8B}" destId="{320F2C6D-5C63-465A-ABED-8366AF6F2583}" srcOrd="2" destOrd="0" parTransId="{BE02129B-A100-434F-B2A6-DEF004CD33AE}" sibTransId="{A1F32EC7-9BE5-4813-8A0E-4C66BF52649F}"/>
    <dgm:cxn modelId="{A1279F32-EC79-4952-ABA5-23FADD993002}" type="presOf" srcId="{BEC110C4-A679-4B57-ADE5-557CB578EF51}" destId="{9F8D924D-4C6E-4F72-A428-4B9482022DC0}" srcOrd="0" destOrd="0" presId="urn:microsoft.com/office/officeart/2005/8/layout/process1"/>
    <dgm:cxn modelId="{60E13C3C-D692-4A1C-B4C0-CE20BF664FD5}" type="presOf" srcId="{6D5E6E02-A6D4-4F74-B91E-734455CFD869}" destId="{90235C9B-DCF6-4E67-8D0E-39481203936B}" srcOrd="0" destOrd="0" presId="urn:microsoft.com/office/officeart/2005/8/layout/process1"/>
    <dgm:cxn modelId="{DABC5F60-B437-4034-B0FF-75CBB42D8ACB}" type="presOf" srcId="{ED91D9FB-10E7-4A99-B6E1-03D20C97EABF}" destId="{7A3F35B9-4D2F-4F15-9901-69CB5D3C30D9}" srcOrd="0" destOrd="0" presId="urn:microsoft.com/office/officeart/2005/8/layout/process1"/>
    <dgm:cxn modelId="{919D5848-1C89-40F8-AD92-413D33A2C5C8}" type="presOf" srcId="{BEC110C4-A679-4B57-ADE5-557CB578EF51}" destId="{2EEB5888-D0E4-499F-B4C1-1511B802EE00}" srcOrd="1" destOrd="0" presId="urn:microsoft.com/office/officeart/2005/8/layout/process1"/>
    <dgm:cxn modelId="{E467D398-C3E5-4EB9-846A-B2A0DB0FA326}" type="presOf" srcId="{0EB87B8B-4596-4664-B5EC-7B580E0DAC8B}" destId="{F0F02365-1E94-49C3-9DDC-CC7442E2BFD7}" srcOrd="0" destOrd="0" presId="urn:microsoft.com/office/officeart/2005/8/layout/process1"/>
    <dgm:cxn modelId="{A66ABDAD-DB21-48BD-AEFE-370B142D8D71}" type="presOf" srcId="{6D5E6E02-A6D4-4F74-B91E-734455CFD869}" destId="{06121EBB-2B6B-4C5F-BDC8-962A1E9FE28A}" srcOrd="1" destOrd="0" presId="urn:microsoft.com/office/officeart/2005/8/layout/process1"/>
    <dgm:cxn modelId="{65FDDDBE-13D7-41F3-8DAF-5407B458DBAF}" srcId="{0EB87B8B-4596-4664-B5EC-7B580E0DAC8B}" destId="{ED91D9FB-10E7-4A99-B6E1-03D20C97EABF}" srcOrd="1" destOrd="0" parTransId="{17258A4F-A008-4B52-9847-7FBFD36A5D8A}" sibTransId="{BEC110C4-A679-4B57-ADE5-557CB578EF51}"/>
    <dgm:cxn modelId="{2560A1CD-F44E-4DBD-B689-9E69631324F3}" srcId="{0EB87B8B-4596-4664-B5EC-7B580E0DAC8B}" destId="{9B84E25B-2AB9-439F-830A-AAE3242539F8}" srcOrd="0" destOrd="0" parTransId="{E9791D90-56F2-4974-BE58-F1A9FE07F0DF}" sibTransId="{6D5E6E02-A6D4-4F74-B91E-734455CFD869}"/>
    <dgm:cxn modelId="{18947FE5-274B-43DC-A36E-B71138D6D675}" type="presParOf" srcId="{F0F02365-1E94-49C3-9DDC-CC7442E2BFD7}" destId="{142F5B50-CAD1-4254-899A-D363380434EC}" srcOrd="0" destOrd="0" presId="urn:microsoft.com/office/officeart/2005/8/layout/process1"/>
    <dgm:cxn modelId="{51BC6C46-43B1-4C01-BCC6-6C7E5EF4C848}" type="presParOf" srcId="{F0F02365-1E94-49C3-9DDC-CC7442E2BFD7}" destId="{90235C9B-DCF6-4E67-8D0E-39481203936B}" srcOrd="1" destOrd="0" presId="urn:microsoft.com/office/officeart/2005/8/layout/process1"/>
    <dgm:cxn modelId="{190D3651-E43D-4D55-A810-4B9991AEE02B}" type="presParOf" srcId="{90235C9B-DCF6-4E67-8D0E-39481203936B}" destId="{06121EBB-2B6B-4C5F-BDC8-962A1E9FE28A}" srcOrd="0" destOrd="0" presId="urn:microsoft.com/office/officeart/2005/8/layout/process1"/>
    <dgm:cxn modelId="{DFCD631B-B4C4-4354-A805-4682AB2C0246}" type="presParOf" srcId="{F0F02365-1E94-49C3-9DDC-CC7442E2BFD7}" destId="{7A3F35B9-4D2F-4F15-9901-69CB5D3C30D9}" srcOrd="2" destOrd="0" presId="urn:microsoft.com/office/officeart/2005/8/layout/process1"/>
    <dgm:cxn modelId="{4703FA7E-A77E-465C-8739-663E7AF1CA80}" type="presParOf" srcId="{F0F02365-1E94-49C3-9DDC-CC7442E2BFD7}" destId="{9F8D924D-4C6E-4F72-A428-4B9482022DC0}" srcOrd="3" destOrd="0" presId="urn:microsoft.com/office/officeart/2005/8/layout/process1"/>
    <dgm:cxn modelId="{9A5E9FA6-E787-4100-B145-F6B0C81CFA73}" type="presParOf" srcId="{9F8D924D-4C6E-4F72-A428-4B9482022DC0}" destId="{2EEB5888-D0E4-499F-B4C1-1511B802EE00}" srcOrd="0" destOrd="0" presId="urn:microsoft.com/office/officeart/2005/8/layout/process1"/>
    <dgm:cxn modelId="{9250180B-6165-4817-873C-D85440F16659}" type="presParOf" srcId="{F0F02365-1E94-49C3-9DDC-CC7442E2BFD7}" destId="{1F0FCDB8-7417-4F57-8AD0-8241CE2BB4BC}"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A21905C-E190-4191-9A57-F76203684FC7}"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F8607AA-38CE-49AD-9F15-17BF7CA4401A}">
      <dgm:prSet/>
      <dgm:spPr/>
      <dgm:t>
        <a:bodyPr/>
        <a:lstStyle/>
        <a:p>
          <a:pPr>
            <a:defRPr cap="all"/>
          </a:pPr>
          <a:r>
            <a:rPr lang="en-GB"/>
            <a:t>The BMW brand is synonymously known for its automotive breakthroughs across the globe (Kotler and Keller 2022). BMW leads the market in electric and hybrid vehicles alongside the i-series brand, which is the most prominent eco-friendly luxury automobile (BMW Group 2024). </a:t>
          </a:r>
          <a:endParaRPr lang="en-US"/>
        </a:p>
      </dgm:t>
    </dgm:pt>
    <dgm:pt modelId="{5A72719F-6B19-4313-9DCE-0983AA5C5BA4}" type="parTrans" cxnId="{DD0525EB-29BD-43B2-B1DA-255045645542}">
      <dgm:prSet/>
      <dgm:spPr/>
      <dgm:t>
        <a:bodyPr/>
        <a:lstStyle/>
        <a:p>
          <a:endParaRPr lang="en-US"/>
        </a:p>
      </dgm:t>
    </dgm:pt>
    <dgm:pt modelId="{B3934DBC-AE86-4D40-A8A0-AC66E8E4EC90}" type="sibTrans" cxnId="{DD0525EB-29BD-43B2-B1DA-255045645542}">
      <dgm:prSet/>
      <dgm:spPr/>
      <dgm:t>
        <a:bodyPr/>
        <a:lstStyle/>
        <a:p>
          <a:endParaRPr lang="en-US"/>
        </a:p>
      </dgm:t>
    </dgm:pt>
    <dgm:pt modelId="{923346EA-F930-452F-93C0-38F4A759FA70}">
      <dgm:prSet/>
      <dgm:spPr/>
      <dgm:t>
        <a:bodyPr/>
        <a:lstStyle/>
        <a:p>
          <a:pPr>
            <a:defRPr cap="all"/>
          </a:pPr>
          <a:r>
            <a:rPr lang="en-GB"/>
            <a:t>The extensive operations in the market are driven by developments in artificial intelligence along with research and development, efficient battery systems, and the motivated operational ecosystem (Financial Times 2024). </a:t>
          </a:r>
          <a:endParaRPr lang="en-US"/>
        </a:p>
      </dgm:t>
    </dgm:pt>
    <dgm:pt modelId="{B2C2435E-AA22-4D5D-BB39-E478F1525F81}" type="parTrans" cxnId="{DB80066C-E01D-4D3C-BFD5-3146332DCF81}">
      <dgm:prSet/>
      <dgm:spPr/>
      <dgm:t>
        <a:bodyPr/>
        <a:lstStyle/>
        <a:p>
          <a:endParaRPr lang="en-US"/>
        </a:p>
      </dgm:t>
    </dgm:pt>
    <dgm:pt modelId="{CD173560-F8C8-4089-854B-AFA5CD25B7CE}" type="sibTrans" cxnId="{DB80066C-E01D-4D3C-BFD5-3146332DCF81}">
      <dgm:prSet/>
      <dgm:spPr/>
      <dgm:t>
        <a:bodyPr/>
        <a:lstStyle/>
        <a:p>
          <a:endParaRPr lang="en-US"/>
        </a:p>
      </dgm:t>
    </dgm:pt>
    <dgm:pt modelId="{001DBA64-126F-48F0-8DD3-5E96CAC90080}">
      <dgm:prSet/>
      <dgm:spPr/>
      <dgm:t>
        <a:bodyPr/>
        <a:lstStyle/>
        <a:p>
          <a:pPr>
            <a:defRPr cap="all"/>
          </a:pPr>
          <a:r>
            <a:rPr lang="en-GB"/>
            <a:t>Moreover, brand equity along with market resilience is contributed by customer loyalty, a worldwide distribution system, and well-established relationships with suppliers and technology partners (Statista 2024).</a:t>
          </a:r>
          <a:endParaRPr lang="en-US"/>
        </a:p>
      </dgm:t>
    </dgm:pt>
    <dgm:pt modelId="{06899E4F-11CF-4186-9E14-C9D5733816D8}" type="parTrans" cxnId="{80AE63E5-CA90-46B9-A3FE-E2C24C6F0C73}">
      <dgm:prSet/>
      <dgm:spPr/>
      <dgm:t>
        <a:bodyPr/>
        <a:lstStyle/>
        <a:p>
          <a:endParaRPr lang="en-US"/>
        </a:p>
      </dgm:t>
    </dgm:pt>
    <dgm:pt modelId="{610773EF-D716-4945-9F9B-427FBDD48328}" type="sibTrans" cxnId="{80AE63E5-CA90-46B9-A3FE-E2C24C6F0C73}">
      <dgm:prSet/>
      <dgm:spPr/>
      <dgm:t>
        <a:bodyPr/>
        <a:lstStyle/>
        <a:p>
          <a:endParaRPr lang="en-US"/>
        </a:p>
      </dgm:t>
    </dgm:pt>
    <dgm:pt modelId="{4904C95F-0DD3-4F7B-AF1C-4D96DACE74E1}" type="pres">
      <dgm:prSet presAssocID="{4A21905C-E190-4191-9A57-F76203684FC7}" presName="root" presStyleCnt="0">
        <dgm:presLayoutVars>
          <dgm:dir/>
          <dgm:resizeHandles val="exact"/>
        </dgm:presLayoutVars>
      </dgm:prSet>
      <dgm:spPr/>
    </dgm:pt>
    <dgm:pt modelId="{A9195264-E42F-4777-A71E-541EB9C41E3D}" type="pres">
      <dgm:prSet presAssocID="{1F8607AA-38CE-49AD-9F15-17BF7CA4401A}" presName="compNode" presStyleCnt="0"/>
      <dgm:spPr/>
    </dgm:pt>
    <dgm:pt modelId="{34D6596B-0172-4012-B2FC-CEED67138C5C}" type="pres">
      <dgm:prSet presAssocID="{1F8607AA-38CE-49AD-9F15-17BF7CA4401A}" presName="iconBgRect" presStyleLbl="bgShp" presStyleIdx="0" presStyleCnt="3"/>
      <dgm:spPr>
        <a:prstGeom prst="round2DiagRect">
          <a:avLst>
            <a:gd name="adj1" fmla="val 29727"/>
            <a:gd name="adj2" fmla="val 0"/>
          </a:avLst>
        </a:prstGeom>
      </dgm:spPr>
    </dgm:pt>
    <dgm:pt modelId="{BF596CA0-7CC2-4E99-B56B-974D35DFEA30}" type="pres">
      <dgm:prSet presAssocID="{1F8607AA-38CE-49AD-9F15-17BF7CA4401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ooter"/>
        </a:ext>
      </dgm:extLst>
    </dgm:pt>
    <dgm:pt modelId="{F6517F0D-7E77-4D7F-A37C-EA538C6567EC}" type="pres">
      <dgm:prSet presAssocID="{1F8607AA-38CE-49AD-9F15-17BF7CA4401A}" presName="spaceRect" presStyleCnt="0"/>
      <dgm:spPr/>
    </dgm:pt>
    <dgm:pt modelId="{FA12256D-6B7C-413A-9BF3-C28CAF708BAF}" type="pres">
      <dgm:prSet presAssocID="{1F8607AA-38CE-49AD-9F15-17BF7CA4401A}" presName="textRect" presStyleLbl="revTx" presStyleIdx="0" presStyleCnt="3">
        <dgm:presLayoutVars>
          <dgm:chMax val="1"/>
          <dgm:chPref val="1"/>
        </dgm:presLayoutVars>
      </dgm:prSet>
      <dgm:spPr/>
    </dgm:pt>
    <dgm:pt modelId="{0AFF0423-45AB-456F-B6DF-293C7A02D077}" type="pres">
      <dgm:prSet presAssocID="{B3934DBC-AE86-4D40-A8A0-AC66E8E4EC90}" presName="sibTrans" presStyleCnt="0"/>
      <dgm:spPr/>
    </dgm:pt>
    <dgm:pt modelId="{1DBE47E5-7FF8-41E4-A3E7-6C2418AF85B9}" type="pres">
      <dgm:prSet presAssocID="{923346EA-F930-452F-93C0-38F4A759FA70}" presName="compNode" presStyleCnt="0"/>
      <dgm:spPr/>
    </dgm:pt>
    <dgm:pt modelId="{E04964D9-93FD-4EBA-BBC1-C889E89EF5BD}" type="pres">
      <dgm:prSet presAssocID="{923346EA-F930-452F-93C0-38F4A759FA70}" presName="iconBgRect" presStyleLbl="bgShp" presStyleIdx="1" presStyleCnt="3"/>
      <dgm:spPr>
        <a:prstGeom prst="round2DiagRect">
          <a:avLst>
            <a:gd name="adj1" fmla="val 29727"/>
            <a:gd name="adj2" fmla="val 0"/>
          </a:avLst>
        </a:prstGeom>
      </dgm:spPr>
    </dgm:pt>
    <dgm:pt modelId="{F85C7909-59A0-4F1A-A807-C980E22436D5}" type="pres">
      <dgm:prSet presAssocID="{923346EA-F930-452F-93C0-38F4A759FA7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lectric Car"/>
        </a:ext>
      </dgm:extLst>
    </dgm:pt>
    <dgm:pt modelId="{B7CF50B7-D861-42B5-B947-3AC2B0C06AC5}" type="pres">
      <dgm:prSet presAssocID="{923346EA-F930-452F-93C0-38F4A759FA70}" presName="spaceRect" presStyleCnt="0"/>
      <dgm:spPr/>
    </dgm:pt>
    <dgm:pt modelId="{1FAE8B99-EA14-438F-9ABB-6BA49A3FA693}" type="pres">
      <dgm:prSet presAssocID="{923346EA-F930-452F-93C0-38F4A759FA70}" presName="textRect" presStyleLbl="revTx" presStyleIdx="1" presStyleCnt="3">
        <dgm:presLayoutVars>
          <dgm:chMax val="1"/>
          <dgm:chPref val="1"/>
        </dgm:presLayoutVars>
      </dgm:prSet>
      <dgm:spPr/>
    </dgm:pt>
    <dgm:pt modelId="{8DB4F497-DE31-4613-BD31-A12D8E5C78BB}" type="pres">
      <dgm:prSet presAssocID="{CD173560-F8C8-4089-854B-AFA5CD25B7CE}" presName="sibTrans" presStyleCnt="0"/>
      <dgm:spPr/>
    </dgm:pt>
    <dgm:pt modelId="{634EBA46-8284-4FD2-B99C-04B2EF41A662}" type="pres">
      <dgm:prSet presAssocID="{001DBA64-126F-48F0-8DD3-5E96CAC90080}" presName="compNode" presStyleCnt="0"/>
      <dgm:spPr/>
    </dgm:pt>
    <dgm:pt modelId="{D3F7677F-892E-4474-A69D-B072387AEE4E}" type="pres">
      <dgm:prSet presAssocID="{001DBA64-126F-48F0-8DD3-5E96CAC90080}" presName="iconBgRect" presStyleLbl="bgShp" presStyleIdx="2" presStyleCnt="3"/>
      <dgm:spPr>
        <a:prstGeom prst="round2DiagRect">
          <a:avLst>
            <a:gd name="adj1" fmla="val 29727"/>
            <a:gd name="adj2" fmla="val 0"/>
          </a:avLst>
        </a:prstGeom>
      </dgm:spPr>
    </dgm:pt>
    <dgm:pt modelId="{63E0A211-8D9A-4055-9F4A-E1648D15313D}" type="pres">
      <dgm:prSet presAssocID="{001DBA64-126F-48F0-8DD3-5E96CAC9008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28982BD6-D8AE-4600-BE8F-3FEDC8C91507}" type="pres">
      <dgm:prSet presAssocID="{001DBA64-126F-48F0-8DD3-5E96CAC90080}" presName="spaceRect" presStyleCnt="0"/>
      <dgm:spPr/>
    </dgm:pt>
    <dgm:pt modelId="{5CE8F2D8-D322-419C-A41D-2579F27B62B7}" type="pres">
      <dgm:prSet presAssocID="{001DBA64-126F-48F0-8DD3-5E96CAC90080}" presName="textRect" presStyleLbl="revTx" presStyleIdx="2" presStyleCnt="3">
        <dgm:presLayoutVars>
          <dgm:chMax val="1"/>
          <dgm:chPref val="1"/>
        </dgm:presLayoutVars>
      </dgm:prSet>
      <dgm:spPr/>
    </dgm:pt>
  </dgm:ptLst>
  <dgm:cxnLst>
    <dgm:cxn modelId="{3409BB20-EEA5-48CF-A632-C209F378DBB4}" type="presOf" srcId="{923346EA-F930-452F-93C0-38F4A759FA70}" destId="{1FAE8B99-EA14-438F-9ABB-6BA49A3FA693}" srcOrd="0" destOrd="0" presId="urn:microsoft.com/office/officeart/2018/5/layout/IconLeafLabelList"/>
    <dgm:cxn modelId="{DB80066C-E01D-4D3C-BFD5-3146332DCF81}" srcId="{4A21905C-E190-4191-9A57-F76203684FC7}" destId="{923346EA-F930-452F-93C0-38F4A759FA70}" srcOrd="1" destOrd="0" parTransId="{B2C2435E-AA22-4D5D-BB39-E478F1525F81}" sibTransId="{CD173560-F8C8-4089-854B-AFA5CD25B7CE}"/>
    <dgm:cxn modelId="{92F62D54-E276-4C1E-A4DC-FD2CEEC9BA96}" type="presOf" srcId="{1F8607AA-38CE-49AD-9F15-17BF7CA4401A}" destId="{FA12256D-6B7C-413A-9BF3-C28CAF708BAF}" srcOrd="0" destOrd="0" presId="urn:microsoft.com/office/officeart/2018/5/layout/IconLeafLabelList"/>
    <dgm:cxn modelId="{50F8E158-8AD5-4E29-A8B3-B461854466F8}" type="presOf" srcId="{001DBA64-126F-48F0-8DD3-5E96CAC90080}" destId="{5CE8F2D8-D322-419C-A41D-2579F27B62B7}" srcOrd="0" destOrd="0" presId="urn:microsoft.com/office/officeart/2018/5/layout/IconLeafLabelList"/>
    <dgm:cxn modelId="{80AE63E5-CA90-46B9-A3FE-E2C24C6F0C73}" srcId="{4A21905C-E190-4191-9A57-F76203684FC7}" destId="{001DBA64-126F-48F0-8DD3-5E96CAC90080}" srcOrd="2" destOrd="0" parTransId="{06899E4F-11CF-4186-9E14-C9D5733816D8}" sibTransId="{610773EF-D716-4945-9F9B-427FBDD48328}"/>
    <dgm:cxn modelId="{DD0525EB-29BD-43B2-B1DA-255045645542}" srcId="{4A21905C-E190-4191-9A57-F76203684FC7}" destId="{1F8607AA-38CE-49AD-9F15-17BF7CA4401A}" srcOrd="0" destOrd="0" parTransId="{5A72719F-6B19-4313-9DCE-0983AA5C5BA4}" sibTransId="{B3934DBC-AE86-4D40-A8A0-AC66E8E4EC90}"/>
    <dgm:cxn modelId="{78678FEB-F6BC-4F96-A7D1-B4602EBD293F}" type="presOf" srcId="{4A21905C-E190-4191-9A57-F76203684FC7}" destId="{4904C95F-0DD3-4F7B-AF1C-4D96DACE74E1}" srcOrd="0" destOrd="0" presId="urn:microsoft.com/office/officeart/2018/5/layout/IconLeafLabelList"/>
    <dgm:cxn modelId="{AD288D02-008E-4B24-ACED-BFB3FE66537C}" type="presParOf" srcId="{4904C95F-0DD3-4F7B-AF1C-4D96DACE74E1}" destId="{A9195264-E42F-4777-A71E-541EB9C41E3D}" srcOrd="0" destOrd="0" presId="urn:microsoft.com/office/officeart/2018/5/layout/IconLeafLabelList"/>
    <dgm:cxn modelId="{E800856E-B57D-4B5B-BA87-6B974031608C}" type="presParOf" srcId="{A9195264-E42F-4777-A71E-541EB9C41E3D}" destId="{34D6596B-0172-4012-B2FC-CEED67138C5C}" srcOrd="0" destOrd="0" presId="urn:microsoft.com/office/officeart/2018/5/layout/IconLeafLabelList"/>
    <dgm:cxn modelId="{F12E6D65-5214-4FE9-A65E-515DC5041B16}" type="presParOf" srcId="{A9195264-E42F-4777-A71E-541EB9C41E3D}" destId="{BF596CA0-7CC2-4E99-B56B-974D35DFEA30}" srcOrd="1" destOrd="0" presId="urn:microsoft.com/office/officeart/2018/5/layout/IconLeafLabelList"/>
    <dgm:cxn modelId="{7EA8049B-9BF1-49B8-984F-037B6B3DBE3C}" type="presParOf" srcId="{A9195264-E42F-4777-A71E-541EB9C41E3D}" destId="{F6517F0D-7E77-4D7F-A37C-EA538C6567EC}" srcOrd="2" destOrd="0" presId="urn:microsoft.com/office/officeart/2018/5/layout/IconLeafLabelList"/>
    <dgm:cxn modelId="{2A434DF7-6956-4DEA-8F81-871BA6BD87A4}" type="presParOf" srcId="{A9195264-E42F-4777-A71E-541EB9C41E3D}" destId="{FA12256D-6B7C-413A-9BF3-C28CAF708BAF}" srcOrd="3" destOrd="0" presId="urn:microsoft.com/office/officeart/2018/5/layout/IconLeafLabelList"/>
    <dgm:cxn modelId="{4C026B86-E5D2-453F-892A-1F983816F463}" type="presParOf" srcId="{4904C95F-0DD3-4F7B-AF1C-4D96DACE74E1}" destId="{0AFF0423-45AB-456F-B6DF-293C7A02D077}" srcOrd="1" destOrd="0" presId="urn:microsoft.com/office/officeart/2018/5/layout/IconLeafLabelList"/>
    <dgm:cxn modelId="{7377AA0B-3147-4587-9FDC-0879B31D26E4}" type="presParOf" srcId="{4904C95F-0DD3-4F7B-AF1C-4D96DACE74E1}" destId="{1DBE47E5-7FF8-41E4-A3E7-6C2418AF85B9}" srcOrd="2" destOrd="0" presId="urn:microsoft.com/office/officeart/2018/5/layout/IconLeafLabelList"/>
    <dgm:cxn modelId="{B45D5852-F1FB-4E9D-B379-2376FFC361D4}" type="presParOf" srcId="{1DBE47E5-7FF8-41E4-A3E7-6C2418AF85B9}" destId="{E04964D9-93FD-4EBA-BBC1-C889E89EF5BD}" srcOrd="0" destOrd="0" presId="urn:microsoft.com/office/officeart/2018/5/layout/IconLeafLabelList"/>
    <dgm:cxn modelId="{58745952-EB29-404A-8553-8079DCA98733}" type="presParOf" srcId="{1DBE47E5-7FF8-41E4-A3E7-6C2418AF85B9}" destId="{F85C7909-59A0-4F1A-A807-C980E22436D5}" srcOrd="1" destOrd="0" presId="urn:microsoft.com/office/officeart/2018/5/layout/IconLeafLabelList"/>
    <dgm:cxn modelId="{50426C84-09E7-47F1-89BD-76A99C8B54FB}" type="presParOf" srcId="{1DBE47E5-7FF8-41E4-A3E7-6C2418AF85B9}" destId="{B7CF50B7-D861-42B5-B947-3AC2B0C06AC5}" srcOrd="2" destOrd="0" presId="urn:microsoft.com/office/officeart/2018/5/layout/IconLeafLabelList"/>
    <dgm:cxn modelId="{06E0EB7A-0A09-4156-B0B1-7C003FC09A96}" type="presParOf" srcId="{1DBE47E5-7FF8-41E4-A3E7-6C2418AF85B9}" destId="{1FAE8B99-EA14-438F-9ABB-6BA49A3FA693}" srcOrd="3" destOrd="0" presId="urn:microsoft.com/office/officeart/2018/5/layout/IconLeafLabelList"/>
    <dgm:cxn modelId="{03BC8EFD-D7E9-4B41-8DCA-3DE4F14A65D0}" type="presParOf" srcId="{4904C95F-0DD3-4F7B-AF1C-4D96DACE74E1}" destId="{8DB4F497-DE31-4613-BD31-A12D8E5C78BB}" srcOrd="3" destOrd="0" presId="urn:microsoft.com/office/officeart/2018/5/layout/IconLeafLabelList"/>
    <dgm:cxn modelId="{3A425C4D-B457-4450-872F-A3718DEB8774}" type="presParOf" srcId="{4904C95F-0DD3-4F7B-AF1C-4D96DACE74E1}" destId="{634EBA46-8284-4FD2-B99C-04B2EF41A662}" srcOrd="4" destOrd="0" presId="urn:microsoft.com/office/officeart/2018/5/layout/IconLeafLabelList"/>
    <dgm:cxn modelId="{0958AAAE-A099-4DB4-9F96-EC76A4293F19}" type="presParOf" srcId="{634EBA46-8284-4FD2-B99C-04B2EF41A662}" destId="{D3F7677F-892E-4474-A69D-B072387AEE4E}" srcOrd="0" destOrd="0" presId="urn:microsoft.com/office/officeart/2018/5/layout/IconLeafLabelList"/>
    <dgm:cxn modelId="{5942185E-E0F1-4997-A381-652D3CED4001}" type="presParOf" srcId="{634EBA46-8284-4FD2-B99C-04B2EF41A662}" destId="{63E0A211-8D9A-4055-9F4A-E1648D15313D}" srcOrd="1" destOrd="0" presId="urn:microsoft.com/office/officeart/2018/5/layout/IconLeafLabelList"/>
    <dgm:cxn modelId="{9A04D052-680D-4895-9B7B-9D82AF695626}" type="presParOf" srcId="{634EBA46-8284-4FD2-B99C-04B2EF41A662}" destId="{28982BD6-D8AE-4600-BE8F-3FEDC8C91507}" srcOrd="2" destOrd="0" presId="urn:microsoft.com/office/officeart/2018/5/layout/IconLeafLabelList"/>
    <dgm:cxn modelId="{7C86631D-70F5-4DE9-919D-062F9CE3A7CB}" type="presParOf" srcId="{634EBA46-8284-4FD2-B99C-04B2EF41A662}" destId="{5CE8F2D8-D322-419C-A41D-2579F27B62B7}"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E7EA91-C837-4342-9639-ECEB347F6A44}"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9E299F4E-7440-4337-AD28-D98C27F5788B}">
      <dgm:prSet/>
      <dgm:spPr/>
      <dgm:t>
        <a:bodyPr/>
        <a:lstStyle/>
        <a:p>
          <a:r>
            <a:rPr lang="en-GB"/>
            <a:t>BMW I Ventures strategy lacks the edge because, internally, BMW deals with issues common in the luxury electric automobile market. The high price of research and producing luxury electric cars diminishes the level of flexibility in price setting (Financial Times 2024). </a:t>
          </a:r>
          <a:endParaRPr lang="en-US"/>
        </a:p>
      </dgm:t>
    </dgm:pt>
    <dgm:pt modelId="{DB10C258-C736-400D-B3B6-E3BC959B8410}" type="parTrans" cxnId="{08A56B48-82AA-4B71-9448-6C6555047B32}">
      <dgm:prSet/>
      <dgm:spPr/>
      <dgm:t>
        <a:bodyPr/>
        <a:lstStyle/>
        <a:p>
          <a:endParaRPr lang="en-US"/>
        </a:p>
      </dgm:t>
    </dgm:pt>
    <dgm:pt modelId="{F43EF0BA-BFFA-42FB-A847-EC953B0E19D8}" type="sibTrans" cxnId="{08A56B48-82AA-4B71-9448-6C6555047B32}">
      <dgm:prSet/>
      <dgm:spPr/>
      <dgm:t>
        <a:bodyPr/>
        <a:lstStyle/>
        <a:p>
          <a:endParaRPr lang="en-US"/>
        </a:p>
      </dgm:t>
    </dgm:pt>
    <dgm:pt modelId="{3C682F84-ADD0-4C64-9380-6FCD9E718E9F}">
      <dgm:prSet/>
      <dgm:spPr/>
      <dgm:t>
        <a:bodyPr/>
        <a:lstStyle/>
        <a:p>
          <a:r>
            <a:rPr lang="en-GB"/>
            <a:t>Not having the advantage of higher-income economies limits the customer base to those at the lower end. Restricted supply chains and a shortage of semiconductors have increased the overall costs (IEA 2024). </a:t>
          </a:r>
          <a:endParaRPr lang="en-US"/>
        </a:p>
      </dgm:t>
    </dgm:pt>
    <dgm:pt modelId="{E4E3FEE0-AC21-43CC-8690-289E002E833E}" type="parTrans" cxnId="{7E52F936-F7BD-489E-9945-56AA74384737}">
      <dgm:prSet/>
      <dgm:spPr/>
      <dgm:t>
        <a:bodyPr/>
        <a:lstStyle/>
        <a:p>
          <a:endParaRPr lang="en-US"/>
        </a:p>
      </dgm:t>
    </dgm:pt>
    <dgm:pt modelId="{915E41E0-5ACE-425D-8583-0F703B3A5A66}" type="sibTrans" cxnId="{7E52F936-F7BD-489E-9945-56AA74384737}">
      <dgm:prSet/>
      <dgm:spPr/>
      <dgm:t>
        <a:bodyPr/>
        <a:lstStyle/>
        <a:p>
          <a:endParaRPr lang="en-US"/>
        </a:p>
      </dgm:t>
    </dgm:pt>
    <dgm:pt modelId="{26802A61-C26C-46F8-AEC4-348047D9BC36}">
      <dgm:prSet/>
      <dgm:spPr/>
      <dgm:t>
        <a:bodyPr/>
        <a:lstStyle/>
        <a:p>
          <a:r>
            <a:rPr lang="en-GB"/>
            <a:t>Brand integrity suffers because of the absence of constant quality across the global production facilities, which is a persistent issue (BMW Group 2024).</a:t>
          </a:r>
          <a:endParaRPr lang="en-US"/>
        </a:p>
      </dgm:t>
    </dgm:pt>
    <dgm:pt modelId="{E4F35D96-F715-483E-973A-D744B1A35FAD}" type="parTrans" cxnId="{8E3E70C5-D342-4598-9567-0CA82541C411}">
      <dgm:prSet/>
      <dgm:spPr/>
      <dgm:t>
        <a:bodyPr/>
        <a:lstStyle/>
        <a:p>
          <a:endParaRPr lang="en-US"/>
        </a:p>
      </dgm:t>
    </dgm:pt>
    <dgm:pt modelId="{A26C1A7B-636B-4594-8464-871BE3677E86}" type="sibTrans" cxnId="{8E3E70C5-D342-4598-9567-0CA82541C411}">
      <dgm:prSet/>
      <dgm:spPr/>
      <dgm:t>
        <a:bodyPr/>
        <a:lstStyle/>
        <a:p>
          <a:endParaRPr lang="en-US"/>
        </a:p>
      </dgm:t>
    </dgm:pt>
    <dgm:pt modelId="{70304363-9AE4-4392-B2C5-2BF670ECABC1}" type="pres">
      <dgm:prSet presAssocID="{DEE7EA91-C837-4342-9639-ECEB347F6A44}" presName="root" presStyleCnt="0">
        <dgm:presLayoutVars>
          <dgm:dir/>
          <dgm:resizeHandles val="exact"/>
        </dgm:presLayoutVars>
      </dgm:prSet>
      <dgm:spPr/>
    </dgm:pt>
    <dgm:pt modelId="{8552E73C-5A85-4696-96D2-794E7AC91EEA}" type="pres">
      <dgm:prSet presAssocID="{9E299F4E-7440-4337-AD28-D98C27F5788B}" presName="compNode" presStyleCnt="0"/>
      <dgm:spPr/>
    </dgm:pt>
    <dgm:pt modelId="{964CFB12-8D94-44BF-BFEB-104B25F48FF6}" type="pres">
      <dgm:prSet presAssocID="{9E299F4E-7440-4337-AD28-D98C27F5788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lectric Car"/>
        </a:ext>
      </dgm:extLst>
    </dgm:pt>
    <dgm:pt modelId="{2356BE6C-379A-474E-98F0-30C2D40D8832}" type="pres">
      <dgm:prSet presAssocID="{9E299F4E-7440-4337-AD28-D98C27F5788B}" presName="spaceRect" presStyleCnt="0"/>
      <dgm:spPr/>
    </dgm:pt>
    <dgm:pt modelId="{61C22DE8-D3F8-4CA7-9B64-5958E44DE321}" type="pres">
      <dgm:prSet presAssocID="{9E299F4E-7440-4337-AD28-D98C27F5788B}" presName="textRect" presStyleLbl="revTx" presStyleIdx="0" presStyleCnt="3">
        <dgm:presLayoutVars>
          <dgm:chMax val="1"/>
          <dgm:chPref val="1"/>
        </dgm:presLayoutVars>
      </dgm:prSet>
      <dgm:spPr/>
    </dgm:pt>
    <dgm:pt modelId="{62382A24-F54D-41AF-90E4-9C7BB9507F81}" type="pres">
      <dgm:prSet presAssocID="{F43EF0BA-BFFA-42FB-A847-EC953B0E19D8}" presName="sibTrans" presStyleCnt="0"/>
      <dgm:spPr/>
    </dgm:pt>
    <dgm:pt modelId="{2879D44A-A426-4C6D-B829-B7DB66EC271A}" type="pres">
      <dgm:prSet presAssocID="{3C682F84-ADD0-4C64-9380-6FCD9E718E9F}" presName="compNode" presStyleCnt="0"/>
      <dgm:spPr/>
    </dgm:pt>
    <dgm:pt modelId="{6A736DB0-6F02-4035-8330-BFBEA8200735}" type="pres">
      <dgm:prSet presAssocID="{3C682F84-ADD0-4C64-9380-6FCD9E718E9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AC9D9319-7115-44A4-BE7F-3AC3DB2FE8D0}" type="pres">
      <dgm:prSet presAssocID="{3C682F84-ADD0-4C64-9380-6FCD9E718E9F}" presName="spaceRect" presStyleCnt="0"/>
      <dgm:spPr/>
    </dgm:pt>
    <dgm:pt modelId="{07E13A22-B409-4AFD-BFDC-39200ACE4150}" type="pres">
      <dgm:prSet presAssocID="{3C682F84-ADD0-4C64-9380-6FCD9E718E9F}" presName="textRect" presStyleLbl="revTx" presStyleIdx="1" presStyleCnt="3">
        <dgm:presLayoutVars>
          <dgm:chMax val="1"/>
          <dgm:chPref val="1"/>
        </dgm:presLayoutVars>
      </dgm:prSet>
      <dgm:spPr/>
    </dgm:pt>
    <dgm:pt modelId="{FC03CC64-C882-401F-B905-0C527C2C5C95}" type="pres">
      <dgm:prSet presAssocID="{915E41E0-5ACE-425D-8583-0F703B3A5A66}" presName="sibTrans" presStyleCnt="0"/>
      <dgm:spPr/>
    </dgm:pt>
    <dgm:pt modelId="{0942E4D0-C467-4BF1-A938-5792A0955C39}" type="pres">
      <dgm:prSet presAssocID="{26802A61-C26C-46F8-AEC4-348047D9BC36}" presName="compNode" presStyleCnt="0"/>
      <dgm:spPr/>
    </dgm:pt>
    <dgm:pt modelId="{7DFF6937-43B4-4200-909D-9DCFE756A5F7}" type="pres">
      <dgm:prSet presAssocID="{26802A61-C26C-46F8-AEC4-348047D9BC3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ooter"/>
        </a:ext>
      </dgm:extLst>
    </dgm:pt>
    <dgm:pt modelId="{F8FEE616-3C1A-4B6E-A406-0743A5CFA7AD}" type="pres">
      <dgm:prSet presAssocID="{26802A61-C26C-46F8-AEC4-348047D9BC36}" presName="spaceRect" presStyleCnt="0"/>
      <dgm:spPr/>
    </dgm:pt>
    <dgm:pt modelId="{317A767F-9820-407D-8FBC-78D31A8C6CF7}" type="pres">
      <dgm:prSet presAssocID="{26802A61-C26C-46F8-AEC4-348047D9BC36}" presName="textRect" presStyleLbl="revTx" presStyleIdx="2" presStyleCnt="3">
        <dgm:presLayoutVars>
          <dgm:chMax val="1"/>
          <dgm:chPref val="1"/>
        </dgm:presLayoutVars>
      </dgm:prSet>
      <dgm:spPr/>
    </dgm:pt>
  </dgm:ptLst>
  <dgm:cxnLst>
    <dgm:cxn modelId="{7E52F936-F7BD-489E-9945-56AA74384737}" srcId="{DEE7EA91-C837-4342-9639-ECEB347F6A44}" destId="{3C682F84-ADD0-4C64-9380-6FCD9E718E9F}" srcOrd="1" destOrd="0" parTransId="{E4E3FEE0-AC21-43CC-8690-289E002E833E}" sibTransId="{915E41E0-5ACE-425D-8583-0F703B3A5A66}"/>
    <dgm:cxn modelId="{B1947060-8B69-4E65-9122-13ECA8AEB893}" type="presOf" srcId="{9E299F4E-7440-4337-AD28-D98C27F5788B}" destId="{61C22DE8-D3F8-4CA7-9B64-5958E44DE321}" srcOrd="0" destOrd="0" presId="urn:microsoft.com/office/officeart/2018/2/layout/IconLabelList"/>
    <dgm:cxn modelId="{08A56B48-82AA-4B71-9448-6C6555047B32}" srcId="{DEE7EA91-C837-4342-9639-ECEB347F6A44}" destId="{9E299F4E-7440-4337-AD28-D98C27F5788B}" srcOrd="0" destOrd="0" parTransId="{DB10C258-C736-400D-B3B6-E3BC959B8410}" sibTransId="{F43EF0BA-BFFA-42FB-A847-EC953B0E19D8}"/>
    <dgm:cxn modelId="{9EB7416A-9CF1-44FE-9D9D-A2698A63DF38}" type="presOf" srcId="{3C682F84-ADD0-4C64-9380-6FCD9E718E9F}" destId="{07E13A22-B409-4AFD-BFDC-39200ACE4150}" srcOrd="0" destOrd="0" presId="urn:microsoft.com/office/officeart/2018/2/layout/IconLabelList"/>
    <dgm:cxn modelId="{2DB35083-3045-439B-963F-D82C5BC34941}" type="presOf" srcId="{26802A61-C26C-46F8-AEC4-348047D9BC36}" destId="{317A767F-9820-407D-8FBC-78D31A8C6CF7}" srcOrd="0" destOrd="0" presId="urn:microsoft.com/office/officeart/2018/2/layout/IconLabelList"/>
    <dgm:cxn modelId="{8E3E70C5-D342-4598-9567-0CA82541C411}" srcId="{DEE7EA91-C837-4342-9639-ECEB347F6A44}" destId="{26802A61-C26C-46F8-AEC4-348047D9BC36}" srcOrd="2" destOrd="0" parTransId="{E4F35D96-F715-483E-973A-D744B1A35FAD}" sibTransId="{A26C1A7B-636B-4594-8464-871BE3677E86}"/>
    <dgm:cxn modelId="{DC7C38E8-0755-4E50-BDD9-04AF879A3C09}" type="presOf" srcId="{DEE7EA91-C837-4342-9639-ECEB347F6A44}" destId="{70304363-9AE4-4392-B2C5-2BF670ECABC1}" srcOrd="0" destOrd="0" presId="urn:microsoft.com/office/officeart/2018/2/layout/IconLabelList"/>
    <dgm:cxn modelId="{6071214B-1B2D-4F83-B3F3-DB18C1381A33}" type="presParOf" srcId="{70304363-9AE4-4392-B2C5-2BF670ECABC1}" destId="{8552E73C-5A85-4696-96D2-794E7AC91EEA}" srcOrd="0" destOrd="0" presId="urn:microsoft.com/office/officeart/2018/2/layout/IconLabelList"/>
    <dgm:cxn modelId="{900163A6-31CD-429C-B37F-79F6EB2B4928}" type="presParOf" srcId="{8552E73C-5A85-4696-96D2-794E7AC91EEA}" destId="{964CFB12-8D94-44BF-BFEB-104B25F48FF6}" srcOrd="0" destOrd="0" presId="urn:microsoft.com/office/officeart/2018/2/layout/IconLabelList"/>
    <dgm:cxn modelId="{A2F4C63C-D13D-4F5D-B4F2-5790576ACAB5}" type="presParOf" srcId="{8552E73C-5A85-4696-96D2-794E7AC91EEA}" destId="{2356BE6C-379A-474E-98F0-30C2D40D8832}" srcOrd="1" destOrd="0" presId="urn:microsoft.com/office/officeart/2018/2/layout/IconLabelList"/>
    <dgm:cxn modelId="{E5FD77BC-5039-4EA7-8F6C-AFE7D57B0D66}" type="presParOf" srcId="{8552E73C-5A85-4696-96D2-794E7AC91EEA}" destId="{61C22DE8-D3F8-4CA7-9B64-5958E44DE321}" srcOrd="2" destOrd="0" presId="urn:microsoft.com/office/officeart/2018/2/layout/IconLabelList"/>
    <dgm:cxn modelId="{24ED4418-8375-4840-917B-972AD08B484B}" type="presParOf" srcId="{70304363-9AE4-4392-B2C5-2BF670ECABC1}" destId="{62382A24-F54D-41AF-90E4-9C7BB9507F81}" srcOrd="1" destOrd="0" presId="urn:microsoft.com/office/officeart/2018/2/layout/IconLabelList"/>
    <dgm:cxn modelId="{09F0AACA-8EF7-499D-919B-3DBF48139CA7}" type="presParOf" srcId="{70304363-9AE4-4392-B2C5-2BF670ECABC1}" destId="{2879D44A-A426-4C6D-B829-B7DB66EC271A}" srcOrd="2" destOrd="0" presId="urn:microsoft.com/office/officeart/2018/2/layout/IconLabelList"/>
    <dgm:cxn modelId="{7B288A31-2D34-44EA-B91C-CFCA628257CD}" type="presParOf" srcId="{2879D44A-A426-4C6D-B829-B7DB66EC271A}" destId="{6A736DB0-6F02-4035-8330-BFBEA8200735}" srcOrd="0" destOrd="0" presId="urn:microsoft.com/office/officeart/2018/2/layout/IconLabelList"/>
    <dgm:cxn modelId="{8710A271-E80D-4BA9-8C08-5315679E87E7}" type="presParOf" srcId="{2879D44A-A426-4C6D-B829-B7DB66EC271A}" destId="{AC9D9319-7115-44A4-BE7F-3AC3DB2FE8D0}" srcOrd="1" destOrd="0" presId="urn:microsoft.com/office/officeart/2018/2/layout/IconLabelList"/>
    <dgm:cxn modelId="{95D0CC2D-33A8-4DF9-B28B-BC0C2F4EE08A}" type="presParOf" srcId="{2879D44A-A426-4C6D-B829-B7DB66EC271A}" destId="{07E13A22-B409-4AFD-BFDC-39200ACE4150}" srcOrd="2" destOrd="0" presId="urn:microsoft.com/office/officeart/2018/2/layout/IconLabelList"/>
    <dgm:cxn modelId="{730A14FD-AFF6-458E-97F8-3CEF8EBA0DF4}" type="presParOf" srcId="{70304363-9AE4-4392-B2C5-2BF670ECABC1}" destId="{FC03CC64-C882-401F-B905-0C527C2C5C95}" srcOrd="3" destOrd="0" presId="urn:microsoft.com/office/officeart/2018/2/layout/IconLabelList"/>
    <dgm:cxn modelId="{B875BB4E-F039-4A8C-96B0-E4EE8976C778}" type="presParOf" srcId="{70304363-9AE4-4392-B2C5-2BF670ECABC1}" destId="{0942E4D0-C467-4BF1-A938-5792A0955C39}" srcOrd="4" destOrd="0" presId="urn:microsoft.com/office/officeart/2018/2/layout/IconLabelList"/>
    <dgm:cxn modelId="{730CBEC3-AFAB-4506-BA42-45042D10364E}" type="presParOf" srcId="{0942E4D0-C467-4BF1-A938-5792A0955C39}" destId="{7DFF6937-43B4-4200-909D-9DCFE756A5F7}" srcOrd="0" destOrd="0" presId="urn:microsoft.com/office/officeart/2018/2/layout/IconLabelList"/>
    <dgm:cxn modelId="{D53C53EF-3876-4D4B-8250-0EA45E6D44E4}" type="presParOf" srcId="{0942E4D0-C467-4BF1-A938-5792A0955C39}" destId="{F8FEE616-3C1A-4B6E-A406-0743A5CFA7AD}" srcOrd="1" destOrd="0" presId="urn:microsoft.com/office/officeart/2018/2/layout/IconLabelList"/>
    <dgm:cxn modelId="{FB2CEB90-51FB-4E61-A19F-C01FFB0F6A7C}" type="presParOf" srcId="{0942E4D0-C467-4BF1-A938-5792A0955C39}" destId="{317A767F-9820-407D-8FBC-78D31A8C6CF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072BF1B-D70C-4ECC-8045-00AC5D25114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ECFAC2A-3EC1-4138-90BE-325DB1575F3D}">
      <dgm:prSet/>
      <dgm:spPr/>
      <dgm:t>
        <a:bodyPr/>
        <a:lstStyle/>
        <a:p>
          <a:r>
            <a:rPr lang="en-GB"/>
            <a:t>BMW is able to adjust to shifting international circumstances. The promising developing and newly industrialised countries wish to decrease greenhouse gas emissions and novel green policies create new advantages for the expansion of green mobility (IEA, 2024). </a:t>
          </a:r>
          <a:endParaRPr lang="en-US"/>
        </a:p>
      </dgm:t>
    </dgm:pt>
    <dgm:pt modelId="{736FC968-0A06-4920-96BC-85DA7182EACA}" type="parTrans" cxnId="{E91BFF25-3DC3-49C0-92E4-97BEC406F201}">
      <dgm:prSet/>
      <dgm:spPr/>
      <dgm:t>
        <a:bodyPr/>
        <a:lstStyle/>
        <a:p>
          <a:endParaRPr lang="en-US"/>
        </a:p>
      </dgm:t>
    </dgm:pt>
    <dgm:pt modelId="{AF6DB4DC-F9FD-46DC-B4CD-9FF4E3403A91}" type="sibTrans" cxnId="{E91BFF25-3DC3-49C0-92E4-97BEC406F201}">
      <dgm:prSet/>
      <dgm:spPr/>
      <dgm:t>
        <a:bodyPr/>
        <a:lstStyle/>
        <a:p>
          <a:endParaRPr lang="en-US"/>
        </a:p>
      </dgm:t>
    </dgm:pt>
    <dgm:pt modelId="{A8B22869-1220-4A17-9CC8-7CEE3E628311}">
      <dgm:prSet/>
      <dgm:spPr/>
      <dgm:t>
        <a:bodyPr/>
        <a:lstStyle/>
        <a:p>
          <a:r>
            <a:rPr lang="en-GB"/>
            <a:t>The middle class of China, India and the Middle East will drive the demand for premium cars (Statista, 2024). Joint efforts in AI and smart vehicles will speed up self-driving technology (BMW Group, 2024). </a:t>
          </a:r>
          <a:endParaRPr lang="en-US"/>
        </a:p>
      </dgm:t>
    </dgm:pt>
    <dgm:pt modelId="{BFECDF19-DF76-48D3-B75B-77748CE25C2D}" type="parTrans" cxnId="{E4EE6508-CE43-4752-AD6D-EDA5D695EB41}">
      <dgm:prSet/>
      <dgm:spPr/>
      <dgm:t>
        <a:bodyPr/>
        <a:lstStyle/>
        <a:p>
          <a:endParaRPr lang="en-US"/>
        </a:p>
      </dgm:t>
    </dgm:pt>
    <dgm:pt modelId="{96B0B1E3-5FCF-4B7D-B255-621562A47A43}" type="sibTrans" cxnId="{E4EE6508-CE43-4752-AD6D-EDA5D695EB41}">
      <dgm:prSet/>
      <dgm:spPr/>
      <dgm:t>
        <a:bodyPr/>
        <a:lstStyle/>
        <a:p>
          <a:endParaRPr lang="en-US"/>
        </a:p>
      </dgm:t>
    </dgm:pt>
    <dgm:pt modelId="{89B4EF6E-BAC9-4E6A-8058-F476FC64D9E8}">
      <dgm:prSet/>
      <dgm:spPr/>
      <dgm:t>
        <a:bodyPr/>
        <a:lstStyle/>
        <a:p>
          <a:r>
            <a:rPr lang="en-GB"/>
            <a:t>Continuous focus on reconciliation and green materials will enhance BMW’s profit while improving the perception of the company’s commitment to sustainability (Kotler and Keller, 2022).</a:t>
          </a:r>
          <a:endParaRPr lang="en-US"/>
        </a:p>
      </dgm:t>
    </dgm:pt>
    <dgm:pt modelId="{9BD16B00-503C-41E7-A82E-9DD62C14D350}" type="parTrans" cxnId="{CF76510A-0D16-43B4-B00A-55336729A6C3}">
      <dgm:prSet/>
      <dgm:spPr/>
      <dgm:t>
        <a:bodyPr/>
        <a:lstStyle/>
        <a:p>
          <a:endParaRPr lang="en-US"/>
        </a:p>
      </dgm:t>
    </dgm:pt>
    <dgm:pt modelId="{CB14FBB3-05CB-46A6-9D1D-9A670CB775FF}" type="sibTrans" cxnId="{CF76510A-0D16-43B4-B00A-55336729A6C3}">
      <dgm:prSet/>
      <dgm:spPr/>
      <dgm:t>
        <a:bodyPr/>
        <a:lstStyle/>
        <a:p>
          <a:endParaRPr lang="en-US"/>
        </a:p>
      </dgm:t>
    </dgm:pt>
    <dgm:pt modelId="{AF2CEEE1-9BD8-4522-BBA5-C1BB5A505E0D}" type="pres">
      <dgm:prSet presAssocID="{D072BF1B-D70C-4ECC-8045-00AC5D251141}" presName="linear" presStyleCnt="0">
        <dgm:presLayoutVars>
          <dgm:animLvl val="lvl"/>
          <dgm:resizeHandles val="exact"/>
        </dgm:presLayoutVars>
      </dgm:prSet>
      <dgm:spPr/>
    </dgm:pt>
    <dgm:pt modelId="{DD4FBA47-6293-4FED-B5FE-B50212F5AC7F}" type="pres">
      <dgm:prSet presAssocID="{CECFAC2A-3EC1-4138-90BE-325DB1575F3D}" presName="parentText" presStyleLbl="node1" presStyleIdx="0" presStyleCnt="3">
        <dgm:presLayoutVars>
          <dgm:chMax val="0"/>
          <dgm:bulletEnabled val="1"/>
        </dgm:presLayoutVars>
      </dgm:prSet>
      <dgm:spPr/>
    </dgm:pt>
    <dgm:pt modelId="{C318826C-C2C7-4366-81E7-75748D466094}" type="pres">
      <dgm:prSet presAssocID="{AF6DB4DC-F9FD-46DC-B4CD-9FF4E3403A91}" presName="spacer" presStyleCnt="0"/>
      <dgm:spPr/>
    </dgm:pt>
    <dgm:pt modelId="{3807F9C4-1156-42B1-92EB-0749A0249D94}" type="pres">
      <dgm:prSet presAssocID="{A8B22869-1220-4A17-9CC8-7CEE3E628311}" presName="parentText" presStyleLbl="node1" presStyleIdx="1" presStyleCnt="3">
        <dgm:presLayoutVars>
          <dgm:chMax val="0"/>
          <dgm:bulletEnabled val="1"/>
        </dgm:presLayoutVars>
      </dgm:prSet>
      <dgm:spPr/>
    </dgm:pt>
    <dgm:pt modelId="{A8C56E66-FB0F-4F8F-A8F5-4923F4A19990}" type="pres">
      <dgm:prSet presAssocID="{96B0B1E3-5FCF-4B7D-B255-621562A47A43}" presName="spacer" presStyleCnt="0"/>
      <dgm:spPr/>
    </dgm:pt>
    <dgm:pt modelId="{379487BB-7A8A-45D1-A658-1F9F1A7E5F99}" type="pres">
      <dgm:prSet presAssocID="{89B4EF6E-BAC9-4E6A-8058-F476FC64D9E8}" presName="parentText" presStyleLbl="node1" presStyleIdx="2" presStyleCnt="3">
        <dgm:presLayoutVars>
          <dgm:chMax val="0"/>
          <dgm:bulletEnabled val="1"/>
        </dgm:presLayoutVars>
      </dgm:prSet>
      <dgm:spPr/>
    </dgm:pt>
  </dgm:ptLst>
  <dgm:cxnLst>
    <dgm:cxn modelId="{E4EE6508-CE43-4752-AD6D-EDA5D695EB41}" srcId="{D072BF1B-D70C-4ECC-8045-00AC5D251141}" destId="{A8B22869-1220-4A17-9CC8-7CEE3E628311}" srcOrd="1" destOrd="0" parTransId="{BFECDF19-DF76-48D3-B75B-77748CE25C2D}" sibTransId="{96B0B1E3-5FCF-4B7D-B255-621562A47A43}"/>
    <dgm:cxn modelId="{CF76510A-0D16-43B4-B00A-55336729A6C3}" srcId="{D072BF1B-D70C-4ECC-8045-00AC5D251141}" destId="{89B4EF6E-BAC9-4E6A-8058-F476FC64D9E8}" srcOrd="2" destOrd="0" parTransId="{9BD16B00-503C-41E7-A82E-9DD62C14D350}" sibTransId="{CB14FBB3-05CB-46A6-9D1D-9A670CB775FF}"/>
    <dgm:cxn modelId="{66E7BC18-553F-4B74-BE84-7A0236382CA8}" type="presOf" srcId="{A8B22869-1220-4A17-9CC8-7CEE3E628311}" destId="{3807F9C4-1156-42B1-92EB-0749A0249D94}" srcOrd="0" destOrd="0" presId="urn:microsoft.com/office/officeart/2005/8/layout/vList2"/>
    <dgm:cxn modelId="{E91BFF25-3DC3-49C0-92E4-97BEC406F201}" srcId="{D072BF1B-D70C-4ECC-8045-00AC5D251141}" destId="{CECFAC2A-3EC1-4138-90BE-325DB1575F3D}" srcOrd="0" destOrd="0" parTransId="{736FC968-0A06-4920-96BC-85DA7182EACA}" sibTransId="{AF6DB4DC-F9FD-46DC-B4CD-9FF4E3403A91}"/>
    <dgm:cxn modelId="{9BDD6261-4B0F-47AA-86A5-B2460EA4C171}" type="presOf" srcId="{CECFAC2A-3EC1-4138-90BE-325DB1575F3D}" destId="{DD4FBA47-6293-4FED-B5FE-B50212F5AC7F}" srcOrd="0" destOrd="0" presId="urn:microsoft.com/office/officeart/2005/8/layout/vList2"/>
    <dgm:cxn modelId="{809769A2-7607-47B1-BF58-A8DBEBA1C286}" type="presOf" srcId="{D072BF1B-D70C-4ECC-8045-00AC5D251141}" destId="{AF2CEEE1-9BD8-4522-BBA5-C1BB5A505E0D}" srcOrd="0" destOrd="0" presId="urn:microsoft.com/office/officeart/2005/8/layout/vList2"/>
    <dgm:cxn modelId="{EC1C1BDF-9CA3-4B78-BBF2-0D00EE0ABFCF}" type="presOf" srcId="{89B4EF6E-BAC9-4E6A-8058-F476FC64D9E8}" destId="{379487BB-7A8A-45D1-A658-1F9F1A7E5F99}" srcOrd="0" destOrd="0" presId="urn:microsoft.com/office/officeart/2005/8/layout/vList2"/>
    <dgm:cxn modelId="{E1274A97-22F4-4F13-ADDA-A4C2A2E3071B}" type="presParOf" srcId="{AF2CEEE1-9BD8-4522-BBA5-C1BB5A505E0D}" destId="{DD4FBA47-6293-4FED-B5FE-B50212F5AC7F}" srcOrd="0" destOrd="0" presId="urn:microsoft.com/office/officeart/2005/8/layout/vList2"/>
    <dgm:cxn modelId="{3AC78AF9-96B0-4E4A-9D73-EB6EE345D2E7}" type="presParOf" srcId="{AF2CEEE1-9BD8-4522-BBA5-C1BB5A505E0D}" destId="{C318826C-C2C7-4366-81E7-75748D466094}" srcOrd="1" destOrd="0" presId="urn:microsoft.com/office/officeart/2005/8/layout/vList2"/>
    <dgm:cxn modelId="{268339A3-FC8C-4732-BDAA-5D2A24B72BFC}" type="presParOf" srcId="{AF2CEEE1-9BD8-4522-BBA5-C1BB5A505E0D}" destId="{3807F9C4-1156-42B1-92EB-0749A0249D94}" srcOrd="2" destOrd="0" presId="urn:microsoft.com/office/officeart/2005/8/layout/vList2"/>
    <dgm:cxn modelId="{7598617C-C4BE-4740-9D99-34E20CCD6B43}" type="presParOf" srcId="{AF2CEEE1-9BD8-4522-BBA5-C1BB5A505E0D}" destId="{A8C56E66-FB0F-4F8F-A8F5-4923F4A19990}" srcOrd="3" destOrd="0" presId="urn:microsoft.com/office/officeart/2005/8/layout/vList2"/>
    <dgm:cxn modelId="{888112AC-D400-41A5-A67A-4BD8864E14DB}" type="presParOf" srcId="{AF2CEEE1-9BD8-4522-BBA5-C1BB5A505E0D}" destId="{379487BB-7A8A-45D1-A658-1F9F1A7E5F9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537385A-FCB9-4CC3-9276-DC97F4EE1481}"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E6BA1C3-D377-492C-9D01-8BFCCEDF8983}">
      <dgm:prSet/>
      <dgm:spPr/>
      <dgm:t>
        <a:bodyPr/>
        <a:lstStyle/>
        <a:p>
          <a:pPr>
            <a:defRPr cap="all"/>
          </a:pPr>
          <a:r>
            <a:rPr lang="en-GB"/>
            <a:t>Competition and changes in technology remain the two major external threats. Rivals like Tesla, Mercedes-Benz, and Audi are increasing their electric vehicle offerings (Financial Times, 2024). </a:t>
          </a:r>
          <a:endParaRPr lang="en-US"/>
        </a:p>
      </dgm:t>
    </dgm:pt>
    <dgm:pt modelId="{D34F8CA4-1882-410C-946A-55ADA5F45253}" type="parTrans" cxnId="{8B328572-CBED-4174-A131-AA3428487A6D}">
      <dgm:prSet/>
      <dgm:spPr/>
      <dgm:t>
        <a:bodyPr/>
        <a:lstStyle/>
        <a:p>
          <a:endParaRPr lang="en-US"/>
        </a:p>
      </dgm:t>
    </dgm:pt>
    <dgm:pt modelId="{3ECF187C-841D-4946-8F38-262219D35719}" type="sibTrans" cxnId="{8B328572-CBED-4174-A131-AA3428487A6D}">
      <dgm:prSet/>
      <dgm:spPr/>
      <dgm:t>
        <a:bodyPr/>
        <a:lstStyle/>
        <a:p>
          <a:endParaRPr lang="en-US"/>
        </a:p>
      </dgm:t>
    </dgm:pt>
    <dgm:pt modelId="{2AFE8525-7810-4F83-BC58-D81386EF2894}">
      <dgm:prSet/>
      <dgm:spPr/>
      <dgm:t>
        <a:bodyPr/>
        <a:lstStyle/>
        <a:p>
          <a:pPr>
            <a:defRPr cap="all"/>
          </a:pPr>
          <a:r>
            <a:rPr lang="en-GB"/>
            <a:t>BMW is also feeling the impact of inflation, increasing costs of raw materials, trade tariffs, and tightening emission legislation (IEA, 2024). </a:t>
          </a:r>
          <a:endParaRPr lang="en-US"/>
        </a:p>
      </dgm:t>
    </dgm:pt>
    <dgm:pt modelId="{34E97A0A-F4CE-4C95-880D-6A033C6F34BF}" type="parTrans" cxnId="{6943C334-9842-4E48-A8D1-7118B1B063E5}">
      <dgm:prSet/>
      <dgm:spPr/>
      <dgm:t>
        <a:bodyPr/>
        <a:lstStyle/>
        <a:p>
          <a:endParaRPr lang="en-US"/>
        </a:p>
      </dgm:t>
    </dgm:pt>
    <dgm:pt modelId="{419B836B-D189-4115-9EF1-6575D7EDA1F5}" type="sibTrans" cxnId="{6943C334-9842-4E48-A8D1-7118B1B063E5}">
      <dgm:prSet/>
      <dgm:spPr/>
      <dgm:t>
        <a:bodyPr/>
        <a:lstStyle/>
        <a:p>
          <a:endParaRPr lang="en-US"/>
        </a:p>
      </dgm:t>
    </dgm:pt>
    <dgm:pt modelId="{32B75670-0D7E-46B8-89B0-457C7AE8DC0C}">
      <dgm:prSet/>
      <dgm:spPr/>
      <dgm:t>
        <a:bodyPr/>
        <a:lstStyle/>
        <a:p>
          <a:pPr>
            <a:defRPr cap="all"/>
          </a:pPr>
          <a:r>
            <a:rPr lang="en-GB"/>
            <a:t>The speed at which technology changes is swift, and failing to keep up will jeopardise a firm's level of market share and brand stature in the eyes of its consumers (Statista, 2024).</a:t>
          </a:r>
          <a:endParaRPr lang="en-US"/>
        </a:p>
      </dgm:t>
    </dgm:pt>
    <dgm:pt modelId="{DA4C1E3F-BA3B-4718-8E4B-985E4AF3EED0}" type="parTrans" cxnId="{D681B55E-D686-4419-AC60-63C6B6FF5A14}">
      <dgm:prSet/>
      <dgm:spPr/>
      <dgm:t>
        <a:bodyPr/>
        <a:lstStyle/>
        <a:p>
          <a:endParaRPr lang="en-US"/>
        </a:p>
      </dgm:t>
    </dgm:pt>
    <dgm:pt modelId="{63EF37E2-A863-4253-AED8-A7EFDFBF1691}" type="sibTrans" cxnId="{D681B55E-D686-4419-AC60-63C6B6FF5A14}">
      <dgm:prSet/>
      <dgm:spPr/>
      <dgm:t>
        <a:bodyPr/>
        <a:lstStyle/>
        <a:p>
          <a:endParaRPr lang="en-US"/>
        </a:p>
      </dgm:t>
    </dgm:pt>
    <dgm:pt modelId="{20718BC0-11A0-45B4-BB97-2B14780921E6}" type="pres">
      <dgm:prSet presAssocID="{6537385A-FCB9-4CC3-9276-DC97F4EE1481}" presName="root" presStyleCnt="0">
        <dgm:presLayoutVars>
          <dgm:dir/>
          <dgm:resizeHandles val="exact"/>
        </dgm:presLayoutVars>
      </dgm:prSet>
      <dgm:spPr/>
    </dgm:pt>
    <dgm:pt modelId="{4C9B0BAF-87A7-4F27-9285-7BAF02FD9E9B}" type="pres">
      <dgm:prSet presAssocID="{1E6BA1C3-D377-492C-9D01-8BFCCEDF8983}" presName="compNode" presStyleCnt="0"/>
      <dgm:spPr/>
    </dgm:pt>
    <dgm:pt modelId="{BE816107-F403-42D3-B089-B7C2ACF2BF3F}" type="pres">
      <dgm:prSet presAssocID="{1E6BA1C3-D377-492C-9D01-8BFCCEDF8983}" presName="iconBgRect" presStyleLbl="bgShp" presStyleIdx="0" presStyleCnt="3"/>
      <dgm:spPr>
        <a:prstGeom prst="round2DiagRect">
          <a:avLst>
            <a:gd name="adj1" fmla="val 29727"/>
            <a:gd name="adj2" fmla="val 0"/>
          </a:avLst>
        </a:prstGeom>
      </dgm:spPr>
    </dgm:pt>
    <dgm:pt modelId="{A2E6B191-A10A-4A29-A452-678631A2B96E}" type="pres">
      <dgm:prSet presAssocID="{1E6BA1C3-D377-492C-9D01-8BFCCEDF898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ooter"/>
        </a:ext>
      </dgm:extLst>
    </dgm:pt>
    <dgm:pt modelId="{15850B23-E15C-4F80-9961-DF416ABD6EDC}" type="pres">
      <dgm:prSet presAssocID="{1E6BA1C3-D377-492C-9D01-8BFCCEDF8983}" presName="spaceRect" presStyleCnt="0"/>
      <dgm:spPr/>
    </dgm:pt>
    <dgm:pt modelId="{7EFB60A8-7431-46CE-B15F-5DABFF90913B}" type="pres">
      <dgm:prSet presAssocID="{1E6BA1C3-D377-492C-9D01-8BFCCEDF8983}" presName="textRect" presStyleLbl="revTx" presStyleIdx="0" presStyleCnt="3">
        <dgm:presLayoutVars>
          <dgm:chMax val="1"/>
          <dgm:chPref val="1"/>
        </dgm:presLayoutVars>
      </dgm:prSet>
      <dgm:spPr/>
    </dgm:pt>
    <dgm:pt modelId="{63C863D5-81EA-4607-BDB6-BE135E7F5043}" type="pres">
      <dgm:prSet presAssocID="{3ECF187C-841D-4946-8F38-262219D35719}" presName="sibTrans" presStyleCnt="0"/>
      <dgm:spPr/>
    </dgm:pt>
    <dgm:pt modelId="{F0E49008-E1DB-4C16-AD39-865CAD36D684}" type="pres">
      <dgm:prSet presAssocID="{2AFE8525-7810-4F83-BC58-D81386EF2894}" presName="compNode" presStyleCnt="0"/>
      <dgm:spPr/>
    </dgm:pt>
    <dgm:pt modelId="{8A6FA754-AE6B-438E-A519-F0FD99471D22}" type="pres">
      <dgm:prSet presAssocID="{2AFE8525-7810-4F83-BC58-D81386EF2894}" presName="iconBgRect" presStyleLbl="bgShp" presStyleIdx="1" presStyleCnt="3"/>
      <dgm:spPr>
        <a:prstGeom prst="round2DiagRect">
          <a:avLst>
            <a:gd name="adj1" fmla="val 29727"/>
            <a:gd name="adj2" fmla="val 0"/>
          </a:avLst>
        </a:prstGeom>
      </dgm:spPr>
    </dgm:pt>
    <dgm:pt modelId="{7370F8A3-3ACC-4E1E-A261-95D6E06927DA}" type="pres">
      <dgm:prSet presAssocID="{2AFE8525-7810-4F83-BC58-D81386EF289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r"/>
        </a:ext>
      </dgm:extLst>
    </dgm:pt>
    <dgm:pt modelId="{217BCCFE-194E-487E-AF64-4AE9C4802BC1}" type="pres">
      <dgm:prSet presAssocID="{2AFE8525-7810-4F83-BC58-D81386EF2894}" presName="spaceRect" presStyleCnt="0"/>
      <dgm:spPr/>
    </dgm:pt>
    <dgm:pt modelId="{968CDEEC-C6A6-4B76-B346-69D43A1B6A1D}" type="pres">
      <dgm:prSet presAssocID="{2AFE8525-7810-4F83-BC58-D81386EF2894}" presName="textRect" presStyleLbl="revTx" presStyleIdx="1" presStyleCnt="3">
        <dgm:presLayoutVars>
          <dgm:chMax val="1"/>
          <dgm:chPref val="1"/>
        </dgm:presLayoutVars>
      </dgm:prSet>
      <dgm:spPr/>
    </dgm:pt>
    <dgm:pt modelId="{C683CC75-756D-48D4-85F8-31AE5F2939C4}" type="pres">
      <dgm:prSet presAssocID="{419B836B-D189-4115-9EF1-6575D7EDA1F5}" presName="sibTrans" presStyleCnt="0"/>
      <dgm:spPr/>
    </dgm:pt>
    <dgm:pt modelId="{F1B6E32A-3D74-4879-9F8A-0A33FEE49344}" type="pres">
      <dgm:prSet presAssocID="{32B75670-0D7E-46B8-89B0-457C7AE8DC0C}" presName="compNode" presStyleCnt="0"/>
      <dgm:spPr/>
    </dgm:pt>
    <dgm:pt modelId="{53BBCF59-8E64-4A8F-81E1-7A1174812D9D}" type="pres">
      <dgm:prSet presAssocID="{32B75670-0D7E-46B8-89B0-457C7AE8DC0C}" presName="iconBgRect" presStyleLbl="bgShp" presStyleIdx="2" presStyleCnt="3"/>
      <dgm:spPr>
        <a:prstGeom prst="round2DiagRect">
          <a:avLst>
            <a:gd name="adj1" fmla="val 29727"/>
            <a:gd name="adj2" fmla="val 0"/>
          </a:avLst>
        </a:prstGeom>
      </dgm:spPr>
    </dgm:pt>
    <dgm:pt modelId="{9442D227-3BD2-4BA7-91BA-ED33526A3FB3}" type="pres">
      <dgm:prSet presAssocID="{32B75670-0D7E-46B8-89B0-457C7AE8DC0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ximise"/>
        </a:ext>
      </dgm:extLst>
    </dgm:pt>
    <dgm:pt modelId="{E58152A1-0C30-4ACD-BE47-D19E52178CF5}" type="pres">
      <dgm:prSet presAssocID="{32B75670-0D7E-46B8-89B0-457C7AE8DC0C}" presName="spaceRect" presStyleCnt="0"/>
      <dgm:spPr/>
    </dgm:pt>
    <dgm:pt modelId="{425B4F19-C2BD-4391-9834-C2385A968E00}" type="pres">
      <dgm:prSet presAssocID="{32B75670-0D7E-46B8-89B0-457C7AE8DC0C}" presName="textRect" presStyleLbl="revTx" presStyleIdx="2" presStyleCnt="3">
        <dgm:presLayoutVars>
          <dgm:chMax val="1"/>
          <dgm:chPref val="1"/>
        </dgm:presLayoutVars>
      </dgm:prSet>
      <dgm:spPr/>
    </dgm:pt>
  </dgm:ptLst>
  <dgm:cxnLst>
    <dgm:cxn modelId="{6943C334-9842-4E48-A8D1-7118B1B063E5}" srcId="{6537385A-FCB9-4CC3-9276-DC97F4EE1481}" destId="{2AFE8525-7810-4F83-BC58-D81386EF2894}" srcOrd="1" destOrd="0" parTransId="{34E97A0A-F4CE-4C95-880D-6A033C6F34BF}" sibTransId="{419B836B-D189-4115-9EF1-6575D7EDA1F5}"/>
    <dgm:cxn modelId="{D681B55E-D686-4419-AC60-63C6B6FF5A14}" srcId="{6537385A-FCB9-4CC3-9276-DC97F4EE1481}" destId="{32B75670-0D7E-46B8-89B0-457C7AE8DC0C}" srcOrd="2" destOrd="0" parTransId="{DA4C1E3F-BA3B-4718-8E4B-985E4AF3EED0}" sibTransId="{63EF37E2-A863-4253-AED8-A7EFDFBF1691}"/>
    <dgm:cxn modelId="{DE17B150-8BE8-4FA6-A841-60189B26BC1D}" type="presOf" srcId="{6537385A-FCB9-4CC3-9276-DC97F4EE1481}" destId="{20718BC0-11A0-45B4-BB97-2B14780921E6}" srcOrd="0" destOrd="0" presId="urn:microsoft.com/office/officeart/2018/5/layout/IconLeafLabelList"/>
    <dgm:cxn modelId="{8B328572-CBED-4174-A131-AA3428487A6D}" srcId="{6537385A-FCB9-4CC3-9276-DC97F4EE1481}" destId="{1E6BA1C3-D377-492C-9D01-8BFCCEDF8983}" srcOrd="0" destOrd="0" parTransId="{D34F8CA4-1882-410C-946A-55ADA5F45253}" sibTransId="{3ECF187C-841D-4946-8F38-262219D35719}"/>
    <dgm:cxn modelId="{FA8B4677-33E1-4D01-8107-E163505AB900}" type="presOf" srcId="{1E6BA1C3-D377-492C-9D01-8BFCCEDF8983}" destId="{7EFB60A8-7431-46CE-B15F-5DABFF90913B}" srcOrd="0" destOrd="0" presId="urn:microsoft.com/office/officeart/2018/5/layout/IconLeafLabelList"/>
    <dgm:cxn modelId="{83934DB4-F761-4D47-BE0D-8EC39D3FF1B4}" type="presOf" srcId="{2AFE8525-7810-4F83-BC58-D81386EF2894}" destId="{968CDEEC-C6A6-4B76-B346-69D43A1B6A1D}" srcOrd="0" destOrd="0" presId="urn:microsoft.com/office/officeart/2018/5/layout/IconLeafLabelList"/>
    <dgm:cxn modelId="{3ED03DF1-5F41-4CFF-ACBC-37DDFA69D715}" type="presOf" srcId="{32B75670-0D7E-46B8-89B0-457C7AE8DC0C}" destId="{425B4F19-C2BD-4391-9834-C2385A968E00}" srcOrd="0" destOrd="0" presId="urn:microsoft.com/office/officeart/2018/5/layout/IconLeafLabelList"/>
    <dgm:cxn modelId="{4D109AA9-4243-4700-9800-9093EC813977}" type="presParOf" srcId="{20718BC0-11A0-45B4-BB97-2B14780921E6}" destId="{4C9B0BAF-87A7-4F27-9285-7BAF02FD9E9B}" srcOrd="0" destOrd="0" presId="urn:microsoft.com/office/officeart/2018/5/layout/IconLeafLabelList"/>
    <dgm:cxn modelId="{1A924E99-962A-4D15-BFFE-AA96EE9229FB}" type="presParOf" srcId="{4C9B0BAF-87A7-4F27-9285-7BAF02FD9E9B}" destId="{BE816107-F403-42D3-B089-B7C2ACF2BF3F}" srcOrd="0" destOrd="0" presId="urn:microsoft.com/office/officeart/2018/5/layout/IconLeafLabelList"/>
    <dgm:cxn modelId="{AF0B0FD8-30E1-498E-A7B0-A418089811E3}" type="presParOf" srcId="{4C9B0BAF-87A7-4F27-9285-7BAF02FD9E9B}" destId="{A2E6B191-A10A-4A29-A452-678631A2B96E}" srcOrd="1" destOrd="0" presId="urn:microsoft.com/office/officeart/2018/5/layout/IconLeafLabelList"/>
    <dgm:cxn modelId="{49D17890-1AE2-47D2-83D8-50813D15EAA4}" type="presParOf" srcId="{4C9B0BAF-87A7-4F27-9285-7BAF02FD9E9B}" destId="{15850B23-E15C-4F80-9961-DF416ABD6EDC}" srcOrd="2" destOrd="0" presId="urn:microsoft.com/office/officeart/2018/5/layout/IconLeafLabelList"/>
    <dgm:cxn modelId="{6F44D09E-9602-4C8A-87DB-73BDCC0D6F3A}" type="presParOf" srcId="{4C9B0BAF-87A7-4F27-9285-7BAF02FD9E9B}" destId="{7EFB60A8-7431-46CE-B15F-5DABFF90913B}" srcOrd="3" destOrd="0" presId="urn:microsoft.com/office/officeart/2018/5/layout/IconLeafLabelList"/>
    <dgm:cxn modelId="{48E8EC2B-A0FD-4D14-B54D-15DCB93700C0}" type="presParOf" srcId="{20718BC0-11A0-45B4-BB97-2B14780921E6}" destId="{63C863D5-81EA-4607-BDB6-BE135E7F5043}" srcOrd="1" destOrd="0" presId="urn:microsoft.com/office/officeart/2018/5/layout/IconLeafLabelList"/>
    <dgm:cxn modelId="{419791D8-BD43-4523-8137-CEC612BE8D8E}" type="presParOf" srcId="{20718BC0-11A0-45B4-BB97-2B14780921E6}" destId="{F0E49008-E1DB-4C16-AD39-865CAD36D684}" srcOrd="2" destOrd="0" presId="urn:microsoft.com/office/officeart/2018/5/layout/IconLeafLabelList"/>
    <dgm:cxn modelId="{6A11C956-9F4F-43A5-9BB4-DB072662D05F}" type="presParOf" srcId="{F0E49008-E1DB-4C16-AD39-865CAD36D684}" destId="{8A6FA754-AE6B-438E-A519-F0FD99471D22}" srcOrd="0" destOrd="0" presId="urn:microsoft.com/office/officeart/2018/5/layout/IconLeafLabelList"/>
    <dgm:cxn modelId="{3A80AE7B-A69A-4B64-926C-2B21548EB653}" type="presParOf" srcId="{F0E49008-E1DB-4C16-AD39-865CAD36D684}" destId="{7370F8A3-3ACC-4E1E-A261-95D6E06927DA}" srcOrd="1" destOrd="0" presId="urn:microsoft.com/office/officeart/2018/5/layout/IconLeafLabelList"/>
    <dgm:cxn modelId="{A6DA929F-FA1C-4B49-95CD-2C5F4B804FB7}" type="presParOf" srcId="{F0E49008-E1DB-4C16-AD39-865CAD36D684}" destId="{217BCCFE-194E-487E-AF64-4AE9C4802BC1}" srcOrd="2" destOrd="0" presId="urn:microsoft.com/office/officeart/2018/5/layout/IconLeafLabelList"/>
    <dgm:cxn modelId="{76FD1100-1247-4CBB-A568-44403763CFB9}" type="presParOf" srcId="{F0E49008-E1DB-4C16-AD39-865CAD36D684}" destId="{968CDEEC-C6A6-4B76-B346-69D43A1B6A1D}" srcOrd="3" destOrd="0" presId="urn:microsoft.com/office/officeart/2018/5/layout/IconLeafLabelList"/>
    <dgm:cxn modelId="{7620541B-8F12-4136-B1ED-7A6E950B1041}" type="presParOf" srcId="{20718BC0-11A0-45B4-BB97-2B14780921E6}" destId="{C683CC75-756D-48D4-85F8-31AE5F2939C4}" srcOrd="3" destOrd="0" presId="urn:microsoft.com/office/officeart/2018/5/layout/IconLeafLabelList"/>
    <dgm:cxn modelId="{8D7D51CF-DB4F-4EC7-AA8C-26B88E091AE8}" type="presParOf" srcId="{20718BC0-11A0-45B4-BB97-2B14780921E6}" destId="{F1B6E32A-3D74-4879-9F8A-0A33FEE49344}" srcOrd="4" destOrd="0" presId="urn:microsoft.com/office/officeart/2018/5/layout/IconLeafLabelList"/>
    <dgm:cxn modelId="{0257BD1E-B0F5-47DB-807F-83D44967B77E}" type="presParOf" srcId="{F1B6E32A-3D74-4879-9F8A-0A33FEE49344}" destId="{53BBCF59-8E64-4A8F-81E1-7A1174812D9D}" srcOrd="0" destOrd="0" presId="urn:microsoft.com/office/officeart/2018/5/layout/IconLeafLabelList"/>
    <dgm:cxn modelId="{EFA3C256-66FC-4BB0-A12B-30127AFB8B33}" type="presParOf" srcId="{F1B6E32A-3D74-4879-9F8A-0A33FEE49344}" destId="{9442D227-3BD2-4BA7-91BA-ED33526A3FB3}" srcOrd="1" destOrd="0" presId="urn:microsoft.com/office/officeart/2018/5/layout/IconLeafLabelList"/>
    <dgm:cxn modelId="{2C3EF651-5C58-4D32-8EE4-EAB98C6E2443}" type="presParOf" srcId="{F1B6E32A-3D74-4879-9F8A-0A33FEE49344}" destId="{E58152A1-0C30-4ACD-BE47-D19E52178CF5}" srcOrd="2" destOrd="0" presId="urn:microsoft.com/office/officeart/2018/5/layout/IconLeafLabelList"/>
    <dgm:cxn modelId="{F3ECD257-5057-49CC-83A1-BFA30D4E03F1}" type="presParOf" srcId="{F1B6E32A-3D74-4879-9F8A-0A33FEE49344}" destId="{425B4F19-C2BD-4391-9834-C2385A968E00}"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3771B57-3B28-479D-8076-A4ED3D4453C5}"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D0EE1EB4-DD01-4596-A692-56498AD19E26}">
      <dgm:prSet/>
      <dgm:spPr/>
      <dgm:t>
        <a:bodyPr/>
        <a:lstStyle/>
        <a:p>
          <a:r>
            <a:rPr lang="en-GB"/>
            <a:t>The policies that govern BMW tend to have a political dimension. BMW benefits from policies that promote a transition to zero-emission vehicles in the EU and the US (IEA, 2024). </a:t>
          </a:r>
          <a:endParaRPr lang="en-US"/>
        </a:p>
      </dgm:t>
    </dgm:pt>
    <dgm:pt modelId="{9D93D7CD-D759-476E-A8EB-45B11BD30465}" type="parTrans" cxnId="{376A4B2F-66AD-481D-B126-BC1257EFE75F}">
      <dgm:prSet/>
      <dgm:spPr/>
      <dgm:t>
        <a:bodyPr/>
        <a:lstStyle/>
        <a:p>
          <a:endParaRPr lang="en-US"/>
        </a:p>
      </dgm:t>
    </dgm:pt>
    <dgm:pt modelId="{54D75488-D361-4B22-BCF4-99E81ADB9842}" type="sibTrans" cxnId="{376A4B2F-66AD-481D-B126-BC1257EFE75F}">
      <dgm:prSet/>
      <dgm:spPr/>
      <dgm:t>
        <a:bodyPr/>
        <a:lstStyle/>
        <a:p>
          <a:endParaRPr lang="en-US"/>
        </a:p>
      </dgm:t>
    </dgm:pt>
    <dgm:pt modelId="{714FFB99-19AA-422F-8BFD-9AF2B39EEEE3}">
      <dgm:prSet/>
      <dgm:spPr/>
      <dgm:t>
        <a:bodyPr/>
        <a:lstStyle/>
        <a:p>
          <a:r>
            <a:rPr lang="en-GB"/>
            <a:t>BMW heavily invests in sustainable technologies to capture the value created from government subsidies (BMW Group, 2024).</a:t>
          </a:r>
          <a:endParaRPr lang="en-US"/>
        </a:p>
      </dgm:t>
    </dgm:pt>
    <dgm:pt modelId="{389464BC-181B-4A15-A44A-39EFC48EC4EC}" type="parTrans" cxnId="{34E088E6-437B-4C02-BC5B-110EBC5B84B0}">
      <dgm:prSet/>
      <dgm:spPr/>
      <dgm:t>
        <a:bodyPr/>
        <a:lstStyle/>
        <a:p>
          <a:endParaRPr lang="en-US"/>
        </a:p>
      </dgm:t>
    </dgm:pt>
    <dgm:pt modelId="{257306BB-F1D3-4131-B6DD-31799B344A23}" type="sibTrans" cxnId="{34E088E6-437B-4C02-BC5B-110EBC5B84B0}">
      <dgm:prSet/>
      <dgm:spPr/>
      <dgm:t>
        <a:bodyPr/>
        <a:lstStyle/>
        <a:p>
          <a:endParaRPr lang="en-US"/>
        </a:p>
      </dgm:t>
    </dgm:pt>
    <dgm:pt modelId="{8B9A43C4-326C-4BD4-A19D-8CD9745D39D1}">
      <dgm:prSet/>
      <dgm:spPr/>
      <dgm:t>
        <a:bodyPr/>
        <a:lstStyle/>
        <a:p>
          <a:r>
            <a:rPr lang="en-GB"/>
            <a:t>On the other hand, political trade tariffs that apply to the EU, UK, and China increase the cost of exports and, political instability in the region, particularly certain parts of Asia and Eastern Europe, hampers the sourcing of materials and overall logistics (Financial Times, 2024).</a:t>
          </a:r>
          <a:endParaRPr lang="en-US"/>
        </a:p>
      </dgm:t>
    </dgm:pt>
    <dgm:pt modelId="{F0CEF5F2-6678-4B8F-A12C-CBCE4D87B2B1}" type="parTrans" cxnId="{33365537-1B81-4712-B224-737F3F247B52}">
      <dgm:prSet/>
      <dgm:spPr/>
      <dgm:t>
        <a:bodyPr/>
        <a:lstStyle/>
        <a:p>
          <a:endParaRPr lang="en-US"/>
        </a:p>
      </dgm:t>
    </dgm:pt>
    <dgm:pt modelId="{D16B38CB-D0C7-4A17-B143-02FDA6FA2FDA}" type="sibTrans" cxnId="{33365537-1B81-4712-B224-737F3F247B52}">
      <dgm:prSet/>
      <dgm:spPr/>
      <dgm:t>
        <a:bodyPr/>
        <a:lstStyle/>
        <a:p>
          <a:endParaRPr lang="en-US"/>
        </a:p>
      </dgm:t>
    </dgm:pt>
    <dgm:pt modelId="{ACAECEBA-4E2B-450A-869A-432D5CBCC86D}" type="pres">
      <dgm:prSet presAssocID="{23771B57-3B28-479D-8076-A4ED3D4453C5}" presName="Name0" presStyleCnt="0">
        <dgm:presLayoutVars>
          <dgm:dir/>
          <dgm:resizeHandles val="exact"/>
        </dgm:presLayoutVars>
      </dgm:prSet>
      <dgm:spPr/>
    </dgm:pt>
    <dgm:pt modelId="{D4C66004-DDDD-48E7-B58D-5152015FC462}" type="pres">
      <dgm:prSet presAssocID="{D0EE1EB4-DD01-4596-A692-56498AD19E26}" presName="node" presStyleLbl="node1" presStyleIdx="0" presStyleCnt="3">
        <dgm:presLayoutVars>
          <dgm:bulletEnabled val="1"/>
        </dgm:presLayoutVars>
      </dgm:prSet>
      <dgm:spPr/>
    </dgm:pt>
    <dgm:pt modelId="{A6060946-B94D-495D-8C8F-66A594EF0FD5}" type="pres">
      <dgm:prSet presAssocID="{54D75488-D361-4B22-BCF4-99E81ADB9842}" presName="sibTrans" presStyleLbl="sibTrans2D1" presStyleIdx="0" presStyleCnt="2"/>
      <dgm:spPr/>
    </dgm:pt>
    <dgm:pt modelId="{79132537-A68D-44FF-965D-B42E5C5D77E2}" type="pres">
      <dgm:prSet presAssocID="{54D75488-D361-4B22-BCF4-99E81ADB9842}" presName="connectorText" presStyleLbl="sibTrans2D1" presStyleIdx="0" presStyleCnt="2"/>
      <dgm:spPr/>
    </dgm:pt>
    <dgm:pt modelId="{935385E5-8E5A-43D7-8695-DFA60FF46334}" type="pres">
      <dgm:prSet presAssocID="{714FFB99-19AA-422F-8BFD-9AF2B39EEEE3}" presName="node" presStyleLbl="node1" presStyleIdx="1" presStyleCnt="3">
        <dgm:presLayoutVars>
          <dgm:bulletEnabled val="1"/>
        </dgm:presLayoutVars>
      </dgm:prSet>
      <dgm:spPr/>
    </dgm:pt>
    <dgm:pt modelId="{11BF4C85-D9CC-4A78-B868-EE47D8D76422}" type="pres">
      <dgm:prSet presAssocID="{257306BB-F1D3-4131-B6DD-31799B344A23}" presName="sibTrans" presStyleLbl="sibTrans2D1" presStyleIdx="1" presStyleCnt="2"/>
      <dgm:spPr/>
    </dgm:pt>
    <dgm:pt modelId="{B5114650-E3C1-4CC2-BF09-8F709D134F97}" type="pres">
      <dgm:prSet presAssocID="{257306BB-F1D3-4131-B6DD-31799B344A23}" presName="connectorText" presStyleLbl="sibTrans2D1" presStyleIdx="1" presStyleCnt="2"/>
      <dgm:spPr/>
    </dgm:pt>
    <dgm:pt modelId="{D447E629-0E53-4FDD-8627-50464A44F33A}" type="pres">
      <dgm:prSet presAssocID="{8B9A43C4-326C-4BD4-A19D-8CD9745D39D1}" presName="node" presStyleLbl="node1" presStyleIdx="2" presStyleCnt="3">
        <dgm:presLayoutVars>
          <dgm:bulletEnabled val="1"/>
        </dgm:presLayoutVars>
      </dgm:prSet>
      <dgm:spPr/>
    </dgm:pt>
  </dgm:ptLst>
  <dgm:cxnLst>
    <dgm:cxn modelId="{9452B313-18B4-49FF-A376-D9034EE3AE0A}" type="presOf" srcId="{23771B57-3B28-479D-8076-A4ED3D4453C5}" destId="{ACAECEBA-4E2B-450A-869A-432D5CBCC86D}" srcOrd="0" destOrd="0" presId="urn:microsoft.com/office/officeart/2005/8/layout/process1"/>
    <dgm:cxn modelId="{EA217222-7B6B-4457-B671-40ED243F6667}" type="presOf" srcId="{714FFB99-19AA-422F-8BFD-9AF2B39EEEE3}" destId="{935385E5-8E5A-43D7-8695-DFA60FF46334}" srcOrd="0" destOrd="0" presId="urn:microsoft.com/office/officeart/2005/8/layout/process1"/>
    <dgm:cxn modelId="{376A4B2F-66AD-481D-B126-BC1257EFE75F}" srcId="{23771B57-3B28-479D-8076-A4ED3D4453C5}" destId="{D0EE1EB4-DD01-4596-A692-56498AD19E26}" srcOrd="0" destOrd="0" parTransId="{9D93D7CD-D759-476E-A8EB-45B11BD30465}" sibTransId="{54D75488-D361-4B22-BCF4-99E81ADB9842}"/>
    <dgm:cxn modelId="{33365537-1B81-4712-B224-737F3F247B52}" srcId="{23771B57-3B28-479D-8076-A4ED3D4453C5}" destId="{8B9A43C4-326C-4BD4-A19D-8CD9745D39D1}" srcOrd="2" destOrd="0" parTransId="{F0CEF5F2-6678-4B8F-A12C-CBCE4D87B2B1}" sibTransId="{D16B38CB-D0C7-4A17-B143-02FDA6FA2FDA}"/>
    <dgm:cxn modelId="{9418793D-D486-44DA-9683-07EA42910495}" type="presOf" srcId="{54D75488-D361-4B22-BCF4-99E81ADB9842}" destId="{A6060946-B94D-495D-8C8F-66A594EF0FD5}" srcOrd="0" destOrd="0" presId="urn:microsoft.com/office/officeart/2005/8/layout/process1"/>
    <dgm:cxn modelId="{4BC6E85F-7A68-4DF4-A060-EC7706ABC97E}" type="presOf" srcId="{257306BB-F1D3-4131-B6DD-31799B344A23}" destId="{B5114650-E3C1-4CC2-BF09-8F709D134F97}" srcOrd="1" destOrd="0" presId="urn:microsoft.com/office/officeart/2005/8/layout/process1"/>
    <dgm:cxn modelId="{A2962541-2F29-4193-BD73-9D001845FC30}" type="presOf" srcId="{8B9A43C4-326C-4BD4-A19D-8CD9745D39D1}" destId="{D447E629-0E53-4FDD-8627-50464A44F33A}" srcOrd="0" destOrd="0" presId="urn:microsoft.com/office/officeart/2005/8/layout/process1"/>
    <dgm:cxn modelId="{67015E41-F45D-449F-9F86-24F677530593}" type="presOf" srcId="{D0EE1EB4-DD01-4596-A692-56498AD19E26}" destId="{D4C66004-DDDD-48E7-B58D-5152015FC462}" srcOrd="0" destOrd="0" presId="urn:microsoft.com/office/officeart/2005/8/layout/process1"/>
    <dgm:cxn modelId="{1805F75A-1210-4D88-8EE4-244AB7E3F452}" type="presOf" srcId="{257306BB-F1D3-4131-B6DD-31799B344A23}" destId="{11BF4C85-D9CC-4A78-B868-EE47D8D76422}" srcOrd="0" destOrd="0" presId="urn:microsoft.com/office/officeart/2005/8/layout/process1"/>
    <dgm:cxn modelId="{26FA4FC3-9BD4-47B9-AAA1-9BE7CFF17524}" type="presOf" srcId="{54D75488-D361-4B22-BCF4-99E81ADB9842}" destId="{79132537-A68D-44FF-965D-B42E5C5D77E2}" srcOrd="1" destOrd="0" presId="urn:microsoft.com/office/officeart/2005/8/layout/process1"/>
    <dgm:cxn modelId="{34E088E6-437B-4C02-BC5B-110EBC5B84B0}" srcId="{23771B57-3B28-479D-8076-A4ED3D4453C5}" destId="{714FFB99-19AA-422F-8BFD-9AF2B39EEEE3}" srcOrd="1" destOrd="0" parTransId="{389464BC-181B-4A15-A44A-39EFC48EC4EC}" sibTransId="{257306BB-F1D3-4131-B6DD-31799B344A23}"/>
    <dgm:cxn modelId="{6CB6C017-CD49-435D-8DC2-5D3FE307D912}" type="presParOf" srcId="{ACAECEBA-4E2B-450A-869A-432D5CBCC86D}" destId="{D4C66004-DDDD-48E7-B58D-5152015FC462}" srcOrd="0" destOrd="0" presId="urn:microsoft.com/office/officeart/2005/8/layout/process1"/>
    <dgm:cxn modelId="{35021CCA-0F0D-4264-9953-75F5E96BF10C}" type="presParOf" srcId="{ACAECEBA-4E2B-450A-869A-432D5CBCC86D}" destId="{A6060946-B94D-495D-8C8F-66A594EF0FD5}" srcOrd="1" destOrd="0" presId="urn:microsoft.com/office/officeart/2005/8/layout/process1"/>
    <dgm:cxn modelId="{A19862D7-7763-446F-829C-28FD37187AC5}" type="presParOf" srcId="{A6060946-B94D-495D-8C8F-66A594EF0FD5}" destId="{79132537-A68D-44FF-965D-B42E5C5D77E2}" srcOrd="0" destOrd="0" presId="urn:microsoft.com/office/officeart/2005/8/layout/process1"/>
    <dgm:cxn modelId="{750478E1-2AE0-4709-9ADB-3FA8A0AE1C0E}" type="presParOf" srcId="{ACAECEBA-4E2B-450A-869A-432D5CBCC86D}" destId="{935385E5-8E5A-43D7-8695-DFA60FF46334}" srcOrd="2" destOrd="0" presId="urn:microsoft.com/office/officeart/2005/8/layout/process1"/>
    <dgm:cxn modelId="{C24C2667-A6F1-44F3-A52C-B1C28F7D799F}" type="presParOf" srcId="{ACAECEBA-4E2B-450A-869A-432D5CBCC86D}" destId="{11BF4C85-D9CC-4A78-B868-EE47D8D76422}" srcOrd="3" destOrd="0" presId="urn:microsoft.com/office/officeart/2005/8/layout/process1"/>
    <dgm:cxn modelId="{92ABE9A3-6520-470E-8F27-575A4001A5F9}" type="presParOf" srcId="{11BF4C85-D9CC-4A78-B868-EE47D8D76422}" destId="{B5114650-E3C1-4CC2-BF09-8F709D134F97}" srcOrd="0" destOrd="0" presId="urn:microsoft.com/office/officeart/2005/8/layout/process1"/>
    <dgm:cxn modelId="{6301F84A-80F9-4923-AB30-2E14ABC322E8}" type="presParOf" srcId="{ACAECEBA-4E2B-450A-869A-432D5CBCC86D}" destId="{D447E629-0E53-4FDD-8627-50464A44F33A}"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91ED4C6-521E-4114-B436-48775EC6200A}"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7DDA05AB-D2B9-4343-A5E6-8A168AA8E75B}">
      <dgm:prSet/>
      <dgm:spPr/>
      <dgm:t>
        <a:bodyPr/>
        <a:lstStyle/>
        <a:p>
          <a:r>
            <a:rPr lang="en-GB"/>
            <a:t>Demand in the Eurozone, along with global balances, shapes the performance of BMW. Inflation and increased interest rates tend to suppress spending by consumers (Statista, 2024).</a:t>
          </a:r>
          <a:endParaRPr lang="en-US"/>
        </a:p>
      </dgm:t>
    </dgm:pt>
    <dgm:pt modelId="{493729E3-FA1A-4AF4-821A-A9BA0BF36398}" type="parTrans" cxnId="{E621D5D4-7349-4E39-93FF-5028FF09C38E}">
      <dgm:prSet/>
      <dgm:spPr/>
      <dgm:t>
        <a:bodyPr/>
        <a:lstStyle/>
        <a:p>
          <a:endParaRPr lang="en-US"/>
        </a:p>
      </dgm:t>
    </dgm:pt>
    <dgm:pt modelId="{8A650A67-0E91-4FAA-935C-FCC5BAB13555}" type="sibTrans" cxnId="{E621D5D4-7349-4E39-93FF-5028FF09C38E}">
      <dgm:prSet/>
      <dgm:spPr/>
      <dgm:t>
        <a:bodyPr/>
        <a:lstStyle/>
        <a:p>
          <a:endParaRPr lang="en-US"/>
        </a:p>
      </dgm:t>
    </dgm:pt>
    <dgm:pt modelId="{FA0CCE9A-D939-4F75-B848-C6853B3E754E}">
      <dgm:prSet/>
      <dgm:spPr/>
      <dgm:t>
        <a:bodyPr/>
        <a:lstStyle/>
        <a:p>
          <a:r>
            <a:rPr lang="en-GB"/>
            <a:t>Export profits are negatively affected by depreciating the Eurozone currencies (Financial Times, 2024). </a:t>
          </a:r>
          <a:endParaRPr lang="en-US"/>
        </a:p>
      </dgm:t>
    </dgm:pt>
    <dgm:pt modelId="{070A2C23-3A9B-4997-AC15-464872CAFD75}" type="parTrans" cxnId="{8DE077DB-1E2D-4D5C-BD2B-723116EE5AFD}">
      <dgm:prSet/>
      <dgm:spPr/>
      <dgm:t>
        <a:bodyPr/>
        <a:lstStyle/>
        <a:p>
          <a:endParaRPr lang="en-US"/>
        </a:p>
      </dgm:t>
    </dgm:pt>
    <dgm:pt modelId="{24D8BF5C-9E45-4CF6-A7A7-22ACFE09EBAF}" type="sibTrans" cxnId="{8DE077DB-1E2D-4D5C-BD2B-723116EE5AFD}">
      <dgm:prSet/>
      <dgm:spPr/>
      <dgm:t>
        <a:bodyPr/>
        <a:lstStyle/>
        <a:p>
          <a:endParaRPr lang="en-US"/>
        </a:p>
      </dgm:t>
    </dgm:pt>
    <dgm:pt modelId="{DC495677-0B0D-4D01-B3CE-400199BE69E7}">
      <dgm:prSet/>
      <dgm:spPr/>
      <dgm:t>
        <a:bodyPr/>
        <a:lstStyle/>
        <a:p>
          <a:r>
            <a:rPr lang="en-GB"/>
            <a:t>Emerging markets are a source of new value opportunities (BMW Group, 2024).</a:t>
          </a:r>
          <a:endParaRPr lang="en-US"/>
        </a:p>
      </dgm:t>
    </dgm:pt>
    <dgm:pt modelId="{733FFCDB-2039-4D44-B990-C68D844B7305}" type="parTrans" cxnId="{F46E4F21-F186-45CD-9989-2A6E4114D0EE}">
      <dgm:prSet/>
      <dgm:spPr/>
      <dgm:t>
        <a:bodyPr/>
        <a:lstStyle/>
        <a:p>
          <a:endParaRPr lang="en-US"/>
        </a:p>
      </dgm:t>
    </dgm:pt>
    <dgm:pt modelId="{4EC17895-7312-407C-B98F-E77CCF5D74CD}" type="sibTrans" cxnId="{F46E4F21-F186-45CD-9989-2A6E4114D0EE}">
      <dgm:prSet/>
      <dgm:spPr/>
      <dgm:t>
        <a:bodyPr/>
        <a:lstStyle/>
        <a:p>
          <a:endParaRPr lang="en-US"/>
        </a:p>
      </dgm:t>
    </dgm:pt>
    <dgm:pt modelId="{D8CAFF7A-4F40-4E2D-8462-21A24F6F5CF8}">
      <dgm:prSet/>
      <dgm:spPr/>
      <dgm:t>
        <a:bodyPr/>
        <a:lstStyle/>
        <a:p>
          <a:r>
            <a:rPr lang="en-GB"/>
            <a:t>Accelerating prices of primary goods, energy, and logistics pose excessive cost-management obstacles (IEA, 2024).</a:t>
          </a:r>
          <a:endParaRPr lang="en-US"/>
        </a:p>
      </dgm:t>
    </dgm:pt>
    <dgm:pt modelId="{00FF6EE9-B1F0-45C7-BF00-39B196FB011E}" type="parTrans" cxnId="{6F8C91F2-7746-4A14-A9E6-3E132D387E9A}">
      <dgm:prSet/>
      <dgm:spPr/>
      <dgm:t>
        <a:bodyPr/>
        <a:lstStyle/>
        <a:p>
          <a:endParaRPr lang="en-US"/>
        </a:p>
      </dgm:t>
    </dgm:pt>
    <dgm:pt modelId="{518D7E4B-E784-43C0-B81D-468B7444A103}" type="sibTrans" cxnId="{6F8C91F2-7746-4A14-A9E6-3E132D387E9A}">
      <dgm:prSet/>
      <dgm:spPr/>
      <dgm:t>
        <a:bodyPr/>
        <a:lstStyle/>
        <a:p>
          <a:endParaRPr lang="en-US"/>
        </a:p>
      </dgm:t>
    </dgm:pt>
    <dgm:pt modelId="{0ED071E1-5118-4CB3-BCC4-FEBDC130BBCA}" type="pres">
      <dgm:prSet presAssocID="{D91ED4C6-521E-4114-B436-48775EC6200A}" presName="outerComposite" presStyleCnt="0">
        <dgm:presLayoutVars>
          <dgm:chMax val="5"/>
          <dgm:dir/>
          <dgm:resizeHandles val="exact"/>
        </dgm:presLayoutVars>
      </dgm:prSet>
      <dgm:spPr/>
    </dgm:pt>
    <dgm:pt modelId="{14B12952-2E63-424E-B6FF-0DED02F75F51}" type="pres">
      <dgm:prSet presAssocID="{D91ED4C6-521E-4114-B436-48775EC6200A}" presName="dummyMaxCanvas" presStyleCnt="0">
        <dgm:presLayoutVars/>
      </dgm:prSet>
      <dgm:spPr/>
    </dgm:pt>
    <dgm:pt modelId="{E9466BF3-ABEE-479B-9BF2-E48A0C09FEF8}" type="pres">
      <dgm:prSet presAssocID="{D91ED4C6-521E-4114-B436-48775EC6200A}" presName="FourNodes_1" presStyleLbl="node1" presStyleIdx="0" presStyleCnt="4">
        <dgm:presLayoutVars>
          <dgm:bulletEnabled val="1"/>
        </dgm:presLayoutVars>
      </dgm:prSet>
      <dgm:spPr/>
    </dgm:pt>
    <dgm:pt modelId="{3A9CE12E-9E3F-4618-9E63-173D3AF92730}" type="pres">
      <dgm:prSet presAssocID="{D91ED4C6-521E-4114-B436-48775EC6200A}" presName="FourNodes_2" presStyleLbl="node1" presStyleIdx="1" presStyleCnt="4">
        <dgm:presLayoutVars>
          <dgm:bulletEnabled val="1"/>
        </dgm:presLayoutVars>
      </dgm:prSet>
      <dgm:spPr/>
    </dgm:pt>
    <dgm:pt modelId="{E076385C-D5AF-4523-BA54-234732246D87}" type="pres">
      <dgm:prSet presAssocID="{D91ED4C6-521E-4114-B436-48775EC6200A}" presName="FourNodes_3" presStyleLbl="node1" presStyleIdx="2" presStyleCnt="4">
        <dgm:presLayoutVars>
          <dgm:bulletEnabled val="1"/>
        </dgm:presLayoutVars>
      </dgm:prSet>
      <dgm:spPr/>
    </dgm:pt>
    <dgm:pt modelId="{87726E4D-688C-4E23-808F-F8B14A5FC5E8}" type="pres">
      <dgm:prSet presAssocID="{D91ED4C6-521E-4114-B436-48775EC6200A}" presName="FourNodes_4" presStyleLbl="node1" presStyleIdx="3" presStyleCnt="4">
        <dgm:presLayoutVars>
          <dgm:bulletEnabled val="1"/>
        </dgm:presLayoutVars>
      </dgm:prSet>
      <dgm:spPr/>
    </dgm:pt>
    <dgm:pt modelId="{0BBA08F3-363A-4F97-850E-C03FC2125983}" type="pres">
      <dgm:prSet presAssocID="{D91ED4C6-521E-4114-B436-48775EC6200A}" presName="FourConn_1-2" presStyleLbl="fgAccFollowNode1" presStyleIdx="0" presStyleCnt="3">
        <dgm:presLayoutVars>
          <dgm:bulletEnabled val="1"/>
        </dgm:presLayoutVars>
      </dgm:prSet>
      <dgm:spPr/>
    </dgm:pt>
    <dgm:pt modelId="{E3C7417E-152F-4D42-A50F-670523C11257}" type="pres">
      <dgm:prSet presAssocID="{D91ED4C6-521E-4114-B436-48775EC6200A}" presName="FourConn_2-3" presStyleLbl="fgAccFollowNode1" presStyleIdx="1" presStyleCnt="3">
        <dgm:presLayoutVars>
          <dgm:bulletEnabled val="1"/>
        </dgm:presLayoutVars>
      </dgm:prSet>
      <dgm:spPr/>
    </dgm:pt>
    <dgm:pt modelId="{CDD1894B-2508-41C8-99A9-0226599F4020}" type="pres">
      <dgm:prSet presAssocID="{D91ED4C6-521E-4114-B436-48775EC6200A}" presName="FourConn_3-4" presStyleLbl="fgAccFollowNode1" presStyleIdx="2" presStyleCnt="3">
        <dgm:presLayoutVars>
          <dgm:bulletEnabled val="1"/>
        </dgm:presLayoutVars>
      </dgm:prSet>
      <dgm:spPr/>
    </dgm:pt>
    <dgm:pt modelId="{0590F7E9-84E3-4050-9E78-311001C8F12F}" type="pres">
      <dgm:prSet presAssocID="{D91ED4C6-521E-4114-B436-48775EC6200A}" presName="FourNodes_1_text" presStyleLbl="node1" presStyleIdx="3" presStyleCnt="4">
        <dgm:presLayoutVars>
          <dgm:bulletEnabled val="1"/>
        </dgm:presLayoutVars>
      </dgm:prSet>
      <dgm:spPr/>
    </dgm:pt>
    <dgm:pt modelId="{B2D12B16-7B07-427A-BDA8-E943B040BE5C}" type="pres">
      <dgm:prSet presAssocID="{D91ED4C6-521E-4114-B436-48775EC6200A}" presName="FourNodes_2_text" presStyleLbl="node1" presStyleIdx="3" presStyleCnt="4">
        <dgm:presLayoutVars>
          <dgm:bulletEnabled val="1"/>
        </dgm:presLayoutVars>
      </dgm:prSet>
      <dgm:spPr/>
    </dgm:pt>
    <dgm:pt modelId="{66FCF943-067D-44A7-8F81-F78AD2C7170D}" type="pres">
      <dgm:prSet presAssocID="{D91ED4C6-521E-4114-B436-48775EC6200A}" presName="FourNodes_3_text" presStyleLbl="node1" presStyleIdx="3" presStyleCnt="4">
        <dgm:presLayoutVars>
          <dgm:bulletEnabled val="1"/>
        </dgm:presLayoutVars>
      </dgm:prSet>
      <dgm:spPr/>
    </dgm:pt>
    <dgm:pt modelId="{10D2B4A1-C887-4981-8C8C-C0F261875AC3}" type="pres">
      <dgm:prSet presAssocID="{D91ED4C6-521E-4114-B436-48775EC6200A}" presName="FourNodes_4_text" presStyleLbl="node1" presStyleIdx="3" presStyleCnt="4">
        <dgm:presLayoutVars>
          <dgm:bulletEnabled val="1"/>
        </dgm:presLayoutVars>
      </dgm:prSet>
      <dgm:spPr/>
    </dgm:pt>
  </dgm:ptLst>
  <dgm:cxnLst>
    <dgm:cxn modelId="{4CAABA07-EFB4-4BD0-A014-D906F5CE8AEC}" type="presOf" srcId="{D8CAFF7A-4F40-4E2D-8462-21A24F6F5CF8}" destId="{10D2B4A1-C887-4981-8C8C-C0F261875AC3}" srcOrd="1" destOrd="0" presId="urn:microsoft.com/office/officeart/2005/8/layout/vProcess5"/>
    <dgm:cxn modelId="{EED15B1D-638D-4BDC-BA2C-E59E3D4620FE}" type="presOf" srcId="{7DDA05AB-D2B9-4343-A5E6-8A168AA8E75B}" destId="{E9466BF3-ABEE-479B-9BF2-E48A0C09FEF8}" srcOrd="0" destOrd="0" presId="urn:microsoft.com/office/officeart/2005/8/layout/vProcess5"/>
    <dgm:cxn modelId="{F46E4F21-F186-45CD-9989-2A6E4114D0EE}" srcId="{D91ED4C6-521E-4114-B436-48775EC6200A}" destId="{DC495677-0B0D-4D01-B3CE-400199BE69E7}" srcOrd="2" destOrd="0" parTransId="{733FFCDB-2039-4D44-B990-C68D844B7305}" sibTransId="{4EC17895-7312-407C-B98F-E77CCF5D74CD}"/>
    <dgm:cxn modelId="{21499125-1234-42C4-B24B-985E535DE5C0}" type="presOf" srcId="{D8CAFF7A-4F40-4E2D-8462-21A24F6F5CF8}" destId="{87726E4D-688C-4E23-808F-F8B14A5FC5E8}" srcOrd="0" destOrd="0" presId="urn:microsoft.com/office/officeart/2005/8/layout/vProcess5"/>
    <dgm:cxn modelId="{57DD7F72-6152-4558-A32C-4302EA47E351}" type="presOf" srcId="{4EC17895-7312-407C-B98F-E77CCF5D74CD}" destId="{CDD1894B-2508-41C8-99A9-0226599F4020}" srcOrd="0" destOrd="0" presId="urn:microsoft.com/office/officeart/2005/8/layout/vProcess5"/>
    <dgm:cxn modelId="{EC1DDA77-71B5-4934-A987-5FFA2874F9A3}" type="presOf" srcId="{DC495677-0B0D-4D01-B3CE-400199BE69E7}" destId="{E076385C-D5AF-4523-BA54-234732246D87}" srcOrd="0" destOrd="0" presId="urn:microsoft.com/office/officeart/2005/8/layout/vProcess5"/>
    <dgm:cxn modelId="{F1555A5A-DFD4-4CDF-BA98-EF7A43EA6A2E}" type="presOf" srcId="{DC495677-0B0D-4D01-B3CE-400199BE69E7}" destId="{66FCF943-067D-44A7-8F81-F78AD2C7170D}" srcOrd="1" destOrd="0" presId="urn:microsoft.com/office/officeart/2005/8/layout/vProcess5"/>
    <dgm:cxn modelId="{6EE0238F-6C41-4B61-866D-111A9DEA2FDD}" type="presOf" srcId="{FA0CCE9A-D939-4F75-B848-C6853B3E754E}" destId="{3A9CE12E-9E3F-4618-9E63-173D3AF92730}" srcOrd="0" destOrd="0" presId="urn:microsoft.com/office/officeart/2005/8/layout/vProcess5"/>
    <dgm:cxn modelId="{A2836C97-F299-4FCE-BFF8-7036C88B2822}" type="presOf" srcId="{FA0CCE9A-D939-4F75-B848-C6853B3E754E}" destId="{B2D12B16-7B07-427A-BDA8-E943B040BE5C}" srcOrd="1" destOrd="0" presId="urn:microsoft.com/office/officeart/2005/8/layout/vProcess5"/>
    <dgm:cxn modelId="{B78187A3-ECF4-4894-A4A9-40F5BE9AF239}" type="presOf" srcId="{24D8BF5C-9E45-4CF6-A7A7-22ACFE09EBAF}" destId="{E3C7417E-152F-4D42-A50F-670523C11257}" srcOrd="0" destOrd="0" presId="urn:microsoft.com/office/officeart/2005/8/layout/vProcess5"/>
    <dgm:cxn modelId="{E621D5D4-7349-4E39-93FF-5028FF09C38E}" srcId="{D91ED4C6-521E-4114-B436-48775EC6200A}" destId="{7DDA05AB-D2B9-4343-A5E6-8A168AA8E75B}" srcOrd="0" destOrd="0" parTransId="{493729E3-FA1A-4AF4-821A-A9BA0BF36398}" sibTransId="{8A650A67-0E91-4FAA-935C-FCC5BAB13555}"/>
    <dgm:cxn modelId="{8DE077DB-1E2D-4D5C-BD2B-723116EE5AFD}" srcId="{D91ED4C6-521E-4114-B436-48775EC6200A}" destId="{FA0CCE9A-D939-4F75-B848-C6853B3E754E}" srcOrd="1" destOrd="0" parTransId="{070A2C23-3A9B-4997-AC15-464872CAFD75}" sibTransId="{24D8BF5C-9E45-4CF6-A7A7-22ACFE09EBAF}"/>
    <dgm:cxn modelId="{5D554DEB-97B4-4CF5-9257-5B02350BE88C}" type="presOf" srcId="{8A650A67-0E91-4FAA-935C-FCC5BAB13555}" destId="{0BBA08F3-363A-4F97-850E-C03FC2125983}" srcOrd="0" destOrd="0" presId="urn:microsoft.com/office/officeart/2005/8/layout/vProcess5"/>
    <dgm:cxn modelId="{6F8C91F2-7746-4A14-A9E6-3E132D387E9A}" srcId="{D91ED4C6-521E-4114-B436-48775EC6200A}" destId="{D8CAFF7A-4F40-4E2D-8462-21A24F6F5CF8}" srcOrd="3" destOrd="0" parTransId="{00FF6EE9-B1F0-45C7-BF00-39B196FB011E}" sibTransId="{518D7E4B-E784-43C0-B81D-468B7444A103}"/>
    <dgm:cxn modelId="{EF6E25F3-008E-4815-BC3E-538FADA99D7B}" type="presOf" srcId="{7DDA05AB-D2B9-4343-A5E6-8A168AA8E75B}" destId="{0590F7E9-84E3-4050-9E78-311001C8F12F}" srcOrd="1" destOrd="0" presId="urn:microsoft.com/office/officeart/2005/8/layout/vProcess5"/>
    <dgm:cxn modelId="{B5F7B8F9-00F4-4E14-B227-39F09C7D2905}" type="presOf" srcId="{D91ED4C6-521E-4114-B436-48775EC6200A}" destId="{0ED071E1-5118-4CB3-BCC4-FEBDC130BBCA}" srcOrd="0" destOrd="0" presId="urn:microsoft.com/office/officeart/2005/8/layout/vProcess5"/>
    <dgm:cxn modelId="{E507B39B-AFFB-40AD-8209-22C665A9E8AF}" type="presParOf" srcId="{0ED071E1-5118-4CB3-BCC4-FEBDC130BBCA}" destId="{14B12952-2E63-424E-B6FF-0DED02F75F51}" srcOrd="0" destOrd="0" presId="urn:microsoft.com/office/officeart/2005/8/layout/vProcess5"/>
    <dgm:cxn modelId="{9462DB25-B5AA-452C-BB7C-29D76495823E}" type="presParOf" srcId="{0ED071E1-5118-4CB3-BCC4-FEBDC130BBCA}" destId="{E9466BF3-ABEE-479B-9BF2-E48A0C09FEF8}" srcOrd="1" destOrd="0" presId="urn:microsoft.com/office/officeart/2005/8/layout/vProcess5"/>
    <dgm:cxn modelId="{A8A0ACA0-A93F-411B-BD7A-44AD690B3BFE}" type="presParOf" srcId="{0ED071E1-5118-4CB3-BCC4-FEBDC130BBCA}" destId="{3A9CE12E-9E3F-4618-9E63-173D3AF92730}" srcOrd="2" destOrd="0" presId="urn:microsoft.com/office/officeart/2005/8/layout/vProcess5"/>
    <dgm:cxn modelId="{31F47036-43FA-4E0E-BE98-2893C83C94DA}" type="presParOf" srcId="{0ED071E1-5118-4CB3-BCC4-FEBDC130BBCA}" destId="{E076385C-D5AF-4523-BA54-234732246D87}" srcOrd="3" destOrd="0" presId="urn:microsoft.com/office/officeart/2005/8/layout/vProcess5"/>
    <dgm:cxn modelId="{77AC26F4-893F-4F1B-9BC4-61C7735360D1}" type="presParOf" srcId="{0ED071E1-5118-4CB3-BCC4-FEBDC130BBCA}" destId="{87726E4D-688C-4E23-808F-F8B14A5FC5E8}" srcOrd="4" destOrd="0" presId="urn:microsoft.com/office/officeart/2005/8/layout/vProcess5"/>
    <dgm:cxn modelId="{82CB15B1-8312-45EC-9BA5-3C6A820B643A}" type="presParOf" srcId="{0ED071E1-5118-4CB3-BCC4-FEBDC130BBCA}" destId="{0BBA08F3-363A-4F97-850E-C03FC2125983}" srcOrd="5" destOrd="0" presId="urn:microsoft.com/office/officeart/2005/8/layout/vProcess5"/>
    <dgm:cxn modelId="{48ABC60A-7312-4918-9151-8142AC4374F0}" type="presParOf" srcId="{0ED071E1-5118-4CB3-BCC4-FEBDC130BBCA}" destId="{E3C7417E-152F-4D42-A50F-670523C11257}" srcOrd="6" destOrd="0" presId="urn:microsoft.com/office/officeart/2005/8/layout/vProcess5"/>
    <dgm:cxn modelId="{642B1103-09C8-4045-879E-403D37F0C16F}" type="presParOf" srcId="{0ED071E1-5118-4CB3-BCC4-FEBDC130BBCA}" destId="{CDD1894B-2508-41C8-99A9-0226599F4020}" srcOrd="7" destOrd="0" presId="urn:microsoft.com/office/officeart/2005/8/layout/vProcess5"/>
    <dgm:cxn modelId="{81C35108-3995-4E7C-BE05-52525B866372}" type="presParOf" srcId="{0ED071E1-5118-4CB3-BCC4-FEBDC130BBCA}" destId="{0590F7E9-84E3-4050-9E78-311001C8F12F}" srcOrd="8" destOrd="0" presId="urn:microsoft.com/office/officeart/2005/8/layout/vProcess5"/>
    <dgm:cxn modelId="{A1E49275-B6FF-4C81-9A08-C631EAAD1E03}" type="presParOf" srcId="{0ED071E1-5118-4CB3-BCC4-FEBDC130BBCA}" destId="{B2D12B16-7B07-427A-BDA8-E943B040BE5C}" srcOrd="9" destOrd="0" presId="urn:microsoft.com/office/officeart/2005/8/layout/vProcess5"/>
    <dgm:cxn modelId="{255E1904-18C7-4082-B780-A4DB0703DA6E}" type="presParOf" srcId="{0ED071E1-5118-4CB3-BCC4-FEBDC130BBCA}" destId="{66FCF943-067D-44A7-8F81-F78AD2C7170D}" srcOrd="10" destOrd="0" presId="urn:microsoft.com/office/officeart/2005/8/layout/vProcess5"/>
    <dgm:cxn modelId="{E67C6879-9FD0-4ACE-A0C9-4A8B3BC6146D}" type="presParOf" srcId="{0ED071E1-5118-4CB3-BCC4-FEBDC130BBCA}" destId="{10D2B4A1-C887-4981-8C8C-C0F261875AC3}"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37B41AD-55C8-4EDE-9E4C-7B31E38123B1}"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659BB76D-19C3-4FC6-82D2-0E39CF267E52}">
      <dgm:prSet/>
      <dgm:spPr/>
      <dgm:t>
        <a:bodyPr/>
        <a:lstStyle/>
        <a:p>
          <a:r>
            <a:rPr lang="en-GB"/>
            <a:t>Social trends are changing how people want to move and travel. Consumers want more convenience and are more concerned about eco-sustainability. </a:t>
          </a:r>
          <a:endParaRPr lang="en-US"/>
        </a:p>
      </dgm:t>
    </dgm:pt>
    <dgm:pt modelId="{DB4683CA-F263-4E47-BA93-6DB559F1E7DB}" type="parTrans" cxnId="{3773A574-6EA1-4B29-B632-C6E448509413}">
      <dgm:prSet/>
      <dgm:spPr/>
      <dgm:t>
        <a:bodyPr/>
        <a:lstStyle/>
        <a:p>
          <a:endParaRPr lang="en-US"/>
        </a:p>
      </dgm:t>
    </dgm:pt>
    <dgm:pt modelId="{02F1DB9B-60B6-4255-800F-6846EF6601A3}" type="sibTrans" cxnId="{3773A574-6EA1-4B29-B632-C6E448509413}">
      <dgm:prSet phldrT="01"/>
      <dgm:spPr/>
      <dgm:t>
        <a:bodyPr/>
        <a:lstStyle/>
        <a:p>
          <a:r>
            <a:rPr lang="en-US"/>
            <a:t>01</a:t>
          </a:r>
        </a:p>
      </dgm:t>
    </dgm:pt>
    <dgm:pt modelId="{1D6B2404-0453-43B1-965D-410CC0D49C50}">
      <dgm:prSet/>
      <dgm:spPr/>
      <dgm:t>
        <a:bodyPr/>
        <a:lstStyle/>
        <a:p>
          <a:r>
            <a:rPr lang="en-GB"/>
            <a:t>Eco-friendly habits drive an increase in demand for electric and hybrid vehicles such as those made by BMW (IEA, 2024). Younger people are more inclined to flexible mobility options like leasing as well as car-sharing (Statista, 2024). </a:t>
          </a:r>
          <a:endParaRPr lang="en-US"/>
        </a:p>
      </dgm:t>
    </dgm:pt>
    <dgm:pt modelId="{7432023A-479A-425A-BBD6-27EEEC59108B}" type="parTrans" cxnId="{BBB56447-52F7-4152-B07C-84B158AE9A49}">
      <dgm:prSet/>
      <dgm:spPr/>
      <dgm:t>
        <a:bodyPr/>
        <a:lstStyle/>
        <a:p>
          <a:endParaRPr lang="en-US"/>
        </a:p>
      </dgm:t>
    </dgm:pt>
    <dgm:pt modelId="{B3725238-9B2D-4CC0-AD1D-034ED89009D5}" type="sibTrans" cxnId="{BBB56447-52F7-4152-B07C-84B158AE9A49}">
      <dgm:prSet phldrT="02"/>
      <dgm:spPr/>
      <dgm:t>
        <a:bodyPr/>
        <a:lstStyle/>
        <a:p>
          <a:r>
            <a:rPr lang="en-US"/>
            <a:t>02</a:t>
          </a:r>
        </a:p>
      </dgm:t>
    </dgm:pt>
    <dgm:pt modelId="{10F94765-63BC-4143-BBEC-22A6879EEF9C}">
      <dgm:prSet/>
      <dgm:spPr/>
      <dgm:t>
        <a:bodyPr/>
        <a:lstStyle/>
        <a:p>
          <a:r>
            <a:rPr lang="en-GB"/>
            <a:t>To enhance digital services as well as the use of eco-friendly materials and digital services, BMW strengthens its relevance to contemporary customers (BMW Group, 2024).</a:t>
          </a:r>
          <a:endParaRPr lang="en-US"/>
        </a:p>
      </dgm:t>
    </dgm:pt>
    <dgm:pt modelId="{CA0A9CAE-C9BD-4768-B4D5-8D25DC088976}" type="parTrans" cxnId="{43D2A115-78B7-4598-8A47-8E72BF814C23}">
      <dgm:prSet/>
      <dgm:spPr/>
      <dgm:t>
        <a:bodyPr/>
        <a:lstStyle/>
        <a:p>
          <a:endParaRPr lang="en-US"/>
        </a:p>
      </dgm:t>
    </dgm:pt>
    <dgm:pt modelId="{44774FF3-F16D-4BBC-B4B1-C49E6494291A}" type="sibTrans" cxnId="{43D2A115-78B7-4598-8A47-8E72BF814C23}">
      <dgm:prSet phldrT="03"/>
      <dgm:spPr/>
      <dgm:t>
        <a:bodyPr/>
        <a:lstStyle/>
        <a:p>
          <a:r>
            <a:rPr lang="en-US"/>
            <a:t>03</a:t>
          </a:r>
        </a:p>
      </dgm:t>
    </dgm:pt>
    <dgm:pt modelId="{7F9AFBC1-8AE7-44B0-B0AB-C71169F609D8}" type="pres">
      <dgm:prSet presAssocID="{E37B41AD-55C8-4EDE-9E4C-7B31E38123B1}" presName="Name0" presStyleCnt="0">
        <dgm:presLayoutVars>
          <dgm:animLvl val="lvl"/>
          <dgm:resizeHandles val="exact"/>
        </dgm:presLayoutVars>
      </dgm:prSet>
      <dgm:spPr/>
    </dgm:pt>
    <dgm:pt modelId="{09363950-FB69-42FA-B342-89B04F707A61}" type="pres">
      <dgm:prSet presAssocID="{659BB76D-19C3-4FC6-82D2-0E39CF267E52}" presName="compositeNode" presStyleCnt="0">
        <dgm:presLayoutVars>
          <dgm:bulletEnabled val="1"/>
        </dgm:presLayoutVars>
      </dgm:prSet>
      <dgm:spPr/>
    </dgm:pt>
    <dgm:pt modelId="{BF6DD313-52F7-47DA-A2E3-AEB89B5ADBE9}" type="pres">
      <dgm:prSet presAssocID="{659BB76D-19C3-4FC6-82D2-0E39CF267E52}" presName="bgRect" presStyleLbl="alignNode1" presStyleIdx="0" presStyleCnt="3"/>
      <dgm:spPr/>
    </dgm:pt>
    <dgm:pt modelId="{018785AF-D3C4-4701-B5BC-7D707D1EBF0A}" type="pres">
      <dgm:prSet presAssocID="{02F1DB9B-60B6-4255-800F-6846EF6601A3}" presName="sibTransNodeRect" presStyleLbl="alignNode1" presStyleIdx="0" presStyleCnt="3">
        <dgm:presLayoutVars>
          <dgm:chMax val="0"/>
          <dgm:bulletEnabled val="1"/>
        </dgm:presLayoutVars>
      </dgm:prSet>
      <dgm:spPr/>
    </dgm:pt>
    <dgm:pt modelId="{24D5F3CD-2C63-49C4-9B6D-D4B3EF5A081E}" type="pres">
      <dgm:prSet presAssocID="{659BB76D-19C3-4FC6-82D2-0E39CF267E52}" presName="nodeRect" presStyleLbl="alignNode1" presStyleIdx="0" presStyleCnt="3">
        <dgm:presLayoutVars>
          <dgm:bulletEnabled val="1"/>
        </dgm:presLayoutVars>
      </dgm:prSet>
      <dgm:spPr/>
    </dgm:pt>
    <dgm:pt modelId="{38BB4709-C75D-4C6A-BD05-F11C0DB7A557}" type="pres">
      <dgm:prSet presAssocID="{02F1DB9B-60B6-4255-800F-6846EF6601A3}" presName="sibTrans" presStyleCnt="0"/>
      <dgm:spPr/>
    </dgm:pt>
    <dgm:pt modelId="{258EA598-5D96-4A24-91F9-A680098E0F39}" type="pres">
      <dgm:prSet presAssocID="{1D6B2404-0453-43B1-965D-410CC0D49C50}" presName="compositeNode" presStyleCnt="0">
        <dgm:presLayoutVars>
          <dgm:bulletEnabled val="1"/>
        </dgm:presLayoutVars>
      </dgm:prSet>
      <dgm:spPr/>
    </dgm:pt>
    <dgm:pt modelId="{C0C27F21-9608-4C59-A356-9220A7B2E817}" type="pres">
      <dgm:prSet presAssocID="{1D6B2404-0453-43B1-965D-410CC0D49C50}" presName="bgRect" presStyleLbl="alignNode1" presStyleIdx="1" presStyleCnt="3"/>
      <dgm:spPr/>
    </dgm:pt>
    <dgm:pt modelId="{BE996813-89D5-481F-B98C-8CE7C29FE552}" type="pres">
      <dgm:prSet presAssocID="{B3725238-9B2D-4CC0-AD1D-034ED89009D5}" presName="sibTransNodeRect" presStyleLbl="alignNode1" presStyleIdx="1" presStyleCnt="3">
        <dgm:presLayoutVars>
          <dgm:chMax val="0"/>
          <dgm:bulletEnabled val="1"/>
        </dgm:presLayoutVars>
      </dgm:prSet>
      <dgm:spPr/>
    </dgm:pt>
    <dgm:pt modelId="{99B09A15-2AAA-4253-B021-4826B14DC3CF}" type="pres">
      <dgm:prSet presAssocID="{1D6B2404-0453-43B1-965D-410CC0D49C50}" presName="nodeRect" presStyleLbl="alignNode1" presStyleIdx="1" presStyleCnt="3">
        <dgm:presLayoutVars>
          <dgm:bulletEnabled val="1"/>
        </dgm:presLayoutVars>
      </dgm:prSet>
      <dgm:spPr/>
    </dgm:pt>
    <dgm:pt modelId="{75AD2278-E5AF-4727-A791-F019972EEBC6}" type="pres">
      <dgm:prSet presAssocID="{B3725238-9B2D-4CC0-AD1D-034ED89009D5}" presName="sibTrans" presStyleCnt="0"/>
      <dgm:spPr/>
    </dgm:pt>
    <dgm:pt modelId="{5A00D531-E324-4831-BDFE-585D79406FA0}" type="pres">
      <dgm:prSet presAssocID="{10F94765-63BC-4143-BBEC-22A6879EEF9C}" presName="compositeNode" presStyleCnt="0">
        <dgm:presLayoutVars>
          <dgm:bulletEnabled val="1"/>
        </dgm:presLayoutVars>
      </dgm:prSet>
      <dgm:spPr/>
    </dgm:pt>
    <dgm:pt modelId="{994A9E3A-C6AE-4D65-9A83-6DCF179EE445}" type="pres">
      <dgm:prSet presAssocID="{10F94765-63BC-4143-BBEC-22A6879EEF9C}" presName="bgRect" presStyleLbl="alignNode1" presStyleIdx="2" presStyleCnt="3"/>
      <dgm:spPr/>
    </dgm:pt>
    <dgm:pt modelId="{06069DAE-E53C-49D5-90E1-0760D114D094}" type="pres">
      <dgm:prSet presAssocID="{44774FF3-F16D-4BBC-B4B1-C49E6494291A}" presName="sibTransNodeRect" presStyleLbl="alignNode1" presStyleIdx="2" presStyleCnt="3">
        <dgm:presLayoutVars>
          <dgm:chMax val="0"/>
          <dgm:bulletEnabled val="1"/>
        </dgm:presLayoutVars>
      </dgm:prSet>
      <dgm:spPr/>
    </dgm:pt>
    <dgm:pt modelId="{DFAC0578-54C7-436D-BB2F-36085430449C}" type="pres">
      <dgm:prSet presAssocID="{10F94765-63BC-4143-BBEC-22A6879EEF9C}" presName="nodeRect" presStyleLbl="alignNode1" presStyleIdx="2" presStyleCnt="3">
        <dgm:presLayoutVars>
          <dgm:bulletEnabled val="1"/>
        </dgm:presLayoutVars>
      </dgm:prSet>
      <dgm:spPr/>
    </dgm:pt>
  </dgm:ptLst>
  <dgm:cxnLst>
    <dgm:cxn modelId="{1DC7FF13-8C35-4376-B231-C2B3730DDFD6}" type="presOf" srcId="{10F94765-63BC-4143-BBEC-22A6879EEF9C}" destId="{DFAC0578-54C7-436D-BB2F-36085430449C}" srcOrd="1" destOrd="0" presId="urn:microsoft.com/office/officeart/2016/7/layout/LinearBlockProcessNumbered"/>
    <dgm:cxn modelId="{43D2A115-78B7-4598-8A47-8E72BF814C23}" srcId="{E37B41AD-55C8-4EDE-9E4C-7B31E38123B1}" destId="{10F94765-63BC-4143-BBEC-22A6879EEF9C}" srcOrd="2" destOrd="0" parTransId="{CA0A9CAE-C9BD-4768-B4D5-8D25DC088976}" sibTransId="{44774FF3-F16D-4BBC-B4B1-C49E6494291A}"/>
    <dgm:cxn modelId="{95670235-A75F-4B6A-914F-F50FB04E4388}" type="presOf" srcId="{44774FF3-F16D-4BBC-B4B1-C49E6494291A}" destId="{06069DAE-E53C-49D5-90E1-0760D114D094}" srcOrd="0" destOrd="0" presId="urn:microsoft.com/office/officeart/2016/7/layout/LinearBlockProcessNumbered"/>
    <dgm:cxn modelId="{BBB56447-52F7-4152-B07C-84B158AE9A49}" srcId="{E37B41AD-55C8-4EDE-9E4C-7B31E38123B1}" destId="{1D6B2404-0453-43B1-965D-410CC0D49C50}" srcOrd="1" destOrd="0" parTransId="{7432023A-479A-425A-BBD6-27EEEC59108B}" sibTransId="{B3725238-9B2D-4CC0-AD1D-034ED89009D5}"/>
    <dgm:cxn modelId="{3077F36A-D456-4FB5-906F-29DF31B91CB2}" type="presOf" srcId="{02F1DB9B-60B6-4255-800F-6846EF6601A3}" destId="{018785AF-D3C4-4701-B5BC-7D707D1EBF0A}" srcOrd="0" destOrd="0" presId="urn:microsoft.com/office/officeart/2016/7/layout/LinearBlockProcessNumbered"/>
    <dgm:cxn modelId="{3773A574-6EA1-4B29-B632-C6E448509413}" srcId="{E37B41AD-55C8-4EDE-9E4C-7B31E38123B1}" destId="{659BB76D-19C3-4FC6-82D2-0E39CF267E52}" srcOrd="0" destOrd="0" parTransId="{DB4683CA-F263-4E47-BA93-6DB559F1E7DB}" sibTransId="{02F1DB9B-60B6-4255-800F-6846EF6601A3}"/>
    <dgm:cxn modelId="{1C9D145A-6393-4DA0-B564-23D848D84D52}" type="presOf" srcId="{1D6B2404-0453-43B1-965D-410CC0D49C50}" destId="{C0C27F21-9608-4C59-A356-9220A7B2E817}" srcOrd="0" destOrd="0" presId="urn:microsoft.com/office/officeart/2016/7/layout/LinearBlockProcessNumbered"/>
    <dgm:cxn modelId="{D4AA3D7F-382C-428F-A072-FFD3E5EF4B5F}" type="presOf" srcId="{B3725238-9B2D-4CC0-AD1D-034ED89009D5}" destId="{BE996813-89D5-481F-B98C-8CE7C29FE552}" srcOrd="0" destOrd="0" presId="urn:microsoft.com/office/officeart/2016/7/layout/LinearBlockProcessNumbered"/>
    <dgm:cxn modelId="{E991918A-72AB-4937-B0DA-CD40DC3B539E}" type="presOf" srcId="{10F94765-63BC-4143-BBEC-22A6879EEF9C}" destId="{994A9E3A-C6AE-4D65-9A83-6DCF179EE445}" srcOrd="0" destOrd="0" presId="urn:microsoft.com/office/officeart/2016/7/layout/LinearBlockProcessNumbered"/>
    <dgm:cxn modelId="{6A9708AA-5B50-4315-8EA3-83CC9445A230}" type="presOf" srcId="{659BB76D-19C3-4FC6-82D2-0E39CF267E52}" destId="{24D5F3CD-2C63-49C4-9B6D-D4B3EF5A081E}" srcOrd="1" destOrd="0" presId="urn:microsoft.com/office/officeart/2016/7/layout/LinearBlockProcessNumbered"/>
    <dgm:cxn modelId="{017FC3BB-9733-4F15-B2CA-83D8B5F337E9}" type="presOf" srcId="{E37B41AD-55C8-4EDE-9E4C-7B31E38123B1}" destId="{7F9AFBC1-8AE7-44B0-B0AB-C71169F609D8}" srcOrd="0" destOrd="0" presId="urn:microsoft.com/office/officeart/2016/7/layout/LinearBlockProcessNumbered"/>
    <dgm:cxn modelId="{14EBEEBD-B616-4559-87C8-3FE689EA4065}" type="presOf" srcId="{1D6B2404-0453-43B1-965D-410CC0D49C50}" destId="{99B09A15-2AAA-4253-B021-4826B14DC3CF}" srcOrd="1" destOrd="0" presId="urn:microsoft.com/office/officeart/2016/7/layout/LinearBlockProcessNumbered"/>
    <dgm:cxn modelId="{965D1FDD-6417-4C70-B63B-125E3C6647D9}" type="presOf" srcId="{659BB76D-19C3-4FC6-82D2-0E39CF267E52}" destId="{BF6DD313-52F7-47DA-A2E3-AEB89B5ADBE9}" srcOrd="0" destOrd="0" presId="urn:microsoft.com/office/officeart/2016/7/layout/LinearBlockProcessNumbered"/>
    <dgm:cxn modelId="{9C120412-A1F1-42AE-A9E0-FADD6EF750C1}" type="presParOf" srcId="{7F9AFBC1-8AE7-44B0-B0AB-C71169F609D8}" destId="{09363950-FB69-42FA-B342-89B04F707A61}" srcOrd="0" destOrd="0" presId="urn:microsoft.com/office/officeart/2016/7/layout/LinearBlockProcessNumbered"/>
    <dgm:cxn modelId="{21023D62-A04F-4ECE-AD12-3321AF98DF18}" type="presParOf" srcId="{09363950-FB69-42FA-B342-89B04F707A61}" destId="{BF6DD313-52F7-47DA-A2E3-AEB89B5ADBE9}" srcOrd="0" destOrd="0" presId="urn:microsoft.com/office/officeart/2016/7/layout/LinearBlockProcessNumbered"/>
    <dgm:cxn modelId="{022E9D86-300A-45A6-8838-91B01ED32F56}" type="presParOf" srcId="{09363950-FB69-42FA-B342-89B04F707A61}" destId="{018785AF-D3C4-4701-B5BC-7D707D1EBF0A}" srcOrd="1" destOrd="0" presId="urn:microsoft.com/office/officeart/2016/7/layout/LinearBlockProcessNumbered"/>
    <dgm:cxn modelId="{3582C801-0F33-4DFA-8902-23AAB61CCB3D}" type="presParOf" srcId="{09363950-FB69-42FA-B342-89B04F707A61}" destId="{24D5F3CD-2C63-49C4-9B6D-D4B3EF5A081E}" srcOrd="2" destOrd="0" presId="urn:microsoft.com/office/officeart/2016/7/layout/LinearBlockProcessNumbered"/>
    <dgm:cxn modelId="{89BD2B9F-E8CF-4055-A7DB-65E20B853923}" type="presParOf" srcId="{7F9AFBC1-8AE7-44B0-B0AB-C71169F609D8}" destId="{38BB4709-C75D-4C6A-BD05-F11C0DB7A557}" srcOrd="1" destOrd="0" presId="urn:microsoft.com/office/officeart/2016/7/layout/LinearBlockProcessNumbered"/>
    <dgm:cxn modelId="{EDBF5510-98D9-4B6F-B8BE-F8A1F23EE1C9}" type="presParOf" srcId="{7F9AFBC1-8AE7-44B0-B0AB-C71169F609D8}" destId="{258EA598-5D96-4A24-91F9-A680098E0F39}" srcOrd="2" destOrd="0" presId="urn:microsoft.com/office/officeart/2016/7/layout/LinearBlockProcessNumbered"/>
    <dgm:cxn modelId="{60B07B6A-B048-4437-AAF9-97A5DA59006D}" type="presParOf" srcId="{258EA598-5D96-4A24-91F9-A680098E0F39}" destId="{C0C27F21-9608-4C59-A356-9220A7B2E817}" srcOrd="0" destOrd="0" presId="urn:microsoft.com/office/officeart/2016/7/layout/LinearBlockProcessNumbered"/>
    <dgm:cxn modelId="{93EE9298-B30A-4331-BAD0-72BFC22689A9}" type="presParOf" srcId="{258EA598-5D96-4A24-91F9-A680098E0F39}" destId="{BE996813-89D5-481F-B98C-8CE7C29FE552}" srcOrd="1" destOrd="0" presId="urn:microsoft.com/office/officeart/2016/7/layout/LinearBlockProcessNumbered"/>
    <dgm:cxn modelId="{68B61552-BF31-48C9-B929-23D3DECB72EF}" type="presParOf" srcId="{258EA598-5D96-4A24-91F9-A680098E0F39}" destId="{99B09A15-2AAA-4253-B021-4826B14DC3CF}" srcOrd="2" destOrd="0" presId="urn:microsoft.com/office/officeart/2016/7/layout/LinearBlockProcessNumbered"/>
    <dgm:cxn modelId="{3A31CC3D-80C6-4241-919F-CDFB060D90F3}" type="presParOf" srcId="{7F9AFBC1-8AE7-44B0-B0AB-C71169F609D8}" destId="{75AD2278-E5AF-4727-A791-F019972EEBC6}" srcOrd="3" destOrd="0" presId="urn:microsoft.com/office/officeart/2016/7/layout/LinearBlockProcessNumbered"/>
    <dgm:cxn modelId="{AB95ABE7-5B93-46D8-A711-088BFB88F848}" type="presParOf" srcId="{7F9AFBC1-8AE7-44B0-B0AB-C71169F609D8}" destId="{5A00D531-E324-4831-BDFE-585D79406FA0}" srcOrd="4" destOrd="0" presId="urn:microsoft.com/office/officeart/2016/7/layout/LinearBlockProcessNumbered"/>
    <dgm:cxn modelId="{CEAE6639-09BE-463F-99A5-5883EB25CBE5}" type="presParOf" srcId="{5A00D531-E324-4831-BDFE-585D79406FA0}" destId="{994A9E3A-C6AE-4D65-9A83-6DCF179EE445}" srcOrd="0" destOrd="0" presId="urn:microsoft.com/office/officeart/2016/7/layout/LinearBlockProcessNumbered"/>
    <dgm:cxn modelId="{F44E264C-B912-4CD7-8947-E6F088EF4AB8}" type="presParOf" srcId="{5A00D531-E324-4831-BDFE-585D79406FA0}" destId="{06069DAE-E53C-49D5-90E1-0760D114D094}" srcOrd="1" destOrd="0" presId="urn:microsoft.com/office/officeart/2016/7/layout/LinearBlockProcessNumbered"/>
    <dgm:cxn modelId="{B6650D07-A42D-4048-9CFE-65208029E196}" type="presParOf" srcId="{5A00D531-E324-4831-BDFE-585D79406FA0}" destId="{DFAC0578-54C7-436D-BB2F-36085430449C}"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71FEFF6-55FD-4B14-8B5A-36CF8ABB0579}"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A546730-68F6-47B3-8EA8-5C3C6D5095F7}">
      <dgm:prSet/>
      <dgm:spPr/>
      <dgm:t>
        <a:bodyPr/>
        <a:lstStyle/>
        <a:p>
          <a:pPr>
            <a:lnSpc>
              <a:spcPct val="100000"/>
            </a:lnSpc>
            <a:defRPr cap="all"/>
          </a:pPr>
          <a:r>
            <a:rPr lang="en-GB"/>
            <a:t>BMW's principal backbone of competition is still innovation. The latest innovations are most associated with the use of connected car technologies and the autonomous vehicle capabilities (BMW Group, 2024). </a:t>
          </a:r>
          <a:endParaRPr lang="en-US"/>
        </a:p>
      </dgm:t>
    </dgm:pt>
    <dgm:pt modelId="{86A48610-0F2D-44B2-A259-12B8AAF72F5C}" type="parTrans" cxnId="{5F5EAD0D-A809-4944-B325-D502F0A481A1}">
      <dgm:prSet/>
      <dgm:spPr/>
      <dgm:t>
        <a:bodyPr/>
        <a:lstStyle/>
        <a:p>
          <a:endParaRPr lang="en-US"/>
        </a:p>
      </dgm:t>
    </dgm:pt>
    <dgm:pt modelId="{2BCCF4FB-B3F3-4947-998D-7197D692D565}" type="sibTrans" cxnId="{5F5EAD0D-A809-4944-B325-D502F0A481A1}">
      <dgm:prSet/>
      <dgm:spPr/>
      <dgm:t>
        <a:bodyPr/>
        <a:lstStyle/>
        <a:p>
          <a:endParaRPr lang="en-US"/>
        </a:p>
      </dgm:t>
    </dgm:pt>
    <dgm:pt modelId="{3B2BC737-1710-4CA6-82D2-E795B123D1CE}">
      <dgm:prSet/>
      <dgm:spPr/>
      <dgm:t>
        <a:bodyPr/>
        <a:lstStyle/>
        <a:p>
          <a:pPr>
            <a:lnSpc>
              <a:spcPct val="100000"/>
            </a:lnSpc>
            <a:defRPr cap="all"/>
          </a:pPr>
          <a:r>
            <a:rPr lang="en-GB"/>
            <a:t>The software on a car that gets updated regularly works on the car's interfaces and performance, infotainment, and information systems (Financial Times, 2024). </a:t>
          </a:r>
          <a:endParaRPr lang="en-US"/>
        </a:p>
      </dgm:t>
    </dgm:pt>
    <dgm:pt modelId="{DDB8F59D-CB2D-4473-B66E-55D9DBE4F5C3}" type="parTrans" cxnId="{52A0C4E3-95DA-4197-B195-C40D188DC8C3}">
      <dgm:prSet/>
      <dgm:spPr/>
      <dgm:t>
        <a:bodyPr/>
        <a:lstStyle/>
        <a:p>
          <a:endParaRPr lang="en-US"/>
        </a:p>
      </dgm:t>
    </dgm:pt>
    <dgm:pt modelId="{BEDAECEC-6D18-4DAD-8071-DFB56DB054CE}" type="sibTrans" cxnId="{52A0C4E3-95DA-4197-B195-C40D188DC8C3}">
      <dgm:prSet/>
      <dgm:spPr/>
      <dgm:t>
        <a:bodyPr/>
        <a:lstStyle/>
        <a:p>
          <a:endParaRPr lang="en-US"/>
        </a:p>
      </dgm:t>
    </dgm:pt>
    <dgm:pt modelId="{14B77C8B-DD79-425C-AD73-3018CEE14891}">
      <dgm:prSet/>
      <dgm:spPr/>
      <dgm:t>
        <a:bodyPr/>
        <a:lstStyle/>
        <a:p>
          <a:pPr>
            <a:lnSpc>
              <a:spcPct val="100000"/>
            </a:lnSpc>
            <a:defRPr cap="all"/>
          </a:pPr>
          <a:r>
            <a:rPr lang="en-GB"/>
            <a:t>BMW collaborates with Intel and Qualcomm in matters of increasing the AI-driven performance of the cars while the BMW Startup Garage and the IEA with emerging tech partnerships (IEA, 2024).</a:t>
          </a:r>
          <a:endParaRPr lang="en-US"/>
        </a:p>
      </dgm:t>
    </dgm:pt>
    <dgm:pt modelId="{24B76C2D-E25C-43D4-AD60-B893C23ADE62}" type="parTrans" cxnId="{2419D3D6-2EDB-4C02-89CF-E924263A9564}">
      <dgm:prSet/>
      <dgm:spPr/>
      <dgm:t>
        <a:bodyPr/>
        <a:lstStyle/>
        <a:p>
          <a:endParaRPr lang="en-US"/>
        </a:p>
      </dgm:t>
    </dgm:pt>
    <dgm:pt modelId="{653D408A-3EA5-4070-B46D-6239F23A282B}" type="sibTrans" cxnId="{2419D3D6-2EDB-4C02-89CF-E924263A9564}">
      <dgm:prSet/>
      <dgm:spPr/>
      <dgm:t>
        <a:bodyPr/>
        <a:lstStyle/>
        <a:p>
          <a:endParaRPr lang="en-US"/>
        </a:p>
      </dgm:t>
    </dgm:pt>
    <dgm:pt modelId="{591D8C88-AB3B-49D7-968B-E91BE40F7196}" type="pres">
      <dgm:prSet presAssocID="{C71FEFF6-55FD-4B14-8B5A-36CF8ABB0579}" presName="root" presStyleCnt="0">
        <dgm:presLayoutVars>
          <dgm:dir/>
          <dgm:resizeHandles val="exact"/>
        </dgm:presLayoutVars>
      </dgm:prSet>
      <dgm:spPr/>
    </dgm:pt>
    <dgm:pt modelId="{D1A4C52B-C3E0-482C-9B0E-5FB6F098B1BC}" type="pres">
      <dgm:prSet presAssocID="{CA546730-68F6-47B3-8EA8-5C3C6D5095F7}" presName="compNode" presStyleCnt="0"/>
      <dgm:spPr/>
    </dgm:pt>
    <dgm:pt modelId="{465CAE5F-084A-44B6-AB36-36894E7F4160}" type="pres">
      <dgm:prSet presAssocID="{CA546730-68F6-47B3-8EA8-5C3C6D5095F7}" presName="iconBgRect" presStyleLbl="bgShp" presStyleIdx="0" presStyleCnt="3"/>
      <dgm:spPr>
        <a:prstGeom prst="round2DiagRect">
          <a:avLst>
            <a:gd name="adj1" fmla="val 29727"/>
            <a:gd name="adj2" fmla="val 0"/>
          </a:avLst>
        </a:prstGeom>
      </dgm:spPr>
    </dgm:pt>
    <dgm:pt modelId="{9A0F08D9-E3E3-4CA6-9EF0-1AF7BC4448EF}" type="pres">
      <dgm:prSet presAssocID="{CA546730-68F6-47B3-8EA8-5C3C6D5095F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ooter"/>
        </a:ext>
      </dgm:extLst>
    </dgm:pt>
    <dgm:pt modelId="{92EAE611-5897-4284-BC6E-88B9BD63705E}" type="pres">
      <dgm:prSet presAssocID="{CA546730-68F6-47B3-8EA8-5C3C6D5095F7}" presName="spaceRect" presStyleCnt="0"/>
      <dgm:spPr/>
    </dgm:pt>
    <dgm:pt modelId="{A78459E8-2FD3-445C-9864-F7D1E45D6DE7}" type="pres">
      <dgm:prSet presAssocID="{CA546730-68F6-47B3-8EA8-5C3C6D5095F7}" presName="textRect" presStyleLbl="revTx" presStyleIdx="0" presStyleCnt="3">
        <dgm:presLayoutVars>
          <dgm:chMax val="1"/>
          <dgm:chPref val="1"/>
        </dgm:presLayoutVars>
      </dgm:prSet>
      <dgm:spPr/>
    </dgm:pt>
    <dgm:pt modelId="{197917D0-6F56-4607-AC40-D0A7C4C8FB56}" type="pres">
      <dgm:prSet presAssocID="{2BCCF4FB-B3F3-4947-998D-7197D692D565}" presName="sibTrans" presStyleCnt="0"/>
      <dgm:spPr/>
    </dgm:pt>
    <dgm:pt modelId="{B5B3F3DB-F409-4BE1-A72F-78B4C3D99418}" type="pres">
      <dgm:prSet presAssocID="{3B2BC737-1710-4CA6-82D2-E795B123D1CE}" presName="compNode" presStyleCnt="0"/>
      <dgm:spPr/>
    </dgm:pt>
    <dgm:pt modelId="{411B0257-8A26-41D0-85EC-9ACB743A2224}" type="pres">
      <dgm:prSet presAssocID="{3B2BC737-1710-4CA6-82D2-E795B123D1CE}" presName="iconBgRect" presStyleLbl="bgShp" presStyleIdx="1" presStyleCnt="3"/>
      <dgm:spPr>
        <a:prstGeom prst="round2DiagRect">
          <a:avLst>
            <a:gd name="adj1" fmla="val 29727"/>
            <a:gd name="adj2" fmla="val 0"/>
          </a:avLst>
        </a:prstGeom>
      </dgm:spPr>
    </dgm:pt>
    <dgm:pt modelId="{A7A6DBC8-4D81-4EC2-8BAD-A7B876B6757D}" type="pres">
      <dgm:prSet presAssocID="{3B2BC737-1710-4CA6-82D2-E795B123D1C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actor"/>
        </a:ext>
      </dgm:extLst>
    </dgm:pt>
    <dgm:pt modelId="{511BFA50-58E4-4A46-980C-C15835D52FC7}" type="pres">
      <dgm:prSet presAssocID="{3B2BC737-1710-4CA6-82D2-E795B123D1CE}" presName="spaceRect" presStyleCnt="0"/>
      <dgm:spPr/>
    </dgm:pt>
    <dgm:pt modelId="{C8C5F122-5785-4136-9E43-813069D3D7A8}" type="pres">
      <dgm:prSet presAssocID="{3B2BC737-1710-4CA6-82D2-E795B123D1CE}" presName="textRect" presStyleLbl="revTx" presStyleIdx="1" presStyleCnt="3">
        <dgm:presLayoutVars>
          <dgm:chMax val="1"/>
          <dgm:chPref val="1"/>
        </dgm:presLayoutVars>
      </dgm:prSet>
      <dgm:spPr/>
    </dgm:pt>
    <dgm:pt modelId="{1A2A0797-2E81-46A1-A0C3-E1B153DECFFB}" type="pres">
      <dgm:prSet presAssocID="{BEDAECEC-6D18-4DAD-8071-DFB56DB054CE}" presName="sibTrans" presStyleCnt="0"/>
      <dgm:spPr/>
    </dgm:pt>
    <dgm:pt modelId="{0DEE874E-F6B0-4746-9293-6A45CE978BA5}" type="pres">
      <dgm:prSet presAssocID="{14B77C8B-DD79-425C-AD73-3018CEE14891}" presName="compNode" presStyleCnt="0"/>
      <dgm:spPr/>
    </dgm:pt>
    <dgm:pt modelId="{FE0F7667-9DAD-4253-99AC-985259FF5182}" type="pres">
      <dgm:prSet presAssocID="{14B77C8B-DD79-425C-AD73-3018CEE14891}" presName="iconBgRect" presStyleLbl="bgShp" presStyleIdx="2" presStyleCnt="3"/>
      <dgm:spPr>
        <a:prstGeom prst="round2DiagRect">
          <a:avLst>
            <a:gd name="adj1" fmla="val 29727"/>
            <a:gd name="adj2" fmla="val 0"/>
          </a:avLst>
        </a:prstGeom>
      </dgm:spPr>
    </dgm:pt>
    <dgm:pt modelId="{1D3E581C-9392-49A5-B6C6-C35074B9BF3E}" type="pres">
      <dgm:prSet presAssocID="{14B77C8B-DD79-425C-AD73-3018CEE1489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r"/>
        </a:ext>
      </dgm:extLst>
    </dgm:pt>
    <dgm:pt modelId="{DDC52716-FF20-4FEE-A243-706477B5022F}" type="pres">
      <dgm:prSet presAssocID="{14B77C8B-DD79-425C-AD73-3018CEE14891}" presName="spaceRect" presStyleCnt="0"/>
      <dgm:spPr/>
    </dgm:pt>
    <dgm:pt modelId="{9C24DE5B-26A1-4C97-8C86-32589FD93043}" type="pres">
      <dgm:prSet presAssocID="{14B77C8B-DD79-425C-AD73-3018CEE14891}" presName="textRect" presStyleLbl="revTx" presStyleIdx="2" presStyleCnt="3">
        <dgm:presLayoutVars>
          <dgm:chMax val="1"/>
          <dgm:chPref val="1"/>
        </dgm:presLayoutVars>
      </dgm:prSet>
      <dgm:spPr/>
    </dgm:pt>
  </dgm:ptLst>
  <dgm:cxnLst>
    <dgm:cxn modelId="{5F5EAD0D-A809-4944-B325-D502F0A481A1}" srcId="{C71FEFF6-55FD-4B14-8B5A-36CF8ABB0579}" destId="{CA546730-68F6-47B3-8EA8-5C3C6D5095F7}" srcOrd="0" destOrd="0" parTransId="{86A48610-0F2D-44B2-A259-12B8AAF72F5C}" sibTransId="{2BCCF4FB-B3F3-4947-998D-7197D692D565}"/>
    <dgm:cxn modelId="{B6AC053C-63C6-49E7-A087-245D6DF4481F}" type="presOf" srcId="{3B2BC737-1710-4CA6-82D2-E795B123D1CE}" destId="{C8C5F122-5785-4136-9E43-813069D3D7A8}" srcOrd="0" destOrd="0" presId="urn:microsoft.com/office/officeart/2018/5/layout/IconLeafLabelList"/>
    <dgm:cxn modelId="{8F696C76-B346-468E-879B-8DE43E9EF309}" type="presOf" srcId="{14B77C8B-DD79-425C-AD73-3018CEE14891}" destId="{9C24DE5B-26A1-4C97-8C86-32589FD93043}" srcOrd="0" destOrd="0" presId="urn:microsoft.com/office/officeart/2018/5/layout/IconLeafLabelList"/>
    <dgm:cxn modelId="{2419D3D6-2EDB-4C02-89CF-E924263A9564}" srcId="{C71FEFF6-55FD-4B14-8B5A-36CF8ABB0579}" destId="{14B77C8B-DD79-425C-AD73-3018CEE14891}" srcOrd="2" destOrd="0" parTransId="{24B76C2D-E25C-43D4-AD60-B893C23ADE62}" sibTransId="{653D408A-3EA5-4070-B46D-6239F23A282B}"/>
    <dgm:cxn modelId="{52A0C4E3-95DA-4197-B195-C40D188DC8C3}" srcId="{C71FEFF6-55FD-4B14-8B5A-36CF8ABB0579}" destId="{3B2BC737-1710-4CA6-82D2-E795B123D1CE}" srcOrd="1" destOrd="0" parTransId="{DDB8F59D-CB2D-4473-B66E-55D9DBE4F5C3}" sibTransId="{BEDAECEC-6D18-4DAD-8071-DFB56DB054CE}"/>
    <dgm:cxn modelId="{DB4C09E8-6FF2-40EA-BBD9-09FACBE9BC8E}" type="presOf" srcId="{C71FEFF6-55FD-4B14-8B5A-36CF8ABB0579}" destId="{591D8C88-AB3B-49D7-968B-E91BE40F7196}" srcOrd="0" destOrd="0" presId="urn:microsoft.com/office/officeart/2018/5/layout/IconLeafLabelList"/>
    <dgm:cxn modelId="{796699E9-A2E9-4C4C-AB42-B3FD41F2EAC2}" type="presOf" srcId="{CA546730-68F6-47B3-8EA8-5C3C6D5095F7}" destId="{A78459E8-2FD3-445C-9864-F7D1E45D6DE7}" srcOrd="0" destOrd="0" presId="urn:microsoft.com/office/officeart/2018/5/layout/IconLeafLabelList"/>
    <dgm:cxn modelId="{D9EFB829-46D0-4628-8851-3D8BC52C5A40}" type="presParOf" srcId="{591D8C88-AB3B-49D7-968B-E91BE40F7196}" destId="{D1A4C52B-C3E0-482C-9B0E-5FB6F098B1BC}" srcOrd="0" destOrd="0" presId="urn:microsoft.com/office/officeart/2018/5/layout/IconLeafLabelList"/>
    <dgm:cxn modelId="{38F25CAC-0B0D-46D8-80E1-2C721B5733B8}" type="presParOf" srcId="{D1A4C52B-C3E0-482C-9B0E-5FB6F098B1BC}" destId="{465CAE5F-084A-44B6-AB36-36894E7F4160}" srcOrd="0" destOrd="0" presId="urn:microsoft.com/office/officeart/2018/5/layout/IconLeafLabelList"/>
    <dgm:cxn modelId="{21787975-5D4D-4078-8B22-0A8C510E0B1E}" type="presParOf" srcId="{D1A4C52B-C3E0-482C-9B0E-5FB6F098B1BC}" destId="{9A0F08D9-E3E3-4CA6-9EF0-1AF7BC4448EF}" srcOrd="1" destOrd="0" presId="urn:microsoft.com/office/officeart/2018/5/layout/IconLeafLabelList"/>
    <dgm:cxn modelId="{5A60051A-9675-4FFE-A666-44C3834185F0}" type="presParOf" srcId="{D1A4C52B-C3E0-482C-9B0E-5FB6F098B1BC}" destId="{92EAE611-5897-4284-BC6E-88B9BD63705E}" srcOrd="2" destOrd="0" presId="urn:microsoft.com/office/officeart/2018/5/layout/IconLeafLabelList"/>
    <dgm:cxn modelId="{D1EB18F7-59AE-486B-9AB8-9C04E4CDC60B}" type="presParOf" srcId="{D1A4C52B-C3E0-482C-9B0E-5FB6F098B1BC}" destId="{A78459E8-2FD3-445C-9864-F7D1E45D6DE7}" srcOrd="3" destOrd="0" presId="urn:microsoft.com/office/officeart/2018/5/layout/IconLeafLabelList"/>
    <dgm:cxn modelId="{C795E140-EB48-4EA9-B218-AE724E178249}" type="presParOf" srcId="{591D8C88-AB3B-49D7-968B-E91BE40F7196}" destId="{197917D0-6F56-4607-AC40-D0A7C4C8FB56}" srcOrd="1" destOrd="0" presId="urn:microsoft.com/office/officeart/2018/5/layout/IconLeafLabelList"/>
    <dgm:cxn modelId="{F0F8EDA7-341B-451E-A5C1-346F1BCD406A}" type="presParOf" srcId="{591D8C88-AB3B-49D7-968B-E91BE40F7196}" destId="{B5B3F3DB-F409-4BE1-A72F-78B4C3D99418}" srcOrd="2" destOrd="0" presId="urn:microsoft.com/office/officeart/2018/5/layout/IconLeafLabelList"/>
    <dgm:cxn modelId="{5A8604FA-7509-436C-B7EB-56BE80851391}" type="presParOf" srcId="{B5B3F3DB-F409-4BE1-A72F-78B4C3D99418}" destId="{411B0257-8A26-41D0-85EC-9ACB743A2224}" srcOrd="0" destOrd="0" presId="urn:microsoft.com/office/officeart/2018/5/layout/IconLeafLabelList"/>
    <dgm:cxn modelId="{E1A723A6-6CBC-4A1E-932C-00540B9242C0}" type="presParOf" srcId="{B5B3F3DB-F409-4BE1-A72F-78B4C3D99418}" destId="{A7A6DBC8-4D81-4EC2-8BAD-A7B876B6757D}" srcOrd="1" destOrd="0" presId="urn:microsoft.com/office/officeart/2018/5/layout/IconLeafLabelList"/>
    <dgm:cxn modelId="{C065E586-699C-4C79-AC41-0F5DB1F452AB}" type="presParOf" srcId="{B5B3F3DB-F409-4BE1-A72F-78B4C3D99418}" destId="{511BFA50-58E4-4A46-980C-C15835D52FC7}" srcOrd="2" destOrd="0" presId="urn:microsoft.com/office/officeart/2018/5/layout/IconLeafLabelList"/>
    <dgm:cxn modelId="{41D7EC8D-09EF-4967-B5EF-E4F8239C2F88}" type="presParOf" srcId="{B5B3F3DB-F409-4BE1-A72F-78B4C3D99418}" destId="{C8C5F122-5785-4136-9E43-813069D3D7A8}" srcOrd="3" destOrd="0" presId="urn:microsoft.com/office/officeart/2018/5/layout/IconLeafLabelList"/>
    <dgm:cxn modelId="{25F6D34C-D064-4BC6-BC25-48620737F88C}" type="presParOf" srcId="{591D8C88-AB3B-49D7-968B-E91BE40F7196}" destId="{1A2A0797-2E81-46A1-A0C3-E1B153DECFFB}" srcOrd="3" destOrd="0" presId="urn:microsoft.com/office/officeart/2018/5/layout/IconLeafLabelList"/>
    <dgm:cxn modelId="{FFC27C07-7158-4E5A-985B-A59F42BEC8A5}" type="presParOf" srcId="{591D8C88-AB3B-49D7-968B-E91BE40F7196}" destId="{0DEE874E-F6B0-4746-9293-6A45CE978BA5}" srcOrd="4" destOrd="0" presId="urn:microsoft.com/office/officeart/2018/5/layout/IconLeafLabelList"/>
    <dgm:cxn modelId="{614EA8D4-BA82-4807-A80F-7CC6B62A9C29}" type="presParOf" srcId="{0DEE874E-F6B0-4746-9293-6A45CE978BA5}" destId="{FE0F7667-9DAD-4253-99AC-985259FF5182}" srcOrd="0" destOrd="0" presId="urn:microsoft.com/office/officeart/2018/5/layout/IconLeafLabelList"/>
    <dgm:cxn modelId="{EC801902-5A2C-476E-885C-3ACD2EC53C2E}" type="presParOf" srcId="{0DEE874E-F6B0-4746-9293-6A45CE978BA5}" destId="{1D3E581C-9392-49A5-B6C6-C35074B9BF3E}" srcOrd="1" destOrd="0" presId="urn:microsoft.com/office/officeart/2018/5/layout/IconLeafLabelList"/>
    <dgm:cxn modelId="{6E801450-1AC5-4634-8580-43F4998DF59F}" type="presParOf" srcId="{0DEE874E-F6B0-4746-9293-6A45CE978BA5}" destId="{DDC52716-FF20-4FEE-A243-706477B5022F}" srcOrd="2" destOrd="0" presId="urn:microsoft.com/office/officeart/2018/5/layout/IconLeafLabelList"/>
    <dgm:cxn modelId="{CEBF58D8-F890-4E65-9F8D-4DA9D9804510}" type="presParOf" srcId="{0DEE874E-F6B0-4746-9293-6A45CE978BA5}" destId="{9C24DE5B-26A1-4C97-8C86-32589FD93043}"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AF44E4B-6CFF-4007-8350-AC3A0E02B7BE}"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4E69CA2D-E767-4948-B3D7-672BA4DB61F4}">
      <dgm:prSet/>
      <dgm:spPr/>
      <dgm:t>
        <a:bodyPr/>
        <a:lstStyle/>
        <a:p>
          <a:r>
            <a:rPr lang="en-GB"/>
            <a:t>Globalisation has greatly increased the scope of business for BMW as well as bolstering its presence internationally (Statista, 2024). The company carries out production in the United States, China, South Africa, and Mexico (BMW Group, 2024). </a:t>
          </a:r>
          <a:endParaRPr lang="en-US"/>
        </a:p>
      </dgm:t>
    </dgm:pt>
    <dgm:pt modelId="{CF5B653A-E7FE-4142-AC06-5BD319C1B7B6}" type="parTrans" cxnId="{C5E8ECB4-5618-4C81-B8B2-3035F9108FC5}">
      <dgm:prSet/>
      <dgm:spPr/>
      <dgm:t>
        <a:bodyPr/>
        <a:lstStyle/>
        <a:p>
          <a:endParaRPr lang="en-US"/>
        </a:p>
      </dgm:t>
    </dgm:pt>
    <dgm:pt modelId="{7C5D42CE-C785-4C1A-A54E-396039341D3E}" type="sibTrans" cxnId="{C5E8ECB4-5618-4C81-B8B2-3035F9108FC5}">
      <dgm:prSet/>
      <dgm:spPr/>
      <dgm:t>
        <a:bodyPr/>
        <a:lstStyle/>
        <a:p>
          <a:endParaRPr lang="en-US"/>
        </a:p>
      </dgm:t>
    </dgm:pt>
    <dgm:pt modelId="{FC36D315-1D94-4065-8AC6-2466056CD819}">
      <dgm:prSet/>
      <dgm:spPr/>
      <dgm:t>
        <a:bodyPr/>
        <a:lstStyle/>
        <a:p>
          <a:r>
            <a:rPr lang="en-GB"/>
            <a:t>The joint ventures between BMW with Toyota and Intel lead to the integrated innovation for the mutual benefit of the companies (Financial Times, 2024). </a:t>
          </a:r>
          <a:endParaRPr lang="en-US"/>
        </a:p>
      </dgm:t>
    </dgm:pt>
    <dgm:pt modelId="{C0CBE656-27D2-4898-9E51-BA70BFF19695}" type="parTrans" cxnId="{8FFB6168-35A9-43BA-AF41-B3303C4C06E6}">
      <dgm:prSet/>
      <dgm:spPr/>
      <dgm:t>
        <a:bodyPr/>
        <a:lstStyle/>
        <a:p>
          <a:endParaRPr lang="en-US"/>
        </a:p>
      </dgm:t>
    </dgm:pt>
    <dgm:pt modelId="{FA9EB36B-7127-4FF1-AED5-1BD0AFACE152}" type="sibTrans" cxnId="{8FFB6168-35A9-43BA-AF41-B3303C4C06E6}">
      <dgm:prSet/>
      <dgm:spPr/>
      <dgm:t>
        <a:bodyPr/>
        <a:lstStyle/>
        <a:p>
          <a:endParaRPr lang="en-US"/>
        </a:p>
      </dgm:t>
    </dgm:pt>
    <dgm:pt modelId="{26F5F6D4-1A43-4A19-9E99-66A8E4363E03}">
      <dgm:prSet/>
      <dgm:spPr/>
      <dgm:t>
        <a:bodyPr/>
        <a:lstStyle/>
        <a:p>
          <a:r>
            <a:rPr lang="en-GB"/>
            <a:t>Geopolitical problems and trade wars are a constant threat to the supply lines, which therefore strengthens the demand for more diversified sourcing and regional production, which is why the IEA is very concerned about such issues (IEA, 2024).</a:t>
          </a:r>
          <a:endParaRPr lang="en-US"/>
        </a:p>
      </dgm:t>
    </dgm:pt>
    <dgm:pt modelId="{ABC0EF75-25F2-45C2-AA99-F3B431561823}" type="parTrans" cxnId="{B178B272-7DD1-4535-A273-A57CD7E3E4C6}">
      <dgm:prSet/>
      <dgm:spPr/>
      <dgm:t>
        <a:bodyPr/>
        <a:lstStyle/>
        <a:p>
          <a:endParaRPr lang="en-US"/>
        </a:p>
      </dgm:t>
    </dgm:pt>
    <dgm:pt modelId="{409B7855-DDA8-472C-BC85-F49A133AAC19}" type="sibTrans" cxnId="{B178B272-7DD1-4535-A273-A57CD7E3E4C6}">
      <dgm:prSet/>
      <dgm:spPr/>
      <dgm:t>
        <a:bodyPr/>
        <a:lstStyle/>
        <a:p>
          <a:endParaRPr lang="en-US"/>
        </a:p>
      </dgm:t>
    </dgm:pt>
    <dgm:pt modelId="{ACC1FFD4-FD96-48AC-9766-3810D83969D4}" type="pres">
      <dgm:prSet presAssocID="{3AF44E4B-6CFF-4007-8350-AC3A0E02B7BE}" presName="outerComposite" presStyleCnt="0">
        <dgm:presLayoutVars>
          <dgm:chMax val="5"/>
          <dgm:dir/>
          <dgm:resizeHandles val="exact"/>
        </dgm:presLayoutVars>
      </dgm:prSet>
      <dgm:spPr/>
    </dgm:pt>
    <dgm:pt modelId="{0CFB6061-059F-41CD-B2F9-4F942B53509F}" type="pres">
      <dgm:prSet presAssocID="{3AF44E4B-6CFF-4007-8350-AC3A0E02B7BE}" presName="dummyMaxCanvas" presStyleCnt="0">
        <dgm:presLayoutVars/>
      </dgm:prSet>
      <dgm:spPr/>
    </dgm:pt>
    <dgm:pt modelId="{94280AC6-9E80-4EB6-A07F-3521ED35840F}" type="pres">
      <dgm:prSet presAssocID="{3AF44E4B-6CFF-4007-8350-AC3A0E02B7BE}" presName="ThreeNodes_1" presStyleLbl="node1" presStyleIdx="0" presStyleCnt="3">
        <dgm:presLayoutVars>
          <dgm:bulletEnabled val="1"/>
        </dgm:presLayoutVars>
      </dgm:prSet>
      <dgm:spPr/>
    </dgm:pt>
    <dgm:pt modelId="{BF9E6991-3B03-4D43-BF9B-26B2BB2F05DE}" type="pres">
      <dgm:prSet presAssocID="{3AF44E4B-6CFF-4007-8350-AC3A0E02B7BE}" presName="ThreeNodes_2" presStyleLbl="node1" presStyleIdx="1" presStyleCnt="3">
        <dgm:presLayoutVars>
          <dgm:bulletEnabled val="1"/>
        </dgm:presLayoutVars>
      </dgm:prSet>
      <dgm:spPr/>
    </dgm:pt>
    <dgm:pt modelId="{3BAE3615-F426-4DA5-8EFB-6C05E312860D}" type="pres">
      <dgm:prSet presAssocID="{3AF44E4B-6CFF-4007-8350-AC3A0E02B7BE}" presName="ThreeNodes_3" presStyleLbl="node1" presStyleIdx="2" presStyleCnt="3">
        <dgm:presLayoutVars>
          <dgm:bulletEnabled val="1"/>
        </dgm:presLayoutVars>
      </dgm:prSet>
      <dgm:spPr/>
    </dgm:pt>
    <dgm:pt modelId="{9FF33539-0F20-4057-B1CF-8F266D67F414}" type="pres">
      <dgm:prSet presAssocID="{3AF44E4B-6CFF-4007-8350-AC3A0E02B7BE}" presName="ThreeConn_1-2" presStyleLbl="fgAccFollowNode1" presStyleIdx="0" presStyleCnt="2">
        <dgm:presLayoutVars>
          <dgm:bulletEnabled val="1"/>
        </dgm:presLayoutVars>
      </dgm:prSet>
      <dgm:spPr/>
    </dgm:pt>
    <dgm:pt modelId="{3EAC1FFE-040C-41B2-96CE-E5D0BDECE283}" type="pres">
      <dgm:prSet presAssocID="{3AF44E4B-6CFF-4007-8350-AC3A0E02B7BE}" presName="ThreeConn_2-3" presStyleLbl="fgAccFollowNode1" presStyleIdx="1" presStyleCnt="2">
        <dgm:presLayoutVars>
          <dgm:bulletEnabled val="1"/>
        </dgm:presLayoutVars>
      </dgm:prSet>
      <dgm:spPr/>
    </dgm:pt>
    <dgm:pt modelId="{E1D201D0-2A45-4BAC-B5BB-4CFE4CC6AF44}" type="pres">
      <dgm:prSet presAssocID="{3AF44E4B-6CFF-4007-8350-AC3A0E02B7BE}" presName="ThreeNodes_1_text" presStyleLbl="node1" presStyleIdx="2" presStyleCnt="3">
        <dgm:presLayoutVars>
          <dgm:bulletEnabled val="1"/>
        </dgm:presLayoutVars>
      </dgm:prSet>
      <dgm:spPr/>
    </dgm:pt>
    <dgm:pt modelId="{2E5DB4A2-60C5-4942-B58D-9D196E4463A2}" type="pres">
      <dgm:prSet presAssocID="{3AF44E4B-6CFF-4007-8350-AC3A0E02B7BE}" presName="ThreeNodes_2_text" presStyleLbl="node1" presStyleIdx="2" presStyleCnt="3">
        <dgm:presLayoutVars>
          <dgm:bulletEnabled val="1"/>
        </dgm:presLayoutVars>
      </dgm:prSet>
      <dgm:spPr/>
    </dgm:pt>
    <dgm:pt modelId="{54329119-11C4-48B5-82D9-9CF5B9F8061D}" type="pres">
      <dgm:prSet presAssocID="{3AF44E4B-6CFF-4007-8350-AC3A0E02B7BE}" presName="ThreeNodes_3_text" presStyleLbl="node1" presStyleIdx="2" presStyleCnt="3">
        <dgm:presLayoutVars>
          <dgm:bulletEnabled val="1"/>
        </dgm:presLayoutVars>
      </dgm:prSet>
      <dgm:spPr/>
    </dgm:pt>
  </dgm:ptLst>
  <dgm:cxnLst>
    <dgm:cxn modelId="{8D69BB22-DC77-4311-B54E-FA1E6285652B}" type="presOf" srcId="{4E69CA2D-E767-4948-B3D7-672BA4DB61F4}" destId="{94280AC6-9E80-4EB6-A07F-3521ED35840F}" srcOrd="0" destOrd="0" presId="urn:microsoft.com/office/officeart/2005/8/layout/vProcess5"/>
    <dgm:cxn modelId="{8FFB6168-35A9-43BA-AF41-B3303C4C06E6}" srcId="{3AF44E4B-6CFF-4007-8350-AC3A0E02B7BE}" destId="{FC36D315-1D94-4065-8AC6-2466056CD819}" srcOrd="1" destOrd="0" parTransId="{C0CBE656-27D2-4898-9E51-BA70BFF19695}" sibTransId="{FA9EB36B-7127-4FF1-AED5-1BD0AFACE152}"/>
    <dgm:cxn modelId="{B178B272-7DD1-4535-A273-A57CD7E3E4C6}" srcId="{3AF44E4B-6CFF-4007-8350-AC3A0E02B7BE}" destId="{26F5F6D4-1A43-4A19-9E99-66A8E4363E03}" srcOrd="2" destOrd="0" parTransId="{ABC0EF75-25F2-45C2-AA99-F3B431561823}" sibTransId="{409B7855-DDA8-472C-BC85-F49A133AAC19}"/>
    <dgm:cxn modelId="{FE8BE373-9564-4FF1-917B-EB79D489155F}" type="presOf" srcId="{FC36D315-1D94-4065-8AC6-2466056CD819}" destId="{2E5DB4A2-60C5-4942-B58D-9D196E4463A2}" srcOrd="1" destOrd="0" presId="urn:microsoft.com/office/officeart/2005/8/layout/vProcess5"/>
    <dgm:cxn modelId="{75D46656-1A34-4990-A17B-89126B064ABF}" type="presOf" srcId="{26F5F6D4-1A43-4A19-9E99-66A8E4363E03}" destId="{3BAE3615-F426-4DA5-8EFB-6C05E312860D}" srcOrd="0" destOrd="0" presId="urn:microsoft.com/office/officeart/2005/8/layout/vProcess5"/>
    <dgm:cxn modelId="{BA36CC7F-A39E-454E-ACCA-72AFCCC8D38B}" type="presOf" srcId="{4E69CA2D-E767-4948-B3D7-672BA4DB61F4}" destId="{E1D201D0-2A45-4BAC-B5BB-4CFE4CC6AF44}" srcOrd="1" destOrd="0" presId="urn:microsoft.com/office/officeart/2005/8/layout/vProcess5"/>
    <dgm:cxn modelId="{008D9A90-AD21-4DC0-9EC7-3F395FEFF7BE}" type="presOf" srcId="{7C5D42CE-C785-4C1A-A54E-396039341D3E}" destId="{9FF33539-0F20-4057-B1CF-8F266D67F414}" srcOrd="0" destOrd="0" presId="urn:microsoft.com/office/officeart/2005/8/layout/vProcess5"/>
    <dgm:cxn modelId="{C5E8ECB4-5618-4C81-B8B2-3035F9108FC5}" srcId="{3AF44E4B-6CFF-4007-8350-AC3A0E02B7BE}" destId="{4E69CA2D-E767-4948-B3D7-672BA4DB61F4}" srcOrd="0" destOrd="0" parTransId="{CF5B653A-E7FE-4142-AC06-5BD319C1B7B6}" sibTransId="{7C5D42CE-C785-4C1A-A54E-396039341D3E}"/>
    <dgm:cxn modelId="{855EBFC5-AE2D-459D-8886-C00DDF0C9248}" type="presOf" srcId="{FA9EB36B-7127-4FF1-AED5-1BD0AFACE152}" destId="{3EAC1FFE-040C-41B2-96CE-E5D0BDECE283}" srcOrd="0" destOrd="0" presId="urn:microsoft.com/office/officeart/2005/8/layout/vProcess5"/>
    <dgm:cxn modelId="{A6645CC8-77A6-4534-BB4B-2F764E597B63}" type="presOf" srcId="{FC36D315-1D94-4065-8AC6-2466056CD819}" destId="{BF9E6991-3B03-4D43-BF9B-26B2BB2F05DE}" srcOrd="0" destOrd="0" presId="urn:microsoft.com/office/officeart/2005/8/layout/vProcess5"/>
    <dgm:cxn modelId="{B10B60D7-0F78-4E69-9811-73B454034DCA}" type="presOf" srcId="{3AF44E4B-6CFF-4007-8350-AC3A0E02B7BE}" destId="{ACC1FFD4-FD96-48AC-9766-3810D83969D4}" srcOrd="0" destOrd="0" presId="urn:microsoft.com/office/officeart/2005/8/layout/vProcess5"/>
    <dgm:cxn modelId="{5ECEEDE8-1A6C-44B5-ACC5-F368776CFDD4}" type="presOf" srcId="{26F5F6D4-1A43-4A19-9E99-66A8E4363E03}" destId="{54329119-11C4-48B5-82D9-9CF5B9F8061D}" srcOrd="1" destOrd="0" presId="urn:microsoft.com/office/officeart/2005/8/layout/vProcess5"/>
    <dgm:cxn modelId="{C3CBE2F0-67DA-4ABB-984E-B5C91F639B06}" type="presParOf" srcId="{ACC1FFD4-FD96-48AC-9766-3810D83969D4}" destId="{0CFB6061-059F-41CD-B2F9-4F942B53509F}" srcOrd="0" destOrd="0" presId="urn:microsoft.com/office/officeart/2005/8/layout/vProcess5"/>
    <dgm:cxn modelId="{1AE19EE3-9FB4-4FC2-8312-D500B96CD45F}" type="presParOf" srcId="{ACC1FFD4-FD96-48AC-9766-3810D83969D4}" destId="{94280AC6-9E80-4EB6-A07F-3521ED35840F}" srcOrd="1" destOrd="0" presId="urn:microsoft.com/office/officeart/2005/8/layout/vProcess5"/>
    <dgm:cxn modelId="{0E91FA2C-AADD-47A1-A50A-F9CBD1D11D2E}" type="presParOf" srcId="{ACC1FFD4-FD96-48AC-9766-3810D83969D4}" destId="{BF9E6991-3B03-4D43-BF9B-26B2BB2F05DE}" srcOrd="2" destOrd="0" presId="urn:microsoft.com/office/officeart/2005/8/layout/vProcess5"/>
    <dgm:cxn modelId="{CC5634C8-7349-43AA-BDB0-29B213979DE3}" type="presParOf" srcId="{ACC1FFD4-FD96-48AC-9766-3810D83969D4}" destId="{3BAE3615-F426-4DA5-8EFB-6C05E312860D}" srcOrd="3" destOrd="0" presId="urn:microsoft.com/office/officeart/2005/8/layout/vProcess5"/>
    <dgm:cxn modelId="{2614B7F2-CE20-4857-BC7E-9F8CB0E91962}" type="presParOf" srcId="{ACC1FFD4-FD96-48AC-9766-3810D83969D4}" destId="{9FF33539-0F20-4057-B1CF-8F266D67F414}" srcOrd="4" destOrd="0" presId="urn:microsoft.com/office/officeart/2005/8/layout/vProcess5"/>
    <dgm:cxn modelId="{E3797492-DA7C-4236-99CF-BA94B284500F}" type="presParOf" srcId="{ACC1FFD4-FD96-48AC-9766-3810D83969D4}" destId="{3EAC1FFE-040C-41B2-96CE-E5D0BDECE283}" srcOrd="5" destOrd="0" presId="urn:microsoft.com/office/officeart/2005/8/layout/vProcess5"/>
    <dgm:cxn modelId="{A1BA13EE-D994-49BF-A6BF-DB2F10A749AA}" type="presParOf" srcId="{ACC1FFD4-FD96-48AC-9766-3810D83969D4}" destId="{E1D201D0-2A45-4BAC-B5BB-4CFE4CC6AF44}" srcOrd="6" destOrd="0" presId="urn:microsoft.com/office/officeart/2005/8/layout/vProcess5"/>
    <dgm:cxn modelId="{87498E30-120D-438F-A9B0-DD0D07FE9D9C}" type="presParOf" srcId="{ACC1FFD4-FD96-48AC-9766-3810D83969D4}" destId="{2E5DB4A2-60C5-4942-B58D-9D196E4463A2}" srcOrd="7" destOrd="0" presId="urn:microsoft.com/office/officeart/2005/8/layout/vProcess5"/>
    <dgm:cxn modelId="{BBF5E225-BD71-41F6-8FF3-3132837862FD}" type="presParOf" srcId="{ACC1FFD4-FD96-48AC-9766-3810D83969D4}" destId="{54329119-11C4-48B5-82D9-9CF5B9F8061D}"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96BCA46-55B0-4A4B-93E1-35FE22F6A66B}"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6AC67EBC-B036-4980-B906-BFF9F07F05DD}">
      <dgm:prSet/>
      <dgm:spPr/>
      <dgm:t>
        <a:bodyPr/>
        <a:lstStyle/>
        <a:p>
          <a:r>
            <a:rPr lang="en-GB"/>
            <a:t>According to the international business strategy of the BMW Group, BMW focuses on innovation centred on sustainability and technology (BMW Group, 2024).</a:t>
          </a:r>
          <a:endParaRPr lang="en-US"/>
        </a:p>
      </dgm:t>
    </dgm:pt>
    <dgm:pt modelId="{E4870ED0-A0E9-4191-A718-8BDDFA68D42A}" type="parTrans" cxnId="{17550C33-1C9D-493C-A515-7B0B5F73FC6C}">
      <dgm:prSet/>
      <dgm:spPr/>
      <dgm:t>
        <a:bodyPr/>
        <a:lstStyle/>
        <a:p>
          <a:endParaRPr lang="en-US"/>
        </a:p>
      </dgm:t>
    </dgm:pt>
    <dgm:pt modelId="{3498F0A5-2B05-4EB2-B184-C95828CE2ABA}" type="sibTrans" cxnId="{17550C33-1C9D-493C-A515-7B0B5F73FC6C}">
      <dgm:prSet/>
      <dgm:spPr/>
      <dgm:t>
        <a:bodyPr/>
        <a:lstStyle/>
        <a:p>
          <a:endParaRPr lang="en-US"/>
        </a:p>
      </dgm:t>
    </dgm:pt>
    <dgm:pt modelId="{23C892FD-BD23-44C9-B44F-4E6B841A557B}">
      <dgm:prSet/>
      <dgm:spPr/>
      <dgm:t>
        <a:bodyPr/>
        <a:lstStyle/>
        <a:p>
          <a:r>
            <a:rPr lang="en-GB"/>
            <a:t>Exemplary of this trend is the i-series, which features a light-weight construction, battery-efficient designs, and AI-supported dashboards to enhance vehicle performance (Financial Times, 2024).</a:t>
          </a:r>
          <a:endParaRPr lang="en-US"/>
        </a:p>
      </dgm:t>
    </dgm:pt>
    <dgm:pt modelId="{1F2F19A4-EE34-4B68-BD43-8D134005702B}" type="parTrans" cxnId="{D3BCA610-2FE8-477B-AFD7-2A22D200DBE8}">
      <dgm:prSet/>
      <dgm:spPr/>
      <dgm:t>
        <a:bodyPr/>
        <a:lstStyle/>
        <a:p>
          <a:endParaRPr lang="en-US"/>
        </a:p>
      </dgm:t>
    </dgm:pt>
    <dgm:pt modelId="{6740DE10-DE98-43CE-8661-753BAC43EA3B}" type="sibTrans" cxnId="{D3BCA610-2FE8-477B-AFD7-2A22D200DBE8}">
      <dgm:prSet/>
      <dgm:spPr/>
      <dgm:t>
        <a:bodyPr/>
        <a:lstStyle/>
        <a:p>
          <a:endParaRPr lang="en-US"/>
        </a:p>
      </dgm:t>
    </dgm:pt>
    <dgm:pt modelId="{B23A54C9-0D35-441C-A751-94AD20F5977D}">
      <dgm:prSet/>
      <dgm:spPr/>
      <dgm:t>
        <a:bodyPr/>
        <a:lstStyle/>
        <a:p>
          <a:r>
            <a:rPr lang="en-GB"/>
            <a:t>At the i-series manufacturing level, the use of 3D printers and robotics promotes manufacturing precision and eco-robustness (IEA, 2024).</a:t>
          </a:r>
          <a:endParaRPr lang="en-US"/>
        </a:p>
      </dgm:t>
    </dgm:pt>
    <dgm:pt modelId="{7AE91CEE-9D15-4DBB-820A-7DBE64261BA5}" type="parTrans" cxnId="{578B5A16-A2C7-4F7F-861A-CB2C237C4AA3}">
      <dgm:prSet/>
      <dgm:spPr/>
      <dgm:t>
        <a:bodyPr/>
        <a:lstStyle/>
        <a:p>
          <a:endParaRPr lang="en-US"/>
        </a:p>
      </dgm:t>
    </dgm:pt>
    <dgm:pt modelId="{9BB9A8E6-2245-4991-914D-F120059D0286}" type="sibTrans" cxnId="{578B5A16-A2C7-4F7F-861A-CB2C237C4AA3}">
      <dgm:prSet/>
      <dgm:spPr/>
      <dgm:t>
        <a:bodyPr/>
        <a:lstStyle/>
        <a:p>
          <a:endParaRPr lang="en-US"/>
        </a:p>
      </dgm:t>
    </dgm:pt>
    <dgm:pt modelId="{6A4A7271-7004-4EB5-B82C-A7D3C4D426F1}" type="pres">
      <dgm:prSet presAssocID="{A96BCA46-55B0-4A4B-93E1-35FE22F6A66B}" presName="diagram" presStyleCnt="0">
        <dgm:presLayoutVars>
          <dgm:dir/>
          <dgm:resizeHandles val="exact"/>
        </dgm:presLayoutVars>
      </dgm:prSet>
      <dgm:spPr/>
    </dgm:pt>
    <dgm:pt modelId="{D9E8FC46-6E2E-4809-9DB0-43DDEEB84FFA}" type="pres">
      <dgm:prSet presAssocID="{6AC67EBC-B036-4980-B906-BFF9F07F05DD}" presName="node" presStyleLbl="node1" presStyleIdx="0" presStyleCnt="3">
        <dgm:presLayoutVars>
          <dgm:bulletEnabled val="1"/>
        </dgm:presLayoutVars>
      </dgm:prSet>
      <dgm:spPr/>
    </dgm:pt>
    <dgm:pt modelId="{9CEBD815-BBD3-475E-ADB3-5BF4DE4D9CC0}" type="pres">
      <dgm:prSet presAssocID="{3498F0A5-2B05-4EB2-B184-C95828CE2ABA}" presName="sibTrans" presStyleLbl="sibTrans2D1" presStyleIdx="0" presStyleCnt="2"/>
      <dgm:spPr/>
    </dgm:pt>
    <dgm:pt modelId="{4008C38A-91A1-41CB-871C-EAB6B1165A71}" type="pres">
      <dgm:prSet presAssocID="{3498F0A5-2B05-4EB2-B184-C95828CE2ABA}" presName="connectorText" presStyleLbl="sibTrans2D1" presStyleIdx="0" presStyleCnt="2"/>
      <dgm:spPr/>
    </dgm:pt>
    <dgm:pt modelId="{4F846D39-1814-48F5-9995-6A9FEF9716B9}" type="pres">
      <dgm:prSet presAssocID="{23C892FD-BD23-44C9-B44F-4E6B841A557B}" presName="node" presStyleLbl="node1" presStyleIdx="1" presStyleCnt="3">
        <dgm:presLayoutVars>
          <dgm:bulletEnabled val="1"/>
        </dgm:presLayoutVars>
      </dgm:prSet>
      <dgm:spPr/>
    </dgm:pt>
    <dgm:pt modelId="{F7E2D568-D34F-44B3-B9D3-02AE37EA3947}" type="pres">
      <dgm:prSet presAssocID="{6740DE10-DE98-43CE-8661-753BAC43EA3B}" presName="sibTrans" presStyleLbl="sibTrans2D1" presStyleIdx="1" presStyleCnt="2"/>
      <dgm:spPr/>
    </dgm:pt>
    <dgm:pt modelId="{C2FCA41F-4043-4EDE-9EC8-29016FA6B20E}" type="pres">
      <dgm:prSet presAssocID="{6740DE10-DE98-43CE-8661-753BAC43EA3B}" presName="connectorText" presStyleLbl="sibTrans2D1" presStyleIdx="1" presStyleCnt="2"/>
      <dgm:spPr/>
    </dgm:pt>
    <dgm:pt modelId="{DA903B3E-D7C0-4063-B6B6-BF6307DC4CD8}" type="pres">
      <dgm:prSet presAssocID="{B23A54C9-0D35-441C-A751-94AD20F5977D}" presName="node" presStyleLbl="node1" presStyleIdx="2" presStyleCnt="3">
        <dgm:presLayoutVars>
          <dgm:bulletEnabled val="1"/>
        </dgm:presLayoutVars>
      </dgm:prSet>
      <dgm:spPr/>
    </dgm:pt>
  </dgm:ptLst>
  <dgm:cxnLst>
    <dgm:cxn modelId="{D3BCA610-2FE8-477B-AFD7-2A22D200DBE8}" srcId="{A96BCA46-55B0-4A4B-93E1-35FE22F6A66B}" destId="{23C892FD-BD23-44C9-B44F-4E6B841A557B}" srcOrd="1" destOrd="0" parTransId="{1F2F19A4-EE34-4B68-BD43-8D134005702B}" sibTransId="{6740DE10-DE98-43CE-8661-753BAC43EA3B}"/>
    <dgm:cxn modelId="{578B5A16-A2C7-4F7F-861A-CB2C237C4AA3}" srcId="{A96BCA46-55B0-4A4B-93E1-35FE22F6A66B}" destId="{B23A54C9-0D35-441C-A751-94AD20F5977D}" srcOrd="2" destOrd="0" parTransId="{7AE91CEE-9D15-4DBB-820A-7DBE64261BA5}" sibTransId="{9BB9A8E6-2245-4991-914D-F120059D0286}"/>
    <dgm:cxn modelId="{6C02B421-1608-4C82-B283-EE0E444D4E45}" type="presOf" srcId="{3498F0A5-2B05-4EB2-B184-C95828CE2ABA}" destId="{4008C38A-91A1-41CB-871C-EAB6B1165A71}" srcOrd="1" destOrd="0" presId="urn:microsoft.com/office/officeart/2005/8/layout/process5"/>
    <dgm:cxn modelId="{40C32C2C-8DF7-4931-99D8-B40DEE977763}" type="presOf" srcId="{23C892FD-BD23-44C9-B44F-4E6B841A557B}" destId="{4F846D39-1814-48F5-9995-6A9FEF9716B9}" srcOrd="0" destOrd="0" presId="urn:microsoft.com/office/officeart/2005/8/layout/process5"/>
    <dgm:cxn modelId="{E9323530-A100-4352-A9DF-BB5B3ED6BF61}" type="presOf" srcId="{6740DE10-DE98-43CE-8661-753BAC43EA3B}" destId="{C2FCA41F-4043-4EDE-9EC8-29016FA6B20E}" srcOrd="1" destOrd="0" presId="urn:microsoft.com/office/officeart/2005/8/layout/process5"/>
    <dgm:cxn modelId="{17550C33-1C9D-493C-A515-7B0B5F73FC6C}" srcId="{A96BCA46-55B0-4A4B-93E1-35FE22F6A66B}" destId="{6AC67EBC-B036-4980-B906-BFF9F07F05DD}" srcOrd="0" destOrd="0" parTransId="{E4870ED0-A0E9-4191-A718-8BDDFA68D42A}" sibTransId="{3498F0A5-2B05-4EB2-B184-C95828CE2ABA}"/>
    <dgm:cxn modelId="{E4D99844-8833-4BA9-B77C-2D0B18697023}" type="presOf" srcId="{A96BCA46-55B0-4A4B-93E1-35FE22F6A66B}" destId="{6A4A7271-7004-4EB5-B82C-A7D3C4D426F1}" srcOrd="0" destOrd="0" presId="urn:microsoft.com/office/officeart/2005/8/layout/process5"/>
    <dgm:cxn modelId="{AD23836B-C656-4B14-9098-544A143FA771}" type="presOf" srcId="{3498F0A5-2B05-4EB2-B184-C95828CE2ABA}" destId="{9CEBD815-BBD3-475E-ADB3-5BF4DE4D9CC0}" srcOrd="0" destOrd="0" presId="urn:microsoft.com/office/officeart/2005/8/layout/process5"/>
    <dgm:cxn modelId="{A8D1F37A-E72C-408A-9BA4-5FD0590E18C7}" type="presOf" srcId="{B23A54C9-0D35-441C-A751-94AD20F5977D}" destId="{DA903B3E-D7C0-4063-B6B6-BF6307DC4CD8}" srcOrd="0" destOrd="0" presId="urn:microsoft.com/office/officeart/2005/8/layout/process5"/>
    <dgm:cxn modelId="{5236BAE0-C157-47EF-AEE4-10D0046AB555}" type="presOf" srcId="{6740DE10-DE98-43CE-8661-753BAC43EA3B}" destId="{F7E2D568-D34F-44B3-B9D3-02AE37EA3947}" srcOrd="0" destOrd="0" presId="urn:microsoft.com/office/officeart/2005/8/layout/process5"/>
    <dgm:cxn modelId="{ED6C44F8-AEDB-4651-863D-3DF16EAF1EBB}" type="presOf" srcId="{6AC67EBC-B036-4980-B906-BFF9F07F05DD}" destId="{D9E8FC46-6E2E-4809-9DB0-43DDEEB84FFA}" srcOrd="0" destOrd="0" presId="urn:microsoft.com/office/officeart/2005/8/layout/process5"/>
    <dgm:cxn modelId="{A9AECC3F-891F-484B-A643-A74D2F4B1419}" type="presParOf" srcId="{6A4A7271-7004-4EB5-B82C-A7D3C4D426F1}" destId="{D9E8FC46-6E2E-4809-9DB0-43DDEEB84FFA}" srcOrd="0" destOrd="0" presId="urn:microsoft.com/office/officeart/2005/8/layout/process5"/>
    <dgm:cxn modelId="{9638D74F-66B3-4E83-A0B2-D2BE52BE1DF4}" type="presParOf" srcId="{6A4A7271-7004-4EB5-B82C-A7D3C4D426F1}" destId="{9CEBD815-BBD3-475E-ADB3-5BF4DE4D9CC0}" srcOrd="1" destOrd="0" presId="urn:microsoft.com/office/officeart/2005/8/layout/process5"/>
    <dgm:cxn modelId="{AB569888-8143-447F-80AB-02C7475E2B64}" type="presParOf" srcId="{9CEBD815-BBD3-475E-ADB3-5BF4DE4D9CC0}" destId="{4008C38A-91A1-41CB-871C-EAB6B1165A71}" srcOrd="0" destOrd="0" presId="urn:microsoft.com/office/officeart/2005/8/layout/process5"/>
    <dgm:cxn modelId="{1A36076D-691C-48FD-A65D-D344AD757C8A}" type="presParOf" srcId="{6A4A7271-7004-4EB5-B82C-A7D3C4D426F1}" destId="{4F846D39-1814-48F5-9995-6A9FEF9716B9}" srcOrd="2" destOrd="0" presId="urn:microsoft.com/office/officeart/2005/8/layout/process5"/>
    <dgm:cxn modelId="{A3605DEB-7241-4388-87D3-464D38F0C10C}" type="presParOf" srcId="{6A4A7271-7004-4EB5-B82C-A7D3C4D426F1}" destId="{F7E2D568-D34F-44B3-B9D3-02AE37EA3947}" srcOrd="3" destOrd="0" presId="urn:microsoft.com/office/officeart/2005/8/layout/process5"/>
    <dgm:cxn modelId="{57FCB70C-C4C0-4639-A9C1-DEE85714230E}" type="presParOf" srcId="{F7E2D568-D34F-44B3-B9D3-02AE37EA3947}" destId="{C2FCA41F-4043-4EDE-9EC8-29016FA6B20E}" srcOrd="0" destOrd="0" presId="urn:microsoft.com/office/officeart/2005/8/layout/process5"/>
    <dgm:cxn modelId="{87C1C501-75BB-4629-92CD-9F49C11F3371}" type="presParOf" srcId="{6A4A7271-7004-4EB5-B82C-A7D3C4D426F1}" destId="{DA903B3E-D7C0-4063-B6B6-BF6307DC4CD8}"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1E1013C-B2F1-416C-8838-A21658B9501F}"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6A5BBC7C-0568-42E6-B898-B3F0C93FBC2E}">
      <dgm:prSet/>
      <dgm:spPr/>
      <dgm:t>
        <a:bodyPr/>
        <a:lstStyle/>
        <a:p>
          <a:pPr>
            <a:defRPr cap="all"/>
          </a:pPr>
          <a:r>
            <a:rPr lang="en-GB"/>
            <a:t>To remain competitive, BMW should continue to expand and diversify its EV line to better compete with Tesla and growing Asian competitors (Financial Times, 2024). </a:t>
          </a:r>
          <a:endParaRPr lang="en-US"/>
        </a:p>
      </dgm:t>
    </dgm:pt>
    <dgm:pt modelId="{EC0A383A-4940-4C9A-85ED-05E8CED4AAE7}" type="parTrans" cxnId="{F66C1C6D-97A3-4DF4-84CF-413E28CAC949}">
      <dgm:prSet/>
      <dgm:spPr/>
      <dgm:t>
        <a:bodyPr/>
        <a:lstStyle/>
        <a:p>
          <a:endParaRPr lang="en-US"/>
        </a:p>
      </dgm:t>
    </dgm:pt>
    <dgm:pt modelId="{8DC15036-D097-4828-9F1E-1084103EB7E6}" type="sibTrans" cxnId="{F66C1C6D-97A3-4DF4-84CF-413E28CAC949}">
      <dgm:prSet/>
      <dgm:spPr/>
      <dgm:t>
        <a:bodyPr/>
        <a:lstStyle/>
        <a:p>
          <a:endParaRPr lang="en-US"/>
        </a:p>
      </dgm:t>
    </dgm:pt>
    <dgm:pt modelId="{2300F43F-A9D8-4E9C-9717-58CB2F36C76A}">
      <dgm:prSet/>
      <dgm:spPr/>
      <dgm:t>
        <a:bodyPr/>
        <a:lstStyle/>
        <a:p>
          <a:pPr>
            <a:defRPr cap="all"/>
          </a:pPr>
          <a:r>
            <a:rPr lang="en-GB"/>
            <a:t>Localising the manufacture of components, including batteries, may prove to be cost-effective, and lower the risks associated with supply (IEA, 2024).</a:t>
          </a:r>
          <a:endParaRPr lang="en-US"/>
        </a:p>
      </dgm:t>
    </dgm:pt>
    <dgm:pt modelId="{CB9B42E3-F81B-471D-8E07-D45883B375E1}" type="parTrans" cxnId="{641FAD76-DAB7-4A72-9AFA-9EB461AF9491}">
      <dgm:prSet/>
      <dgm:spPr/>
      <dgm:t>
        <a:bodyPr/>
        <a:lstStyle/>
        <a:p>
          <a:endParaRPr lang="en-US"/>
        </a:p>
      </dgm:t>
    </dgm:pt>
    <dgm:pt modelId="{CD1FD031-94E1-4520-9208-CA3698AB4C90}" type="sibTrans" cxnId="{641FAD76-DAB7-4A72-9AFA-9EB461AF9491}">
      <dgm:prSet/>
      <dgm:spPr/>
      <dgm:t>
        <a:bodyPr/>
        <a:lstStyle/>
        <a:p>
          <a:endParaRPr lang="en-US"/>
        </a:p>
      </dgm:t>
    </dgm:pt>
    <dgm:pt modelId="{9C0CC861-1896-433C-8AC9-D50B4C053005}">
      <dgm:prSet/>
      <dgm:spPr/>
      <dgm:t>
        <a:bodyPr/>
        <a:lstStyle/>
        <a:p>
          <a:pPr>
            <a:defRPr cap="all"/>
          </a:pPr>
          <a:r>
            <a:rPr lang="en-GB"/>
            <a:t>Improved practices in the areas of recycling and use of renewable energy will enhance sustainability objectives (BMW Group, 2024). More AI-driven customer experience frameworks will afford renewed global brand equity (Kotler and Keller, 2022).</a:t>
          </a:r>
          <a:endParaRPr lang="en-US"/>
        </a:p>
      </dgm:t>
    </dgm:pt>
    <dgm:pt modelId="{02F0AC63-D4A2-449D-9EAC-4D6DC1C56947}" type="parTrans" cxnId="{F2B80791-77AA-49C5-8FF1-845B730D17D3}">
      <dgm:prSet/>
      <dgm:spPr/>
      <dgm:t>
        <a:bodyPr/>
        <a:lstStyle/>
        <a:p>
          <a:endParaRPr lang="en-US"/>
        </a:p>
      </dgm:t>
    </dgm:pt>
    <dgm:pt modelId="{88372C55-940A-4DDC-945A-B77FED10137F}" type="sibTrans" cxnId="{F2B80791-77AA-49C5-8FF1-845B730D17D3}">
      <dgm:prSet/>
      <dgm:spPr/>
      <dgm:t>
        <a:bodyPr/>
        <a:lstStyle/>
        <a:p>
          <a:endParaRPr lang="en-US"/>
        </a:p>
      </dgm:t>
    </dgm:pt>
    <dgm:pt modelId="{067D91E6-BB49-4EEA-AAFC-64EE307D4063}" type="pres">
      <dgm:prSet presAssocID="{E1E1013C-B2F1-416C-8838-A21658B9501F}" presName="root" presStyleCnt="0">
        <dgm:presLayoutVars>
          <dgm:dir/>
          <dgm:resizeHandles val="exact"/>
        </dgm:presLayoutVars>
      </dgm:prSet>
      <dgm:spPr/>
    </dgm:pt>
    <dgm:pt modelId="{1D663B65-C10F-485E-A089-A8E536A39D55}" type="pres">
      <dgm:prSet presAssocID="{6A5BBC7C-0568-42E6-B898-B3F0C93FBC2E}" presName="compNode" presStyleCnt="0"/>
      <dgm:spPr/>
    </dgm:pt>
    <dgm:pt modelId="{02BC9883-BC1A-4773-A3AA-D5E3CD1E6806}" type="pres">
      <dgm:prSet presAssocID="{6A5BBC7C-0568-42E6-B898-B3F0C93FBC2E}" presName="iconBgRect" presStyleLbl="bgShp" presStyleIdx="0" presStyleCnt="3"/>
      <dgm:spPr/>
    </dgm:pt>
    <dgm:pt modelId="{14BC588F-96A3-480A-8CDF-1C15A0FD11DC}" type="pres">
      <dgm:prSet presAssocID="{6A5BBC7C-0568-42E6-B898-B3F0C93FBC2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ooter"/>
        </a:ext>
      </dgm:extLst>
    </dgm:pt>
    <dgm:pt modelId="{D0317E3C-07B7-4AA2-975C-5F1720DB5739}" type="pres">
      <dgm:prSet presAssocID="{6A5BBC7C-0568-42E6-B898-B3F0C93FBC2E}" presName="spaceRect" presStyleCnt="0"/>
      <dgm:spPr/>
    </dgm:pt>
    <dgm:pt modelId="{680B7D0D-61F7-4550-A48A-A6B3AF87F709}" type="pres">
      <dgm:prSet presAssocID="{6A5BBC7C-0568-42E6-B898-B3F0C93FBC2E}" presName="textRect" presStyleLbl="revTx" presStyleIdx="0" presStyleCnt="3">
        <dgm:presLayoutVars>
          <dgm:chMax val="1"/>
          <dgm:chPref val="1"/>
        </dgm:presLayoutVars>
      </dgm:prSet>
      <dgm:spPr/>
    </dgm:pt>
    <dgm:pt modelId="{5C6E6CE0-6DFE-460E-A029-C05736D995A4}" type="pres">
      <dgm:prSet presAssocID="{8DC15036-D097-4828-9F1E-1084103EB7E6}" presName="sibTrans" presStyleCnt="0"/>
      <dgm:spPr/>
    </dgm:pt>
    <dgm:pt modelId="{541AE761-22F5-4B43-AEA3-9E0B6224580A}" type="pres">
      <dgm:prSet presAssocID="{2300F43F-A9D8-4E9C-9717-58CB2F36C76A}" presName="compNode" presStyleCnt="0"/>
      <dgm:spPr/>
    </dgm:pt>
    <dgm:pt modelId="{160C49DA-79A0-4D8B-BC2E-C1D622011956}" type="pres">
      <dgm:prSet presAssocID="{2300F43F-A9D8-4E9C-9717-58CB2F36C76A}" presName="iconBgRect" presStyleLbl="bgShp" presStyleIdx="1" presStyleCnt="3"/>
      <dgm:spPr/>
    </dgm:pt>
    <dgm:pt modelId="{47FED291-29BE-481D-A78D-99209C5E75E2}" type="pres">
      <dgm:prSet presAssocID="{2300F43F-A9D8-4E9C-9717-58CB2F36C76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ttery Charging"/>
        </a:ext>
      </dgm:extLst>
    </dgm:pt>
    <dgm:pt modelId="{396E7E80-163D-4889-882D-B554E27833F4}" type="pres">
      <dgm:prSet presAssocID="{2300F43F-A9D8-4E9C-9717-58CB2F36C76A}" presName="spaceRect" presStyleCnt="0"/>
      <dgm:spPr/>
    </dgm:pt>
    <dgm:pt modelId="{7A789826-3A9E-4137-A26B-A583CD44509A}" type="pres">
      <dgm:prSet presAssocID="{2300F43F-A9D8-4E9C-9717-58CB2F36C76A}" presName="textRect" presStyleLbl="revTx" presStyleIdx="1" presStyleCnt="3">
        <dgm:presLayoutVars>
          <dgm:chMax val="1"/>
          <dgm:chPref val="1"/>
        </dgm:presLayoutVars>
      </dgm:prSet>
      <dgm:spPr/>
    </dgm:pt>
    <dgm:pt modelId="{44946840-261F-4B14-B43E-F2B6BAE03B18}" type="pres">
      <dgm:prSet presAssocID="{CD1FD031-94E1-4520-9208-CA3698AB4C90}" presName="sibTrans" presStyleCnt="0"/>
      <dgm:spPr/>
    </dgm:pt>
    <dgm:pt modelId="{D4D570F4-8FBA-4FE4-9120-22CAD0640877}" type="pres">
      <dgm:prSet presAssocID="{9C0CC861-1896-433C-8AC9-D50B4C053005}" presName="compNode" presStyleCnt="0"/>
      <dgm:spPr/>
    </dgm:pt>
    <dgm:pt modelId="{214ADC84-F084-4D6C-92BA-23B3BEFC8328}" type="pres">
      <dgm:prSet presAssocID="{9C0CC861-1896-433C-8AC9-D50B4C053005}" presName="iconBgRect" presStyleLbl="bgShp" presStyleIdx="2" presStyleCnt="3"/>
      <dgm:spPr/>
    </dgm:pt>
    <dgm:pt modelId="{4253F22B-59E8-4F80-95DF-11289C478840}" type="pres">
      <dgm:prSet presAssocID="{9C0CC861-1896-433C-8AC9-D50B4C05300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99038C09-54ED-42D7-919D-C278EAB8F659}" type="pres">
      <dgm:prSet presAssocID="{9C0CC861-1896-433C-8AC9-D50B4C053005}" presName="spaceRect" presStyleCnt="0"/>
      <dgm:spPr/>
    </dgm:pt>
    <dgm:pt modelId="{6A70E57A-575E-49FA-B686-5B83F44D488C}" type="pres">
      <dgm:prSet presAssocID="{9C0CC861-1896-433C-8AC9-D50B4C053005}" presName="textRect" presStyleLbl="revTx" presStyleIdx="2" presStyleCnt="3">
        <dgm:presLayoutVars>
          <dgm:chMax val="1"/>
          <dgm:chPref val="1"/>
        </dgm:presLayoutVars>
      </dgm:prSet>
      <dgm:spPr/>
    </dgm:pt>
  </dgm:ptLst>
  <dgm:cxnLst>
    <dgm:cxn modelId="{5E7B3919-79A1-450C-87C3-E8E8DF9FB4C0}" type="presOf" srcId="{2300F43F-A9D8-4E9C-9717-58CB2F36C76A}" destId="{7A789826-3A9E-4137-A26B-A583CD44509A}" srcOrd="0" destOrd="0" presId="urn:microsoft.com/office/officeart/2018/5/layout/IconCircleLabelList"/>
    <dgm:cxn modelId="{846B5D26-25D8-49A7-A831-AF6B3C682678}" type="presOf" srcId="{E1E1013C-B2F1-416C-8838-A21658B9501F}" destId="{067D91E6-BB49-4EEA-AAFC-64EE307D4063}" srcOrd="0" destOrd="0" presId="urn:microsoft.com/office/officeart/2018/5/layout/IconCircleLabelList"/>
    <dgm:cxn modelId="{6C2C4460-12B0-4811-926D-D5CDA3601E19}" type="presOf" srcId="{9C0CC861-1896-433C-8AC9-D50B4C053005}" destId="{6A70E57A-575E-49FA-B686-5B83F44D488C}" srcOrd="0" destOrd="0" presId="urn:microsoft.com/office/officeart/2018/5/layout/IconCircleLabelList"/>
    <dgm:cxn modelId="{F66C1C6D-97A3-4DF4-84CF-413E28CAC949}" srcId="{E1E1013C-B2F1-416C-8838-A21658B9501F}" destId="{6A5BBC7C-0568-42E6-B898-B3F0C93FBC2E}" srcOrd="0" destOrd="0" parTransId="{EC0A383A-4940-4C9A-85ED-05E8CED4AAE7}" sibTransId="{8DC15036-D097-4828-9F1E-1084103EB7E6}"/>
    <dgm:cxn modelId="{641FAD76-DAB7-4A72-9AFA-9EB461AF9491}" srcId="{E1E1013C-B2F1-416C-8838-A21658B9501F}" destId="{2300F43F-A9D8-4E9C-9717-58CB2F36C76A}" srcOrd="1" destOrd="0" parTransId="{CB9B42E3-F81B-471D-8E07-D45883B375E1}" sibTransId="{CD1FD031-94E1-4520-9208-CA3698AB4C90}"/>
    <dgm:cxn modelId="{6FC3AF8E-86EC-4B16-A982-4670E805E7F2}" type="presOf" srcId="{6A5BBC7C-0568-42E6-B898-B3F0C93FBC2E}" destId="{680B7D0D-61F7-4550-A48A-A6B3AF87F709}" srcOrd="0" destOrd="0" presId="urn:microsoft.com/office/officeart/2018/5/layout/IconCircleLabelList"/>
    <dgm:cxn modelId="{F2B80791-77AA-49C5-8FF1-845B730D17D3}" srcId="{E1E1013C-B2F1-416C-8838-A21658B9501F}" destId="{9C0CC861-1896-433C-8AC9-D50B4C053005}" srcOrd="2" destOrd="0" parTransId="{02F0AC63-D4A2-449D-9EAC-4D6DC1C56947}" sibTransId="{88372C55-940A-4DDC-945A-B77FED10137F}"/>
    <dgm:cxn modelId="{BA900578-FFCE-434C-9A36-E435BBB0CCAB}" type="presParOf" srcId="{067D91E6-BB49-4EEA-AAFC-64EE307D4063}" destId="{1D663B65-C10F-485E-A089-A8E536A39D55}" srcOrd="0" destOrd="0" presId="urn:microsoft.com/office/officeart/2018/5/layout/IconCircleLabelList"/>
    <dgm:cxn modelId="{C9DA146B-0025-4737-92DA-767B9AA78D18}" type="presParOf" srcId="{1D663B65-C10F-485E-A089-A8E536A39D55}" destId="{02BC9883-BC1A-4773-A3AA-D5E3CD1E6806}" srcOrd="0" destOrd="0" presId="urn:microsoft.com/office/officeart/2018/5/layout/IconCircleLabelList"/>
    <dgm:cxn modelId="{BC68B266-84AB-4641-BE54-08A169AF3DDE}" type="presParOf" srcId="{1D663B65-C10F-485E-A089-A8E536A39D55}" destId="{14BC588F-96A3-480A-8CDF-1C15A0FD11DC}" srcOrd="1" destOrd="0" presId="urn:microsoft.com/office/officeart/2018/5/layout/IconCircleLabelList"/>
    <dgm:cxn modelId="{84DA548A-9FBD-4AFA-9959-CCA2B339BF12}" type="presParOf" srcId="{1D663B65-C10F-485E-A089-A8E536A39D55}" destId="{D0317E3C-07B7-4AA2-975C-5F1720DB5739}" srcOrd="2" destOrd="0" presId="urn:microsoft.com/office/officeart/2018/5/layout/IconCircleLabelList"/>
    <dgm:cxn modelId="{64F56876-40D9-4029-A304-62428835E370}" type="presParOf" srcId="{1D663B65-C10F-485E-A089-A8E536A39D55}" destId="{680B7D0D-61F7-4550-A48A-A6B3AF87F709}" srcOrd="3" destOrd="0" presId="urn:microsoft.com/office/officeart/2018/5/layout/IconCircleLabelList"/>
    <dgm:cxn modelId="{197B95D7-3A8B-49CC-A807-1E376C94E2C3}" type="presParOf" srcId="{067D91E6-BB49-4EEA-AAFC-64EE307D4063}" destId="{5C6E6CE0-6DFE-460E-A029-C05736D995A4}" srcOrd="1" destOrd="0" presId="urn:microsoft.com/office/officeart/2018/5/layout/IconCircleLabelList"/>
    <dgm:cxn modelId="{63742305-3D56-44EA-952A-BFCA32C70BE5}" type="presParOf" srcId="{067D91E6-BB49-4EEA-AAFC-64EE307D4063}" destId="{541AE761-22F5-4B43-AEA3-9E0B6224580A}" srcOrd="2" destOrd="0" presId="urn:microsoft.com/office/officeart/2018/5/layout/IconCircleLabelList"/>
    <dgm:cxn modelId="{53EFED8A-06C6-48D9-93E5-95607813189B}" type="presParOf" srcId="{541AE761-22F5-4B43-AEA3-9E0B6224580A}" destId="{160C49DA-79A0-4D8B-BC2E-C1D622011956}" srcOrd="0" destOrd="0" presId="urn:microsoft.com/office/officeart/2018/5/layout/IconCircleLabelList"/>
    <dgm:cxn modelId="{54C99EDA-0500-4C21-9FEA-262724505B42}" type="presParOf" srcId="{541AE761-22F5-4B43-AEA3-9E0B6224580A}" destId="{47FED291-29BE-481D-A78D-99209C5E75E2}" srcOrd="1" destOrd="0" presId="urn:microsoft.com/office/officeart/2018/5/layout/IconCircleLabelList"/>
    <dgm:cxn modelId="{DD2C9812-FD56-404B-8251-13FA73C1A81D}" type="presParOf" srcId="{541AE761-22F5-4B43-AEA3-9E0B6224580A}" destId="{396E7E80-163D-4889-882D-B554E27833F4}" srcOrd="2" destOrd="0" presId="urn:microsoft.com/office/officeart/2018/5/layout/IconCircleLabelList"/>
    <dgm:cxn modelId="{63EAF744-7CB4-4AE5-ACDD-DDBE22A3EB17}" type="presParOf" srcId="{541AE761-22F5-4B43-AEA3-9E0B6224580A}" destId="{7A789826-3A9E-4137-A26B-A583CD44509A}" srcOrd="3" destOrd="0" presId="urn:microsoft.com/office/officeart/2018/5/layout/IconCircleLabelList"/>
    <dgm:cxn modelId="{3291BE21-7B73-4ADD-9D18-39AFA76551C5}" type="presParOf" srcId="{067D91E6-BB49-4EEA-AAFC-64EE307D4063}" destId="{44946840-261F-4B14-B43E-F2B6BAE03B18}" srcOrd="3" destOrd="0" presId="urn:microsoft.com/office/officeart/2018/5/layout/IconCircleLabelList"/>
    <dgm:cxn modelId="{162CD45D-EE2A-4F54-8B29-43E934656A5A}" type="presParOf" srcId="{067D91E6-BB49-4EEA-AAFC-64EE307D4063}" destId="{D4D570F4-8FBA-4FE4-9120-22CAD0640877}" srcOrd="4" destOrd="0" presId="urn:microsoft.com/office/officeart/2018/5/layout/IconCircleLabelList"/>
    <dgm:cxn modelId="{5D3E7B32-4C94-4E31-9D93-3367D9759156}" type="presParOf" srcId="{D4D570F4-8FBA-4FE4-9120-22CAD0640877}" destId="{214ADC84-F084-4D6C-92BA-23B3BEFC8328}" srcOrd="0" destOrd="0" presId="urn:microsoft.com/office/officeart/2018/5/layout/IconCircleLabelList"/>
    <dgm:cxn modelId="{760D52F3-5DF1-4060-86A5-8F3D1943BE42}" type="presParOf" srcId="{D4D570F4-8FBA-4FE4-9120-22CAD0640877}" destId="{4253F22B-59E8-4F80-95DF-11289C478840}" srcOrd="1" destOrd="0" presId="urn:microsoft.com/office/officeart/2018/5/layout/IconCircleLabelList"/>
    <dgm:cxn modelId="{5751C74D-706B-4292-AAED-AF3EC199654F}" type="presParOf" srcId="{D4D570F4-8FBA-4FE4-9120-22CAD0640877}" destId="{99038C09-54ED-42D7-919D-C278EAB8F659}" srcOrd="2" destOrd="0" presId="urn:microsoft.com/office/officeart/2018/5/layout/IconCircleLabelList"/>
    <dgm:cxn modelId="{1B5C425B-4A88-4A08-A02C-1B63BB2426D5}" type="presParOf" srcId="{D4D570F4-8FBA-4FE4-9120-22CAD0640877}" destId="{6A70E57A-575E-49FA-B686-5B83F44D488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C945C38-81CA-469B-A3CB-A240DA2309A2}"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DD235438-6AB9-45CC-828F-20AC125BC9F6}">
      <dgm:prSet/>
      <dgm:spPr/>
      <dgm:t>
        <a:bodyPr/>
        <a:lstStyle/>
        <a:p>
          <a:r>
            <a:rPr lang="en-GB"/>
            <a:t>In the case of BMW Group, one can see the use of globalisation and innovative strategies toward transformation in a traditional manufacturer (BMW Group, 2024). </a:t>
          </a:r>
          <a:endParaRPr lang="en-US"/>
        </a:p>
      </dgm:t>
    </dgm:pt>
    <dgm:pt modelId="{01DF41C2-940D-443B-B366-82F45113D277}" type="parTrans" cxnId="{9F9A83A0-AF1B-4F63-9B2F-DF8018E72FA5}">
      <dgm:prSet/>
      <dgm:spPr/>
      <dgm:t>
        <a:bodyPr/>
        <a:lstStyle/>
        <a:p>
          <a:endParaRPr lang="en-US"/>
        </a:p>
      </dgm:t>
    </dgm:pt>
    <dgm:pt modelId="{5E04BC4C-6662-4998-8702-6372126B232E}" type="sibTrans" cxnId="{9F9A83A0-AF1B-4F63-9B2F-DF8018E72FA5}">
      <dgm:prSet/>
      <dgm:spPr/>
      <dgm:t>
        <a:bodyPr/>
        <a:lstStyle/>
        <a:p>
          <a:endParaRPr lang="en-US"/>
        </a:p>
      </dgm:t>
    </dgm:pt>
    <dgm:pt modelId="{124FA506-4905-43BC-BCE4-88DC1D971215}">
      <dgm:prSet/>
      <dgm:spPr/>
      <dgm:t>
        <a:bodyPr/>
        <a:lstStyle/>
        <a:p>
          <a:r>
            <a:rPr lang="en-GB"/>
            <a:t>BMW's strong reputation, along with technological leadership and sustainability orientation, form a resilient growth model (Financial Times, 2024). </a:t>
          </a:r>
          <a:endParaRPr lang="en-US"/>
        </a:p>
      </dgm:t>
    </dgm:pt>
    <dgm:pt modelId="{97C12C24-5E5A-48EC-9F19-10621C02F6A6}" type="parTrans" cxnId="{82186E2E-6589-473F-81F4-B85790300BA0}">
      <dgm:prSet/>
      <dgm:spPr/>
      <dgm:t>
        <a:bodyPr/>
        <a:lstStyle/>
        <a:p>
          <a:endParaRPr lang="en-US"/>
        </a:p>
      </dgm:t>
    </dgm:pt>
    <dgm:pt modelId="{6581BCEA-87C2-4134-B0EA-300E8AFED75A}" type="sibTrans" cxnId="{82186E2E-6589-473F-81F4-B85790300BA0}">
      <dgm:prSet/>
      <dgm:spPr/>
      <dgm:t>
        <a:bodyPr/>
        <a:lstStyle/>
        <a:p>
          <a:endParaRPr lang="en-US"/>
        </a:p>
      </dgm:t>
    </dgm:pt>
    <dgm:pt modelId="{DFABB44D-DEB2-4F13-A994-63B726C85F78}">
      <dgm:prSet/>
      <dgm:spPr/>
      <dgm:t>
        <a:bodyPr/>
        <a:lstStyle/>
        <a:p>
          <a:r>
            <a:rPr lang="en-GB"/>
            <a:t>However, adaptation is necessary for increasing costs and global competitive pressure (IEA, 2024). </a:t>
          </a:r>
          <a:endParaRPr lang="en-US"/>
        </a:p>
      </dgm:t>
    </dgm:pt>
    <dgm:pt modelId="{51CA83F4-6B6E-4619-BC51-2B5C1BC5591C}" type="parTrans" cxnId="{8D431EC8-D37E-46D3-BBF7-9F749DB29C9F}">
      <dgm:prSet/>
      <dgm:spPr/>
      <dgm:t>
        <a:bodyPr/>
        <a:lstStyle/>
        <a:p>
          <a:endParaRPr lang="en-US"/>
        </a:p>
      </dgm:t>
    </dgm:pt>
    <dgm:pt modelId="{45D2B52F-3DA0-4DCD-93F5-C21C0540D57F}" type="sibTrans" cxnId="{8D431EC8-D37E-46D3-BBF7-9F749DB29C9F}">
      <dgm:prSet/>
      <dgm:spPr/>
      <dgm:t>
        <a:bodyPr/>
        <a:lstStyle/>
        <a:p>
          <a:endParaRPr lang="en-US"/>
        </a:p>
      </dgm:t>
    </dgm:pt>
    <dgm:pt modelId="{F4D3909E-E148-4A72-9C32-062CA8A64E10}">
      <dgm:prSet/>
      <dgm:spPr/>
      <dgm:t>
        <a:bodyPr/>
        <a:lstStyle/>
        <a:p>
          <a:r>
            <a:rPr lang="en-GB"/>
            <a:t>Indeed, there is great significance to the fact that BMW will remain at the top of the premium automotive industry due to their focus on digitalisation, sustainability and accessibility (Kotler and Keller, 2022).</a:t>
          </a:r>
          <a:endParaRPr lang="en-US"/>
        </a:p>
      </dgm:t>
    </dgm:pt>
    <dgm:pt modelId="{EB73DFF2-3D06-41F6-B00B-16A92AF190F0}" type="parTrans" cxnId="{2D60470D-D990-46FA-8947-3DA9F2DB8F13}">
      <dgm:prSet/>
      <dgm:spPr/>
      <dgm:t>
        <a:bodyPr/>
        <a:lstStyle/>
        <a:p>
          <a:endParaRPr lang="en-US"/>
        </a:p>
      </dgm:t>
    </dgm:pt>
    <dgm:pt modelId="{5B6B94D8-40A9-4288-922D-86DA2A1FCF6D}" type="sibTrans" cxnId="{2D60470D-D990-46FA-8947-3DA9F2DB8F13}">
      <dgm:prSet/>
      <dgm:spPr/>
      <dgm:t>
        <a:bodyPr/>
        <a:lstStyle/>
        <a:p>
          <a:endParaRPr lang="en-US"/>
        </a:p>
      </dgm:t>
    </dgm:pt>
    <dgm:pt modelId="{C8B190F7-37F3-41F4-AACB-75A0D1D4B2AE}" type="pres">
      <dgm:prSet presAssocID="{7C945C38-81CA-469B-A3CB-A240DA2309A2}" presName="matrix" presStyleCnt="0">
        <dgm:presLayoutVars>
          <dgm:chMax val="1"/>
          <dgm:dir/>
          <dgm:resizeHandles val="exact"/>
        </dgm:presLayoutVars>
      </dgm:prSet>
      <dgm:spPr/>
    </dgm:pt>
    <dgm:pt modelId="{809634CA-AD64-46EA-9124-60FA36523347}" type="pres">
      <dgm:prSet presAssocID="{7C945C38-81CA-469B-A3CB-A240DA2309A2}" presName="diamond" presStyleLbl="bgShp" presStyleIdx="0" presStyleCnt="1"/>
      <dgm:spPr/>
    </dgm:pt>
    <dgm:pt modelId="{2AFC28BE-B94F-44BD-805B-01E1B50942F1}" type="pres">
      <dgm:prSet presAssocID="{7C945C38-81CA-469B-A3CB-A240DA2309A2}" presName="quad1" presStyleLbl="node1" presStyleIdx="0" presStyleCnt="4">
        <dgm:presLayoutVars>
          <dgm:chMax val="0"/>
          <dgm:chPref val="0"/>
          <dgm:bulletEnabled val="1"/>
        </dgm:presLayoutVars>
      </dgm:prSet>
      <dgm:spPr/>
    </dgm:pt>
    <dgm:pt modelId="{FCAA77BB-9C9D-41D4-97F5-11A80D3CEECC}" type="pres">
      <dgm:prSet presAssocID="{7C945C38-81CA-469B-A3CB-A240DA2309A2}" presName="quad2" presStyleLbl="node1" presStyleIdx="1" presStyleCnt="4">
        <dgm:presLayoutVars>
          <dgm:chMax val="0"/>
          <dgm:chPref val="0"/>
          <dgm:bulletEnabled val="1"/>
        </dgm:presLayoutVars>
      </dgm:prSet>
      <dgm:spPr/>
    </dgm:pt>
    <dgm:pt modelId="{38219B38-96B6-4CAB-BCC9-409440CF1310}" type="pres">
      <dgm:prSet presAssocID="{7C945C38-81CA-469B-A3CB-A240DA2309A2}" presName="quad3" presStyleLbl="node1" presStyleIdx="2" presStyleCnt="4">
        <dgm:presLayoutVars>
          <dgm:chMax val="0"/>
          <dgm:chPref val="0"/>
          <dgm:bulletEnabled val="1"/>
        </dgm:presLayoutVars>
      </dgm:prSet>
      <dgm:spPr/>
    </dgm:pt>
    <dgm:pt modelId="{44509BC8-C45A-4ADA-8105-30882A7472DF}" type="pres">
      <dgm:prSet presAssocID="{7C945C38-81CA-469B-A3CB-A240DA2309A2}" presName="quad4" presStyleLbl="node1" presStyleIdx="3" presStyleCnt="4">
        <dgm:presLayoutVars>
          <dgm:chMax val="0"/>
          <dgm:chPref val="0"/>
          <dgm:bulletEnabled val="1"/>
        </dgm:presLayoutVars>
      </dgm:prSet>
      <dgm:spPr/>
    </dgm:pt>
  </dgm:ptLst>
  <dgm:cxnLst>
    <dgm:cxn modelId="{2D60470D-D990-46FA-8947-3DA9F2DB8F13}" srcId="{7C945C38-81CA-469B-A3CB-A240DA2309A2}" destId="{F4D3909E-E148-4A72-9C32-062CA8A64E10}" srcOrd="3" destOrd="0" parTransId="{EB73DFF2-3D06-41F6-B00B-16A92AF190F0}" sibTransId="{5B6B94D8-40A9-4288-922D-86DA2A1FCF6D}"/>
    <dgm:cxn modelId="{542A181E-A2C1-45EB-9B59-2649FDA9893F}" type="presOf" srcId="{DD235438-6AB9-45CC-828F-20AC125BC9F6}" destId="{2AFC28BE-B94F-44BD-805B-01E1B50942F1}" srcOrd="0" destOrd="0" presId="urn:microsoft.com/office/officeart/2005/8/layout/matrix3"/>
    <dgm:cxn modelId="{82186E2E-6589-473F-81F4-B85790300BA0}" srcId="{7C945C38-81CA-469B-A3CB-A240DA2309A2}" destId="{124FA506-4905-43BC-BCE4-88DC1D971215}" srcOrd="1" destOrd="0" parTransId="{97C12C24-5E5A-48EC-9F19-10621C02F6A6}" sibTransId="{6581BCEA-87C2-4134-B0EA-300E8AFED75A}"/>
    <dgm:cxn modelId="{60541438-C537-4D0D-AE04-14505448AA0E}" type="presOf" srcId="{124FA506-4905-43BC-BCE4-88DC1D971215}" destId="{FCAA77BB-9C9D-41D4-97F5-11A80D3CEECC}" srcOrd="0" destOrd="0" presId="urn:microsoft.com/office/officeart/2005/8/layout/matrix3"/>
    <dgm:cxn modelId="{367ACA5C-3A88-48AB-B602-CCD98E620EF1}" type="presOf" srcId="{DFABB44D-DEB2-4F13-A994-63B726C85F78}" destId="{38219B38-96B6-4CAB-BCC9-409440CF1310}" srcOrd="0" destOrd="0" presId="urn:microsoft.com/office/officeart/2005/8/layout/matrix3"/>
    <dgm:cxn modelId="{9F9A83A0-AF1B-4F63-9B2F-DF8018E72FA5}" srcId="{7C945C38-81CA-469B-A3CB-A240DA2309A2}" destId="{DD235438-6AB9-45CC-828F-20AC125BC9F6}" srcOrd="0" destOrd="0" parTransId="{01DF41C2-940D-443B-B366-82F45113D277}" sibTransId="{5E04BC4C-6662-4998-8702-6372126B232E}"/>
    <dgm:cxn modelId="{6C54FBC1-8BF8-43CE-91AF-CF6924879384}" type="presOf" srcId="{7C945C38-81CA-469B-A3CB-A240DA2309A2}" destId="{C8B190F7-37F3-41F4-AACB-75A0D1D4B2AE}" srcOrd="0" destOrd="0" presId="urn:microsoft.com/office/officeart/2005/8/layout/matrix3"/>
    <dgm:cxn modelId="{8D431EC8-D37E-46D3-BBF7-9F749DB29C9F}" srcId="{7C945C38-81CA-469B-A3CB-A240DA2309A2}" destId="{DFABB44D-DEB2-4F13-A994-63B726C85F78}" srcOrd="2" destOrd="0" parTransId="{51CA83F4-6B6E-4619-BC51-2B5C1BC5591C}" sibTransId="{45D2B52F-3DA0-4DCD-93F5-C21C0540D57F}"/>
    <dgm:cxn modelId="{8BF3E0F8-35C0-4D77-813B-C36BEBF7257B}" type="presOf" srcId="{F4D3909E-E148-4A72-9C32-062CA8A64E10}" destId="{44509BC8-C45A-4ADA-8105-30882A7472DF}" srcOrd="0" destOrd="0" presId="urn:microsoft.com/office/officeart/2005/8/layout/matrix3"/>
    <dgm:cxn modelId="{07C609AC-991B-43B9-B86B-E30A7D1FA6DA}" type="presParOf" srcId="{C8B190F7-37F3-41F4-AACB-75A0D1D4B2AE}" destId="{809634CA-AD64-46EA-9124-60FA36523347}" srcOrd="0" destOrd="0" presId="urn:microsoft.com/office/officeart/2005/8/layout/matrix3"/>
    <dgm:cxn modelId="{94C61032-BD0B-4A93-A426-35C6C6E8B783}" type="presParOf" srcId="{C8B190F7-37F3-41F4-AACB-75A0D1D4B2AE}" destId="{2AFC28BE-B94F-44BD-805B-01E1B50942F1}" srcOrd="1" destOrd="0" presId="urn:microsoft.com/office/officeart/2005/8/layout/matrix3"/>
    <dgm:cxn modelId="{50D2DBC3-B76B-4990-BC47-DDF6F7DBBC2F}" type="presParOf" srcId="{C8B190F7-37F3-41F4-AACB-75A0D1D4B2AE}" destId="{FCAA77BB-9C9D-41D4-97F5-11A80D3CEECC}" srcOrd="2" destOrd="0" presId="urn:microsoft.com/office/officeart/2005/8/layout/matrix3"/>
    <dgm:cxn modelId="{CF7D7174-00EE-4FA3-9EAE-0A9B56211859}" type="presParOf" srcId="{C8B190F7-37F3-41F4-AACB-75A0D1D4B2AE}" destId="{38219B38-96B6-4CAB-BCC9-409440CF1310}" srcOrd="3" destOrd="0" presId="urn:microsoft.com/office/officeart/2005/8/layout/matrix3"/>
    <dgm:cxn modelId="{A38242F6-FD77-4DB7-AC90-0179F5FCB146}" type="presParOf" srcId="{C8B190F7-37F3-41F4-AACB-75A0D1D4B2AE}" destId="{44509BC8-C45A-4ADA-8105-30882A7472DF}"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B50343-5B16-45EF-9346-7243DAEA035F}">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6B5651-056D-4404-BB67-D2535C02E4D9}">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64E4AF-8B3F-4D2E-98BF-C719EF4315E7}">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kern="1200"/>
            <a:t>Since 1916, the BMW Group has operated out of Munich, Germany. BMW Group elaborates on the company's and group's current standing in the luxury automotive segment. </a:t>
          </a:r>
          <a:endParaRPr lang="en-US" sz="1400" kern="1200"/>
        </a:p>
      </dsp:txBody>
      <dsp:txXfrm>
        <a:off x="1437631" y="531"/>
        <a:ext cx="9077968" cy="1244702"/>
      </dsp:txXfrm>
    </dsp:sp>
    <dsp:sp modelId="{2A4D0A5D-463C-4A74-949E-50E3D2A553D6}">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A716FF-F6A1-496B-BA52-7B4DBE383B7E}">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94049E-E9F6-4096-AF77-A9747C6CDA3E}">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kern="1200"/>
            <a:t>The firm engages in the manufacturing of luxury cars and motorcycles, and it is part of the BMW, MINI, and Rolls-Royce brands. The company has over 140 subsidiaries and more than 150,000 employees. The company's annual revenue has exceeded €155 billion (BMW Group, 2024). BMW utilises a model that centralises on the fusion of technological innovations with the craftsmanship of the firm’s employees (Statista, 2024). </a:t>
          </a:r>
          <a:endParaRPr lang="en-US" sz="1400" kern="1200"/>
        </a:p>
      </dsp:txBody>
      <dsp:txXfrm>
        <a:off x="1437631" y="1556410"/>
        <a:ext cx="9077968" cy="1244702"/>
      </dsp:txXfrm>
    </dsp:sp>
    <dsp:sp modelId="{01C15A97-0A35-4735-9EDF-51367ED523E2}">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3E2083-CD46-4EB0-8771-F375D6ABFE65}">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254828-D584-477C-AF1E-6D3973FD4EDA}">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622300">
            <a:lnSpc>
              <a:spcPct val="90000"/>
            </a:lnSpc>
            <a:spcBef>
              <a:spcPct val="0"/>
            </a:spcBef>
            <a:spcAft>
              <a:spcPct val="35000"/>
            </a:spcAft>
            <a:buNone/>
          </a:pPr>
          <a:r>
            <a:rPr lang="en-GB" sz="1400" kern="1200"/>
            <a:t>The firm has in place a strategic sustainable plan that targets environmentally sustainable design and manufacturing (IEA, 2024). To encourage sustainable mobility, the firm’s products emphasise digitalisation and customer-centred innovations (Kotler and Keller, 2022).</a:t>
          </a:r>
          <a:endParaRPr lang="en-US" sz="1400" kern="1200"/>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2F5B50-CAD1-4254-899A-D363380434EC}">
      <dsp:nvSpPr>
        <dsp:cNvPr id="0" name=""/>
        <dsp:cNvSpPr/>
      </dsp:nvSpPr>
      <dsp:spPr>
        <a:xfrm>
          <a:off x="9234" y="466217"/>
          <a:ext cx="2759996" cy="3602988"/>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BMW aims to achieve “sheer driving pleasure" for its customers around the world. The company concentrates on innovation and impeccable engineering (BMW Group, 2024). </a:t>
          </a:r>
          <a:endParaRPr lang="en-US" sz="1800" kern="1200"/>
        </a:p>
      </dsp:txBody>
      <dsp:txXfrm>
        <a:off x="90072" y="547055"/>
        <a:ext cx="2598320" cy="3441312"/>
      </dsp:txXfrm>
    </dsp:sp>
    <dsp:sp modelId="{90235C9B-DCF6-4E67-8D0E-39481203936B}">
      <dsp:nvSpPr>
        <dsp:cNvPr id="0" name=""/>
        <dsp:cNvSpPr/>
      </dsp:nvSpPr>
      <dsp:spPr>
        <a:xfrm>
          <a:off x="3045230" y="1925472"/>
          <a:ext cx="585119" cy="68447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45230" y="2062368"/>
        <a:ext cx="409583" cy="410687"/>
      </dsp:txXfrm>
    </dsp:sp>
    <dsp:sp modelId="{7A3F35B9-4D2F-4F15-9901-69CB5D3C30D9}">
      <dsp:nvSpPr>
        <dsp:cNvPr id="0" name=""/>
        <dsp:cNvSpPr/>
      </dsp:nvSpPr>
      <dsp:spPr>
        <a:xfrm>
          <a:off x="3873229" y="466217"/>
          <a:ext cx="2759996" cy="360298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BMW Group adopts the strategic focus of integrating all premium strategies. This company offers luxury and high-performance driving in an environmentally responsible way (Financial Times, 2024). </a:t>
          </a:r>
          <a:endParaRPr lang="en-US" sz="1800" kern="1200"/>
        </a:p>
      </dsp:txBody>
      <dsp:txXfrm>
        <a:off x="3954067" y="547055"/>
        <a:ext cx="2598320" cy="3441312"/>
      </dsp:txXfrm>
    </dsp:sp>
    <dsp:sp modelId="{9F8D924D-4C6E-4F72-A428-4B9482022DC0}">
      <dsp:nvSpPr>
        <dsp:cNvPr id="0" name=""/>
        <dsp:cNvSpPr/>
      </dsp:nvSpPr>
      <dsp:spPr>
        <a:xfrm>
          <a:off x="6909226" y="1925472"/>
          <a:ext cx="585119" cy="684479"/>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909226" y="2062368"/>
        <a:ext cx="409583" cy="410687"/>
      </dsp:txXfrm>
    </dsp:sp>
    <dsp:sp modelId="{1F0FCDB8-7417-4F57-8AD0-8241CE2BB4BC}">
      <dsp:nvSpPr>
        <dsp:cNvPr id="0" name=""/>
        <dsp:cNvSpPr/>
      </dsp:nvSpPr>
      <dsp:spPr>
        <a:xfrm>
          <a:off x="7737225" y="466217"/>
          <a:ext cx="2759996" cy="3602988"/>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Group has invested more than seven billion euros in R&amp;D for the BMW i4, iX, i7, and the sustainable ‘Circular Economy’ plan. BMW aims to achieve full carbon neutrality in its 2030 supply chain, with ethically sourced and recyclable manufacturing (IEA, 2024).</a:t>
          </a:r>
          <a:endParaRPr lang="en-US" sz="1800" kern="1200"/>
        </a:p>
      </dsp:txBody>
      <dsp:txXfrm>
        <a:off x="7818063" y="547055"/>
        <a:ext cx="2598320" cy="34413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D6596B-0172-4012-B2FC-CEED67138C5C}">
      <dsp:nvSpPr>
        <dsp:cNvPr id="0" name=""/>
        <dsp:cNvSpPr/>
      </dsp:nvSpPr>
      <dsp:spPr>
        <a:xfrm>
          <a:off x="449751" y="1464289"/>
          <a:ext cx="1372500" cy="13725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596CA0-7CC2-4E99-B56B-974D35DFEA30}">
      <dsp:nvSpPr>
        <dsp:cNvPr id="0" name=""/>
        <dsp:cNvSpPr/>
      </dsp:nvSpPr>
      <dsp:spPr>
        <a:xfrm>
          <a:off x="742251" y="1756789"/>
          <a:ext cx="787500" cy="787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12256D-6B7C-413A-9BF3-C28CAF708BAF}">
      <dsp:nvSpPr>
        <dsp:cNvPr id="0" name=""/>
        <dsp:cNvSpPr/>
      </dsp:nvSpPr>
      <dsp:spPr>
        <a:xfrm>
          <a:off x="11001" y="3264289"/>
          <a:ext cx="2250000" cy="15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 BMW brand is synonymously known for its automotive breakthroughs across the globe (Kotler and Keller 2022). BMW leads the market in electric and hybrid vehicles alongside the i-series brand, which is the most prominent eco-friendly luxury automobile (BMW Group 2024). </a:t>
          </a:r>
          <a:endParaRPr lang="en-US" sz="1100" kern="1200"/>
        </a:p>
      </dsp:txBody>
      <dsp:txXfrm>
        <a:off x="11001" y="3264289"/>
        <a:ext cx="2250000" cy="1556718"/>
      </dsp:txXfrm>
    </dsp:sp>
    <dsp:sp modelId="{E04964D9-93FD-4EBA-BBC1-C889E89EF5BD}">
      <dsp:nvSpPr>
        <dsp:cNvPr id="0" name=""/>
        <dsp:cNvSpPr/>
      </dsp:nvSpPr>
      <dsp:spPr>
        <a:xfrm>
          <a:off x="3093501" y="1464289"/>
          <a:ext cx="1372500" cy="13725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5C7909-59A0-4F1A-A807-C980E22436D5}">
      <dsp:nvSpPr>
        <dsp:cNvPr id="0" name=""/>
        <dsp:cNvSpPr/>
      </dsp:nvSpPr>
      <dsp:spPr>
        <a:xfrm>
          <a:off x="3386002" y="1756789"/>
          <a:ext cx="787500" cy="787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AE8B99-EA14-438F-9ABB-6BA49A3FA693}">
      <dsp:nvSpPr>
        <dsp:cNvPr id="0" name=""/>
        <dsp:cNvSpPr/>
      </dsp:nvSpPr>
      <dsp:spPr>
        <a:xfrm>
          <a:off x="2654751" y="3264289"/>
          <a:ext cx="2250000" cy="15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 extensive operations in the market are driven by developments in artificial intelligence along with research and development, efficient battery systems, and the motivated operational ecosystem (Financial Times 2024). </a:t>
          </a:r>
          <a:endParaRPr lang="en-US" sz="1100" kern="1200"/>
        </a:p>
      </dsp:txBody>
      <dsp:txXfrm>
        <a:off x="2654751" y="3264289"/>
        <a:ext cx="2250000" cy="1556718"/>
      </dsp:txXfrm>
    </dsp:sp>
    <dsp:sp modelId="{D3F7677F-892E-4474-A69D-B072387AEE4E}">
      <dsp:nvSpPr>
        <dsp:cNvPr id="0" name=""/>
        <dsp:cNvSpPr/>
      </dsp:nvSpPr>
      <dsp:spPr>
        <a:xfrm>
          <a:off x="5737251" y="1464289"/>
          <a:ext cx="1372500" cy="13725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E0A211-8D9A-4055-9F4A-E1648D15313D}">
      <dsp:nvSpPr>
        <dsp:cNvPr id="0" name=""/>
        <dsp:cNvSpPr/>
      </dsp:nvSpPr>
      <dsp:spPr>
        <a:xfrm>
          <a:off x="6029751" y="1756789"/>
          <a:ext cx="787500" cy="787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E8F2D8-D322-419C-A41D-2579F27B62B7}">
      <dsp:nvSpPr>
        <dsp:cNvPr id="0" name=""/>
        <dsp:cNvSpPr/>
      </dsp:nvSpPr>
      <dsp:spPr>
        <a:xfrm>
          <a:off x="5298501" y="3264289"/>
          <a:ext cx="2250000" cy="15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Moreover, brand equity along with market resilience is contributed by customer loyalty, a worldwide distribution system, and well-established relationships with suppliers and technology partners (Statista 2024).</a:t>
          </a:r>
          <a:endParaRPr lang="en-US" sz="1100" kern="1200"/>
        </a:p>
      </dsp:txBody>
      <dsp:txXfrm>
        <a:off x="5298501" y="3264289"/>
        <a:ext cx="2250000" cy="1556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4CFB12-8D94-44BF-BFEB-104B25F48FF6}">
      <dsp:nvSpPr>
        <dsp:cNvPr id="0" name=""/>
        <dsp:cNvSpPr/>
      </dsp:nvSpPr>
      <dsp:spPr>
        <a:xfrm>
          <a:off x="1209598" y="867769"/>
          <a:ext cx="1299738" cy="12997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C22DE8-D3F8-4CA7-9B64-5958E44DE321}">
      <dsp:nvSpPr>
        <dsp:cNvPr id="0" name=""/>
        <dsp:cNvSpPr/>
      </dsp:nvSpPr>
      <dsp:spPr>
        <a:xfrm>
          <a:off x="415313" y="2587654"/>
          <a:ext cx="2888307"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BMW I Ventures strategy lacks the edge because, internally, BMW deals with issues common in the luxury electric automobile market. The high price of research and producing luxury electric cars diminishes the level of flexibility in price setting (Financial Times 2024). </a:t>
          </a:r>
          <a:endParaRPr lang="en-US" sz="1100" kern="1200"/>
        </a:p>
      </dsp:txBody>
      <dsp:txXfrm>
        <a:off x="415313" y="2587654"/>
        <a:ext cx="2888307" cy="1080000"/>
      </dsp:txXfrm>
    </dsp:sp>
    <dsp:sp modelId="{6A736DB0-6F02-4035-8330-BFBEA8200735}">
      <dsp:nvSpPr>
        <dsp:cNvPr id="0" name=""/>
        <dsp:cNvSpPr/>
      </dsp:nvSpPr>
      <dsp:spPr>
        <a:xfrm>
          <a:off x="4603358" y="867769"/>
          <a:ext cx="1299738" cy="12997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E13A22-B409-4AFD-BFDC-39200ACE4150}">
      <dsp:nvSpPr>
        <dsp:cNvPr id="0" name=""/>
        <dsp:cNvSpPr/>
      </dsp:nvSpPr>
      <dsp:spPr>
        <a:xfrm>
          <a:off x="3809074" y="2587654"/>
          <a:ext cx="2888307"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Not having the advantage of higher-income economies limits the customer base to those at the lower end. Restricted supply chains and a shortage of semiconductors have increased the overall costs (IEA 2024). </a:t>
          </a:r>
          <a:endParaRPr lang="en-US" sz="1100" kern="1200"/>
        </a:p>
      </dsp:txBody>
      <dsp:txXfrm>
        <a:off x="3809074" y="2587654"/>
        <a:ext cx="2888307" cy="1080000"/>
      </dsp:txXfrm>
    </dsp:sp>
    <dsp:sp modelId="{7DFF6937-43B4-4200-909D-9DCFE756A5F7}">
      <dsp:nvSpPr>
        <dsp:cNvPr id="0" name=""/>
        <dsp:cNvSpPr/>
      </dsp:nvSpPr>
      <dsp:spPr>
        <a:xfrm>
          <a:off x="7997119" y="867769"/>
          <a:ext cx="1299738" cy="12997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7A767F-9820-407D-8FBC-78D31A8C6CF7}">
      <dsp:nvSpPr>
        <dsp:cNvPr id="0" name=""/>
        <dsp:cNvSpPr/>
      </dsp:nvSpPr>
      <dsp:spPr>
        <a:xfrm>
          <a:off x="7202835" y="2587654"/>
          <a:ext cx="2888307"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Brand integrity suffers because of the absence of constant quality across the global production facilities, which is a persistent issue (BMW Group 2024).</a:t>
          </a:r>
          <a:endParaRPr lang="en-US" sz="1100" kern="1200"/>
        </a:p>
      </dsp:txBody>
      <dsp:txXfrm>
        <a:off x="7202835" y="2587654"/>
        <a:ext cx="2888307" cy="108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4FBA47-6293-4FED-B5FE-B50212F5AC7F}">
      <dsp:nvSpPr>
        <dsp:cNvPr id="0" name=""/>
        <dsp:cNvSpPr/>
      </dsp:nvSpPr>
      <dsp:spPr>
        <a:xfrm>
          <a:off x="0" y="222148"/>
          <a:ext cx="7559504" cy="19047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BMW is able to adjust to shifting international circumstances. The promising developing and newly industrialised countries wish to decrease greenhouse gas emissions and novel green policies create new advantages for the expansion of green mobility (IEA, 2024). </a:t>
          </a:r>
          <a:endParaRPr lang="en-US" sz="2200" kern="1200"/>
        </a:p>
      </dsp:txBody>
      <dsp:txXfrm>
        <a:off x="92983" y="315131"/>
        <a:ext cx="7373538" cy="1718794"/>
      </dsp:txXfrm>
    </dsp:sp>
    <dsp:sp modelId="{3807F9C4-1156-42B1-92EB-0749A0249D94}">
      <dsp:nvSpPr>
        <dsp:cNvPr id="0" name=""/>
        <dsp:cNvSpPr/>
      </dsp:nvSpPr>
      <dsp:spPr>
        <a:xfrm>
          <a:off x="0" y="2190268"/>
          <a:ext cx="7559504" cy="190476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middle class of China, India and the Middle East will drive the demand for premium cars (Statista, 2024). Joint efforts in AI and smart vehicles will speed up self-driving technology (BMW Group, 2024). </a:t>
          </a:r>
          <a:endParaRPr lang="en-US" sz="2200" kern="1200"/>
        </a:p>
      </dsp:txBody>
      <dsp:txXfrm>
        <a:off x="92983" y="2283251"/>
        <a:ext cx="7373538" cy="1718794"/>
      </dsp:txXfrm>
    </dsp:sp>
    <dsp:sp modelId="{379487BB-7A8A-45D1-A658-1F9F1A7E5F99}">
      <dsp:nvSpPr>
        <dsp:cNvPr id="0" name=""/>
        <dsp:cNvSpPr/>
      </dsp:nvSpPr>
      <dsp:spPr>
        <a:xfrm>
          <a:off x="0" y="4158388"/>
          <a:ext cx="7559504" cy="190476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Continuous focus on reconciliation and green materials will enhance BMW’s profit while improving the perception of the company’s commitment to sustainability (Kotler and Keller, 2022).</a:t>
          </a:r>
          <a:endParaRPr lang="en-US" sz="2200" kern="1200"/>
        </a:p>
      </dsp:txBody>
      <dsp:txXfrm>
        <a:off x="92983" y="4251371"/>
        <a:ext cx="7373538" cy="17187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816107-F403-42D3-B089-B7C2ACF2BF3F}">
      <dsp:nvSpPr>
        <dsp:cNvPr id="0" name=""/>
        <dsp:cNvSpPr/>
      </dsp:nvSpPr>
      <dsp:spPr>
        <a:xfrm>
          <a:off x="718664" y="420152"/>
          <a:ext cx="1955812" cy="19558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E6B191-A10A-4A29-A452-678631A2B96E}">
      <dsp:nvSpPr>
        <dsp:cNvPr id="0" name=""/>
        <dsp:cNvSpPr/>
      </dsp:nvSpPr>
      <dsp:spPr>
        <a:xfrm>
          <a:off x="1135476" y="83696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FB60A8-7431-46CE-B15F-5DABFF90913B}">
      <dsp:nvSpPr>
        <dsp:cNvPr id="0" name=""/>
        <dsp:cNvSpPr/>
      </dsp:nvSpPr>
      <dsp:spPr>
        <a:xfrm>
          <a:off x="93445" y="2985152"/>
          <a:ext cx="320625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Competition and changes in technology remain the two major external threats. Rivals like Tesla, Mercedes-Benz, and Audi are increasing their electric vehicle offerings (Financial Times, 2024). </a:t>
          </a:r>
          <a:endParaRPr lang="en-US" sz="1100" kern="1200"/>
        </a:p>
      </dsp:txBody>
      <dsp:txXfrm>
        <a:off x="93445" y="2985152"/>
        <a:ext cx="3206250" cy="787500"/>
      </dsp:txXfrm>
    </dsp:sp>
    <dsp:sp modelId="{8A6FA754-AE6B-438E-A519-F0FD99471D22}">
      <dsp:nvSpPr>
        <dsp:cNvPr id="0" name=""/>
        <dsp:cNvSpPr/>
      </dsp:nvSpPr>
      <dsp:spPr>
        <a:xfrm>
          <a:off x="4486008" y="420152"/>
          <a:ext cx="1955812" cy="19558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70F8A3-3ACC-4E1E-A261-95D6E06927DA}">
      <dsp:nvSpPr>
        <dsp:cNvPr id="0" name=""/>
        <dsp:cNvSpPr/>
      </dsp:nvSpPr>
      <dsp:spPr>
        <a:xfrm>
          <a:off x="4902820" y="83696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8CDEEC-C6A6-4B76-B346-69D43A1B6A1D}">
      <dsp:nvSpPr>
        <dsp:cNvPr id="0" name=""/>
        <dsp:cNvSpPr/>
      </dsp:nvSpPr>
      <dsp:spPr>
        <a:xfrm>
          <a:off x="3860789" y="2985152"/>
          <a:ext cx="320625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BMW is also feeling the impact of inflation, increasing costs of raw materials, trade tariffs, and tightening emission legislation (IEA, 2024). </a:t>
          </a:r>
          <a:endParaRPr lang="en-US" sz="1100" kern="1200"/>
        </a:p>
      </dsp:txBody>
      <dsp:txXfrm>
        <a:off x="3860789" y="2985152"/>
        <a:ext cx="3206250" cy="787500"/>
      </dsp:txXfrm>
    </dsp:sp>
    <dsp:sp modelId="{53BBCF59-8E64-4A8F-81E1-7A1174812D9D}">
      <dsp:nvSpPr>
        <dsp:cNvPr id="0" name=""/>
        <dsp:cNvSpPr/>
      </dsp:nvSpPr>
      <dsp:spPr>
        <a:xfrm>
          <a:off x="8253352" y="420152"/>
          <a:ext cx="1955812" cy="19558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42D227-3BD2-4BA7-91BA-ED33526A3FB3}">
      <dsp:nvSpPr>
        <dsp:cNvPr id="0" name=""/>
        <dsp:cNvSpPr/>
      </dsp:nvSpPr>
      <dsp:spPr>
        <a:xfrm>
          <a:off x="8670164" y="83696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5B4F19-C2BD-4391-9834-C2385A968E00}">
      <dsp:nvSpPr>
        <dsp:cNvPr id="0" name=""/>
        <dsp:cNvSpPr/>
      </dsp:nvSpPr>
      <dsp:spPr>
        <a:xfrm>
          <a:off x="7628133" y="2985152"/>
          <a:ext cx="320625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 speed at which technology changes is swift, and failing to keep up will jeopardise a firm's level of market share and brand stature in the eyes of its consumers (Statista, 2024).</a:t>
          </a:r>
          <a:endParaRPr lang="en-US" sz="1100" kern="1200"/>
        </a:p>
      </dsp:txBody>
      <dsp:txXfrm>
        <a:off x="7628133" y="2985152"/>
        <a:ext cx="3206250" cy="7875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C66004-DDDD-48E7-B58D-5152015FC462}">
      <dsp:nvSpPr>
        <dsp:cNvPr id="0" name=""/>
        <dsp:cNvSpPr/>
      </dsp:nvSpPr>
      <dsp:spPr>
        <a:xfrm>
          <a:off x="9604" y="416460"/>
          <a:ext cx="2870689" cy="335988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policies that govern BMW tend to have a political dimension. BMW benefits from policies that promote a transition to zero-emission vehicles in the EU and the US (IEA, 2024). </a:t>
          </a:r>
          <a:endParaRPr lang="en-US" sz="1800" kern="1200"/>
        </a:p>
      </dsp:txBody>
      <dsp:txXfrm>
        <a:off x="93684" y="500540"/>
        <a:ext cx="2702529" cy="3191724"/>
      </dsp:txXfrm>
    </dsp:sp>
    <dsp:sp modelId="{A6060946-B94D-495D-8C8F-66A594EF0FD5}">
      <dsp:nvSpPr>
        <dsp:cNvPr id="0" name=""/>
        <dsp:cNvSpPr/>
      </dsp:nvSpPr>
      <dsp:spPr>
        <a:xfrm>
          <a:off x="3167362" y="1740437"/>
          <a:ext cx="608586" cy="71193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167362" y="1882823"/>
        <a:ext cx="426010" cy="427158"/>
      </dsp:txXfrm>
    </dsp:sp>
    <dsp:sp modelId="{935385E5-8E5A-43D7-8695-DFA60FF46334}">
      <dsp:nvSpPr>
        <dsp:cNvPr id="0" name=""/>
        <dsp:cNvSpPr/>
      </dsp:nvSpPr>
      <dsp:spPr>
        <a:xfrm>
          <a:off x="4028569" y="416460"/>
          <a:ext cx="2870689" cy="335988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BMW heavily invests in sustainable technologies to capture the value created from government subsidies (BMW Group, 2024).</a:t>
          </a:r>
          <a:endParaRPr lang="en-US" sz="1800" kern="1200"/>
        </a:p>
      </dsp:txBody>
      <dsp:txXfrm>
        <a:off x="4112649" y="500540"/>
        <a:ext cx="2702529" cy="3191724"/>
      </dsp:txXfrm>
    </dsp:sp>
    <dsp:sp modelId="{11BF4C85-D9CC-4A78-B868-EE47D8D76422}">
      <dsp:nvSpPr>
        <dsp:cNvPr id="0" name=""/>
        <dsp:cNvSpPr/>
      </dsp:nvSpPr>
      <dsp:spPr>
        <a:xfrm>
          <a:off x="7186328" y="1740437"/>
          <a:ext cx="608586" cy="71193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186328" y="1882823"/>
        <a:ext cx="426010" cy="427158"/>
      </dsp:txXfrm>
    </dsp:sp>
    <dsp:sp modelId="{D447E629-0E53-4FDD-8627-50464A44F33A}">
      <dsp:nvSpPr>
        <dsp:cNvPr id="0" name=""/>
        <dsp:cNvSpPr/>
      </dsp:nvSpPr>
      <dsp:spPr>
        <a:xfrm>
          <a:off x="8047535" y="416460"/>
          <a:ext cx="2870689" cy="335988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On the other hand, political trade tariffs that apply to the EU, UK, and China increase the cost of exports and, political instability in the region, particularly certain parts of Asia and Eastern Europe, hampers the sourcing of materials and overall logistics (Financial Times, 2024).</a:t>
          </a:r>
          <a:endParaRPr lang="en-US" sz="1800" kern="1200"/>
        </a:p>
      </dsp:txBody>
      <dsp:txXfrm>
        <a:off x="8131615" y="500540"/>
        <a:ext cx="2702529" cy="319172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66BF3-ABEE-479B-9BF2-E48A0C09FEF8}">
      <dsp:nvSpPr>
        <dsp:cNvPr id="0" name=""/>
        <dsp:cNvSpPr/>
      </dsp:nvSpPr>
      <dsp:spPr>
        <a:xfrm>
          <a:off x="0" y="0"/>
          <a:ext cx="8742263" cy="92241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Demand in the Eurozone, along with global balances, shapes the performance of BMW. Inflation and increased interest rates tend to suppress spending by consumers (Statista, 2024).</a:t>
          </a:r>
          <a:endParaRPr lang="en-US" sz="1700" kern="1200"/>
        </a:p>
      </dsp:txBody>
      <dsp:txXfrm>
        <a:off x="27017" y="27017"/>
        <a:ext cx="7668958" cy="868383"/>
      </dsp:txXfrm>
    </dsp:sp>
    <dsp:sp modelId="{3A9CE12E-9E3F-4618-9E63-173D3AF92730}">
      <dsp:nvSpPr>
        <dsp:cNvPr id="0" name=""/>
        <dsp:cNvSpPr/>
      </dsp:nvSpPr>
      <dsp:spPr>
        <a:xfrm>
          <a:off x="732164" y="1090129"/>
          <a:ext cx="8742263" cy="922417"/>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Export profits are negatively affected by depreciating the Eurozone currencies (Financial Times, 2024). </a:t>
          </a:r>
          <a:endParaRPr lang="en-US" sz="1700" kern="1200"/>
        </a:p>
      </dsp:txBody>
      <dsp:txXfrm>
        <a:off x="759181" y="1117146"/>
        <a:ext cx="7356493" cy="868383"/>
      </dsp:txXfrm>
    </dsp:sp>
    <dsp:sp modelId="{E076385C-D5AF-4523-BA54-234732246D87}">
      <dsp:nvSpPr>
        <dsp:cNvPr id="0" name=""/>
        <dsp:cNvSpPr/>
      </dsp:nvSpPr>
      <dsp:spPr>
        <a:xfrm>
          <a:off x="1453401" y="2180258"/>
          <a:ext cx="8742263" cy="922417"/>
        </a:xfrm>
        <a:prstGeom prst="roundRect">
          <a:avLst>
            <a:gd name="adj" fmla="val 10000"/>
          </a:avLst>
        </a:prstGeom>
        <a:solidFill>
          <a:schemeClr val="accent2">
            <a:hueOff val="4295742"/>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Emerging markets are a source of new value opportunities (BMW Group, 2024).</a:t>
          </a:r>
          <a:endParaRPr lang="en-US" sz="1700" kern="1200"/>
        </a:p>
      </dsp:txBody>
      <dsp:txXfrm>
        <a:off x="1480418" y="2207275"/>
        <a:ext cx="7367421" cy="868383"/>
      </dsp:txXfrm>
    </dsp:sp>
    <dsp:sp modelId="{87726E4D-688C-4E23-808F-F8B14A5FC5E8}">
      <dsp:nvSpPr>
        <dsp:cNvPr id="0" name=""/>
        <dsp:cNvSpPr/>
      </dsp:nvSpPr>
      <dsp:spPr>
        <a:xfrm>
          <a:off x="2185565" y="3270387"/>
          <a:ext cx="8742263" cy="922417"/>
        </a:xfrm>
        <a:prstGeom prst="roundRect">
          <a:avLst>
            <a:gd name="adj" fmla="val 10000"/>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Accelerating prices of primary goods, energy, and logistics pose excessive cost-management obstacles (IEA, 2024).</a:t>
          </a:r>
          <a:endParaRPr lang="en-US" sz="1700" kern="1200"/>
        </a:p>
      </dsp:txBody>
      <dsp:txXfrm>
        <a:off x="2212582" y="3297404"/>
        <a:ext cx="7356493" cy="868383"/>
      </dsp:txXfrm>
    </dsp:sp>
    <dsp:sp modelId="{0BBA08F3-363A-4F97-850E-C03FC2125983}">
      <dsp:nvSpPr>
        <dsp:cNvPr id="0" name=""/>
        <dsp:cNvSpPr/>
      </dsp:nvSpPr>
      <dsp:spPr>
        <a:xfrm>
          <a:off x="8142692" y="706487"/>
          <a:ext cx="599571" cy="59957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277595" y="706487"/>
        <a:ext cx="329765" cy="451177"/>
      </dsp:txXfrm>
    </dsp:sp>
    <dsp:sp modelId="{E3C7417E-152F-4D42-A50F-670523C11257}">
      <dsp:nvSpPr>
        <dsp:cNvPr id="0" name=""/>
        <dsp:cNvSpPr/>
      </dsp:nvSpPr>
      <dsp:spPr>
        <a:xfrm>
          <a:off x="8874856" y="1796616"/>
          <a:ext cx="599571" cy="599571"/>
        </a:xfrm>
        <a:prstGeom prst="downArrow">
          <a:avLst>
            <a:gd name="adj1" fmla="val 55000"/>
            <a:gd name="adj2" fmla="val 45000"/>
          </a:avLst>
        </a:prstGeom>
        <a:solidFill>
          <a:schemeClr val="accent2">
            <a:tint val="40000"/>
            <a:alpha val="90000"/>
            <a:hueOff val="3367362"/>
            <a:satOff val="-31116"/>
            <a:lumOff val="-3508"/>
            <a:alphaOff val="0"/>
          </a:schemeClr>
        </a:solidFill>
        <a:ln w="19050" cap="flat" cmpd="sng" algn="ctr">
          <a:solidFill>
            <a:schemeClr val="accent2">
              <a:tint val="40000"/>
              <a:alpha val="90000"/>
              <a:hueOff val="3367362"/>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009759" y="1796616"/>
        <a:ext cx="329765" cy="451177"/>
      </dsp:txXfrm>
    </dsp:sp>
    <dsp:sp modelId="{CDD1894B-2508-41C8-99A9-0226599F4020}">
      <dsp:nvSpPr>
        <dsp:cNvPr id="0" name=""/>
        <dsp:cNvSpPr/>
      </dsp:nvSpPr>
      <dsp:spPr>
        <a:xfrm>
          <a:off x="9596093" y="2886746"/>
          <a:ext cx="599571" cy="599571"/>
        </a:xfrm>
        <a:prstGeom prst="downArrow">
          <a:avLst>
            <a:gd name="adj1" fmla="val 55000"/>
            <a:gd name="adj2" fmla="val 45000"/>
          </a:avLst>
        </a:prstGeom>
        <a:solidFill>
          <a:schemeClr val="accent2">
            <a:tint val="40000"/>
            <a:alpha val="90000"/>
            <a:hueOff val="6734724"/>
            <a:satOff val="-62232"/>
            <a:lumOff val="-7015"/>
            <a:alphaOff val="0"/>
          </a:schemeClr>
        </a:solidFill>
        <a:ln w="19050" cap="flat" cmpd="sng" algn="ctr">
          <a:solidFill>
            <a:schemeClr val="accent2">
              <a:tint val="40000"/>
              <a:alpha val="90000"/>
              <a:hueOff val="6734724"/>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730996" y="2886746"/>
        <a:ext cx="329765" cy="45117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6DD313-52F7-47DA-A2E3-AEB89B5ADBE9}">
      <dsp:nvSpPr>
        <dsp:cNvPr id="0" name=""/>
        <dsp:cNvSpPr/>
      </dsp:nvSpPr>
      <dsp:spPr>
        <a:xfrm>
          <a:off x="853" y="21822"/>
          <a:ext cx="3457633" cy="414916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755650">
            <a:lnSpc>
              <a:spcPct val="90000"/>
            </a:lnSpc>
            <a:spcBef>
              <a:spcPct val="0"/>
            </a:spcBef>
            <a:spcAft>
              <a:spcPct val="35000"/>
            </a:spcAft>
            <a:buNone/>
          </a:pPr>
          <a:r>
            <a:rPr lang="en-GB" sz="1700" kern="1200"/>
            <a:t>Social trends are changing how people want to move and travel. Consumers want more convenience and are more concerned about eco-sustainability. </a:t>
          </a:r>
          <a:endParaRPr lang="en-US" sz="1700" kern="1200"/>
        </a:p>
      </dsp:txBody>
      <dsp:txXfrm>
        <a:off x="853" y="1681486"/>
        <a:ext cx="3457633" cy="2489496"/>
      </dsp:txXfrm>
    </dsp:sp>
    <dsp:sp modelId="{018785AF-D3C4-4701-B5BC-7D707D1EBF0A}">
      <dsp:nvSpPr>
        <dsp:cNvPr id="0" name=""/>
        <dsp:cNvSpPr/>
      </dsp:nvSpPr>
      <dsp:spPr>
        <a:xfrm>
          <a:off x="853"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53" y="21822"/>
        <a:ext cx="3457633" cy="1659664"/>
      </dsp:txXfrm>
    </dsp:sp>
    <dsp:sp modelId="{C0C27F21-9608-4C59-A356-9220A7B2E817}">
      <dsp:nvSpPr>
        <dsp:cNvPr id="0" name=""/>
        <dsp:cNvSpPr/>
      </dsp:nvSpPr>
      <dsp:spPr>
        <a:xfrm>
          <a:off x="3735097" y="21822"/>
          <a:ext cx="3457633" cy="4149160"/>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755650">
            <a:lnSpc>
              <a:spcPct val="90000"/>
            </a:lnSpc>
            <a:spcBef>
              <a:spcPct val="0"/>
            </a:spcBef>
            <a:spcAft>
              <a:spcPct val="35000"/>
            </a:spcAft>
            <a:buNone/>
          </a:pPr>
          <a:r>
            <a:rPr lang="en-GB" sz="1700" kern="1200"/>
            <a:t>Eco-friendly habits drive an increase in demand for electric and hybrid vehicles such as those made by BMW (IEA, 2024). Younger people are more inclined to flexible mobility options like leasing as well as car-sharing (Statista, 2024). </a:t>
          </a:r>
          <a:endParaRPr lang="en-US" sz="1700" kern="1200"/>
        </a:p>
      </dsp:txBody>
      <dsp:txXfrm>
        <a:off x="3735097" y="1681486"/>
        <a:ext cx="3457633" cy="2489496"/>
      </dsp:txXfrm>
    </dsp:sp>
    <dsp:sp modelId="{BE996813-89D5-481F-B98C-8CE7C29FE552}">
      <dsp:nvSpPr>
        <dsp:cNvPr id="0" name=""/>
        <dsp:cNvSpPr/>
      </dsp:nvSpPr>
      <dsp:spPr>
        <a:xfrm>
          <a:off x="3735097"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735097" y="21822"/>
        <a:ext cx="3457633" cy="1659664"/>
      </dsp:txXfrm>
    </dsp:sp>
    <dsp:sp modelId="{994A9E3A-C6AE-4D65-9A83-6DCF179EE445}">
      <dsp:nvSpPr>
        <dsp:cNvPr id="0" name=""/>
        <dsp:cNvSpPr/>
      </dsp:nvSpPr>
      <dsp:spPr>
        <a:xfrm>
          <a:off x="7469341" y="21822"/>
          <a:ext cx="3457633" cy="4149160"/>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1537" tIns="0" rIns="341537" bIns="330200" numCol="1" spcCol="1270" anchor="t" anchorCtr="0">
          <a:noAutofit/>
        </a:bodyPr>
        <a:lstStyle/>
        <a:p>
          <a:pPr marL="0" lvl="0" indent="0" algn="l" defTabSz="755650">
            <a:lnSpc>
              <a:spcPct val="90000"/>
            </a:lnSpc>
            <a:spcBef>
              <a:spcPct val="0"/>
            </a:spcBef>
            <a:spcAft>
              <a:spcPct val="35000"/>
            </a:spcAft>
            <a:buNone/>
          </a:pPr>
          <a:r>
            <a:rPr lang="en-GB" sz="1700" kern="1200"/>
            <a:t>To enhance digital services as well as the use of eco-friendly materials and digital services, BMW strengthens its relevance to contemporary customers (BMW Group, 2024).</a:t>
          </a:r>
          <a:endParaRPr lang="en-US" sz="1700" kern="1200"/>
        </a:p>
      </dsp:txBody>
      <dsp:txXfrm>
        <a:off x="7469341" y="1681486"/>
        <a:ext cx="3457633" cy="2489496"/>
      </dsp:txXfrm>
    </dsp:sp>
    <dsp:sp modelId="{06069DAE-E53C-49D5-90E1-0760D114D094}">
      <dsp:nvSpPr>
        <dsp:cNvPr id="0" name=""/>
        <dsp:cNvSpPr/>
      </dsp:nvSpPr>
      <dsp:spPr>
        <a:xfrm>
          <a:off x="7469341" y="21822"/>
          <a:ext cx="3457633" cy="1659664"/>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41537" tIns="165100" rIns="341537"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469341" y="21822"/>
        <a:ext cx="3457633" cy="165966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5CAE5F-084A-44B6-AB36-36894E7F4160}">
      <dsp:nvSpPr>
        <dsp:cNvPr id="0" name=""/>
        <dsp:cNvSpPr/>
      </dsp:nvSpPr>
      <dsp:spPr>
        <a:xfrm>
          <a:off x="403550" y="1341904"/>
          <a:ext cx="1132312" cy="11323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0F08D9-E3E3-4CA6-9EF0-1AF7BC4448EF}">
      <dsp:nvSpPr>
        <dsp:cNvPr id="0" name=""/>
        <dsp:cNvSpPr/>
      </dsp:nvSpPr>
      <dsp:spPr>
        <a:xfrm>
          <a:off x="644863" y="1583217"/>
          <a:ext cx="649687" cy="6496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8459E8-2FD3-445C-9864-F7D1E45D6DE7}">
      <dsp:nvSpPr>
        <dsp:cNvPr id="0" name=""/>
        <dsp:cNvSpPr/>
      </dsp:nvSpPr>
      <dsp:spPr>
        <a:xfrm>
          <a:off x="41581" y="2826904"/>
          <a:ext cx="1856250" cy="17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BMW's principal backbone of competition is still innovation. The latest innovations are most associated with the use of connected car technologies and the autonomous vehicle capabilities (BMW Group, 2024). </a:t>
          </a:r>
          <a:endParaRPr lang="en-US" sz="1100" kern="1200"/>
        </a:p>
      </dsp:txBody>
      <dsp:txXfrm>
        <a:off x="41581" y="2826904"/>
        <a:ext cx="1856250" cy="1710000"/>
      </dsp:txXfrm>
    </dsp:sp>
    <dsp:sp modelId="{411B0257-8A26-41D0-85EC-9ACB743A2224}">
      <dsp:nvSpPr>
        <dsp:cNvPr id="0" name=""/>
        <dsp:cNvSpPr/>
      </dsp:nvSpPr>
      <dsp:spPr>
        <a:xfrm>
          <a:off x="2584644" y="1341904"/>
          <a:ext cx="1132312" cy="11323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A6DBC8-4D81-4EC2-8BAD-A7B876B6757D}">
      <dsp:nvSpPr>
        <dsp:cNvPr id="0" name=""/>
        <dsp:cNvSpPr/>
      </dsp:nvSpPr>
      <dsp:spPr>
        <a:xfrm>
          <a:off x="2825956" y="1583217"/>
          <a:ext cx="649687" cy="6496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C5F122-5785-4136-9E43-813069D3D7A8}">
      <dsp:nvSpPr>
        <dsp:cNvPr id="0" name=""/>
        <dsp:cNvSpPr/>
      </dsp:nvSpPr>
      <dsp:spPr>
        <a:xfrm>
          <a:off x="2222675" y="2826904"/>
          <a:ext cx="1856250" cy="17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The software on a car that gets updated regularly works on the car's interfaces and performance, infotainment, and information systems (Financial Times, 2024). </a:t>
          </a:r>
          <a:endParaRPr lang="en-US" sz="1100" kern="1200"/>
        </a:p>
      </dsp:txBody>
      <dsp:txXfrm>
        <a:off x="2222675" y="2826904"/>
        <a:ext cx="1856250" cy="1710000"/>
      </dsp:txXfrm>
    </dsp:sp>
    <dsp:sp modelId="{FE0F7667-9DAD-4253-99AC-985259FF5182}">
      <dsp:nvSpPr>
        <dsp:cNvPr id="0" name=""/>
        <dsp:cNvSpPr/>
      </dsp:nvSpPr>
      <dsp:spPr>
        <a:xfrm>
          <a:off x="4765738" y="1341904"/>
          <a:ext cx="1132312" cy="11323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3E581C-9392-49A5-B6C6-C35074B9BF3E}">
      <dsp:nvSpPr>
        <dsp:cNvPr id="0" name=""/>
        <dsp:cNvSpPr/>
      </dsp:nvSpPr>
      <dsp:spPr>
        <a:xfrm>
          <a:off x="5007050" y="1583217"/>
          <a:ext cx="649687" cy="6496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24DE5B-26A1-4C97-8C86-32589FD93043}">
      <dsp:nvSpPr>
        <dsp:cNvPr id="0" name=""/>
        <dsp:cNvSpPr/>
      </dsp:nvSpPr>
      <dsp:spPr>
        <a:xfrm>
          <a:off x="4403769" y="2826904"/>
          <a:ext cx="1856250" cy="17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BMW collaborates with Intel and Qualcomm in matters of increasing the AI-driven performance of the cars while the BMW Startup Garage and the IEA with emerging tech partnerships (IEA, 2024).</a:t>
          </a:r>
          <a:endParaRPr lang="en-US" sz="1100" kern="1200"/>
        </a:p>
      </dsp:txBody>
      <dsp:txXfrm>
        <a:off x="4403769" y="2826904"/>
        <a:ext cx="1856250" cy="171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280AC6-9E80-4EB6-A07F-3521ED35840F}">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Globalisation has greatly increased the scope of business for BMW as well as bolstering its presence internationally (Statista, 2024). The company carries out production in the United States, China, South Africa, and Mexico (BMW Group, 2024). </a:t>
          </a:r>
          <a:endParaRPr lang="en-US" sz="1800" kern="1200"/>
        </a:p>
      </dsp:txBody>
      <dsp:txXfrm>
        <a:off x="36841" y="36841"/>
        <a:ext cx="7931345" cy="1184159"/>
      </dsp:txXfrm>
    </dsp:sp>
    <dsp:sp modelId="{BF9E6991-3B03-4D43-BF9B-26B2BB2F05DE}">
      <dsp:nvSpPr>
        <dsp:cNvPr id="0" name=""/>
        <dsp:cNvSpPr/>
      </dsp:nvSpPr>
      <dsp:spPr>
        <a:xfrm>
          <a:off x="819587" y="1467481"/>
          <a:ext cx="9288654" cy="1257841"/>
        </a:xfrm>
        <a:prstGeom prst="roundRect">
          <a:avLst>
            <a:gd name="adj" fmla="val 10000"/>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joint ventures between BMW with Toyota and Intel lead to the integrated innovation for the mutual benefit of the companies (Financial Times, 2024). </a:t>
          </a:r>
          <a:endParaRPr lang="en-US" sz="1800" kern="1200"/>
        </a:p>
      </dsp:txBody>
      <dsp:txXfrm>
        <a:off x="856428" y="1504322"/>
        <a:ext cx="7577788" cy="1184159"/>
      </dsp:txXfrm>
    </dsp:sp>
    <dsp:sp modelId="{3BAE3615-F426-4DA5-8EFB-6C05E312860D}">
      <dsp:nvSpPr>
        <dsp:cNvPr id="0" name=""/>
        <dsp:cNvSpPr/>
      </dsp:nvSpPr>
      <dsp:spPr>
        <a:xfrm>
          <a:off x="1639174" y="2934963"/>
          <a:ext cx="9288654" cy="1257841"/>
        </a:xfrm>
        <a:prstGeom prst="roundRect">
          <a:avLst>
            <a:gd name="adj" fmla="val 10000"/>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Geopolitical problems and trade wars are a constant threat to the supply lines, which therefore strengthens the demand for more diversified sourcing and regional production, which is why the IEA is very concerned about such issues (IEA, 2024).</a:t>
          </a:r>
          <a:endParaRPr lang="en-US" sz="1800" kern="1200"/>
        </a:p>
      </dsp:txBody>
      <dsp:txXfrm>
        <a:off x="1676015" y="2971804"/>
        <a:ext cx="7577788" cy="1184159"/>
      </dsp:txXfrm>
    </dsp:sp>
    <dsp:sp modelId="{9FF33539-0F20-4057-B1CF-8F266D67F414}">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3EAC1FFE-040C-41B2-96CE-E5D0BDECE283}">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6734724"/>
            <a:satOff val="-62232"/>
            <a:lumOff val="-7015"/>
            <a:alphaOff val="0"/>
          </a:schemeClr>
        </a:solidFill>
        <a:ln w="19050" cap="flat" cmpd="sng" algn="ctr">
          <a:solidFill>
            <a:schemeClr val="accent2">
              <a:tint val="40000"/>
              <a:alpha val="90000"/>
              <a:hueOff val="6734724"/>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8FC46-6E2E-4809-9DB0-43DDEEB84FFA}">
      <dsp:nvSpPr>
        <dsp:cNvPr id="0" name=""/>
        <dsp:cNvSpPr/>
      </dsp:nvSpPr>
      <dsp:spPr>
        <a:xfrm>
          <a:off x="9604" y="1235195"/>
          <a:ext cx="2870689" cy="172241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According to the international business strategy of the BMW Group, BMW focuses on innovation centred on sustainability and technology (BMW Group, 2024).</a:t>
          </a:r>
          <a:endParaRPr lang="en-US" sz="1500" kern="1200"/>
        </a:p>
      </dsp:txBody>
      <dsp:txXfrm>
        <a:off x="60052" y="1285643"/>
        <a:ext cx="2769793" cy="1621517"/>
      </dsp:txXfrm>
    </dsp:sp>
    <dsp:sp modelId="{9CEBD815-BBD3-475E-ADB3-5BF4DE4D9CC0}">
      <dsp:nvSpPr>
        <dsp:cNvPr id="0" name=""/>
        <dsp:cNvSpPr/>
      </dsp:nvSpPr>
      <dsp:spPr>
        <a:xfrm>
          <a:off x="3132914" y="1740437"/>
          <a:ext cx="608586" cy="71193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3132914" y="1882823"/>
        <a:ext cx="426010" cy="427158"/>
      </dsp:txXfrm>
    </dsp:sp>
    <dsp:sp modelId="{4F846D39-1814-48F5-9995-6A9FEF9716B9}">
      <dsp:nvSpPr>
        <dsp:cNvPr id="0" name=""/>
        <dsp:cNvSpPr/>
      </dsp:nvSpPr>
      <dsp:spPr>
        <a:xfrm>
          <a:off x="4028569" y="1235195"/>
          <a:ext cx="2870689" cy="172241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Exemplary of this trend is the i-series, which features a light-weight construction, battery-efficient designs, and AI-supported dashboards to enhance vehicle performance (Financial Times, 2024).</a:t>
          </a:r>
          <a:endParaRPr lang="en-US" sz="1500" kern="1200"/>
        </a:p>
      </dsp:txBody>
      <dsp:txXfrm>
        <a:off x="4079017" y="1285643"/>
        <a:ext cx="2769793" cy="1621517"/>
      </dsp:txXfrm>
    </dsp:sp>
    <dsp:sp modelId="{F7E2D568-D34F-44B3-B9D3-02AE37EA3947}">
      <dsp:nvSpPr>
        <dsp:cNvPr id="0" name=""/>
        <dsp:cNvSpPr/>
      </dsp:nvSpPr>
      <dsp:spPr>
        <a:xfrm>
          <a:off x="7151879" y="1740437"/>
          <a:ext cx="608586" cy="71193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7151879" y="1882823"/>
        <a:ext cx="426010" cy="427158"/>
      </dsp:txXfrm>
    </dsp:sp>
    <dsp:sp modelId="{DA903B3E-D7C0-4063-B6B6-BF6307DC4CD8}">
      <dsp:nvSpPr>
        <dsp:cNvPr id="0" name=""/>
        <dsp:cNvSpPr/>
      </dsp:nvSpPr>
      <dsp:spPr>
        <a:xfrm>
          <a:off x="8047535" y="1235195"/>
          <a:ext cx="2870689" cy="1722413"/>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At the i-series manufacturing level, the use of 3D printers and robotics promotes manufacturing precision and eco-robustness (IEA, 2024).</a:t>
          </a:r>
          <a:endParaRPr lang="en-US" sz="1500" kern="1200"/>
        </a:p>
      </dsp:txBody>
      <dsp:txXfrm>
        <a:off x="8097983" y="1285643"/>
        <a:ext cx="2769793" cy="162151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BC9883-BC1A-4773-A3AA-D5E3CD1E6806}">
      <dsp:nvSpPr>
        <dsp:cNvPr id="0" name=""/>
        <dsp:cNvSpPr/>
      </dsp:nvSpPr>
      <dsp:spPr>
        <a:xfrm>
          <a:off x="679050" y="400058"/>
          <a:ext cx="1887187" cy="18871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BC588F-96A3-480A-8CDF-1C15A0FD11DC}">
      <dsp:nvSpPr>
        <dsp:cNvPr id="0" name=""/>
        <dsp:cNvSpPr/>
      </dsp:nvSpPr>
      <dsp:spPr>
        <a:xfrm>
          <a:off x="1081237" y="80224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0B7D0D-61F7-4550-A48A-A6B3AF87F709}">
      <dsp:nvSpPr>
        <dsp:cNvPr id="0" name=""/>
        <dsp:cNvSpPr/>
      </dsp:nvSpPr>
      <dsp:spPr>
        <a:xfrm>
          <a:off x="75768" y="2875058"/>
          <a:ext cx="3093750" cy="1076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To remain competitive, BMW should continue to expand and diversify its EV line to better compete with Tesla and growing Asian competitors (Financial Times, 2024). </a:t>
          </a:r>
          <a:endParaRPr lang="en-US" sz="1100" kern="1200"/>
        </a:p>
      </dsp:txBody>
      <dsp:txXfrm>
        <a:off x="75768" y="2875058"/>
        <a:ext cx="3093750" cy="1076220"/>
      </dsp:txXfrm>
    </dsp:sp>
    <dsp:sp modelId="{160C49DA-79A0-4D8B-BC2E-C1D622011956}">
      <dsp:nvSpPr>
        <dsp:cNvPr id="0" name=""/>
        <dsp:cNvSpPr/>
      </dsp:nvSpPr>
      <dsp:spPr>
        <a:xfrm>
          <a:off x="4314206" y="400058"/>
          <a:ext cx="1887187" cy="18871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FED291-29BE-481D-A78D-99209C5E75E2}">
      <dsp:nvSpPr>
        <dsp:cNvPr id="0" name=""/>
        <dsp:cNvSpPr/>
      </dsp:nvSpPr>
      <dsp:spPr>
        <a:xfrm>
          <a:off x="4716393" y="80224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789826-3A9E-4137-A26B-A583CD44509A}">
      <dsp:nvSpPr>
        <dsp:cNvPr id="0" name=""/>
        <dsp:cNvSpPr/>
      </dsp:nvSpPr>
      <dsp:spPr>
        <a:xfrm>
          <a:off x="3710925" y="2875058"/>
          <a:ext cx="3093750" cy="1076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Localising the manufacture of components, including batteries, may prove to be cost-effective, and lower the risks associated with supply (IEA, 2024).</a:t>
          </a:r>
          <a:endParaRPr lang="en-US" sz="1100" kern="1200"/>
        </a:p>
      </dsp:txBody>
      <dsp:txXfrm>
        <a:off x="3710925" y="2875058"/>
        <a:ext cx="3093750" cy="1076220"/>
      </dsp:txXfrm>
    </dsp:sp>
    <dsp:sp modelId="{214ADC84-F084-4D6C-92BA-23B3BEFC8328}">
      <dsp:nvSpPr>
        <dsp:cNvPr id="0" name=""/>
        <dsp:cNvSpPr/>
      </dsp:nvSpPr>
      <dsp:spPr>
        <a:xfrm>
          <a:off x="7949362" y="400058"/>
          <a:ext cx="1887187" cy="1887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53F22B-59E8-4F80-95DF-11289C478840}">
      <dsp:nvSpPr>
        <dsp:cNvPr id="0" name=""/>
        <dsp:cNvSpPr/>
      </dsp:nvSpPr>
      <dsp:spPr>
        <a:xfrm>
          <a:off x="8351550" y="80224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70E57A-575E-49FA-B686-5B83F44D488C}">
      <dsp:nvSpPr>
        <dsp:cNvPr id="0" name=""/>
        <dsp:cNvSpPr/>
      </dsp:nvSpPr>
      <dsp:spPr>
        <a:xfrm>
          <a:off x="7346081" y="2875058"/>
          <a:ext cx="3093750" cy="1076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Improved practices in the areas of recycling and use of renewable energy will enhance sustainability objectives (BMW Group, 2024). More AI-driven customer experience frameworks will afford renewed global brand equity (Kotler and Keller, 2022).</a:t>
          </a:r>
          <a:endParaRPr lang="en-US" sz="1100" kern="1200"/>
        </a:p>
      </dsp:txBody>
      <dsp:txXfrm>
        <a:off x="7346081" y="2875058"/>
        <a:ext cx="3093750" cy="107622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9634CA-AD64-46EA-9124-60FA36523347}">
      <dsp:nvSpPr>
        <dsp:cNvPr id="0" name=""/>
        <dsp:cNvSpPr/>
      </dsp:nvSpPr>
      <dsp:spPr>
        <a:xfrm>
          <a:off x="3082131" y="0"/>
          <a:ext cx="4351338" cy="4351338"/>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FC28BE-B94F-44BD-805B-01E1B50942F1}">
      <dsp:nvSpPr>
        <dsp:cNvPr id="0" name=""/>
        <dsp:cNvSpPr/>
      </dsp:nvSpPr>
      <dsp:spPr>
        <a:xfrm>
          <a:off x="3495508" y="413377"/>
          <a:ext cx="1697021" cy="1697021"/>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In the case of BMW Group, one can see the use of globalisation and innovative strategies toward transformation in a traditional manufacturer (BMW Group, 2024). </a:t>
          </a:r>
          <a:endParaRPr lang="en-US" sz="1000" kern="1200"/>
        </a:p>
      </dsp:txBody>
      <dsp:txXfrm>
        <a:off x="3578350" y="496219"/>
        <a:ext cx="1531337" cy="1531337"/>
      </dsp:txXfrm>
    </dsp:sp>
    <dsp:sp modelId="{FCAA77BB-9C9D-41D4-97F5-11A80D3CEECC}">
      <dsp:nvSpPr>
        <dsp:cNvPr id="0" name=""/>
        <dsp:cNvSpPr/>
      </dsp:nvSpPr>
      <dsp:spPr>
        <a:xfrm>
          <a:off x="5323070" y="413377"/>
          <a:ext cx="1697021" cy="1697021"/>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BMW's strong reputation, along with technological leadership and sustainability orientation, form a resilient growth model (Financial Times, 2024). </a:t>
          </a:r>
          <a:endParaRPr lang="en-US" sz="1000" kern="1200"/>
        </a:p>
      </dsp:txBody>
      <dsp:txXfrm>
        <a:off x="5405912" y="496219"/>
        <a:ext cx="1531337" cy="1531337"/>
      </dsp:txXfrm>
    </dsp:sp>
    <dsp:sp modelId="{38219B38-96B6-4CAB-BCC9-409440CF1310}">
      <dsp:nvSpPr>
        <dsp:cNvPr id="0" name=""/>
        <dsp:cNvSpPr/>
      </dsp:nvSpPr>
      <dsp:spPr>
        <a:xfrm>
          <a:off x="3495508" y="2240939"/>
          <a:ext cx="1697021" cy="1697021"/>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However, adaptation is necessary for increasing costs and global competitive pressure (IEA, 2024). </a:t>
          </a:r>
          <a:endParaRPr lang="en-US" sz="1000" kern="1200"/>
        </a:p>
      </dsp:txBody>
      <dsp:txXfrm>
        <a:off x="3578350" y="2323781"/>
        <a:ext cx="1531337" cy="1531337"/>
      </dsp:txXfrm>
    </dsp:sp>
    <dsp:sp modelId="{44509BC8-C45A-4ADA-8105-30882A7472DF}">
      <dsp:nvSpPr>
        <dsp:cNvPr id="0" name=""/>
        <dsp:cNvSpPr/>
      </dsp:nvSpPr>
      <dsp:spPr>
        <a:xfrm>
          <a:off x="5323070" y="2240939"/>
          <a:ext cx="1697021" cy="1697021"/>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Indeed, there is great significance to the fact that BMW will remain at the top of the premium automotive industry due to their focus on digitalisation, sustainability and accessibility (Kotler and Keller, 2022).</a:t>
          </a:r>
          <a:endParaRPr lang="en-US" sz="1000" kern="1200"/>
        </a:p>
      </dsp:txBody>
      <dsp:txXfrm>
        <a:off x="5405912" y="2323781"/>
        <a:ext cx="1531337" cy="15313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0.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00C86-FFF4-EB2B-6BF1-02B7FB6CA8B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32ECCA3-3D93-0A43-02D1-36BD1FA683B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4374677-3C02-1CBF-9779-783B5C52884B}"/>
              </a:ext>
            </a:extLst>
          </p:cNvPr>
          <p:cNvSpPr>
            <a:spLocks noGrp="1"/>
          </p:cNvSpPr>
          <p:nvPr>
            <p:ph type="dt" sz="half" idx="10"/>
          </p:nvPr>
        </p:nvSpPr>
        <p:spPr/>
        <p:txBody>
          <a:bodyPr/>
          <a:lstStyle/>
          <a:p>
            <a:fld id="{3772A077-01D5-43A6-90AC-84F52A60E738}" type="datetimeFigureOut">
              <a:rPr lang="en-GB" smtClean="0"/>
              <a:t>18/11/2025</a:t>
            </a:fld>
            <a:endParaRPr lang="en-GB"/>
          </a:p>
        </p:txBody>
      </p:sp>
      <p:sp>
        <p:nvSpPr>
          <p:cNvPr id="5" name="Footer Placeholder 4">
            <a:extLst>
              <a:ext uri="{FF2B5EF4-FFF2-40B4-BE49-F238E27FC236}">
                <a16:creationId xmlns:a16="http://schemas.microsoft.com/office/drawing/2014/main" id="{764B26BE-05F4-00AB-F950-5C60511E3D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B76F14-BD08-0E0C-AC19-81700E2D4695}"/>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28302678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D7A1C-A3C1-2F56-F3CA-2BA20CC5221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FC986E3-E8F9-837E-3D1D-D290326E5F3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D26EDE6-BAEA-B350-B1D8-2D80E2FC8EF4}"/>
              </a:ext>
            </a:extLst>
          </p:cNvPr>
          <p:cNvSpPr>
            <a:spLocks noGrp="1"/>
          </p:cNvSpPr>
          <p:nvPr>
            <p:ph type="dt" sz="half" idx="10"/>
          </p:nvPr>
        </p:nvSpPr>
        <p:spPr/>
        <p:txBody>
          <a:bodyPr/>
          <a:lstStyle/>
          <a:p>
            <a:fld id="{3772A077-01D5-43A6-90AC-84F52A60E738}" type="datetimeFigureOut">
              <a:rPr lang="en-GB" smtClean="0"/>
              <a:t>18/11/2025</a:t>
            </a:fld>
            <a:endParaRPr lang="en-GB"/>
          </a:p>
        </p:txBody>
      </p:sp>
      <p:sp>
        <p:nvSpPr>
          <p:cNvPr id="5" name="Footer Placeholder 4">
            <a:extLst>
              <a:ext uri="{FF2B5EF4-FFF2-40B4-BE49-F238E27FC236}">
                <a16:creationId xmlns:a16="http://schemas.microsoft.com/office/drawing/2014/main" id="{AC0ADF03-A73B-33AF-1800-C7F4A7C5E6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3D06BC-3898-20BA-4F0E-6ABAA6480B3C}"/>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2630906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AA781-8164-AD30-E2BB-D9700C25A5A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AC02474-7EB2-04FA-0BFA-48797C98AC5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B4CC1D-B018-AE6D-1206-F194DF63E157}"/>
              </a:ext>
            </a:extLst>
          </p:cNvPr>
          <p:cNvSpPr>
            <a:spLocks noGrp="1"/>
          </p:cNvSpPr>
          <p:nvPr>
            <p:ph type="dt" sz="half" idx="10"/>
          </p:nvPr>
        </p:nvSpPr>
        <p:spPr/>
        <p:txBody>
          <a:bodyPr/>
          <a:lstStyle/>
          <a:p>
            <a:fld id="{3772A077-01D5-43A6-90AC-84F52A60E738}" type="datetimeFigureOut">
              <a:rPr lang="en-GB" smtClean="0"/>
              <a:t>18/11/2025</a:t>
            </a:fld>
            <a:endParaRPr lang="en-GB"/>
          </a:p>
        </p:txBody>
      </p:sp>
      <p:sp>
        <p:nvSpPr>
          <p:cNvPr id="5" name="Footer Placeholder 4">
            <a:extLst>
              <a:ext uri="{FF2B5EF4-FFF2-40B4-BE49-F238E27FC236}">
                <a16:creationId xmlns:a16="http://schemas.microsoft.com/office/drawing/2014/main" id="{6D52A7A8-CEE8-0DA7-B9C0-445C5FBF76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EF79B2-8B00-B5E3-7B9E-3A8839C15276}"/>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4291964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22B71-2D68-4E1C-4E74-135959D0CBD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B9787B2-7D1A-5807-C73A-7DFD64B8E67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2AD4052-A641-96D0-5E25-66B9DE1F2A1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4B6137D-449A-A2E8-703F-BB51593B74FF}"/>
              </a:ext>
            </a:extLst>
          </p:cNvPr>
          <p:cNvSpPr>
            <a:spLocks noGrp="1"/>
          </p:cNvSpPr>
          <p:nvPr>
            <p:ph type="dt" sz="half" idx="10"/>
          </p:nvPr>
        </p:nvSpPr>
        <p:spPr/>
        <p:txBody>
          <a:bodyPr/>
          <a:lstStyle/>
          <a:p>
            <a:fld id="{3772A077-01D5-43A6-90AC-84F52A60E738}" type="datetimeFigureOut">
              <a:rPr lang="en-GB" smtClean="0"/>
              <a:t>18/11/2025</a:t>
            </a:fld>
            <a:endParaRPr lang="en-GB"/>
          </a:p>
        </p:txBody>
      </p:sp>
      <p:sp>
        <p:nvSpPr>
          <p:cNvPr id="6" name="Footer Placeholder 5">
            <a:extLst>
              <a:ext uri="{FF2B5EF4-FFF2-40B4-BE49-F238E27FC236}">
                <a16:creationId xmlns:a16="http://schemas.microsoft.com/office/drawing/2014/main" id="{C0164303-E412-CE44-31B2-2691799036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F9239E-FAFE-4AA5-E6B6-304FC1B13689}"/>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2509416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BE376-8E5D-09E1-6DB5-E53D6AD27FF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2E4B1DA-0990-4503-4ABA-CE35437C85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226ED3D-092C-B617-6B0D-6815878ED44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68B817A-0A5C-C1B4-D9EC-9BF93902BA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B725E2-4CF7-6D3F-3F23-763E4E9935C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ACD8A23-DD0F-6FB8-3981-16C1F9ACFEE2}"/>
              </a:ext>
            </a:extLst>
          </p:cNvPr>
          <p:cNvSpPr>
            <a:spLocks noGrp="1"/>
          </p:cNvSpPr>
          <p:nvPr>
            <p:ph type="dt" sz="half" idx="10"/>
          </p:nvPr>
        </p:nvSpPr>
        <p:spPr/>
        <p:txBody>
          <a:bodyPr/>
          <a:lstStyle/>
          <a:p>
            <a:fld id="{3772A077-01D5-43A6-90AC-84F52A60E738}" type="datetimeFigureOut">
              <a:rPr lang="en-GB" smtClean="0"/>
              <a:t>18/11/2025</a:t>
            </a:fld>
            <a:endParaRPr lang="en-GB"/>
          </a:p>
        </p:txBody>
      </p:sp>
      <p:sp>
        <p:nvSpPr>
          <p:cNvPr id="8" name="Footer Placeholder 7">
            <a:extLst>
              <a:ext uri="{FF2B5EF4-FFF2-40B4-BE49-F238E27FC236}">
                <a16:creationId xmlns:a16="http://schemas.microsoft.com/office/drawing/2014/main" id="{A538B89F-D36F-59E3-EDEB-EBC419D2921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24130BF-AC55-8631-CF87-E50E4F728BA2}"/>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40701201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8F8CD-370A-5AB0-0F72-9181C05D74E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749CE43-75A5-6750-AB0A-A8D08A438044}"/>
              </a:ext>
            </a:extLst>
          </p:cNvPr>
          <p:cNvSpPr>
            <a:spLocks noGrp="1"/>
          </p:cNvSpPr>
          <p:nvPr>
            <p:ph type="dt" sz="half" idx="10"/>
          </p:nvPr>
        </p:nvSpPr>
        <p:spPr/>
        <p:txBody>
          <a:bodyPr/>
          <a:lstStyle/>
          <a:p>
            <a:fld id="{3772A077-01D5-43A6-90AC-84F52A60E738}" type="datetimeFigureOut">
              <a:rPr lang="en-GB" smtClean="0"/>
              <a:t>18/11/2025</a:t>
            </a:fld>
            <a:endParaRPr lang="en-GB"/>
          </a:p>
        </p:txBody>
      </p:sp>
      <p:sp>
        <p:nvSpPr>
          <p:cNvPr id="4" name="Footer Placeholder 3">
            <a:extLst>
              <a:ext uri="{FF2B5EF4-FFF2-40B4-BE49-F238E27FC236}">
                <a16:creationId xmlns:a16="http://schemas.microsoft.com/office/drawing/2014/main" id="{79A5338A-A91C-9709-4BD8-A800480934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F2C865-4E5F-0964-1C6D-A72C696EB3CA}"/>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1419153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1D4500-FB9A-30BA-AA55-9C37A32F72D6}"/>
              </a:ext>
            </a:extLst>
          </p:cNvPr>
          <p:cNvSpPr>
            <a:spLocks noGrp="1"/>
          </p:cNvSpPr>
          <p:nvPr>
            <p:ph type="dt" sz="half" idx="10"/>
          </p:nvPr>
        </p:nvSpPr>
        <p:spPr/>
        <p:txBody>
          <a:bodyPr/>
          <a:lstStyle/>
          <a:p>
            <a:fld id="{3772A077-01D5-43A6-90AC-84F52A60E738}" type="datetimeFigureOut">
              <a:rPr lang="en-GB" smtClean="0"/>
              <a:t>18/11/2025</a:t>
            </a:fld>
            <a:endParaRPr lang="en-GB"/>
          </a:p>
        </p:txBody>
      </p:sp>
      <p:sp>
        <p:nvSpPr>
          <p:cNvPr id="3" name="Footer Placeholder 2">
            <a:extLst>
              <a:ext uri="{FF2B5EF4-FFF2-40B4-BE49-F238E27FC236}">
                <a16:creationId xmlns:a16="http://schemas.microsoft.com/office/drawing/2014/main" id="{349F01CE-24C6-7DE1-1AF6-588753946A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E73BA0-EB95-FC0A-36FE-9645285A2B46}"/>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251566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8E2DC-1296-0C3D-1C6D-89CED22B287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9FFC6BE-BE0A-9DC6-7EFB-6F85F77634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36020D2-E658-7CCB-9DE0-C33B3A6E36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D742229-DA1A-54AB-9E43-00FB6C3EA589}"/>
              </a:ext>
            </a:extLst>
          </p:cNvPr>
          <p:cNvSpPr>
            <a:spLocks noGrp="1"/>
          </p:cNvSpPr>
          <p:nvPr>
            <p:ph type="dt" sz="half" idx="10"/>
          </p:nvPr>
        </p:nvSpPr>
        <p:spPr/>
        <p:txBody>
          <a:bodyPr/>
          <a:lstStyle/>
          <a:p>
            <a:fld id="{3772A077-01D5-43A6-90AC-84F52A60E738}" type="datetimeFigureOut">
              <a:rPr lang="en-GB" smtClean="0"/>
              <a:t>18/11/2025</a:t>
            </a:fld>
            <a:endParaRPr lang="en-GB"/>
          </a:p>
        </p:txBody>
      </p:sp>
      <p:sp>
        <p:nvSpPr>
          <p:cNvPr id="6" name="Footer Placeholder 5">
            <a:extLst>
              <a:ext uri="{FF2B5EF4-FFF2-40B4-BE49-F238E27FC236}">
                <a16:creationId xmlns:a16="http://schemas.microsoft.com/office/drawing/2014/main" id="{7542045B-0AD3-00F6-F796-51EF4216B6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9A3AFC-6DE5-B1B5-2E83-B8A23EE1100D}"/>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675253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4A697-4CD5-F35B-FCB5-5F591227CB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A6B6E10-C8A5-B630-19E0-146AAD6AD5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C96E1E3-EAD7-524D-6D3B-3458F85CFD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AE4D80-3868-81FE-E9E4-6EE05776F944}"/>
              </a:ext>
            </a:extLst>
          </p:cNvPr>
          <p:cNvSpPr>
            <a:spLocks noGrp="1"/>
          </p:cNvSpPr>
          <p:nvPr>
            <p:ph type="dt" sz="half" idx="10"/>
          </p:nvPr>
        </p:nvSpPr>
        <p:spPr/>
        <p:txBody>
          <a:bodyPr/>
          <a:lstStyle/>
          <a:p>
            <a:fld id="{3772A077-01D5-43A6-90AC-84F52A60E738}" type="datetimeFigureOut">
              <a:rPr lang="en-GB" smtClean="0"/>
              <a:t>18/11/2025</a:t>
            </a:fld>
            <a:endParaRPr lang="en-GB"/>
          </a:p>
        </p:txBody>
      </p:sp>
      <p:sp>
        <p:nvSpPr>
          <p:cNvPr id="6" name="Footer Placeholder 5">
            <a:extLst>
              <a:ext uri="{FF2B5EF4-FFF2-40B4-BE49-F238E27FC236}">
                <a16:creationId xmlns:a16="http://schemas.microsoft.com/office/drawing/2014/main" id="{28126400-2D23-B262-369E-23C7B59ED8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EC1D98-C4A9-4211-4D45-59B8C284DFEE}"/>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2166819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39F47-24C6-AB1A-D9B5-9743C7CCA75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F801559-A068-9168-D27B-3EBD5B82904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20EFA91-6763-3AD9-D957-C4C652B19A8D}"/>
              </a:ext>
            </a:extLst>
          </p:cNvPr>
          <p:cNvSpPr>
            <a:spLocks noGrp="1"/>
          </p:cNvSpPr>
          <p:nvPr>
            <p:ph type="dt" sz="half" idx="10"/>
          </p:nvPr>
        </p:nvSpPr>
        <p:spPr/>
        <p:txBody>
          <a:bodyPr/>
          <a:lstStyle/>
          <a:p>
            <a:fld id="{3772A077-01D5-43A6-90AC-84F52A60E738}" type="datetimeFigureOut">
              <a:rPr lang="en-GB" smtClean="0"/>
              <a:t>18/11/2025</a:t>
            </a:fld>
            <a:endParaRPr lang="en-GB"/>
          </a:p>
        </p:txBody>
      </p:sp>
      <p:sp>
        <p:nvSpPr>
          <p:cNvPr id="5" name="Footer Placeholder 4">
            <a:extLst>
              <a:ext uri="{FF2B5EF4-FFF2-40B4-BE49-F238E27FC236}">
                <a16:creationId xmlns:a16="http://schemas.microsoft.com/office/drawing/2014/main" id="{63159F48-89D2-40F1-736C-F20F1161C4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F6DCE0-FB1F-F580-2094-585C4398630A}"/>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2634378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305FC8-FAF9-8528-E061-807CB40B225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2DEE810-E8D8-97F3-54E0-7568C2FD850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EE1EB49-8300-7CC7-50B4-79CAE866F74E}"/>
              </a:ext>
            </a:extLst>
          </p:cNvPr>
          <p:cNvSpPr>
            <a:spLocks noGrp="1"/>
          </p:cNvSpPr>
          <p:nvPr>
            <p:ph type="dt" sz="half" idx="10"/>
          </p:nvPr>
        </p:nvSpPr>
        <p:spPr/>
        <p:txBody>
          <a:bodyPr/>
          <a:lstStyle/>
          <a:p>
            <a:fld id="{3772A077-01D5-43A6-90AC-84F52A60E738}" type="datetimeFigureOut">
              <a:rPr lang="en-GB" smtClean="0"/>
              <a:t>18/11/2025</a:t>
            </a:fld>
            <a:endParaRPr lang="en-GB"/>
          </a:p>
        </p:txBody>
      </p:sp>
      <p:sp>
        <p:nvSpPr>
          <p:cNvPr id="5" name="Footer Placeholder 4">
            <a:extLst>
              <a:ext uri="{FF2B5EF4-FFF2-40B4-BE49-F238E27FC236}">
                <a16:creationId xmlns:a16="http://schemas.microsoft.com/office/drawing/2014/main" id="{F9368A9F-DC0B-B48F-731B-BA2F8A3CF9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5C17B2-0C15-A9AA-D68A-31B3872C6DC8}"/>
              </a:ext>
            </a:extLst>
          </p:cNvPr>
          <p:cNvSpPr>
            <a:spLocks noGrp="1"/>
          </p:cNvSpPr>
          <p:nvPr>
            <p:ph type="sldNum" sz="quarter" idx="12"/>
          </p:nvPr>
        </p:nvSpPr>
        <p:spPr/>
        <p:txBody>
          <a:bodyPr/>
          <a:lstStyle/>
          <a:p>
            <a:fld id="{D11F2328-2383-4B2D-8114-DA7320B13E03}" type="slidenum">
              <a:rPr lang="en-GB" smtClean="0"/>
              <a:t>‹#›</a:t>
            </a:fld>
            <a:endParaRPr lang="en-GB"/>
          </a:p>
        </p:txBody>
      </p:sp>
    </p:spTree>
    <p:extLst>
      <p:ext uri="{BB962C8B-B14F-4D97-AF65-F5344CB8AC3E}">
        <p14:creationId xmlns:p14="http://schemas.microsoft.com/office/powerpoint/2010/main" val="4235394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F7B31F-6D3B-33BE-27DE-1DB26E64BD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93E01D3-0D80-9D4C-563E-B388D3DD620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CAA1F0F-9F1D-2449-644E-542DA0215F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772A077-01D5-43A6-90AC-84F52A60E738}" type="datetimeFigureOut">
              <a:rPr lang="en-GB" smtClean="0"/>
              <a:t>18/11/2025</a:t>
            </a:fld>
            <a:endParaRPr lang="en-GB"/>
          </a:p>
        </p:txBody>
      </p:sp>
      <p:sp>
        <p:nvSpPr>
          <p:cNvPr id="5" name="Footer Placeholder 4">
            <a:extLst>
              <a:ext uri="{FF2B5EF4-FFF2-40B4-BE49-F238E27FC236}">
                <a16:creationId xmlns:a16="http://schemas.microsoft.com/office/drawing/2014/main" id="{B789EC2B-E7F6-7B02-961B-8D88C044D5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CC2FE42-2E6D-7C16-C117-943E9F308F2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11F2328-2383-4B2D-8114-DA7320B13E03}" type="slidenum">
              <a:rPr lang="en-GB" smtClean="0"/>
              <a:t>‹#›</a:t>
            </a:fld>
            <a:endParaRPr lang="en-GB"/>
          </a:p>
        </p:txBody>
      </p:sp>
    </p:spTree>
    <p:extLst>
      <p:ext uri="{BB962C8B-B14F-4D97-AF65-F5344CB8AC3E}">
        <p14:creationId xmlns:p14="http://schemas.microsoft.com/office/powerpoint/2010/main" val="34327073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 /><Relationship Id="rId2" Type="http://schemas.openxmlformats.org/officeDocument/2006/relationships/diagramData" Target="../diagrams/data4.xml" /><Relationship Id="rId1" Type="http://schemas.openxmlformats.org/officeDocument/2006/relationships/slideLayout" Target="../slideLayouts/slideLayout2.xml" /><Relationship Id="rId6" Type="http://schemas.microsoft.com/office/2007/relationships/diagramDrawing" Target="../diagrams/drawing4.xml" /><Relationship Id="rId5" Type="http://schemas.openxmlformats.org/officeDocument/2006/relationships/diagramColors" Target="../diagrams/colors4.xml" /><Relationship Id="rId4" Type="http://schemas.openxmlformats.org/officeDocument/2006/relationships/diagramQuickStyle" Target="../diagrams/quickStyle4.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 /><Relationship Id="rId2" Type="http://schemas.openxmlformats.org/officeDocument/2006/relationships/diagramData" Target="../diagrams/data5.xml" /><Relationship Id="rId1" Type="http://schemas.openxmlformats.org/officeDocument/2006/relationships/slideLayout" Target="../slideLayouts/slideLayout2.xml" /><Relationship Id="rId6" Type="http://schemas.microsoft.com/office/2007/relationships/diagramDrawing" Target="../diagrams/drawing5.xml" /><Relationship Id="rId5" Type="http://schemas.openxmlformats.org/officeDocument/2006/relationships/diagramColors" Target="../diagrams/colors5.xml" /><Relationship Id="rId4" Type="http://schemas.openxmlformats.org/officeDocument/2006/relationships/diagramQuickStyle" Target="../diagrams/quickStyle5.xml" /></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 /><Relationship Id="rId2" Type="http://schemas.openxmlformats.org/officeDocument/2006/relationships/diagramData" Target="../diagrams/data6.xml" /><Relationship Id="rId1" Type="http://schemas.openxmlformats.org/officeDocument/2006/relationships/slideLayout" Target="../slideLayouts/slideLayout2.xml" /><Relationship Id="rId6" Type="http://schemas.microsoft.com/office/2007/relationships/diagramDrawing" Target="../diagrams/drawing6.xml" /><Relationship Id="rId5" Type="http://schemas.openxmlformats.org/officeDocument/2006/relationships/diagramColors" Target="../diagrams/colors6.xml" /><Relationship Id="rId4" Type="http://schemas.openxmlformats.org/officeDocument/2006/relationships/diagramQuickStyle" Target="../diagrams/quickStyle6.xml" /></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 /><Relationship Id="rId2" Type="http://schemas.openxmlformats.org/officeDocument/2006/relationships/diagramData" Target="../diagrams/data7.xml" /><Relationship Id="rId1" Type="http://schemas.openxmlformats.org/officeDocument/2006/relationships/slideLayout" Target="../slideLayouts/slideLayout2.xml" /><Relationship Id="rId6" Type="http://schemas.microsoft.com/office/2007/relationships/diagramDrawing" Target="../diagrams/drawing7.xml" /><Relationship Id="rId5" Type="http://schemas.openxmlformats.org/officeDocument/2006/relationships/diagramColors" Target="../diagrams/colors7.xml" /><Relationship Id="rId4" Type="http://schemas.openxmlformats.org/officeDocument/2006/relationships/diagramQuickStyle" Target="../diagrams/quickStyle7.xml" /></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 /><Relationship Id="rId2" Type="http://schemas.openxmlformats.org/officeDocument/2006/relationships/diagramData" Target="../diagrams/data8.xml" /><Relationship Id="rId1" Type="http://schemas.openxmlformats.org/officeDocument/2006/relationships/slideLayout" Target="../slideLayouts/slideLayout2.xml" /><Relationship Id="rId6" Type="http://schemas.microsoft.com/office/2007/relationships/diagramDrawing" Target="../diagrams/drawing8.xml" /><Relationship Id="rId5" Type="http://schemas.openxmlformats.org/officeDocument/2006/relationships/diagramColors" Target="../diagrams/colors8.xml" /><Relationship Id="rId4" Type="http://schemas.openxmlformats.org/officeDocument/2006/relationships/diagramQuickStyle" Target="../diagrams/quickStyle8.xml" /></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 /><Relationship Id="rId2" Type="http://schemas.openxmlformats.org/officeDocument/2006/relationships/diagramData" Target="../diagrams/data9.xml" /><Relationship Id="rId1" Type="http://schemas.openxmlformats.org/officeDocument/2006/relationships/slideLayout" Target="../slideLayouts/slideLayout2.xml" /><Relationship Id="rId6" Type="http://schemas.microsoft.com/office/2007/relationships/diagramDrawing" Target="../diagrams/drawing9.xml" /><Relationship Id="rId5" Type="http://schemas.openxmlformats.org/officeDocument/2006/relationships/diagramColors" Target="../diagrams/colors9.xml" /><Relationship Id="rId4" Type="http://schemas.openxmlformats.org/officeDocument/2006/relationships/diagramQuickStyle" Target="../diagrams/quickStyle9.xml" /></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0.xml" /><Relationship Id="rId2" Type="http://schemas.openxmlformats.org/officeDocument/2006/relationships/diagramData" Target="../diagrams/data10.xml" /><Relationship Id="rId1" Type="http://schemas.openxmlformats.org/officeDocument/2006/relationships/slideLayout" Target="../slideLayouts/slideLayout2.xml" /><Relationship Id="rId6" Type="http://schemas.microsoft.com/office/2007/relationships/diagramDrawing" Target="../diagrams/drawing10.xml" /><Relationship Id="rId5" Type="http://schemas.openxmlformats.org/officeDocument/2006/relationships/diagramColors" Target="../diagrams/colors10.xml" /><Relationship Id="rId4" Type="http://schemas.openxmlformats.org/officeDocument/2006/relationships/diagramQuickStyle" Target="../diagrams/quickStyle10.xml" /></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1.xml" /><Relationship Id="rId2" Type="http://schemas.openxmlformats.org/officeDocument/2006/relationships/diagramData" Target="../diagrams/data11.xml" /><Relationship Id="rId1" Type="http://schemas.openxmlformats.org/officeDocument/2006/relationships/slideLayout" Target="../slideLayouts/slideLayout2.xml" /><Relationship Id="rId6" Type="http://schemas.microsoft.com/office/2007/relationships/diagramDrawing" Target="../diagrams/drawing11.xml" /><Relationship Id="rId5" Type="http://schemas.openxmlformats.org/officeDocument/2006/relationships/diagramColors" Target="../diagrams/colors11.xml" /><Relationship Id="rId4" Type="http://schemas.openxmlformats.org/officeDocument/2006/relationships/diagramQuickStyle" Target="../diagrams/quickStyle11.xml" /></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2.xml" /><Relationship Id="rId2" Type="http://schemas.openxmlformats.org/officeDocument/2006/relationships/diagramData" Target="../diagrams/data12.xml" /><Relationship Id="rId1" Type="http://schemas.openxmlformats.org/officeDocument/2006/relationships/slideLayout" Target="../slideLayouts/slideLayout2.xml" /><Relationship Id="rId6" Type="http://schemas.microsoft.com/office/2007/relationships/diagramDrawing" Target="../diagrams/drawing12.xml" /><Relationship Id="rId5" Type="http://schemas.openxmlformats.org/officeDocument/2006/relationships/diagramColors" Target="../diagrams/colors12.xml" /><Relationship Id="rId4" Type="http://schemas.openxmlformats.org/officeDocument/2006/relationships/diagramQuickStyle" Target="../diagrams/quickStyle12.xml" /></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3.xml" /><Relationship Id="rId2" Type="http://schemas.openxmlformats.org/officeDocument/2006/relationships/diagramData" Target="../diagrams/data13.xml" /><Relationship Id="rId1" Type="http://schemas.openxmlformats.org/officeDocument/2006/relationships/slideLayout" Target="../slideLayouts/slideLayout2.xml" /><Relationship Id="rId6" Type="http://schemas.microsoft.com/office/2007/relationships/diagramDrawing" Target="../diagrams/drawing13.xml" /><Relationship Id="rId5" Type="http://schemas.openxmlformats.org/officeDocument/2006/relationships/diagramColors" Target="../diagrams/colors13.xml" /><Relationship Id="rId4" Type="http://schemas.openxmlformats.org/officeDocument/2006/relationships/diagramQuickStyle" Target="../diagrams/quickStyle13.xml" /></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4.xml" /><Relationship Id="rId2" Type="http://schemas.openxmlformats.org/officeDocument/2006/relationships/diagramData" Target="../diagrams/data14.xml" /><Relationship Id="rId1" Type="http://schemas.openxmlformats.org/officeDocument/2006/relationships/slideLayout" Target="../slideLayouts/slideLayout2.xml" /><Relationship Id="rId6" Type="http://schemas.microsoft.com/office/2007/relationships/diagramDrawing" Target="../diagrams/drawing14.xml" /><Relationship Id="rId5" Type="http://schemas.openxmlformats.org/officeDocument/2006/relationships/diagramColors" Target="../diagrams/colors14.xml" /><Relationship Id="rId4" Type="http://schemas.openxmlformats.org/officeDocument/2006/relationships/diagramQuickStyle" Target="../diagrams/quickStyle14.xml" /></Relationships>
</file>

<file path=ppt/slides/_rels/slide16.xml.rels><?xml version="1.0" encoding="UTF-8" standalone="yes"?>
<Relationships xmlns="http://schemas.openxmlformats.org/package/2006/relationships"><Relationship Id="rId3" Type="http://schemas.openxmlformats.org/officeDocument/2006/relationships/hyperlink" Target="https://www.iea.org/reports/global-ev-outlook-2024" TargetMode="External" /><Relationship Id="rId2" Type="http://schemas.openxmlformats.org/officeDocument/2006/relationships/hyperlink" Target="https://www.bmwgroup.com/en/investor-relations.html"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E178A0-F52F-21C2-1D4B-4757EB5372E7}"/>
              </a:ext>
            </a:extLst>
          </p:cNvPr>
          <p:cNvSpPr>
            <a:spLocks noGrp="1"/>
          </p:cNvSpPr>
          <p:nvPr>
            <p:ph type="ctrTitle"/>
          </p:nvPr>
        </p:nvSpPr>
        <p:spPr>
          <a:xfrm>
            <a:off x="4162567" y="818984"/>
            <a:ext cx="6714699" cy="3178689"/>
          </a:xfrm>
        </p:spPr>
        <p:txBody>
          <a:bodyPr>
            <a:normAutofit/>
          </a:bodyPr>
          <a:lstStyle/>
          <a:p>
            <a:pPr algn="l"/>
            <a:r>
              <a:rPr lang="en-GB" sz="4800">
                <a:solidFill>
                  <a:srgbClr val="FFFFFF"/>
                </a:solidFill>
              </a:rPr>
              <a:t>BMW Group: Business Analysis Using SWOT and PEST Frameworks</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77BB7AA-FBCE-2BBD-B4DA-D450B12F1629}"/>
              </a:ext>
            </a:extLst>
          </p:cNvPr>
          <p:cNvSpPr>
            <a:spLocks noGrp="1"/>
          </p:cNvSpPr>
          <p:nvPr>
            <p:ph type="subTitle" idx="1"/>
          </p:nvPr>
        </p:nvSpPr>
        <p:spPr>
          <a:xfrm>
            <a:off x="4380615" y="4108542"/>
            <a:ext cx="6960676" cy="2041344"/>
          </a:xfrm>
        </p:spPr>
        <p:txBody>
          <a:bodyPr>
            <a:noAutofit/>
          </a:bodyPr>
          <a:lstStyle/>
          <a:p>
            <a:pPr algn="l"/>
            <a:r>
              <a:rPr lang="en-GB" sz="1600" dirty="0">
                <a:solidFill>
                  <a:srgbClr val="FFFFFF"/>
                </a:solidFill>
              </a:rPr>
              <a:t>LCBB4014 – Introduction to Business</a:t>
            </a:r>
          </a:p>
          <a:p>
            <a:pPr algn="l"/>
            <a:r>
              <a:rPr lang="en-GB" sz="1600" dirty="0">
                <a:solidFill>
                  <a:srgbClr val="FFFFFF"/>
                </a:solidFill>
              </a:rPr>
              <a:t>Viorel-Sorin Mihai 2513663</a:t>
            </a:r>
          </a:p>
          <a:p>
            <a:pPr algn="l"/>
            <a:r>
              <a:rPr lang="en-GB" sz="1600" dirty="0">
                <a:solidFill>
                  <a:srgbClr val="FFFFFF"/>
                </a:solidFill>
              </a:rPr>
              <a:t>Alexandra-Mihaela Alexe 2513664</a:t>
            </a:r>
          </a:p>
          <a:p>
            <a:pPr algn="l"/>
            <a:r>
              <a:rPr lang="en-GB" sz="1600" dirty="0">
                <a:solidFill>
                  <a:srgbClr val="FFFFFF"/>
                </a:solidFill>
              </a:rPr>
              <a:t>Florentina Dinu 2512902</a:t>
            </a:r>
          </a:p>
          <a:p>
            <a:pPr algn="l"/>
            <a:r>
              <a:rPr lang="en-GB" sz="1600" dirty="0">
                <a:solidFill>
                  <a:srgbClr val="FFFFFF"/>
                </a:solidFill>
              </a:rPr>
              <a:t>Nicușor-Ionuț Mihai 2514112</a:t>
            </a:r>
          </a:p>
        </p:txBody>
      </p:sp>
    </p:spTree>
    <p:extLst>
      <p:ext uri="{BB962C8B-B14F-4D97-AF65-F5344CB8AC3E}">
        <p14:creationId xmlns:p14="http://schemas.microsoft.com/office/powerpoint/2010/main" val="32069902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73B14-7C08-0DE7-4C80-D454F8727617}"/>
              </a:ext>
            </a:extLst>
          </p:cNvPr>
          <p:cNvSpPr>
            <a:spLocks noGrp="1"/>
          </p:cNvSpPr>
          <p:nvPr>
            <p:ph type="title"/>
          </p:nvPr>
        </p:nvSpPr>
        <p:spPr>
          <a:xfrm>
            <a:off x="841248" y="256032"/>
            <a:ext cx="10506456" cy="1014984"/>
          </a:xfrm>
        </p:spPr>
        <p:txBody>
          <a:bodyPr anchor="b">
            <a:normAutofit/>
          </a:bodyPr>
          <a:lstStyle/>
          <a:p>
            <a:r>
              <a:rPr lang="en-GB"/>
              <a:t>Company Overview</a:t>
            </a:r>
          </a:p>
        </p:txBody>
      </p:sp>
      <p:sp>
        <p:nvSpPr>
          <p:cNvPr id="15" name="Rectangle 14">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B9579FB-61A2-03ED-0D3F-E70BEC496653}"/>
              </a:ext>
            </a:extLst>
          </p:cNvPr>
          <p:cNvGraphicFramePr>
            <a:graphicFrameLocks noGrp="1"/>
          </p:cNvGraphicFramePr>
          <p:nvPr>
            <p:ph idx="1"/>
            <p:extLst>
              <p:ext uri="{D42A27DB-BD31-4B8C-83A1-F6EECF244321}">
                <p14:modId xmlns:p14="http://schemas.microsoft.com/office/powerpoint/2010/main" val="294541675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1002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22836-4BA1-5F1D-23BF-BC8A1F29909B}"/>
              </a:ext>
            </a:extLst>
          </p:cNvPr>
          <p:cNvSpPr>
            <a:spLocks noGrp="1"/>
          </p:cNvSpPr>
          <p:nvPr>
            <p:ph type="title"/>
          </p:nvPr>
        </p:nvSpPr>
        <p:spPr>
          <a:xfrm>
            <a:off x="841248" y="334644"/>
            <a:ext cx="10509504" cy="1076914"/>
          </a:xfrm>
        </p:spPr>
        <p:txBody>
          <a:bodyPr anchor="ctr">
            <a:normAutofit/>
          </a:bodyPr>
          <a:lstStyle/>
          <a:p>
            <a:r>
              <a:rPr lang="en-GB" sz="4000"/>
              <a:t>Core Business Strategy</a:t>
            </a:r>
          </a:p>
        </p:txBody>
      </p:sp>
      <p:sp>
        <p:nvSpPr>
          <p:cNvPr id="16" name="Rectangle 15">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8" name="Content Placeholder 2">
            <a:extLst>
              <a:ext uri="{FF2B5EF4-FFF2-40B4-BE49-F238E27FC236}">
                <a16:creationId xmlns:a16="http://schemas.microsoft.com/office/drawing/2014/main" id="{95FE063E-B1A9-8D05-1050-44C14A29C110}"/>
              </a:ext>
            </a:extLst>
          </p:cNvPr>
          <p:cNvGraphicFramePr>
            <a:graphicFrameLocks noGrp="1"/>
          </p:cNvGraphicFramePr>
          <p:nvPr>
            <p:ph idx="1"/>
            <p:extLst>
              <p:ext uri="{D42A27DB-BD31-4B8C-83A1-F6EECF244321}">
                <p14:modId xmlns:p14="http://schemas.microsoft.com/office/powerpoint/2010/main" val="1605376796"/>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48319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467994E-0759-A512-18D8-DF5A992911FC}"/>
              </a:ext>
            </a:extLst>
          </p:cNvPr>
          <p:cNvSpPr>
            <a:spLocks noGrp="1"/>
          </p:cNvSpPr>
          <p:nvPr>
            <p:ph type="title"/>
          </p:nvPr>
        </p:nvSpPr>
        <p:spPr>
          <a:xfrm rot="16200000">
            <a:off x="-1325880" y="1947672"/>
            <a:ext cx="5961888" cy="2788920"/>
          </a:xfrm>
        </p:spPr>
        <p:txBody>
          <a:bodyPr anchor="ctr">
            <a:normAutofit/>
          </a:bodyPr>
          <a:lstStyle/>
          <a:p>
            <a:r>
              <a:rPr lang="en-GB" sz="4800">
                <a:solidFill>
                  <a:schemeClr val="bg1"/>
                </a:solidFill>
              </a:rPr>
              <a:t>SWOT Analysis: Strengths</a:t>
            </a:r>
          </a:p>
        </p:txBody>
      </p:sp>
      <p:graphicFrame>
        <p:nvGraphicFramePr>
          <p:cNvPr id="5" name="Content Placeholder 2">
            <a:extLst>
              <a:ext uri="{FF2B5EF4-FFF2-40B4-BE49-F238E27FC236}">
                <a16:creationId xmlns:a16="http://schemas.microsoft.com/office/drawing/2014/main" id="{3B03696F-45FF-9647-18DF-683FD1E889BA}"/>
              </a:ext>
            </a:extLst>
          </p:cNvPr>
          <p:cNvGraphicFramePr>
            <a:graphicFrameLocks noGrp="1"/>
          </p:cNvGraphicFramePr>
          <p:nvPr>
            <p:ph idx="1"/>
            <p:extLst>
              <p:ext uri="{D42A27DB-BD31-4B8C-83A1-F6EECF244321}">
                <p14:modId xmlns:p14="http://schemas.microsoft.com/office/powerpoint/2010/main" val="3487657736"/>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7333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2BE47-7899-3E77-E761-2E092A6B1B3D}"/>
              </a:ext>
            </a:extLst>
          </p:cNvPr>
          <p:cNvSpPr>
            <a:spLocks noGrp="1"/>
          </p:cNvSpPr>
          <p:nvPr>
            <p:ph type="title"/>
          </p:nvPr>
        </p:nvSpPr>
        <p:spPr>
          <a:xfrm>
            <a:off x="841248" y="334644"/>
            <a:ext cx="10509504" cy="1076914"/>
          </a:xfrm>
        </p:spPr>
        <p:txBody>
          <a:bodyPr anchor="ctr">
            <a:normAutofit/>
          </a:bodyPr>
          <a:lstStyle/>
          <a:p>
            <a:r>
              <a:rPr lang="en-GB" sz="4000"/>
              <a:t>SWOT Analysis: Weaknesses</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EC1452FB-DB52-9617-1CC1-5BACA8AD0379}"/>
              </a:ext>
            </a:extLst>
          </p:cNvPr>
          <p:cNvGraphicFramePr>
            <a:graphicFrameLocks noGrp="1"/>
          </p:cNvGraphicFramePr>
          <p:nvPr>
            <p:ph idx="1"/>
            <p:extLst>
              <p:ext uri="{D42A27DB-BD31-4B8C-83A1-F6EECF244321}">
                <p14:modId xmlns:p14="http://schemas.microsoft.com/office/powerpoint/2010/main" val="2936962421"/>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9672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7B7B871-C38B-6E6A-E961-8AC98E41BDC3}"/>
              </a:ext>
            </a:extLst>
          </p:cNvPr>
          <p:cNvSpPr>
            <a:spLocks noGrp="1"/>
          </p:cNvSpPr>
          <p:nvPr>
            <p:ph type="title"/>
          </p:nvPr>
        </p:nvSpPr>
        <p:spPr>
          <a:xfrm rot="16200000">
            <a:off x="-1325880" y="1947672"/>
            <a:ext cx="5961888" cy="2788920"/>
          </a:xfrm>
        </p:spPr>
        <p:txBody>
          <a:bodyPr anchor="ctr">
            <a:normAutofit/>
          </a:bodyPr>
          <a:lstStyle/>
          <a:p>
            <a:r>
              <a:rPr lang="en-GB" sz="4800" dirty="0">
                <a:solidFill>
                  <a:schemeClr val="bg1"/>
                </a:solidFill>
              </a:rPr>
              <a:t>SWOT Analysis: Opportunities</a:t>
            </a:r>
          </a:p>
        </p:txBody>
      </p:sp>
      <p:graphicFrame>
        <p:nvGraphicFramePr>
          <p:cNvPr id="5" name="Content Placeholder 2">
            <a:extLst>
              <a:ext uri="{FF2B5EF4-FFF2-40B4-BE49-F238E27FC236}">
                <a16:creationId xmlns:a16="http://schemas.microsoft.com/office/drawing/2014/main" id="{16E60A73-0100-21AA-530D-6AA01BD3DC58}"/>
              </a:ext>
            </a:extLst>
          </p:cNvPr>
          <p:cNvGraphicFramePr>
            <a:graphicFrameLocks noGrp="1"/>
          </p:cNvGraphicFramePr>
          <p:nvPr>
            <p:ph idx="1"/>
            <p:extLst>
              <p:ext uri="{D42A27DB-BD31-4B8C-83A1-F6EECF244321}">
                <p14:modId xmlns:p14="http://schemas.microsoft.com/office/powerpoint/2010/main" val="1051434298"/>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0978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E9F667-54F0-3919-F0A9-3F7EC517AD8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SWOT Analysis: Threats</a:t>
            </a:r>
          </a:p>
        </p:txBody>
      </p:sp>
      <p:graphicFrame>
        <p:nvGraphicFramePr>
          <p:cNvPr id="5" name="Content Placeholder 2">
            <a:extLst>
              <a:ext uri="{FF2B5EF4-FFF2-40B4-BE49-F238E27FC236}">
                <a16:creationId xmlns:a16="http://schemas.microsoft.com/office/drawing/2014/main" id="{96930E5A-9279-271B-E898-E471203A597D}"/>
              </a:ext>
            </a:extLst>
          </p:cNvPr>
          <p:cNvGraphicFramePr>
            <a:graphicFrameLocks noGrp="1"/>
          </p:cNvGraphicFramePr>
          <p:nvPr>
            <p:ph idx="1"/>
            <p:extLst>
              <p:ext uri="{D42A27DB-BD31-4B8C-83A1-F6EECF244321}">
                <p14:modId xmlns:p14="http://schemas.microsoft.com/office/powerpoint/2010/main" val="17179156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483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B57DFEE-516D-11DB-7383-47E9AC4E7945}"/>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PEST Analysis: Political Factors</a:t>
            </a:r>
          </a:p>
        </p:txBody>
      </p:sp>
      <p:graphicFrame>
        <p:nvGraphicFramePr>
          <p:cNvPr id="5" name="Content Placeholder 2">
            <a:extLst>
              <a:ext uri="{FF2B5EF4-FFF2-40B4-BE49-F238E27FC236}">
                <a16:creationId xmlns:a16="http://schemas.microsoft.com/office/drawing/2014/main" id="{0B4137B3-1535-8B53-02BF-D98782E939EC}"/>
              </a:ext>
            </a:extLst>
          </p:cNvPr>
          <p:cNvGraphicFramePr>
            <a:graphicFrameLocks noGrp="1"/>
          </p:cNvGraphicFramePr>
          <p:nvPr>
            <p:ph idx="1"/>
            <p:extLst>
              <p:ext uri="{D42A27DB-BD31-4B8C-83A1-F6EECF244321}">
                <p14:modId xmlns:p14="http://schemas.microsoft.com/office/powerpoint/2010/main" val="405189527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1184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CF99C3-152C-CE63-6B27-5637373C9573}"/>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PEST Analysis: Economic Factors</a:t>
            </a:r>
          </a:p>
        </p:txBody>
      </p:sp>
      <p:graphicFrame>
        <p:nvGraphicFramePr>
          <p:cNvPr id="5" name="Content Placeholder 2">
            <a:extLst>
              <a:ext uri="{FF2B5EF4-FFF2-40B4-BE49-F238E27FC236}">
                <a16:creationId xmlns:a16="http://schemas.microsoft.com/office/drawing/2014/main" id="{FB047243-C95F-DAB7-BBC2-469822689551}"/>
              </a:ext>
            </a:extLst>
          </p:cNvPr>
          <p:cNvGraphicFramePr>
            <a:graphicFrameLocks noGrp="1"/>
          </p:cNvGraphicFramePr>
          <p:nvPr>
            <p:ph idx="1"/>
            <p:extLst>
              <p:ext uri="{D42A27DB-BD31-4B8C-83A1-F6EECF244321}">
                <p14:modId xmlns:p14="http://schemas.microsoft.com/office/powerpoint/2010/main" val="110503813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0763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4D8E80E-E0CF-E5F6-8D54-DF82346355F1}"/>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PESTLE Analysis: Social Factors</a:t>
            </a:r>
          </a:p>
        </p:txBody>
      </p:sp>
      <p:graphicFrame>
        <p:nvGraphicFramePr>
          <p:cNvPr id="5" name="Content Placeholder 2">
            <a:extLst>
              <a:ext uri="{FF2B5EF4-FFF2-40B4-BE49-F238E27FC236}">
                <a16:creationId xmlns:a16="http://schemas.microsoft.com/office/drawing/2014/main" id="{762BA407-1E8F-28CA-DF67-A5D609216012}"/>
              </a:ext>
            </a:extLst>
          </p:cNvPr>
          <p:cNvGraphicFramePr>
            <a:graphicFrameLocks noGrp="1"/>
          </p:cNvGraphicFramePr>
          <p:nvPr>
            <p:ph idx="1"/>
            <p:extLst>
              <p:ext uri="{D42A27DB-BD31-4B8C-83A1-F6EECF244321}">
                <p14:modId xmlns:p14="http://schemas.microsoft.com/office/powerpoint/2010/main" val="240997262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2690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657B5C-62B9-DC59-89B8-55C3081D34F0}"/>
              </a:ext>
            </a:extLst>
          </p:cNvPr>
          <p:cNvSpPr>
            <a:spLocks noGrp="1"/>
          </p:cNvSpPr>
          <p:nvPr>
            <p:ph type="title"/>
          </p:nvPr>
        </p:nvSpPr>
        <p:spPr>
          <a:xfrm>
            <a:off x="838200" y="1195697"/>
            <a:ext cx="3200400" cy="4238118"/>
          </a:xfrm>
        </p:spPr>
        <p:txBody>
          <a:bodyPr>
            <a:normAutofit/>
          </a:bodyPr>
          <a:lstStyle/>
          <a:p>
            <a:r>
              <a:rPr lang="en-GB" sz="4100">
                <a:solidFill>
                  <a:schemeClr val="bg1"/>
                </a:solidFill>
              </a:rPr>
              <a:t>PESTLE Analysis: Technological Factors</a:t>
            </a:r>
          </a:p>
        </p:txBody>
      </p:sp>
      <p:grpSp>
        <p:nvGrpSpPr>
          <p:cNvPr id="22"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23" name="Freeform: Shape 22">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4" name="Freeform: Shape 23">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6" name="Oval 25">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Oval 27">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0"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31" name="Freeform: Shape 30">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23F4026C-F3C3-915F-B6E2-AAF6B3FB4E9A}"/>
              </a:ext>
            </a:extLst>
          </p:cNvPr>
          <p:cNvGraphicFramePr>
            <a:graphicFrameLocks noGrp="1"/>
          </p:cNvGraphicFramePr>
          <p:nvPr>
            <p:ph idx="1"/>
            <p:extLst>
              <p:ext uri="{D42A27DB-BD31-4B8C-83A1-F6EECF244321}">
                <p14:modId xmlns:p14="http://schemas.microsoft.com/office/powerpoint/2010/main" val="318829818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99364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83D040-CEBD-C870-B964-B4347819DACF}"/>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Impact of Globalisation</a:t>
            </a:r>
          </a:p>
        </p:txBody>
      </p:sp>
      <p:graphicFrame>
        <p:nvGraphicFramePr>
          <p:cNvPr id="5" name="Content Placeholder 2">
            <a:extLst>
              <a:ext uri="{FF2B5EF4-FFF2-40B4-BE49-F238E27FC236}">
                <a16:creationId xmlns:a16="http://schemas.microsoft.com/office/drawing/2014/main" id="{EA296A99-4149-854B-8571-1A2D57D6A2E3}"/>
              </a:ext>
            </a:extLst>
          </p:cNvPr>
          <p:cNvGraphicFramePr>
            <a:graphicFrameLocks noGrp="1"/>
          </p:cNvGraphicFramePr>
          <p:nvPr>
            <p:ph idx="1"/>
            <p:extLst>
              <p:ext uri="{D42A27DB-BD31-4B8C-83A1-F6EECF244321}">
                <p14:modId xmlns:p14="http://schemas.microsoft.com/office/powerpoint/2010/main" val="308986337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9289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E0FC3A-7AD9-B92B-CE25-D8C068739A04}"/>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To What Ends Innovation</a:t>
            </a:r>
          </a:p>
        </p:txBody>
      </p:sp>
      <p:graphicFrame>
        <p:nvGraphicFramePr>
          <p:cNvPr id="5" name="Content Placeholder 2">
            <a:extLst>
              <a:ext uri="{FF2B5EF4-FFF2-40B4-BE49-F238E27FC236}">
                <a16:creationId xmlns:a16="http://schemas.microsoft.com/office/drawing/2014/main" id="{ADBEACC1-5A79-D23C-E211-668B15C5E0A1}"/>
              </a:ext>
            </a:extLst>
          </p:cNvPr>
          <p:cNvGraphicFramePr>
            <a:graphicFrameLocks noGrp="1"/>
          </p:cNvGraphicFramePr>
          <p:nvPr>
            <p:ph idx="1"/>
            <p:extLst>
              <p:ext uri="{D42A27DB-BD31-4B8C-83A1-F6EECF244321}">
                <p14:modId xmlns:p14="http://schemas.microsoft.com/office/powerpoint/2010/main" val="115962154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153557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986569-3CE9-9F01-1D13-AFFE065F2A38}"/>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What Should BMW Do Next?</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8C37EC8-2A61-8AD4-AEB3-3952440FAC52}"/>
              </a:ext>
            </a:extLst>
          </p:cNvPr>
          <p:cNvGraphicFramePr>
            <a:graphicFrameLocks noGrp="1"/>
          </p:cNvGraphicFramePr>
          <p:nvPr>
            <p:ph idx="1"/>
            <p:extLst>
              <p:ext uri="{D42A27DB-BD31-4B8C-83A1-F6EECF244321}">
                <p14:modId xmlns:p14="http://schemas.microsoft.com/office/powerpoint/2010/main" val="1092621316"/>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5974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9D375F-83DE-B199-BDDD-E774865979DA}"/>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Synthesis</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7BAAED6-10B7-7655-F791-6EE2A26B9B77}"/>
              </a:ext>
            </a:extLst>
          </p:cNvPr>
          <p:cNvGraphicFramePr>
            <a:graphicFrameLocks noGrp="1"/>
          </p:cNvGraphicFramePr>
          <p:nvPr>
            <p:ph idx="1"/>
            <p:extLst>
              <p:ext uri="{D42A27DB-BD31-4B8C-83A1-F6EECF244321}">
                <p14:modId xmlns:p14="http://schemas.microsoft.com/office/powerpoint/2010/main" val="3039024934"/>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44987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B89CFF-3058-40E4-8FB9-6E8121CF673F}"/>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	</a:t>
            </a:r>
          </a:p>
        </p:txBody>
      </p:sp>
      <p:sp>
        <p:nvSpPr>
          <p:cNvPr id="3" name="Content Placeholder 2">
            <a:extLst>
              <a:ext uri="{FF2B5EF4-FFF2-40B4-BE49-F238E27FC236}">
                <a16:creationId xmlns:a16="http://schemas.microsoft.com/office/drawing/2014/main" id="{4B33B894-981D-A2ED-7C02-2E9F59C15D9F}"/>
              </a:ext>
            </a:extLst>
          </p:cNvPr>
          <p:cNvSpPr>
            <a:spLocks noGrp="1"/>
          </p:cNvSpPr>
          <p:nvPr>
            <p:ph idx="1"/>
          </p:nvPr>
        </p:nvSpPr>
        <p:spPr>
          <a:xfrm>
            <a:off x="1371599" y="2318197"/>
            <a:ext cx="9724031" cy="3683358"/>
          </a:xfrm>
        </p:spPr>
        <p:txBody>
          <a:bodyPr anchor="ctr">
            <a:normAutofit/>
          </a:bodyPr>
          <a:lstStyle/>
          <a:p>
            <a:r>
              <a:rPr lang="en-GB" sz="1700"/>
              <a:t>BMW Group (2024) </a:t>
            </a:r>
            <a:r>
              <a:rPr lang="en-GB" sz="1700" i="1"/>
              <a:t>Annual Report 2024.</a:t>
            </a:r>
            <a:r>
              <a:rPr lang="en-GB" sz="1700"/>
              <a:t> Munich: BMW AG. Available at: </a:t>
            </a:r>
            <a:r>
              <a:rPr lang="en-GB" sz="1700">
                <a:hlinkClick r:id="rId2"/>
              </a:rPr>
              <a:t>https://www.bmwgroup.com/en/investor-relations.html</a:t>
            </a:r>
            <a:r>
              <a:rPr lang="en-GB" sz="1700"/>
              <a:t> (Accessed: 31 October 2025).</a:t>
            </a:r>
          </a:p>
          <a:p>
            <a:r>
              <a:rPr lang="en-GB" sz="1700"/>
              <a:t>Financial Times (2024) ‘BMW faces cost pressure in EV transition,’ </a:t>
            </a:r>
            <a:r>
              <a:rPr lang="en-GB" sz="1700" i="1"/>
              <a:t>Financial Times</a:t>
            </a:r>
            <a:r>
              <a:rPr lang="en-GB" sz="1700"/>
              <a:t>, 3 April. Available at: https://www.ft.com/ (Accessed: 31 October 2025).</a:t>
            </a:r>
          </a:p>
          <a:p>
            <a:r>
              <a:rPr lang="en-GB" sz="1700"/>
              <a:t>International Energy Agency (IEA) (2024) </a:t>
            </a:r>
            <a:r>
              <a:rPr lang="en-GB" sz="1700" i="1"/>
              <a:t>Global EV Outlook 2024.</a:t>
            </a:r>
            <a:r>
              <a:rPr lang="en-GB" sz="1700"/>
              <a:t> Paris: International Energy Agency. Available at: </a:t>
            </a:r>
            <a:r>
              <a:rPr lang="en-GB" sz="1700">
                <a:hlinkClick r:id="rId3"/>
              </a:rPr>
              <a:t>https://www.iea.org/reports/global-ev-outlook-2024</a:t>
            </a:r>
            <a:r>
              <a:rPr lang="en-GB" sz="1700"/>
              <a:t> (Accessed: 31 October 2025).</a:t>
            </a:r>
          </a:p>
          <a:p>
            <a:r>
              <a:rPr lang="en-GB" sz="1700"/>
              <a:t>Kotler, P. and Keller, K. L. (2022) </a:t>
            </a:r>
            <a:r>
              <a:rPr lang="en-GB" sz="1700" i="1"/>
              <a:t>Marketing Management.</a:t>
            </a:r>
            <a:r>
              <a:rPr lang="en-GB" sz="1700"/>
              <a:t> 16th edn. Harlow: Pearson Education.</a:t>
            </a:r>
          </a:p>
          <a:p>
            <a:r>
              <a:rPr lang="en-GB" sz="1700"/>
              <a:t>Statista (2024) </a:t>
            </a:r>
            <a:r>
              <a:rPr lang="en-GB" sz="1700" i="1"/>
              <a:t>Global Luxury Car Market Share 2024.</a:t>
            </a:r>
            <a:r>
              <a:rPr lang="en-GB" sz="1700"/>
              <a:t> Statista Research Department. Available at: https://www.statista.com/topics/1126/luxury-cars/ (Accessed: 31 October 2025).</a:t>
            </a:r>
          </a:p>
          <a:p>
            <a:pPr marL="0" indent="0">
              <a:buNone/>
            </a:pPr>
            <a:endParaRPr lang="en-GB" sz="1700"/>
          </a:p>
        </p:txBody>
      </p:sp>
    </p:spTree>
    <p:extLst>
      <p:ext uri="{BB962C8B-B14F-4D97-AF65-F5344CB8AC3E}">
        <p14:creationId xmlns:p14="http://schemas.microsoft.com/office/powerpoint/2010/main" val="17458983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TotalTime>
  <Words>1727</Words>
  <Application>Microsoft Office PowerPoint</Application>
  <PresentationFormat>Ecran lat</PresentationFormat>
  <Paragraphs>71</Paragraphs>
  <Slides>16</Slides>
  <Notes>0</Notes>
  <HiddenSlides>0</HiddenSlides>
  <MMClips>0</MMClips>
  <ScaleCrop>false</ScaleCrop>
  <HeadingPairs>
    <vt:vector size="4" baseType="variant">
      <vt:variant>
        <vt:lpstr>Temă</vt:lpstr>
      </vt:variant>
      <vt:variant>
        <vt:i4>1</vt:i4>
      </vt:variant>
      <vt:variant>
        <vt:lpstr>Titluri diapozitive</vt:lpstr>
      </vt:variant>
      <vt:variant>
        <vt:i4>16</vt:i4>
      </vt:variant>
    </vt:vector>
  </HeadingPairs>
  <TitlesOfParts>
    <vt:vector size="17" baseType="lpstr">
      <vt:lpstr>Office Theme</vt:lpstr>
      <vt:lpstr>BMW Group: Business Analysis Using SWOT and PEST Frameworks</vt:lpstr>
      <vt:lpstr>Company Overview</vt:lpstr>
      <vt:lpstr>Core Business Strategy</vt:lpstr>
      <vt:lpstr>SWOT Analysis: Strengths</vt:lpstr>
      <vt:lpstr>SWOT Analysis: Weaknesses</vt:lpstr>
      <vt:lpstr>SWOT Analysis: Opportunities</vt:lpstr>
      <vt:lpstr>SWOT Analysis: Threats</vt:lpstr>
      <vt:lpstr>PEST Analysis: Political Factors</vt:lpstr>
      <vt:lpstr>PEST Analysis: Economic Factors</vt:lpstr>
      <vt:lpstr>PESTLE Analysis: Social Factors</vt:lpstr>
      <vt:lpstr>PESTLE Analysis: Technological Factors</vt:lpstr>
      <vt:lpstr>Impact of Globalisation</vt:lpstr>
      <vt:lpstr>To What Ends Innovation</vt:lpstr>
      <vt:lpstr>What Should BMW Do Next?</vt:lpstr>
      <vt:lpstr>Synthesis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BMW Group: Business Analysis Using SWOT and PEST Frameworks</dc:title>
  <dc:creator>Dalina Popov</dc:creator>
  <cp:lastModifiedBy>Florentina Dinu</cp:lastModifiedBy>
  <cp:revision>2</cp:revision>
  <dcterms:created xsi:type="dcterms:W3CDTF">2025-11-01T14:42:59Z</dcterms:created>
  <dcterms:modified xsi:type="dcterms:W3CDTF">2025-11-18T19:35:26Z</dcterms:modified>
</cp:coreProperties>
</file>