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56" r:id="rId2"/>
    <p:sldId id="288" r:id="rId3"/>
    <p:sldId id="259" r:id="rId4"/>
    <p:sldId id="257" r:id="rId5"/>
    <p:sldId id="260" r:id="rId6"/>
    <p:sldId id="261" r:id="rId7"/>
    <p:sldId id="262" r:id="rId8"/>
    <p:sldId id="263" r:id="rId9"/>
    <p:sldId id="264" r:id="rId10"/>
    <p:sldId id="279"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7" r:id="rId27"/>
    <p:sldId id="283" r:id="rId28"/>
    <p:sldId id="290" r:id="rId29"/>
    <p:sldId id="281" r:id="rId30"/>
    <p:sldId id="280" r:id="rId31"/>
    <p:sldId id="285" r:id="rId32"/>
    <p:sldId id="291" r:id="rId33"/>
    <p:sldId id="284"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6"/>
    <p:restoredTop sz="94663"/>
  </p:normalViewPr>
  <p:slideViewPr>
    <p:cSldViewPr snapToGrid="0" snapToObjects="1">
      <p:cViewPr varScale="1">
        <p:scale>
          <a:sx n="117" d="100"/>
          <a:sy n="117" d="100"/>
        </p:scale>
        <p:origin x="156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E4BE5-33F2-F044-9368-DB8B3D07A09F}" type="datetimeFigureOut">
              <a:rPr lang="en-US" smtClean="0"/>
              <a:t>1/21/22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C65B6-380C-6E4B-AAD8-851DAD16306A}" type="slidenum">
              <a:rPr lang="en-US" smtClean="0"/>
              <a:t>‹#›</a:t>
            </a:fld>
            <a:endParaRPr lang="en-US"/>
          </a:p>
        </p:txBody>
      </p:sp>
    </p:spTree>
    <p:extLst>
      <p:ext uri="{BB962C8B-B14F-4D97-AF65-F5344CB8AC3E}">
        <p14:creationId xmlns:p14="http://schemas.microsoft.com/office/powerpoint/2010/main" val="636291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awards ceremony</a:t>
            </a:r>
            <a:r>
              <a:rPr lang="en-US" baseline="0" dirty="0"/>
              <a:t> in London with the author </a:t>
            </a:r>
            <a:endParaRPr lang="en-US" dirty="0"/>
          </a:p>
        </p:txBody>
      </p:sp>
      <p:sp>
        <p:nvSpPr>
          <p:cNvPr id="4" name="Slide Number Placeholder 3"/>
          <p:cNvSpPr>
            <a:spLocks noGrp="1"/>
          </p:cNvSpPr>
          <p:nvPr>
            <p:ph type="sldNum" sz="quarter" idx="10"/>
          </p:nvPr>
        </p:nvSpPr>
        <p:spPr/>
        <p:txBody>
          <a:bodyPr/>
          <a:lstStyle/>
          <a:p>
            <a:fld id="{2CF16181-E22E-1B4B-A6C1-66B5B149E9C5}" type="slidenum">
              <a:rPr lang="en-US" smtClean="0"/>
              <a:t>2</a:t>
            </a:fld>
            <a:endParaRPr lang="en-US"/>
          </a:p>
        </p:txBody>
      </p:sp>
    </p:spTree>
    <p:extLst>
      <p:ext uri="{BB962C8B-B14F-4D97-AF65-F5344CB8AC3E}">
        <p14:creationId xmlns:p14="http://schemas.microsoft.com/office/powerpoint/2010/main" val="1239341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F16181-E22E-1B4B-A6C1-66B5B149E9C5}" type="slidenum">
              <a:rPr lang="en-US" smtClean="0"/>
              <a:t>26</a:t>
            </a:fld>
            <a:endParaRPr lang="en-US"/>
          </a:p>
        </p:txBody>
      </p:sp>
    </p:spTree>
    <p:extLst>
      <p:ext uri="{BB962C8B-B14F-4D97-AF65-F5344CB8AC3E}">
        <p14:creationId xmlns:p14="http://schemas.microsoft.com/office/powerpoint/2010/main" val="1966628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30073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040186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2E05BB6-5DC0-EE44-97D3-F5E9420A2200}" type="datetimeFigureOut">
              <a:rPr lang="en-US" smtClean="0"/>
              <a:t>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80717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2E05BB6-5DC0-EE44-97D3-F5E9420A2200}" type="datetimeFigureOut">
              <a:rPr lang="en-US" smtClean="0"/>
              <a:t>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98625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2E05BB6-5DC0-EE44-97D3-F5E9420A2200}" type="datetimeFigureOut">
              <a:rPr lang="en-US" smtClean="0"/>
              <a:t>1/21/22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472585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2E05BB6-5DC0-EE44-97D3-F5E9420A2200}" type="datetimeFigureOut">
              <a:rPr lang="en-US" smtClean="0"/>
              <a:t>1/21/22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03084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05BB6-5DC0-EE44-97D3-F5E9420A2200}" type="datetimeFigureOut">
              <a:rPr lang="en-US" smtClean="0"/>
              <a:t>1/21/22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775369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855890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732591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702645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1813518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E05BB6-5DC0-EE44-97D3-F5E9420A2200}" type="datetimeFigureOut">
              <a:rPr lang="en-US" smtClean="0"/>
              <a:t>1/21/22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3ED27A-585B-CF46-91BA-A9FFECEBCD0B}" type="slidenum">
              <a:rPr lang="en-US" smtClean="0"/>
              <a:t>‹#›</a:t>
            </a:fld>
            <a:endParaRPr lang="en-US"/>
          </a:p>
        </p:txBody>
      </p:sp>
    </p:spTree>
    <p:extLst>
      <p:ext uri="{BB962C8B-B14F-4D97-AF65-F5344CB8AC3E}">
        <p14:creationId xmlns:p14="http://schemas.microsoft.com/office/powerpoint/2010/main" val="1768138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987652"/>
            <a:ext cx="8229600" cy="1143000"/>
          </a:xfrm>
        </p:spPr>
        <p:txBody>
          <a:bodyPr>
            <a:normAutofit fontScale="90000"/>
          </a:bodyPr>
          <a:lstStyle/>
          <a:p>
            <a:r>
              <a:rPr lang="en-US" dirty="0"/>
              <a:t>Penguin Design Awards</a:t>
            </a:r>
            <a:br>
              <a:rPr lang="en-US" dirty="0"/>
            </a:br>
            <a:r>
              <a:rPr lang="en-US" dirty="0"/>
              <a:t>2022</a:t>
            </a:r>
          </a:p>
        </p:txBody>
      </p:sp>
      <p:pic>
        <p:nvPicPr>
          <p:cNvPr id="5" name="Picture 4"/>
          <p:cNvPicPr>
            <a:picLocks noChangeAspect="1"/>
          </p:cNvPicPr>
          <p:nvPr/>
        </p:nvPicPr>
        <p:blipFill>
          <a:blip r:embed="rId2"/>
          <a:stretch>
            <a:fillRect/>
          </a:stretch>
        </p:blipFill>
        <p:spPr>
          <a:xfrm>
            <a:off x="3505200" y="2959100"/>
            <a:ext cx="1930400" cy="2718003"/>
          </a:xfrm>
          <a:prstGeom prst="rect">
            <a:avLst/>
          </a:prstGeom>
        </p:spPr>
      </p:pic>
    </p:spTree>
    <p:extLst>
      <p:ext uri="{BB962C8B-B14F-4D97-AF65-F5344CB8AC3E}">
        <p14:creationId xmlns:p14="http://schemas.microsoft.com/office/powerpoint/2010/main" val="1008076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ntitled-1.psd"/>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16632"/>
            <a:ext cx="9144000" cy="6465864"/>
          </a:xfrm>
          <a:prstGeom prst="rect">
            <a:avLst/>
          </a:prstGeom>
        </p:spPr>
      </p:pic>
    </p:spTree>
    <p:extLst>
      <p:ext uri="{BB962C8B-B14F-4D97-AF65-F5344CB8AC3E}">
        <p14:creationId xmlns:p14="http://schemas.microsoft.com/office/powerpoint/2010/main" val="93026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27200" y="303937"/>
            <a:ext cx="5080000" cy="3695700"/>
          </a:xfrm>
          <a:prstGeom prst="rect">
            <a:avLst/>
          </a:prstGeom>
        </p:spPr>
      </p:pic>
      <p:sp>
        <p:nvSpPr>
          <p:cNvPr id="3" name="Rectangle 2"/>
          <p:cNvSpPr/>
          <p:nvPr/>
        </p:nvSpPr>
        <p:spPr>
          <a:xfrm>
            <a:off x="1727200" y="3999637"/>
            <a:ext cx="5588000" cy="2585323"/>
          </a:xfrm>
          <a:prstGeom prst="rect">
            <a:avLst/>
          </a:prstGeom>
        </p:spPr>
        <p:txBody>
          <a:bodyPr wrap="square">
            <a:spAutoFit/>
          </a:bodyPr>
          <a:lstStyle/>
          <a:p>
            <a:r>
              <a:rPr lang="en-US" dirty="0"/>
              <a:t>The hill which Jeanette often climbs in the book, at first with her mother... then as she grows up it becomes her sanctuary. I have used the full spread of the front and back to form the girl’s hips as the hill, almost as if it is a part of her.</a:t>
            </a:r>
          </a:p>
          <a:p>
            <a:r>
              <a:rPr lang="en-US" dirty="0"/>
              <a:t>A beautifully illustrated narrative representation of the novel. The cleverness is in packing so many key elements from the story in a sweeping wraparound.</a:t>
            </a:r>
          </a:p>
          <a:p>
            <a:endParaRPr lang="en-US" dirty="0"/>
          </a:p>
        </p:txBody>
      </p:sp>
    </p:spTree>
    <p:extLst>
      <p:ext uri="{BB962C8B-B14F-4D97-AF65-F5344CB8AC3E}">
        <p14:creationId xmlns:p14="http://schemas.microsoft.com/office/powerpoint/2010/main" val="2024373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50594" y="712943"/>
            <a:ext cx="5080000" cy="3695700"/>
          </a:xfrm>
          <a:prstGeom prst="rect">
            <a:avLst/>
          </a:prstGeom>
        </p:spPr>
      </p:pic>
      <p:sp>
        <p:nvSpPr>
          <p:cNvPr id="3" name="Rectangle 2"/>
          <p:cNvSpPr/>
          <p:nvPr/>
        </p:nvSpPr>
        <p:spPr>
          <a:xfrm>
            <a:off x="1365112" y="4518242"/>
            <a:ext cx="5565482" cy="2031325"/>
          </a:xfrm>
          <a:prstGeom prst="rect">
            <a:avLst/>
          </a:prstGeom>
        </p:spPr>
        <p:txBody>
          <a:bodyPr wrap="square">
            <a:spAutoFit/>
          </a:bodyPr>
          <a:lstStyle/>
          <a:p>
            <a:r>
              <a:rPr lang="en-US" dirty="0"/>
              <a:t>Narrative of the book has Jeanette trapped in her strict, religious life which she ultimately escapes.</a:t>
            </a:r>
          </a:p>
          <a:p>
            <a:r>
              <a:rPr lang="en-US" dirty="0"/>
              <a:t>Control Jeanette takes back from religion and her mother.</a:t>
            </a:r>
          </a:p>
          <a:p>
            <a:r>
              <a:rPr lang="en-US" dirty="0"/>
              <a:t>Appealing and provocative.</a:t>
            </a:r>
          </a:p>
          <a:p>
            <a:r>
              <a:rPr lang="en-US" dirty="0"/>
              <a:t>Sums up the novel concisely with wit and subversion at its core.</a:t>
            </a:r>
          </a:p>
          <a:p>
            <a:endParaRPr lang="en-US" dirty="0"/>
          </a:p>
        </p:txBody>
      </p:sp>
    </p:spTree>
    <p:extLst>
      <p:ext uri="{BB962C8B-B14F-4D97-AF65-F5344CB8AC3E}">
        <p14:creationId xmlns:p14="http://schemas.microsoft.com/office/powerpoint/2010/main" val="325970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66900" y="706735"/>
            <a:ext cx="5080000" cy="3619500"/>
          </a:xfrm>
          <a:prstGeom prst="rect">
            <a:avLst/>
          </a:prstGeom>
        </p:spPr>
      </p:pic>
      <p:sp>
        <p:nvSpPr>
          <p:cNvPr id="3" name="Rectangle 2"/>
          <p:cNvSpPr/>
          <p:nvPr/>
        </p:nvSpPr>
        <p:spPr>
          <a:xfrm>
            <a:off x="1866900" y="4326235"/>
            <a:ext cx="5130800" cy="2031325"/>
          </a:xfrm>
          <a:prstGeom prst="rect">
            <a:avLst/>
          </a:prstGeom>
        </p:spPr>
        <p:txBody>
          <a:bodyPr wrap="square">
            <a:spAutoFit/>
          </a:bodyPr>
          <a:lstStyle/>
          <a:p>
            <a:r>
              <a:rPr lang="en-US" dirty="0"/>
              <a:t>The optical trick on the illustration is “bang on”, alluding to a very lateral take on what can be considered a dry subject</a:t>
            </a:r>
          </a:p>
          <a:p>
            <a:r>
              <a:rPr lang="en-US" dirty="0"/>
              <a:t>Bold and confident, I could see it jumping out </a:t>
            </a:r>
            <a:r>
              <a:rPr lang="en-US" dirty="0" err="1"/>
              <a:t>instore</a:t>
            </a:r>
            <a:r>
              <a:rPr lang="en-US" dirty="0"/>
              <a:t>. I thought the David-</a:t>
            </a:r>
            <a:r>
              <a:rPr lang="en-US" dirty="0" err="1"/>
              <a:t>Shrigley</a:t>
            </a:r>
            <a:r>
              <a:rPr lang="en-US" dirty="0"/>
              <a:t>-</a:t>
            </a:r>
            <a:r>
              <a:rPr lang="en-US" dirty="0" err="1"/>
              <a:t>esque</a:t>
            </a:r>
            <a:r>
              <a:rPr lang="en-US" dirty="0"/>
              <a:t> drawing was appealing to a younger readership and made the back friendly and approachable.</a:t>
            </a:r>
          </a:p>
        </p:txBody>
      </p:sp>
    </p:spTree>
    <p:extLst>
      <p:ext uri="{BB962C8B-B14F-4D97-AF65-F5344CB8AC3E}">
        <p14:creationId xmlns:p14="http://schemas.microsoft.com/office/powerpoint/2010/main" val="2930455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269303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3242423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2776714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0104" y="101600"/>
            <a:ext cx="6834796" cy="4681835"/>
          </a:xfrm>
          <a:prstGeom prst="rect">
            <a:avLst/>
          </a:prstGeom>
        </p:spPr>
      </p:pic>
      <p:sp>
        <p:nvSpPr>
          <p:cNvPr id="3" name="Rectangle 2"/>
          <p:cNvSpPr/>
          <p:nvPr/>
        </p:nvSpPr>
        <p:spPr>
          <a:xfrm>
            <a:off x="2070100" y="5059065"/>
            <a:ext cx="4572000" cy="1477328"/>
          </a:xfrm>
          <a:prstGeom prst="rect">
            <a:avLst/>
          </a:prstGeom>
        </p:spPr>
        <p:txBody>
          <a:bodyPr>
            <a:spAutoFit/>
          </a:bodyPr>
          <a:lstStyle/>
          <a:p>
            <a:r>
              <a:rPr lang="en-US" dirty="0"/>
              <a:t>I have referenced this with the use of two black knives, one for each character with the black resembling death.</a:t>
            </a:r>
          </a:p>
          <a:p>
            <a:r>
              <a:rPr lang="en-US" dirty="0"/>
              <a:t>A bold, confident concept and eye-catching design – with a clever narrative element.</a:t>
            </a:r>
          </a:p>
        </p:txBody>
      </p:sp>
    </p:spTree>
    <p:extLst>
      <p:ext uri="{BB962C8B-B14F-4D97-AF65-F5344CB8AC3E}">
        <p14:creationId xmlns:p14="http://schemas.microsoft.com/office/powerpoint/2010/main" val="103035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04867"/>
            <a:ext cx="9144000" cy="6248266"/>
          </a:xfrm>
          <a:prstGeom prst="rect">
            <a:avLst/>
          </a:prstGeom>
        </p:spPr>
      </p:pic>
    </p:spTree>
    <p:extLst>
      <p:ext uri="{BB962C8B-B14F-4D97-AF65-F5344CB8AC3E}">
        <p14:creationId xmlns:p14="http://schemas.microsoft.com/office/powerpoint/2010/main" val="206968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32000" y="479336"/>
            <a:ext cx="5080000" cy="3632200"/>
          </a:xfrm>
          <a:prstGeom prst="rect">
            <a:avLst/>
          </a:prstGeom>
        </p:spPr>
      </p:pic>
      <p:sp>
        <p:nvSpPr>
          <p:cNvPr id="3" name="Rectangle 2"/>
          <p:cNvSpPr/>
          <p:nvPr/>
        </p:nvSpPr>
        <p:spPr>
          <a:xfrm>
            <a:off x="2286000" y="4111536"/>
            <a:ext cx="4572000" cy="2308324"/>
          </a:xfrm>
          <a:prstGeom prst="rect">
            <a:avLst/>
          </a:prstGeom>
        </p:spPr>
        <p:txBody>
          <a:bodyPr>
            <a:spAutoFit/>
          </a:bodyPr>
          <a:lstStyle/>
          <a:p>
            <a:r>
              <a:rPr lang="en-US" dirty="0"/>
              <a:t>Set against a dark and corrupted 1930s American society, Raymond Chandler’s </a:t>
            </a:r>
            <a:r>
              <a:rPr lang="en-US" i="1" dirty="0"/>
              <a:t>The Big Sleep</a:t>
            </a:r>
            <a:r>
              <a:rPr lang="en-US" dirty="0"/>
              <a:t> evokes a sense of noir and deep suspicion.</a:t>
            </a:r>
          </a:p>
          <a:p>
            <a:r>
              <a:rPr lang="en-US" dirty="0"/>
              <a:t>This caught my eye from the first moment and I am so glad it came through as the winner. It’s a fearlessly iconic new cover for this big story. Love it.</a:t>
            </a:r>
          </a:p>
        </p:txBody>
      </p:sp>
    </p:spTree>
    <p:extLst>
      <p:ext uri="{BB962C8B-B14F-4D97-AF65-F5344CB8AC3E}">
        <p14:creationId xmlns:p14="http://schemas.microsoft.com/office/powerpoint/2010/main" val="950088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8800" y="584200"/>
            <a:ext cx="5080000" cy="3644900"/>
          </a:xfrm>
          <a:prstGeom prst="rect">
            <a:avLst/>
          </a:prstGeom>
        </p:spPr>
      </p:pic>
      <p:sp>
        <p:nvSpPr>
          <p:cNvPr id="3" name="Rectangle 2"/>
          <p:cNvSpPr/>
          <p:nvPr/>
        </p:nvSpPr>
        <p:spPr>
          <a:xfrm>
            <a:off x="2286000" y="4356100"/>
            <a:ext cx="4572000" cy="1477328"/>
          </a:xfrm>
          <a:prstGeom prst="rect">
            <a:avLst/>
          </a:prstGeom>
        </p:spPr>
        <p:txBody>
          <a:bodyPr>
            <a:spAutoFit/>
          </a:bodyPr>
          <a:lstStyle/>
          <a:p>
            <a:r>
              <a:rPr lang="en-US" dirty="0"/>
              <a:t>The style of the cover aims to maintain the history and origins of the story with a contemporary feel. The aged black and white comic strip is inspired by the 1946 film noir adaptation</a:t>
            </a:r>
          </a:p>
        </p:txBody>
      </p:sp>
    </p:spTree>
    <p:extLst>
      <p:ext uri="{BB962C8B-B14F-4D97-AF65-F5344CB8AC3E}">
        <p14:creationId xmlns:p14="http://schemas.microsoft.com/office/powerpoint/2010/main" val="1050632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0400" y="215900"/>
            <a:ext cx="5080000" cy="3670300"/>
          </a:xfrm>
          <a:prstGeom prst="rect">
            <a:avLst/>
          </a:prstGeom>
        </p:spPr>
      </p:pic>
      <p:sp>
        <p:nvSpPr>
          <p:cNvPr id="3" name="Rectangle 2"/>
          <p:cNvSpPr/>
          <p:nvPr/>
        </p:nvSpPr>
        <p:spPr>
          <a:xfrm>
            <a:off x="1930400" y="4114801"/>
            <a:ext cx="4927600" cy="2031325"/>
          </a:xfrm>
          <a:prstGeom prst="rect">
            <a:avLst/>
          </a:prstGeom>
        </p:spPr>
        <p:txBody>
          <a:bodyPr wrap="square">
            <a:spAutoFit/>
          </a:bodyPr>
          <a:lstStyle/>
          <a:p>
            <a:r>
              <a:rPr lang="en-US" dirty="0"/>
              <a:t>Cleverly conceived and beautifully executed, this cover is eloquent, arresting and as engaging on the back as the front. The cracked egg adds a compelling note of mystery that you long to unravel by reading the book.</a:t>
            </a:r>
          </a:p>
          <a:p>
            <a:r>
              <a:rPr lang="en-US" dirty="0"/>
              <a:t>The concept is great, the imagery is superb and the typography is beautifully handled.</a:t>
            </a:r>
          </a:p>
        </p:txBody>
      </p:sp>
    </p:spTree>
    <p:extLst>
      <p:ext uri="{BB962C8B-B14F-4D97-AF65-F5344CB8AC3E}">
        <p14:creationId xmlns:p14="http://schemas.microsoft.com/office/powerpoint/2010/main" val="275723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17700" y="450850"/>
            <a:ext cx="5080000" cy="3644900"/>
          </a:xfrm>
          <a:prstGeom prst="rect">
            <a:avLst/>
          </a:prstGeom>
        </p:spPr>
      </p:pic>
      <p:sp>
        <p:nvSpPr>
          <p:cNvPr id="3" name="Rectangle 2"/>
          <p:cNvSpPr/>
          <p:nvPr/>
        </p:nvSpPr>
        <p:spPr>
          <a:xfrm>
            <a:off x="2247900" y="4441736"/>
            <a:ext cx="4572000" cy="1200329"/>
          </a:xfrm>
          <a:prstGeom prst="rect">
            <a:avLst/>
          </a:prstGeom>
        </p:spPr>
        <p:txBody>
          <a:bodyPr>
            <a:spAutoFit/>
          </a:bodyPr>
          <a:lstStyle/>
          <a:p>
            <a:r>
              <a:rPr lang="en-US" dirty="0"/>
              <a:t>‘Very impressive illustration with a strong narrative. I also really liked the angle point of view and how it holds the viewer at a distance. It’s creepy and striking’</a:t>
            </a:r>
          </a:p>
        </p:txBody>
      </p:sp>
    </p:spTree>
    <p:extLst>
      <p:ext uri="{BB962C8B-B14F-4D97-AF65-F5344CB8AC3E}">
        <p14:creationId xmlns:p14="http://schemas.microsoft.com/office/powerpoint/2010/main" val="2262651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459352"/>
            <a:ext cx="5080000" cy="3644900"/>
          </a:xfrm>
          <a:prstGeom prst="rect">
            <a:avLst/>
          </a:prstGeom>
        </p:spPr>
      </p:pic>
      <p:sp>
        <p:nvSpPr>
          <p:cNvPr id="3" name="Rectangle 2"/>
          <p:cNvSpPr/>
          <p:nvPr/>
        </p:nvSpPr>
        <p:spPr>
          <a:xfrm>
            <a:off x="2051050" y="4256652"/>
            <a:ext cx="5041900" cy="2031325"/>
          </a:xfrm>
          <a:prstGeom prst="rect">
            <a:avLst/>
          </a:prstGeom>
        </p:spPr>
        <p:txBody>
          <a:bodyPr wrap="square">
            <a:spAutoFit/>
          </a:bodyPr>
          <a:lstStyle/>
          <a:p>
            <a:r>
              <a:rPr lang="en-US" dirty="0"/>
              <a:t>A tattooed man boxed in by the confines of the page. Arms folded to protect himself. The idea behind the man’s image is that it represents an outcast, a non-conformist, and a man who is fighting to keep control of his own identity. A pipe to represent Chief </a:t>
            </a:r>
            <a:r>
              <a:rPr lang="en-US" dirty="0" err="1"/>
              <a:t>Bromden</a:t>
            </a:r>
            <a:r>
              <a:rPr lang="en-US" dirty="0"/>
              <a:t>, also a reference to drugs.</a:t>
            </a:r>
          </a:p>
        </p:txBody>
      </p:sp>
    </p:spTree>
    <p:extLst>
      <p:ext uri="{BB962C8B-B14F-4D97-AF65-F5344CB8AC3E}">
        <p14:creationId xmlns:p14="http://schemas.microsoft.com/office/powerpoint/2010/main" val="1690836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84350" y="73779"/>
            <a:ext cx="5080000" cy="3644900"/>
          </a:xfrm>
          <a:prstGeom prst="rect">
            <a:avLst/>
          </a:prstGeom>
        </p:spPr>
      </p:pic>
      <p:sp>
        <p:nvSpPr>
          <p:cNvPr id="3" name="Rectangle 2"/>
          <p:cNvSpPr/>
          <p:nvPr/>
        </p:nvSpPr>
        <p:spPr>
          <a:xfrm>
            <a:off x="1784350" y="3718679"/>
            <a:ext cx="5270500" cy="3139321"/>
          </a:xfrm>
          <a:prstGeom prst="rect">
            <a:avLst/>
          </a:prstGeom>
        </p:spPr>
        <p:txBody>
          <a:bodyPr wrap="square">
            <a:spAutoFit/>
          </a:bodyPr>
          <a:lstStyle/>
          <a:p>
            <a:r>
              <a:rPr lang="en-US" dirty="0"/>
              <a:t>My drawing style aimed to emulate 18th-century engravings. I incorporated into the pattern representations of the market/fish-stall, the </a:t>
            </a:r>
            <a:r>
              <a:rPr lang="en-US" dirty="0" err="1"/>
              <a:t>Plomb</a:t>
            </a:r>
            <a:r>
              <a:rPr lang="en-US" dirty="0"/>
              <a:t> du </a:t>
            </a:r>
            <a:r>
              <a:rPr lang="en-US" dirty="0" err="1"/>
              <a:t>Cantal</a:t>
            </a:r>
            <a:r>
              <a:rPr lang="en-US" dirty="0"/>
              <a:t>, ‘</a:t>
            </a:r>
            <a:r>
              <a:rPr lang="en-US" dirty="0" err="1"/>
              <a:t>Pysche</a:t>
            </a:r>
            <a:r>
              <a:rPr lang="en-US" dirty="0"/>
              <a:t> et </a:t>
            </a:r>
            <a:r>
              <a:rPr lang="en-US" dirty="0" err="1"/>
              <a:t>l’Amour</a:t>
            </a:r>
            <a:r>
              <a:rPr lang="en-US" dirty="0"/>
              <a:t>’ and a human nose (chosen for its macabre air). The </a:t>
            </a:r>
            <a:r>
              <a:rPr lang="en-US" dirty="0" err="1"/>
              <a:t>colour</a:t>
            </a:r>
            <a:r>
              <a:rPr lang="en-US" dirty="0"/>
              <a:t>, whilst representing auburn hair, also </a:t>
            </a:r>
            <a:r>
              <a:rPr lang="en-US" dirty="0" err="1"/>
              <a:t>visualises</a:t>
            </a:r>
            <a:r>
              <a:rPr lang="en-US" dirty="0"/>
              <a:t> the scent trails that lead </a:t>
            </a:r>
            <a:r>
              <a:rPr lang="en-US" dirty="0" err="1"/>
              <a:t>Grenouille</a:t>
            </a:r>
            <a:r>
              <a:rPr lang="en-US" dirty="0"/>
              <a:t>.</a:t>
            </a:r>
          </a:p>
          <a:p>
            <a:r>
              <a:rPr lang="en-US" dirty="0"/>
              <a:t>‘Beautiful narrative illustration, carefully considered, with fantastic relevance to the text and well integrated into a design. The sensitivity shown in the choice of </a:t>
            </a:r>
            <a:r>
              <a:rPr lang="en-US" dirty="0" err="1"/>
              <a:t>colour</a:t>
            </a:r>
            <a:r>
              <a:rPr lang="en-US" dirty="0"/>
              <a:t> palette is admirable’</a:t>
            </a:r>
          </a:p>
        </p:txBody>
      </p:sp>
    </p:spTree>
    <p:extLst>
      <p:ext uri="{BB962C8B-B14F-4D97-AF65-F5344CB8AC3E}">
        <p14:creationId xmlns:p14="http://schemas.microsoft.com/office/powerpoint/2010/main" val="3626402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25600" y="597763"/>
            <a:ext cx="5372100" cy="3759200"/>
          </a:xfrm>
          <a:prstGeom prst="rect">
            <a:avLst/>
          </a:prstGeom>
        </p:spPr>
      </p:pic>
      <p:sp>
        <p:nvSpPr>
          <p:cNvPr id="3" name="Rectangle 2"/>
          <p:cNvSpPr/>
          <p:nvPr/>
        </p:nvSpPr>
        <p:spPr>
          <a:xfrm>
            <a:off x="1625600" y="4356963"/>
            <a:ext cx="5448300" cy="1754327"/>
          </a:xfrm>
          <a:prstGeom prst="rect">
            <a:avLst/>
          </a:prstGeom>
        </p:spPr>
        <p:txBody>
          <a:bodyPr wrap="square">
            <a:spAutoFit/>
          </a:bodyPr>
          <a:lstStyle/>
          <a:p>
            <a:r>
              <a:rPr lang="en-US" dirty="0"/>
              <a:t>To me, it seems that Kerouac’s generation were confused and rebellious and keen to go wherever the wind would take them in hope of self-discovery. Bob Dylan’s song ‘</a:t>
            </a:r>
            <a:r>
              <a:rPr lang="en-US" dirty="0" err="1"/>
              <a:t>Blowin</a:t>
            </a:r>
            <a:r>
              <a:rPr lang="en-US" dirty="0"/>
              <a:t>’ in the Wind’</a:t>
            </a:r>
          </a:p>
          <a:p>
            <a:r>
              <a:rPr lang="en-US" dirty="0"/>
              <a:t>‘It avoids the clichés.</a:t>
            </a:r>
          </a:p>
          <a:p>
            <a:r>
              <a:rPr lang="en-US" dirty="0"/>
              <a:t>It demonstrates a good, original reading of the text’</a:t>
            </a:r>
          </a:p>
        </p:txBody>
      </p:sp>
    </p:spTree>
    <p:extLst>
      <p:ext uri="{BB962C8B-B14F-4D97-AF65-F5344CB8AC3E}">
        <p14:creationId xmlns:p14="http://schemas.microsoft.com/office/powerpoint/2010/main" val="4222260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3400" y="762000"/>
            <a:ext cx="5080000" cy="3568700"/>
          </a:xfrm>
          <a:prstGeom prst="rect">
            <a:avLst/>
          </a:prstGeom>
        </p:spPr>
      </p:pic>
      <p:sp>
        <p:nvSpPr>
          <p:cNvPr id="3" name="Rectangle 2"/>
          <p:cNvSpPr/>
          <p:nvPr/>
        </p:nvSpPr>
        <p:spPr>
          <a:xfrm>
            <a:off x="1803400" y="4420800"/>
            <a:ext cx="5092700" cy="1754327"/>
          </a:xfrm>
          <a:prstGeom prst="rect">
            <a:avLst/>
          </a:prstGeom>
        </p:spPr>
        <p:txBody>
          <a:bodyPr wrap="square">
            <a:spAutoFit/>
          </a:bodyPr>
          <a:lstStyle/>
          <a:p>
            <a:r>
              <a:rPr lang="en-US" dirty="0"/>
              <a:t>I’ve attempted to pare down the breathless frustration of Kerouac’s writing to a few simple visual elements and couple them with appropriate type inspired by 1950s jazz vinyl covers.</a:t>
            </a:r>
          </a:p>
          <a:p>
            <a:r>
              <a:rPr lang="en-US" dirty="0"/>
              <a:t>I thought it was a great idea and reminded me of a 50s film poster.</a:t>
            </a:r>
          </a:p>
        </p:txBody>
      </p:sp>
    </p:spTree>
    <p:extLst>
      <p:ext uri="{BB962C8B-B14F-4D97-AF65-F5344CB8AC3E}">
        <p14:creationId xmlns:p14="http://schemas.microsoft.com/office/powerpoint/2010/main" val="2197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3400" y="139700"/>
            <a:ext cx="5080000" cy="3619500"/>
          </a:xfrm>
          <a:prstGeom prst="rect">
            <a:avLst/>
          </a:prstGeom>
        </p:spPr>
      </p:pic>
      <p:sp>
        <p:nvSpPr>
          <p:cNvPr id="3" name="Rectangle 2"/>
          <p:cNvSpPr/>
          <p:nvPr/>
        </p:nvSpPr>
        <p:spPr>
          <a:xfrm>
            <a:off x="1701800" y="3759200"/>
            <a:ext cx="5321300" cy="2585323"/>
          </a:xfrm>
          <a:prstGeom prst="rect">
            <a:avLst/>
          </a:prstGeom>
        </p:spPr>
        <p:txBody>
          <a:bodyPr wrap="square">
            <a:spAutoFit/>
          </a:bodyPr>
          <a:lstStyle/>
          <a:p>
            <a:r>
              <a:rPr lang="en-US" dirty="0"/>
              <a:t>Carrie’s portrait is formed out of a military aircraft flying over a burning house – for Carrie, the real war was taking place inside of her and not on the battlefield.</a:t>
            </a:r>
          </a:p>
          <a:p>
            <a:r>
              <a:rPr lang="en-US" dirty="0"/>
              <a:t>Bold and confident – the detail within, and execution of, the illustration is second to none – effective and original.</a:t>
            </a:r>
          </a:p>
          <a:p>
            <a:r>
              <a:rPr lang="en-US" dirty="0"/>
              <a:t>A really stunning cover. Beautiful and clever illustration that evokes the period and the nature of the book</a:t>
            </a:r>
          </a:p>
        </p:txBody>
      </p:sp>
    </p:spTree>
    <p:extLst>
      <p:ext uri="{BB962C8B-B14F-4D97-AF65-F5344CB8AC3E}">
        <p14:creationId xmlns:p14="http://schemas.microsoft.com/office/powerpoint/2010/main" val="3202247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4800" y="177800"/>
            <a:ext cx="5080000" cy="3657600"/>
          </a:xfrm>
          <a:prstGeom prst="rect">
            <a:avLst/>
          </a:prstGeom>
        </p:spPr>
      </p:pic>
      <p:sp>
        <p:nvSpPr>
          <p:cNvPr id="3" name="Rectangle 2"/>
          <p:cNvSpPr/>
          <p:nvPr/>
        </p:nvSpPr>
        <p:spPr>
          <a:xfrm>
            <a:off x="1447800" y="4013538"/>
            <a:ext cx="5524500" cy="2031325"/>
          </a:xfrm>
          <a:prstGeom prst="rect">
            <a:avLst/>
          </a:prstGeom>
        </p:spPr>
        <p:txBody>
          <a:bodyPr wrap="square">
            <a:spAutoFit/>
          </a:bodyPr>
          <a:lstStyle/>
          <a:p>
            <a:r>
              <a:rPr lang="en-US" dirty="0"/>
              <a:t>A limited </a:t>
            </a:r>
            <a:r>
              <a:rPr lang="en-US" dirty="0" err="1"/>
              <a:t>colour</a:t>
            </a:r>
            <a:r>
              <a:rPr lang="en-US" dirty="0"/>
              <a:t> palette and iconic imagery that hints at the culture and themes featured throughout the book, without revealing too much. The front cover graphic is intended to </a:t>
            </a:r>
            <a:r>
              <a:rPr lang="en-US" dirty="0" err="1"/>
              <a:t>emphasise</a:t>
            </a:r>
            <a:r>
              <a:rPr lang="en-US" dirty="0"/>
              <a:t> the theme of ‘the outsider’ by using a common cultural signifier and removing it from a sequence.</a:t>
            </a:r>
          </a:p>
          <a:p>
            <a:r>
              <a:rPr lang="en-US" dirty="0"/>
              <a:t>Tough, stark, edgy and hinting at the trouble to come.</a:t>
            </a:r>
          </a:p>
        </p:txBody>
      </p:sp>
    </p:spTree>
    <p:extLst>
      <p:ext uri="{BB962C8B-B14F-4D97-AF65-F5344CB8AC3E}">
        <p14:creationId xmlns:p14="http://schemas.microsoft.com/office/powerpoint/2010/main" val="4233552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9900" y="150336"/>
            <a:ext cx="5080000" cy="3340100"/>
          </a:xfrm>
          <a:prstGeom prst="rect">
            <a:avLst/>
          </a:prstGeom>
        </p:spPr>
      </p:pic>
      <p:sp>
        <p:nvSpPr>
          <p:cNvPr id="3" name="Rectangle 2"/>
          <p:cNvSpPr/>
          <p:nvPr/>
        </p:nvSpPr>
        <p:spPr>
          <a:xfrm>
            <a:off x="1739900" y="3490436"/>
            <a:ext cx="5118100" cy="2585323"/>
          </a:xfrm>
          <a:prstGeom prst="rect">
            <a:avLst/>
          </a:prstGeom>
        </p:spPr>
        <p:txBody>
          <a:bodyPr wrap="square">
            <a:spAutoFit/>
          </a:bodyPr>
          <a:lstStyle/>
          <a:p>
            <a:r>
              <a:rPr lang="en-US" dirty="0"/>
              <a:t>My concept was to create a book cover where one of the characters would be transformed in an absurd and funny way (I wanted to show the way 4-6-year-old children are drawing and imagining the real world without strict rules)</a:t>
            </a:r>
          </a:p>
          <a:p>
            <a:r>
              <a:rPr lang="en-US" dirty="0"/>
              <a:t>‘Literally leaps off the shelf and into your lap with a big meow.</a:t>
            </a:r>
          </a:p>
          <a:p>
            <a:r>
              <a:rPr lang="en-US" dirty="0"/>
              <a:t>‘Very playful and commercial – captures the feeling of the book in an inviting and modern way’</a:t>
            </a:r>
          </a:p>
        </p:txBody>
      </p:sp>
    </p:spTree>
    <p:extLst>
      <p:ext uri="{BB962C8B-B14F-4D97-AF65-F5344CB8AC3E}">
        <p14:creationId xmlns:p14="http://schemas.microsoft.com/office/powerpoint/2010/main" val="3270804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71641"/>
            <a:ext cx="9144000" cy="6514717"/>
          </a:xfrm>
          <a:prstGeom prst="rect">
            <a:avLst/>
          </a:prstGeom>
        </p:spPr>
      </p:pic>
    </p:spTree>
    <p:extLst>
      <p:ext uri="{BB962C8B-B14F-4D97-AF65-F5344CB8AC3E}">
        <p14:creationId xmlns:p14="http://schemas.microsoft.com/office/powerpoint/2010/main" val="981121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90350"/>
            <a:ext cx="9144000" cy="6677300"/>
          </a:xfrm>
          <a:prstGeom prst="rect">
            <a:avLst/>
          </a:prstGeom>
        </p:spPr>
      </p:pic>
    </p:spTree>
    <p:extLst>
      <p:ext uri="{BB962C8B-B14F-4D97-AF65-F5344CB8AC3E}">
        <p14:creationId xmlns:p14="http://schemas.microsoft.com/office/powerpoint/2010/main" val="512873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010"/>
            <a:ext cx="9144000" cy="6697980"/>
          </a:xfrm>
          <a:prstGeom prst="rect">
            <a:avLst/>
          </a:prstGeom>
        </p:spPr>
      </p:pic>
    </p:spTree>
    <p:extLst>
      <p:ext uri="{BB962C8B-B14F-4D97-AF65-F5344CB8AC3E}">
        <p14:creationId xmlns:p14="http://schemas.microsoft.com/office/powerpoint/2010/main" val="1313985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6050" y="889000"/>
            <a:ext cx="8851900" cy="5080000"/>
          </a:xfrm>
          <a:prstGeom prst="rect">
            <a:avLst/>
          </a:prstGeom>
        </p:spPr>
      </p:pic>
    </p:spTree>
    <p:extLst>
      <p:ext uri="{BB962C8B-B14F-4D97-AF65-F5344CB8AC3E}">
        <p14:creationId xmlns:p14="http://schemas.microsoft.com/office/powerpoint/2010/main" val="1032614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52400"/>
            <a:ext cx="9144000" cy="6552446"/>
          </a:xfrm>
          <a:prstGeom prst="rect">
            <a:avLst/>
          </a:prstGeom>
        </p:spPr>
      </p:pic>
    </p:spTree>
    <p:extLst>
      <p:ext uri="{BB962C8B-B14F-4D97-AF65-F5344CB8AC3E}">
        <p14:creationId xmlns:p14="http://schemas.microsoft.com/office/powerpoint/2010/main" val="1831489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73083"/>
            <a:ext cx="9144000" cy="6511834"/>
          </a:xfrm>
          <a:prstGeom prst="rect">
            <a:avLst/>
          </a:prstGeom>
        </p:spPr>
      </p:pic>
    </p:spTree>
    <p:extLst>
      <p:ext uri="{BB962C8B-B14F-4D97-AF65-F5344CB8AC3E}">
        <p14:creationId xmlns:p14="http://schemas.microsoft.com/office/powerpoint/2010/main" val="1613998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1430000" cy="76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35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5400" y="73745"/>
            <a:ext cx="6019800" cy="4340945"/>
          </a:xfrm>
          <a:prstGeom prst="rect">
            <a:avLst/>
          </a:prstGeom>
        </p:spPr>
      </p:pic>
      <p:sp>
        <p:nvSpPr>
          <p:cNvPr id="3" name="Rectangle 2"/>
          <p:cNvSpPr/>
          <p:nvPr/>
        </p:nvSpPr>
        <p:spPr>
          <a:xfrm>
            <a:off x="711200" y="4683845"/>
            <a:ext cx="7188200" cy="1384995"/>
          </a:xfrm>
          <a:prstGeom prst="rect">
            <a:avLst/>
          </a:prstGeom>
        </p:spPr>
        <p:txBody>
          <a:bodyPr wrap="square">
            <a:spAutoFit/>
          </a:bodyPr>
          <a:lstStyle/>
          <a:p>
            <a:r>
              <a:rPr lang="en-US" sz="1400" dirty="0">
                <a:solidFill>
                  <a:srgbClr val="262626"/>
                </a:solidFill>
                <a:latin typeface="Arial" charset="0"/>
                <a:ea typeface="Arial" charset="0"/>
                <a:cs typeface="Arial" charset="0"/>
              </a:rPr>
              <a:t>“</a:t>
            </a:r>
            <a:r>
              <a:rPr lang="en-US" sz="1400" dirty="0" err="1">
                <a:solidFill>
                  <a:srgbClr val="262626"/>
                </a:solidFill>
                <a:latin typeface="Arial" charset="0"/>
                <a:ea typeface="Arial" charset="0"/>
                <a:cs typeface="Arial" charset="0"/>
              </a:rPr>
              <a:t>Noughts</a:t>
            </a:r>
            <a:r>
              <a:rPr lang="en-US" sz="1400" dirty="0">
                <a:solidFill>
                  <a:srgbClr val="262626"/>
                </a:solidFill>
                <a:latin typeface="Arial" charset="0"/>
                <a:ea typeface="Arial" charset="0"/>
                <a:cs typeface="Arial" charset="0"/>
              </a:rPr>
              <a:t> &amp; Crosses provides an experience through the two main characters, </a:t>
            </a:r>
            <a:r>
              <a:rPr lang="en-US" sz="1400" dirty="0" err="1">
                <a:solidFill>
                  <a:srgbClr val="262626"/>
                </a:solidFill>
                <a:latin typeface="Arial" charset="0"/>
                <a:ea typeface="Arial" charset="0"/>
                <a:cs typeface="Arial" charset="0"/>
              </a:rPr>
              <a:t>Sephy</a:t>
            </a:r>
            <a:r>
              <a:rPr lang="en-US" sz="1400" dirty="0">
                <a:solidFill>
                  <a:srgbClr val="262626"/>
                </a:solidFill>
                <a:latin typeface="Arial" charset="0"/>
                <a:ea typeface="Arial" charset="0"/>
                <a:cs typeface="Arial" charset="0"/>
              </a:rPr>
              <a:t> and </a:t>
            </a:r>
            <a:r>
              <a:rPr lang="en-US" sz="1400" dirty="0" err="1">
                <a:solidFill>
                  <a:srgbClr val="262626"/>
                </a:solidFill>
                <a:latin typeface="Arial" charset="0"/>
                <a:ea typeface="Arial" charset="0"/>
                <a:cs typeface="Arial" charset="0"/>
              </a:rPr>
              <a:t>Callum</a:t>
            </a:r>
            <a:r>
              <a:rPr lang="en-US" sz="1400" dirty="0">
                <a:solidFill>
                  <a:srgbClr val="262626"/>
                </a:solidFill>
                <a:latin typeface="Arial" charset="0"/>
                <a:ea typeface="Arial" charset="0"/>
                <a:cs typeface="Arial" charset="0"/>
              </a:rPr>
              <a:t>. The novel tells us about their relationship and how it grows, it is so personal, I felt it was important to include them as key elements in my design.</a:t>
            </a:r>
          </a:p>
          <a:p>
            <a:r>
              <a:rPr lang="en-US" sz="1400" dirty="0">
                <a:solidFill>
                  <a:srgbClr val="262626"/>
                </a:solidFill>
                <a:latin typeface="Arial" charset="0"/>
                <a:ea typeface="Arial" charset="0"/>
                <a:cs typeface="Arial" charset="0"/>
              </a:rPr>
              <a:t>“Monochrome </a:t>
            </a:r>
            <a:r>
              <a:rPr lang="en-US" sz="1400" dirty="0" err="1">
                <a:solidFill>
                  <a:srgbClr val="262626"/>
                </a:solidFill>
                <a:latin typeface="Arial" charset="0"/>
                <a:ea typeface="Arial" charset="0"/>
                <a:cs typeface="Arial" charset="0"/>
              </a:rPr>
              <a:t>colour</a:t>
            </a:r>
            <a:r>
              <a:rPr lang="en-US" sz="1400" dirty="0">
                <a:solidFill>
                  <a:srgbClr val="262626"/>
                </a:solidFill>
                <a:latin typeface="Arial" charset="0"/>
                <a:ea typeface="Arial" charset="0"/>
                <a:cs typeface="Arial" charset="0"/>
              </a:rPr>
              <a:t> was chosen to show the contrasted personalities, alongside adding sophistication to the look. Introducing red as an accent was an afterthought, taking Penguin Random House Children’s Art Director Anna Bilson’s advice on board.</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195122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66800" y="0"/>
            <a:ext cx="6261100" cy="4661041"/>
          </a:xfrm>
          <a:prstGeom prst="rect">
            <a:avLst/>
          </a:prstGeom>
        </p:spPr>
      </p:pic>
      <p:sp>
        <p:nvSpPr>
          <p:cNvPr id="3" name="Rectangle 2"/>
          <p:cNvSpPr/>
          <p:nvPr/>
        </p:nvSpPr>
        <p:spPr>
          <a:xfrm>
            <a:off x="977900" y="4661041"/>
            <a:ext cx="6858000" cy="1169551"/>
          </a:xfrm>
          <a:prstGeom prst="rect">
            <a:avLst/>
          </a:prstGeom>
        </p:spPr>
        <p:txBody>
          <a:bodyPr wrap="square">
            <a:spAutoFit/>
          </a:bodyPr>
          <a:lstStyle/>
          <a:p>
            <a:r>
              <a:rPr lang="en-US" sz="1400" dirty="0">
                <a:solidFill>
                  <a:srgbClr val="262626"/>
                </a:solidFill>
                <a:latin typeface="Arial" charset="0"/>
                <a:ea typeface="Arial" charset="0"/>
                <a:cs typeface="Arial" charset="0"/>
              </a:rPr>
              <a:t>“This minimalist, flat design references the book without overtly showing the image of a pig or communist elements. I employed basic shapes to create a symbol which, in the context of Animal Farm, is clearly recognizable as a reference to the story’s central characters. The ‘snout’ is set against a </a:t>
            </a:r>
            <a:r>
              <a:rPr lang="en-US" sz="1400" dirty="0" err="1">
                <a:solidFill>
                  <a:srgbClr val="262626"/>
                </a:solidFill>
                <a:latin typeface="Arial" charset="0"/>
                <a:ea typeface="Arial" charset="0"/>
                <a:cs typeface="Arial" charset="0"/>
              </a:rPr>
              <a:t>sombre</a:t>
            </a:r>
            <a:r>
              <a:rPr lang="en-US" sz="1400" dirty="0">
                <a:solidFill>
                  <a:srgbClr val="262626"/>
                </a:solidFill>
                <a:latin typeface="Arial" charset="0"/>
                <a:ea typeface="Arial" charset="0"/>
                <a:cs typeface="Arial" charset="0"/>
              </a:rPr>
              <a:t>, stone-like texture that calls to mind the brutalist style often associated with communist architecture.”</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379088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003300"/>
            <a:ext cx="9144000" cy="4836160"/>
          </a:xfrm>
          <a:prstGeom prst="rect">
            <a:avLst/>
          </a:prstGeom>
        </p:spPr>
      </p:pic>
    </p:spTree>
    <p:extLst>
      <p:ext uri="{BB962C8B-B14F-4D97-AF65-F5344CB8AC3E}">
        <p14:creationId xmlns:p14="http://schemas.microsoft.com/office/powerpoint/2010/main" val="107038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46225" y="-1384300"/>
            <a:ext cx="5497550" cy="824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721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2821" y="317500"/>
            <a:ext cx="8775537" cy="6134100"/>
          </a:xfrm>
          <a:prstGeom prst="rect">
            <a:avLst/>
          </a:prstGeom>
        </p:spPr>
      </p:pic>
    </p:spTree>
    <p:extLst>
      <p:ext uri="{BB962C8B-B14F-4D97-AF65-F5344CB8AC3E}">
        <p14:creationId xmlns:p14="http://schemas.microsoft.com/office/powerpoint/2010/main" val="1842569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5864</TotalTime>
  <Words>1052</Words>
  <Application>Microsoft Macintosh PowerPoint</Application>
  <PresentationFormat>On-screen Show (4:3)</PresentationFormat>
  <Paragraphs>39</Paragraphs>
  <Slides>33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Calibri</vt:lpstr>
      <vt:lpstr>Office Theme</vt:lpstr>
      <vt:lpstr>Penguin Design Awards 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SMU</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Jonathan Williams</dc:creator>
  <cp:keywords/>
  <dc:description/>
  <cp:lastModifiedBy>Chris Harrendence</cp:lastModifiedBy>
  <cp:revision>38</cp:revision>
  <dcterms:created xsi:type="dcterms:W3CDTF">2016-01-29T12:25:00Z</dcterms:created>
  <dcterms:modified xsi:type="dcterms:W3CDTF">2022-01-21T11:09:14Z</dcterms:modified>
  <cp:category/>
</cp:coreProperties>
</file>