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852" r:id="rId1"/>
  </p:sldMasterIdLst>
  <p:notesMasterIdLst>
    <p:notesMasterId r:id="rId17"/>
  </p:notesMasterIdLst>
  <p:sldIdLst>
    <p:sldId id="257" r:id="rId2"/>
    <p:sldId id="313" r:id="rId3"/>
    <p:sldId id="301" r:id="rId4"/>
    <p:sldId id="311" r:id="rId5"/>
    <p:sldId id="316" r:id="rId6"/>
    <p:sldId id="314" r:id="rId7"/>
    <p:sldId id="315" r:id="rId8"/>
    <p:sldId id="321" r:id="rId9"/>
    <p:sldId id="322" r:id="rId10"/>
    <p:sldId id="323" r:id="rId11"/>
    <p:sldId id="324" r:id="rId12"/>
    <p:sldId id="317" r:id="rId13"/>
    <p:sldId id="319" r:id="rId14"/>
    <p:sldId id="318" r:id="rId15"/>
    <p:sldId id="320" r:id="rId16"/>
  </p:sldIdLst>
  <p:sldSz cx="12192000" cy="6858000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Tw Cen MT" panose="020B0602020104020603" pitchFamily="34" charset="0"/>
      <p:regular r:id="rId22"/>
      <p:bold r:id="rId23"/>
      <p:italic r:id="rId24"/>
      <p:boldItalic r:id="rId25"/>
    </p:embeddedFont>
    <p:embeddedFont>
      <p:font typeface="Tw Cen MT Condensed" panose="020B0606020104020203" pitchFamily="34" charset="0"/>
      <p:regular r:id="rId26"/>
      <p:bold r:id="rId27"/>
    </p:embeddedFont>
    <p:embeddedFont>
      <p:font typeface="Wingdings 3" panose="05040102010807070707" pitchFamily="18" charset="2"/>
      <p:regular r:id="rId28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0E3FDE45-AF77-4B5C-9715-49D594BDF05E}"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 showGuides="1">
      <p:cViewPr varScale="1">
        <p:scale>
          <a:sx n="65" d="100"/>
          <a:sy n="65" d="100"/>
        </p:scale>
        <p:origin x="63" y="615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CF8AE66-3524-4E8B-9E47-FF68E5D3151E}" type="datetimeFigureOut">
              <a:rPr lang="en-GB" smtClean="0"/>
              <a:t>03/10/2020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DEA4D6-B027-42B4-A724-437B4F85FD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7028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algn="l">
              <a:defRPr/>
            </a:lvl1pPr>
          </a:lstStyle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Rectangle 9"/>
          <p:cNvSpPr/>
          <p:nvPr/>
        </p:nvSpPr>
        <p:spPr>
          <a:xfrm>
            <a:off x="0" y="-1"/>
            <a:ext cx="12192000" cy="4572001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66830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5159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7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b="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10600" y="4960137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V="1">
            <a:off x="8386842" y="5264106"/>
            <a:ext cx="0" cy="914400"/>
          </a:xfrm>
          <a:prstGeom prst="line">
            <a:avLst/>
          </a:prstGeom>
          <a:ln w="19050">
            <a:solidFill>
              <a:schemeClr val="accent3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0" y="-1"/>
            <a:ext cx="12192000" cy="457200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55120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4127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989320" y="2286000"/>
            <a:ext cx="475488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00308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2300" b="0" cap="none" baseline="0">
                <a:solidFill>
                  <a:schemeClr val="accent2">
                    <a:lumMod val="75000"/>
                  </a:schemeClr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412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990888" y="2179636"/>
            <a:ext cx="4754880" cy="822960"/>
          </a:xfrm>
        </p:spPr>
        <p:txBody>
          <a:bodyPr lIns="137160" rIns="137160" anchor="ctr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lang="en-US" sz="2300" b="0" kern="1200" cap="none" baseline="0" dirty="0">
                <a:solidFill>
                  <a:schemeClr val="accent2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990888" y="2967788"/>
            <a:ext cx="4754880" cy="334157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330654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36120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48255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24128" y="471509"/>
            <a:ext cx="4389120" cy="1737360"/>
          </a:xfrm>
        </p:spPr>
        <p:txBody>
          <a:bodyPr>
            <a:noAutofit/>
          </a:bodyPr>
          <a:lstStyle>
            <a:lvl1pPr>
              <a:lnSpc>
                <a:spcPct val="80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15000" y="822960"/>
            <a:ext cx="5678424" cy="518464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128" y="2257506"/>
            <a:ext cx="4389120" cy="3762294"/>
          </a:xfrm>
        </p:spPr>
        <p:txBody>
          <a:bodyPr lIns="91440" rIns="91440">
            <a:normAutofit/>
          </a:bodyPr>
          <a:lstStyle>
            <a:lvl1pPr marL="0" indent="0">
              <a:lnSpc>
                <a:spcPct val="108000"/>
              </a:lnSpc>
              <a:spcBef>
                <a:spcPts val="6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08563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960138"/>
            <a:ext cx="7772400" cy="1463040"/>
          </a:xfrm>
        </p:spPr>
        <p:txBody>
          <a:bodyPr anchor="ctr">
            <a:normAutofit/>
          </a:bodyPr>
          <a:lstStyle>
            <a:lvl1pPr algn="r">
              <a:defRPr sz="5000" spc="2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-1"/>
            <a:ext cx="12188952" cy="4572000"/>
          </a:xfrm>
          <a:solidFill>
            <a:schemeClr val="accent2">
              <a:lumMod val="60000"/>
              <a:lumOff val="40000"/>
            </a:schemeClr>
          </a:solidFill>
        </p:spPr>
        <p:txBody>
          <a:bodyPr lIns="457200" tIns="365760" rIns="45720" bIns="4572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610600" y="4960138"/>
            <a:ext cx="3200400" cy="1463040"/>
          </a:xfrm>
        </p:spPr>
        <p:txBody>
          <a:bodyPr lIns="91440" rIns="91440" anchor="ctr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18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8386843" y="5264106"/>
            <a:ext cx="0" cy="9144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7688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38629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1" y="762000"/>
            <a:ext cx="2628900" cy="5410200"/>
          </a:xfrm>
        </p:spPr>
        <p:txBody>
          <a:bodyPr vert="eaVert" lIns="45720" tIns="91440" rIns="45720" bIns="9144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90601" y="762000"/>
            <a:ext cx="7581900" cy="54102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65E195-C89C-4871-8AE9-903FDB8B6D9D}" type="datetimeFigureOut">
              <a:rPr lang="en-US" smtClean="0"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D6987-FB6D-4DB8-81B8-AD0F35E3BB5F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rot="5400000" flipV="1">
            <a:off x="10058400" y="59263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3159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128" y="2286000"/>
            <a:ext cx="9720073" cy="402336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24129" y="6470704"/>
            <a:ext cx="2154143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4665E195-C89C-4871-8AE9-903FDB8B6D9D}" type="datetimeFigureOut">
              <a:rPr lang="en-US" smtClean="0"/>
              <a:pPr/>
              <a:t>10/3/2020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842932" y="6470704"/>
            <a:ext cx="5901459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baseline="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r>
              <a:rPr lang="en-US" smtClean="0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837333" y="6470704"/>
            <a:ext cx="973667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fld id="{062D6987-FB6D-4DB8-81B8-AD0F35E3BB5F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6505407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0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2"/>
        </a:buClr>
        <a:buSzPct val="100000"/>
        <a:buFont typeface="Tw Cen MT" panose="020B0602020104020603" pitchFamily="34" charset="0"/>
        <a:buChar char=" 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26517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480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77724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2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mick-cooper.squarespace.com/relational-depth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34186" y="2070979"/>
            <a:ext cx="8825658" cy="2677648"/>
          </a:xfrm>
        </p:spPr>
        <p:txBody>
          <a:bodyPr>
            <a:noAutofit/>
          </a:bodyPr>
          <a:lstStyle/>
          <a:p>
            <a:r>
              <a:rPr lang="en-US" sz="8000" dirty="0" smtClean="0"/>
              <a:t>ECHC6004</a:t>
            </a:r>
            <a:br>
              <a:rPr lang="en-US" sz="8000" dirty="0" smtClean="0"/>
            </a:br>
            <a:r>
              <a:rPr lang="en-US" sz="8000" b="1" dirty="0" smtClean="0"/>
              <a:t>Practicum 3 </a:t>
            </a:r>
            <a:r>
              <a:rPr lang="en-US" sz="8000" dirty="0" smtClean="0"/>
              <a:t> </a:t>
            </a:r>
            <a:br>
              <a:rPr lang="en-US" sz="8000" dirty="0" smtClean="0"/>
            </a:br>
            <a:endParaRPr lang="en-US" sz="8000" dirty="0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152181"/>
            <a:ext cx="9484290" cy="1486619"/>
          </a:xfrm>
        </p:spPr>
        <p:txBody>
          <a:bodyPr>
            <a:normAutofit/>
          </a:bodyPr>
          <a:lstStyle/>
          <a:p>
            <a:r>
              <a:rPr lang="en-US" sz="4800" dirty="0" smtClean="0"/>
              <a:t>Week </a:t>
            </a:r>
            <a:r>
              <a:rPr lang="en-US" sz="4800" dirty="0" smtClean="0"/>
              <a:t>2:  Reviewing Relational Depth </a:t>
            </a:r>
            <a:r>
              <a:rPr lang="en-US" sz="4800" dirty="0" smtClean="0"/>
              <a:t>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1756136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/>
            <a:r>
              <a:rPr lang="en-GB" dirty="0"/>
              <a:t>Courage to </a:t>
            </a:r>
            <a:r>
              <a:rPr lang="en-GB" dirty="0" smtClean="0"/>
              <a:t>Practice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9708577" cy="34163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 smtClean="0"/>
              <a:t>“Technique is what you use until the Therapist arrives”. </a:t>
            </a:r>
          </a:p>
          <a:p>
            <a:pPr marL="0" indent="0">
              <a:buNone/>
            </a:pPr>
            <a:r>
              <a:rPr lang="en-GB" sz="2400" dirty="0" smtClean="0"/>
              <a:t>“Good methods can helps a therapist find away into the client’s dilemma, but good therapy does not begin until the real-life therapist joins with the real life of the client”. 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 smtClean="0"/>
              <a:t> Courage to Teach, Parker J, Palmer </a:t>
            </a:r>
            <a:endParaRPr lang="en-GB" sz="24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5272" y="359083"/>
            <a:ext cx="2842883" cy="2103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33311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Aims 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600" dirty="0" smtClean="0"/>
              <a:t>Placement Workshop – Bev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 smtClean="0"/>
              <a:t>Break</a:t>
            </a:r>
          </a:p>
          <a:p>
            <a:pPr marL="0" indent="0">
              <a:buNone/>
            </a:pPr>
            <a:r>
              <a:rPr lang="en-GB" sz="3600" dirty="0" smtClean="0"/>
              <a:t>Reviewing and working at Relational Depth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 smtClean="0"/>
              <a:t>Theory, Thoughts, and Reflections/</a:t>
            </a:r>
            <a:r>
              <a:rPr lang="en-GB" sz="3600" dirty="0" err="1" smtClean="0"/>
              <a:t>Experineces</a:t>
            </a:r>
            <a:r>
              <a:rPr lang="en-GB" sz="3600" dirty="0" smtClean="0"/>
              <a:t> </a:t>
            </a:r>
          </a:p>
          <a:p>
            <a:pPr marL="0" indent="0">
              <a:buNone/>
            </a:pPr>
            <a:r>
              <a:rPr lang="en-GB" sz="3600" dirty="0" smtClean="0"/>
              <a:t>Break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 smtClean="0"/>
              <a:t>Journal Reflective Exercise</a:t>
            </a:r>
          </a:p>
          <a:p>
            <a:pPr marL="0" indent="0">
              <a:buNone/>
            </a:pPr>
            <a:r>
              <a:rPr lang="en-GB" sz="3600" dirty="0" smtClean="0"/>
              <a:t>Closing Round </a:t>
            </a:r>
          </a:p>
          <a:p>
            <a:pPr marL="0" indent="0">
              <a:buNone/>
            </a:pPr>
            <a:r>
              <a:rPr lang="en-GB" sz="3600" dirty="0" smtClean="0"/>
              <a:t>	</a:t>
            </a:r>
          </a:p>
          <a:p>
            <a:endParaRPr lang="en-GB" sz="2800" dirty="0" smtClean="0"/>
          </a:p>
          <a:p>
            <a:endParaRPr lang="en-GB" sz="2800" dirty="0" smtClean="0"/>
          </a:p>
          <a:p>
            <a:endParaRPr lang="en-GB" dirty="0" smtClean="0"/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57214" y="192024"/>
            <a:ext cx="4619625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993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REVIEW of Relational Depth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dirty="0"/>
              <a:t> </a:t>
            </a:r>
          </a:p>
          <a:p>
            <a:endParaRPr lang="en-GB" sz="2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30595" y="2202611"/>
            <a:ext cx="7905134" cy="36921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5408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0547" y="585216"/>
            <a:ext cx="10596717" cy="572414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128" y="585216"/>
            <a:ext cx="9720072" cy="1494307"/>
          </a:xfrm>
        </p:spPr>
        <p:txBody>
          <a:bodyPr/>
          <a:lstStyle/>
          <a:p>
            <a:r>
              <a:rPr lang="en-GB" dirty="0" smtClean="0"/>
              <a:t>Theory, thoughts, and reflection &amp; Experiences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6000" dirty="0" smtClean="0"/>
          </a:p>
          <a:p>
            <a:endParaRPr lang="en-GB" sz="6000" dirty="0" smtClean="0"/>
          </a:p>
          <a:p>
            <a:endParaRPr lang="en-GB" sz="6000" dirty="0"/>
          </a:p>
        </p:txBody>
      </p:sp>
    </p:spTree>
    <p:extLst>
      <p:ext uri="{BB962C8B-B14F-4D97-AF65-F5344CB8AC3E}">
        <p14:creationId xmlns:p14="http://schemas.microsoft.com/office/powerpoint/2010/main" val="3687932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050" name="Picture 2" descr="See the source image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7026" y="479324"/>
            <a:ext cx="9940413" cy="58294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5989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4128" y="585216"/>
            <a:ext cx="9845433" cy="57235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0698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9039" y="332656"/>
            <a:ext cx="10228005" cy="1320800"/>
          </a:xfrm>
        </p:spPr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Moving from the object to the subject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3392" y="1653456"/>
            <a:ext cx="10729192" cy="48718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600" b="1" dirty="0" smtClean="0"/>
              <a:t>Two </a:t>
            </a:r>
            <a:r>
              <a:rPr lang="en-GB" sz="3600" b="1" dirty="0"/>
              <a:t>modes of engaging </a:t>
            </a:r>
            <a:r>
              <a:rPr lang="en-GB" sz="3600" b="1" dirty="0" smtClean="0"/>
              <a:t>in the world:</a:t>
            </a:r>
          </a:p>
          <a:p>
            <a:pPr marL="137160" indent="0">
              <a:buNone/>
            </a:pPr>
            <a:endParaRPr lang="en-GB" sz="3600" b="1" dirty="0" smtClean="0"/>
          </a:p>
          <a:p>
            <a:pPr lvl="1"/>
            <a:r>
              <a:rPr lang="en-GB" sz="3600" b="1" dirty="0" smtClean="0"/>
              <a:t> 'I–it‘ – experience</a:t>
            </a:r>
          </a:p>
          <a:p>
            <a:pPr marL="585216" lvl="1" indent="0">
              <a:buNone/>
            </a:pPr>
            <a:endParaRPr lang="en-GB" sz="3600" b="1" dirty="0" smtClean="0"/>
          </a:p>
          <a:p>
            <a:pPr lvl="1"/>
            <a:r>
              <a:rPr lang="en-GB" sz="3600" b="1" dirty="0" smtClean="0"/>
              <a:t>‘I-Thou/You’ - encounter</a:t>
            </a:r>
            <a:endParaRPr lang="en-GB" sz="3600" b="1" dirty="0"/>
          </a:p>
        </p:txBody>
      </p:sp>
    </p:spTree>
    <p:extLst>
      <p:ext uri="{BB962C8B-B14F-4D97-AF65-F5344CB8AC3E}">
        <p14:creationId xmlns:p14="http://schemas.microsoft.com/office/powerpoint/2010/main" val="31100102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solidFill>
                  <a:schemeClr val="tx1"/>
                </a:solidFill>
              </a:rPr>
              <a:t>The ‘I – It’ position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62781" y="2241754"/>
            <a:ext cx="10640962" cy="41074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/>
              <a:t>In </a:t>
            </a:r>
            <a:r>
              <a:rPr lang="en-GB" sz="2800" b="1" dirty="0" smtClean="0"/>
              <a:t>‘I – It’ (experience), </a:t>
            </a:r>
            <a:r>
              <a:rPr lang="en-GB" sz="2800" dirty="0" smtClean="0"/>
              <a:t>one </a:t>
            </a:r>
            <a:r>
              <a:rPr lang="en-GB" sz="2800" dirty="0"/>
              <a:t>collects data, </a:t>
            </a:r>
            <a:r>
              <a:rPr lang="en-GB" sz="2800" dirty="0" smtClean="0"/>
              <a:t>analyses </a:t>
            </a:r>
            <a:r>
              <a:rPr lang="en-GB" sz="2800" dirty="0"/>
              <a:t>it, classifies it, and </a:t>
            </a:r>
            <a:r>
              <a:rPr lang="en-GB" sz="2800" dirty="0" smtClean="0"/>
              <a:t>theorises </a:t>
            </a:r>
            <a:r>
              <a:rPr lang="en-GB" sz="2800" dirty="0"/>
              <a:t>about it. The object of experience (the It) is viewed as a thing to be </a:t>
            </a:r>
            <a:r>
              <a:rPr lang="en-GB" sz="2800" dirty="0" smtClean="0"/>
              <a:t>utilised</a:t>
            </a:r>
            <a:r>
              <a:rPr lang="en-GB" sz="2800" dirty="0"/>
              <a:t>, a thing to be known or put to some purpose. In experience we see our object as a collection of qualities and quantities, as a particular point in space and time. There is a necessary distance between the experiencing I and the experienced It: the one is subject, and the other object. Also, the experiencing I is an objective observer rather than an active participant in this mode of engaging the world.</a:t>
            </a:r>
          </a:p>
        </p:txBody>
      </p:sp>
    </p:spTree>
    <p:extLst>
      <p:ext uri="{BB962C8B-B14F-4D97-AF65-F5344CB8AC3E}">
        <p14:creationId xmlns:p14="http://schemas.microsoft.com/office/powerpoint/2010/main" val="808463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 smtClean="0">
                <a:solidFill>
                  <a:schemeClr val="tx1"/>
                </a:solidFill>
              </a:rPr>
              <a:t>The ‘I – Thou/You’ position</a:t>
            </a:r>
            <a:endParaRPr lang="en-GB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9883162" cy="3880773"/>
          </a:xfrm>
        </p:spPr>
        <p:txBody>
          <a:bodyPr>
            <a:normAutofit/>
          </a:bodyPr>
          <a:lstStyle/>
          <a:p>
            <a:endParaRPr lang="en-GB" dirty="0" smtClean="0"/>
          </a:p>
          <a:p>
            <a:pPr marL="0" indent="0">
              <a:buNone/>
            </a:pPr>
            <a:r>
              <a:rPr lang="en-GB" sz="3200" dirty="0" smtClean="0"/>
              <a:t>In </a:t>
            </a:r>
            <a:r>
              <a:rPr lang="en-GB" sz="3200" dirty="0"/>
              <a:t>this mode, </a:t>
            </a:r>
            <a:r>
              <a:rPr lang="en-GB" sz="3200" b="1" i="1" dirty="0" smtClean="0"/>
              <a:t>we encounter</a:t>
            </a:r>
            <a:r>
              <a:rPr lang="en-GB" sz="3200" b="1" dirty="0" smtClean="0"/>
              <a:t>.</a:t>
            </a:r>
            <a:r>
              <a:rPr lang="en-GB" sz="3200" dirty="0" smtClean="0"/>
              <a:t>  We </a:t>
            </a:r>
            <a:r>
              <a:rPr lang="en-GB" sz="3200" dirty="0"/>
              <a:t>enter into a relationship with the object </a:t>
            </a:r>
            <a:r>
              <a:rPr lang="en-GB" sz="3200" dirty="0" smtClean="0"/>
              <a:t>encountered. We </a:t>
            </a:r>
            <a:r>
              <a:rPr lang="en-GB" sz="3200" dirty="0"/>
              <a:t>participate in something with that </a:t>
            </a:r>
            <a:r>
              <a:rPr lang="en-GB" sz="3200" dirty="0" smtClean="0"/>
              <a:t>object – we humanise and </a:t>
            </a:r>
            <a:r>
              <a:rPr lang="en-GB" sz="3200" dirty="0" err="1" smtClean="0"/>
              <a:t>subjectify</a:t>
            </a:r>
            <a:r>
              <a:rPr lang="en-GB" sz="3200" dirty="0" smtClean="0"/>
              <a:t> the other. Both </a:t>
            </a:r>
            <a:r>
              <a:rPr lang="en-GB" sz="3200" dirty="0"/>
              <a:t>the I and the You are transformed by the relation between them.</a:t>
            </a:r>
          </a:p>
        </p:txBody>
      </p:sp>
    </p:spTree>
    <p:extLst>
      <p:ext uri="{BB962C8B-B14F-4D97-AF65-F5344CB8AC3E}">
        <p14:creationId xmlns:p14="http://schemas.microsoft.com/office/powerpoint/2010/main" val="11877740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 smtClean="0">
                <a:solidFill>
                  <a:schemeClr val="tx1"/>
                </a:solidFill>
              </a:rPr>
              <a:t>Relating</a:t>
            </a:r>
            <a:endParaRPr lang="en-GB" sz="4800" b="1" dirty="0">
              <a:solidFill>
                <a:schemeClr val="tx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4" y="2160589"/>
            <a:ext cx="10315210" cy="3880773"/>
          </a:xfrm>
        </p:spPr>
        <p:txBody>
          <a:bodyPr>
            <a:noAutofit/>
          </a:bodyPr>
          <a:lstStyle/>
          <a:p>
            <a:r>
              <a:rPr lang="en-GB" sz="3200" dirty="0" smtClean="0"/>
              <a:t>Take a moment and think about some of your relationships</a:t>
            </a:r>
          </a:p>
          <a:p>
            <a:r>
              <a:rPr lang="en-GB" sz="3200" dirty="0" smtClean="0"/>
              <a:t>Reflect on how you relate:</a:t>
            </a:r>
          </a:p>
          <a:p>
            <a:pPr marL="137160" indent="0">
              <a:buNone/>
            </a:pPr>
            <a:r>
              <a:rPr lang="en-GB" sz="3200" dirty="0" smtClean="0"/>
              <a:t>	-</a:t>
            </a:r>
            <a:r>
              <a:rPr lang="en-GB" sz="3200" dirty="0"/>
              <a:t>	with someone you’ve just met</a:t>
            </a:r>
            <a:endParaRPr lang="en-GB" sz="3200" dirty="0" smtClean="0"/>
          </a:p>
          <a:p>
            <a:pPr marL="137160" indent="0">
              <a:buNone/>
            </a:pPr>
            <a:r>
              <a:rPr lang="en-GB" sz="3200" dirty="0"/>
              <a:t>	</a:t>
            </a:r>
            <a:r>
              <a:rPr lang="en-GB" sz="3200" dirty="0" smtClean="0"/>
              <a:t>- 	with someone you know well</a:t>
            </a:r>
          </a:p>
          <a:p>
            <a:r>
              <a:rPr lang="en-GB" sz="3200" dirty="0" smtClean="0"/>
              <a:t>What are the implications of objectification?</a:t>
            </a:r>
          </a:p>
          <a:p>
            <a:r>
              <a:rPr lang="en-GB" sz="3200" dirty="0" smtClean="0"/>
              <a:t>What are the implications of </a:t>
            </a:r>
            <a:r>
              <a:rPr lang="en-GB" sz="3200" dirty="0" err="1" smtClean="0"/>
              <a:t>subjectification</a:t>
            </a:r>
            <a:r>
              <a:rPr lang="en-GB" sz="3200" dirty="0" smtClean="0"/>
              <a:t>?</a:t>
            </a: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0155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Mick cooper Training and Consultancy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>
                <a:hlinkClick r:id="rId2"/>
              </a:rPr>
              <a:t>https://mick-cooper.squarespace.com/relational-depth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42619737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074" name="Picture 2" descr="Kermit, Cup, Drink Coffee, Break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658" y="494071"/>
            <a:ext cx="9903542" cy="5781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37983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 Reflective Exercise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24127" y="2330245"/>
            <a:ext cx="9439853" cy="39820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475278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Wednesday (Asynchronous Learning)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800" dirty="0" smtClean="0"/>
              <a:t>Pluralistic Framework </a:t>
            </a:r>
            <a:endParaRPr lang="en-GB" sz="4800" dirty="0"/>
          </a:p>
          <a:p>
            <a:r>
              <a:rPr lang="en-GB" sz="4800" dirty="0" smtClean="0"/>
              <a:t>(</a:t>
            </a:r>
            <a:r>
              <a:rPr lang="en-GB" sz="3600" dirty="0" smtClean="0"/>
              <a:t>Please Review Weekly Planner on Moodle)  </a:t>
            </a:r>
            <a:endParaRPr lang="en-GB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44050" y="1847973"/>
            <a:ext cx="24003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437501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ntegral">
  <a:themeElements>
    <a:clrScheme name="Integral">
      <a:dk1>
        <a:srgbClr val="2E2B21"/>
      </a:dk1>
      <a:lt1>
        <a:srgbClr val="FFFFFF"/>
      </a:lt1>
      <a:dk2>
        <a:srgbClr val="605B4F"/>
      </a:dk2>
      <a:lt2>
        <a:srgbClr val="D8D6BE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Integral">
      <a:majorFont>
        <a:latin typeface="Tw Cen MT Condensed" panose="020B06060201040202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Grek" typeface="Calibri"/>
        <a:font script="Cyrl" typeface="Calibri"/>
        <a:font script="Jpan" typeface="メイリオ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gral" id="{3577F8C9-A904-41D8-97D2-FD898F53F20E}" vid="{4825F1AF-8DBC-4E3D-9F3D-688338DA83F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6443</TotalTime>
  <Words>385</Words>
  <Application>Microsoft Office PowerPoint</Application>
  <PresentationFormat>Widescreen</PresentationFormat>
  <Paragraphs>47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2" baseType="lpstr">
      <vt:lpstr>Calibri</vt:lpstr>
      <vt:lpstr>Tw Cen MT</vt:lpstr>
      <vt:lpstr>Tw Cen MT Condensed</vt:lpstr>
      <vt:lpstr>Courier New</vt:lpstr>
      <vt:lpstr>Wingdings 3</vt:lpstr>
      <vt:lpstr>Arial</vt:lpstr>
      <vt:lpstr>Integral</vt:lpstr>
      <vt:lpstr>ECHC6004 Practicum 3   </vt:lpstr>
      <vt:lpstr>Courage to Practice</vt:lpstr>
      <vt:lpstr>Aims  </vt:lpstr>
      <vt:lpstr>REVIEW of Relational Depth </vt:lpstr>
      <vt:lpstr>Theory, thoughts, and reflection &amp; Experiences</vt:lpstr>
      <vt:lpstr>PowerPoint Presentation</vt:lpstr>
      <vt:lpstr>PowerPoint Presentation</vt:lpstr>
      <vt:lpstr>Moving from the object to the subject</vt:lpstr>
      <vt:lpstr>The ‘I – It’ position</vt:lpstr>
      <vt:lpstr>The ‘I – Thou/You’ position</vt:lpstr>
      <vt:lpstr>Relating</vt:lpstr>
      <vt:lpstr>Mick cooper Training and Consultancy </vt:lpstr>
      <vt:lpstr>PowerPoint Presentation</vt:lpstr>
      <vt:lpstr>Journal Reflective Exercise</vt:lpstr>
      <vt:lpstr>Wednesday (Asynchronous Learning)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Relationships</dc:title>
  <dc:creator>Andrea Williams</dc:creator>
  <cp:lastModifiedBy>Ruth Groff</cp:lastModifiedBy>
  <cp:revision>119</cp:revision>
  <dcterms:created xsi:type="dcterms:W3CDTF">2018-10-15T20:48:49Z</dcterms:created>
  <dcterms:modified xsi:type="dcterms:W3CDTF">2020-10-03T17:09:56Z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  <property fmtid="{D5CDD505-2E9C-101B-9397-08002B2CF9AE}" pid="3" name="Order">
    <vt:r8>74064600</vt:r8>
  </property>
  <property fmtid="{D5CDD505-2E9C-101B-9397-08002B2CF9AE}" pid="4" name="HiddenCategoryTags">
    <vt:lpwstr/>
  </property>
  <property fmtid="{D5CDD505-2E9C-101B-9397-08002B2CF9AE}" pid="5" name="InternalTags">
    <vt:lpwstr/>
  </property>
  <property fmtid="{D5CDD505-2E9C-101B-9397-08002B2CF9AE}" pid="6" name="FeatureTags">
    <vt:lpwstr/>
  </property>
  <property fmtid="{D5CDD505-2E9C-101B-9397-08002B2CF9AE}" pid="7" name="LocalizationTags">
    <vt:lpwstr/>
  </property>
  <property fmtid="{D5CDD505-2E9C-101B-9397-08002B2CF9AE}" pid="8" name="CategoryTags">
    <vt:lpwstr/>
  </property>
  <property fmtid="{D5CDD505-2E9C-101B-9397-08002B2CF9AE}" pid="9" name="Applications">
    <vt:lpwstr/>
  </property>
  <property fmtid="{D5CDD505-2E9C-101B-9397-08002B2CF9AE}" pid="10" name="CampaignTags">
    <vt:lpwstr/>
  </property>
  <property fmtid="{D5CDD505-2E9C-101B-9397-08002B2CF9AE}" pid="11" name="ScenarioTags">
    <vt:lpwstr/>
  </property>
</Properties>
</file>