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1"/>
  </p:notesMasterIdLst>
  <p:sldIdLst>
    <p:sldId id="256" r:id="rId2"/>
    <p:sldId id="485" r:id="rId3"/>
    <p:sldId id="511" r:id="rId4"/>
    <p:sldId id="515" r:id="rId5"/>
    <p:sldId id="520" r:id="rId6"/>
    <p:sldId id="521" r:id="rId7"/>
    <p:sldId id="522" r:id="rId8"/>
    <p:sldId id="523" r:id="rId9"/>
    <p:sldId id="524" r:id="rId10"/>
    <p:sldId id="525" r:id="rId11"/>
    <p:sldId id="526" r:id="rId12"/>
    <p:sldId id="527" r:id="rId13"/>
    <p:sldId id="519" r:id="rId14"/>
    <p:sldId id="529" r:id="rId15"/>
    <p:sldId id="528" r:id="rId16"/>
    <p:sldId id="516" r:id="rId17"/>
    <p:sldId id="517" r:id="rId18"/>
    <p:sldId id="530" r:id="rId19"/>
    <p:sldId id="442" r:id="rId20"/>
    <p:sldId id="368" r:id="rId21"/>
    <p:sldId id="531" r:id="rId22"/>
    <p:sldId id="512" r:id="rId23"/>
    <p:sldId id="514" r:id="rId24"/>
    <p:sldId id="471" r:id="rId25"/>
    <p:sldId id="509" r:id="rId26"/>
    <p:sldId id="480" r:id="rId27"/>
    <p:sldId id="478" r:id="rId28"/>
    <p:sldId id="513" r:id="rId29"/>
    <p:sldId id="299" r:id="rId30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485"/>
            <p14:sldId id="511"/>
            <p14:sldId id="515"/>
            <p14:sldId id="520"/>
            <p14:sldId id="521"/>
            <p14:sldId id="522"/>
            <p14:sldId id="523"/>
            <p14:sldId id="524"/>
            <p14:sldId id="525"/>
            <p14:sldId id="526"/>
            <p14:sldId id="527"/>
            <p14:sldId id="519"/>
            <p14:sldId id="529"/>
            <p14:sldId id="528"/>
            <p14:sldId id="516"/>
            <p14:sldId id="517"/>
            <p14:sldId id="530"/>
            <p14:sldId id="442"/>
            <p14:sldId id="368"/>
            <p14:sldId id="531"/>
            <p14:sldId id="512"/>
            <p14:sldId id="514"/>
            <p14:sldId id="471"/>
            <p14:sldId id="509"/>
            <p14:sldId id="480"/>
            <p14:sldId id="478"/>
            <p14:sldId id="513"/>
          </p14:sldIdLst>
        </p14:section>
        <p14:section name="Untitled Section" id="{21855404-2395-4983-A9E2-33AAC8683C98}">
          <p14:sldIdLst>
            <p14:sldId id="299"/>
          </p14:sldIdLst>
        </p14:section>
        <p14:section name="Untitled Section" id="{FBA9ED2F-54F1-4A74-B6C4-CF000303B1B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146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C6A014-42CD-4DF9-A90F-72213387B199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A183EBE-E327-41F7-A8AC-445659214299}">
      <dgm:prSet phldrT="[Text]" custT="1"/>
      <dgm:spPr/>
      <dgm:t>
        <a:bodyPr/>
        <a:lstStyle/>
        <a:p>
          <a:pPr algn="l"/>
          <a:r>
            <a:rPr lang="en-GB" sz="2400" b="1" dirty="0"/>
            <a:t>Identify: </a:t>
          </a:r>
        </a:p>
        <a:p>
          <a:pPr algn="ctr"/>
          <a:r>
            <a:rPr lang="en-GB" sz="2400" dirty="0"/>
            <a:t>(Who they are)</a:t>
          </a:r>
        </a:p>
        <a:p>
          <a:pPr algn="ctr"/>
          <a:r>
            <a:rPr lang="en-GB" sz="2400" dirty="0"/>
            <a:t>Stakeholder mapping  </a:t>
          </a:r>
        </a:p>
      </dgm:t>
    </dgm:pt>
    <dgm:pt modelId="{3239932B-7C1B-44EE-9A2C-4989A2FD7FD1}" type="parTrans" cxnId="{6451297E-5A7A-45D5-899D-4A28D33B0D72}">
      <dgm:prSet/>
      <dgm:spPr/>
      <dgm:t>
        <a:bodyPr/>
        <a:lstStyle/>
        <a:p>
          <a:endParaRPr lang="en-GB"/>
        </a:p>
      </dgm:t>
    </dgm:pt>
    <dgm:pt modelId="{F098428F-8175-4AE5-9ADC-73098DCF388D}" type="sibTrans" cxnId="{6451297E-5A7A-45D5-899D-4A28D33B0D72}">
      <dgm:prSet/>
      <dgm:spPr/>
      <dgm:t>
        <a:bodyPr/>
        <a:lstStyle/>
        <a:p>
          <a:endParaRPr lang="en-GB"/>
        </a:p>
      </dgm:t>
    </dgm:pt>
    <dgm:pt modelId="{0E1EB306-C989-4E77-B18B-3CAE294F6091}">
      <dgm:prSet phldrT="[Text]" custT="1"/>
      <dgm:spPr/>
      <dgm:t>
        <a:bodyPr/>
        <a:lstStyle/>
        <a:p>
          <a:pPr algn="l"/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Categorise &amp; prioritise: </a:t>
          </a: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(different groupings in terms of interest, influence, participation)</a:t>
          </a:r>
        </a:p>
      </dgm:t>
    </dgm:pt>
    <dgm:pt modelId="{68C0E225-DFF2-4B93-8DD1-408C80566DFC}" type="parTrans" cxnId="{592C8444-88C5-4FAD-926E-668A56D12369}">
      <dgm:prSet/>
      <dgm:spPr/>
      <dgm:t>
        <a:bodyPr/>
        <a:lstStyle/>
        <a:p>
          <a:endParaRPr lang="en-GB"/>
        </a:p>
      </dgm:t>
    </dgm:pt>
    <dgm:pt modelId="{DEE0CB97-AC11-4733-B279-A9BA1AA5F837}" type="sibTrans" cxnId="{592C8444-88C5-4FAD-926E-668A56D12369}">
      <dgm:prSet/>
      <dgm:spPr/>
      <dgm:t>
        <a:bodyPr/>
        <a:lstStyle/>
        <a:p>
          <a:endParaRPr lang="en-GB"/>
        </a:p>
      </dgm:t>
    </dgm:pt>
    <dgm:pt modelId="{D5FA680F-D416-4AD3-A619-EBCC3AF94F5E}">
      <dgm:prSet phldrT="[Text]" custT="1"/>
      <dgm:spPr/>
      <dgm:t>
        <a:bodyPr/>
        <a:lstStyle/>
        <a:p>
          <a:pPr algn="l"/>
          <a:r>
            <a:rPr lang="en-GB" sz="2400" b="1" dirty="0">
              <a:latin typeface="Arial" panose="020B0604020202020204" pitchFamily="34" charset="0"/>
              <a:cs typeface="Arial" panose="020B0604020202020204" pitchFamily="34" charset="0"/>
            </a:rPr>
            <a:t>Manage:</a:t>
          </a: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algn="l"/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Develop communication plan</a:t>
          </a:r>
        </a:p>
      </dgm:t>
    </dgm:pt>
    <dgm:pt modelId="{849AEB54-A42D-45F3-AD61-5E37E39A08CC}" type="parTrans" cxnId="{B0FD38D0-2ADA-487C-AE86-A926EA1F7B60}">
      <dgm:prSet/>
      <dgm:spPr/>
      <dgm:t>
        <a:bodyPr/>
        <a:lstStyle/>
        <a:p>
          <a:endParaRPr lang="en-GB"/>
        </a:p>
      </dgm:t>
    </dgm:pt>
    <dgm:pt modelId="{350419EC-4EC5-4F5A-96EB-4E94E0139D7F}" type="sibTrans" cxnId="{B0FD38D0-2ADA-487C-AE86-A926EA1F7B60}">
      <dgm:prSet/>
      <dgm:spPr/>
      <dgm:t>
        <a:bodyPr/>
        <a:lstStyle/>
        <a:p>
          <a:endParaRPr lang="en-GB"/>
        </a:p>
      </dgm:t>
    </dgm:pt>
    <dgm:pt modelId="{82B6618C-B0F0-44E7-A2B9-2C4A5C7A8772}">
      <dgm:prSet phldrT="[Text]" custT="1"/>
      <dgm:spPr/>
      <dgm:t>
        <a:bodyPr/>
        <a:lstStyle/>
        <a:p>
          <a:pPr algn="ctr">
            <a:buNone/>
          </a:pPr>
          <a:r>
            <a:rPr lang="en-GB" sz="2400" b="1" dirty="0"/>
            <a:t>Understand:</a:t>
          </a:r>
        </a:p>
        <a:p>
          <a:pPr algn="l">
            <a:buFont typeface="Arial" panose="020B0604020202020204" pitchFamily="34" charset="0"/>
            <a:buChar char="•"/>
          </a:pPr>
          <a:r>
            <a:rPr lang="en-GB" sz="2400" dirty="0"/>
            <a:t>- Their views about the project (positive or negative)</a:t>
          </a:r>
        </a:p>
        <a:p>
          <a:pPr algn="l">
            <a:buFont typeface="Wingdings" panose="05000000000000000000" pitchFamily="2" charset="2"/>
            <a:buChar char="§"/>
          </a:pPr>
          <a:r>
            <a:rPr lang="en-GB" sz="2400" dirty="0"/>
            <a:t>- What motivates them</a:t>
          </a:r>
        </a:p>
        <a:p>
          <a:pPr algn="l">
            <a:buFont typeface="Wingdings" panose="05000000000000000000" pitchFamily="2" charset="2"/>
            <a:buChar char="§"/>
          </a:pPr>
          <a:r>
            <a:rPr lang="en-GB" sz="2400" dirty="0"/>
            <a:t>- Are project aims align with them</a:t>
          </a:r>
        </a:p>
      </dgm:t>
    </dgm:pt>
    <dgm:pt modelId="{A302423C-86D8-4B1A-8D8B-4C074B398B14}" type="parTrans" cxnId="{E3EE3F5F-38B4-49CA-8EB5-67880DF3609C}">
      <dgm:prSet/>
      <dgm:spPr/>
      <dgm:t>
        <a:bodyPr/>
        <a:lstStyle/>
        <a:p>
          <a:endParaRPr lang="en-GB"/>
        </a:p>
      </dgm:t>
    </dgm:pt>
    <dgm:pt modelId="{D9CA9039-B3DD-46A8-93FC-459BCA275636}" type="sibTrans" cxnId="{E3EE3F5F-38B4-49CA-8EB5-67880DF3609C}">
      <dgm:prSet/>
      <dgm:spPr/>
      <dgm:t>
        <a:bodyPr/>
        <a:lstStyle/>
        <a:p>
          <a:endParaRPr lang="en-GB"/>
        </a:p>
      </dgm:t>
    </dgm:pt>
    <dgm:pt modelId="{6C45031E-7237-4969-9671-ABA81451DDD7}" type="pres">
      <dgm:prSet presAssocID="{77C6A014-42CD-4DF9-A90F-72213387B199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363EAC08-7F5A-4DBC-B124-82BF050BEE00}" type="pres">
      <dgm:prSet presAssocID="{CA183EBE-E327-41F7-A8AC-445659214299}" presName="root1" presStyleCnt="0"/>
      <dgm:spPr/>
    </dgm:pt>
    <dgm:pt modelId="{50948518-9428-482C-AC2C-09E70DA45B61}" type="pres">
      <dgm:prSet presAssocID="{CA183EBE-E327-41F7-A8AC-445659214299}" presName="LevelOneTextNode" presStyleLbl="node0" presStyleIdx="0" presStyleCnt="1" custScaleY="148531">
        <dgm:presLayoutVars>
          <dgm:chPref val="3"/>
        </dgm:presLayoutVars>
      </dgm:prSet>
      <dgm:spPr/>
    </dgm:pt>
    <dgm:pt modelId="{CDF8020C-ACF5-4175-922C-362F975CA491}" type="pres">
      <dgm:prSet presAssocID="{CA183EBE-E327-41F7-A8AC-445659214299}" presName="level2hierChild" presStyleCnt="0"/>
      <dgm:spPr/>
    </dgm:pt>
    <dgm:pt modelId="{6C67E42A-2723-43AB-B139-A0BD6348DED8}" type="pres">
      <dgm:prSet presAssocID="{68C0E225-DFF2-4B93-8DD1-408C80566DFC}" presName="conn2-1" presStyleLbl="parChTrans1D2" presStyleIdx="0" presStyleCnt="2"/>
      <dgm:spPr/>
    </dgm:pt>
    <dgm:pt modelId="{24DED6F6-0428-440D-82E0-280C59BEDB15}" type="pres">
      <dgm:prSet presAssocID="{68C0E225-DFF2-4B93-8DD1-408C80566DFC}" presName="connTx" presStyleLbl="parChTrans1D2" presStyleIdx="0" presStyleCnt="2"/>
      <dgm:spPr/>
    </dgm:pt>
    <dgm:pt modelId="{CDABE7D8-9438-47E6-82CB-E466456CC77B}" type="pres">
      <dgm:prSet presAssocID="{0E1EB306-C989-4E77-B18B-3CAE294F6091}" presName="root2" presStyleCnt="0"/>
      <dgm:spPr/>
    </dgm:pt>
    <dgm:pt modelId="{328AD56F-2D53-44E2-80CA-EE80E116CA88}" type="pres">
      <dgm:prSet presAssocID="{0E1EB306-C989-4E77-B18B-3CAE294F6091}" presName="LevelTwoTextNode" presStyleLbl="node2" presStyleIdx="0" presStyleCnt="2" custScaleX="178474" custScaleY="288502" custLinFactNeighborX="3045" custLinFactNeighborY="-36905">
        <dgm:presLayoutVars>
          <dgm:chPref val="3"/>
        </dgm:presLayoutVars>
      </dgm:prSet>
      <dgm:spPr/>
    </dgm:pt>
    <dgm:pt modelId="{E275D35F-CE7D-4D0C-B2C1-E7A7709473DC}" type="pres">
      <dgm:prSet presAssocID="{0E1EB306-C989-4E77-B18B-3CAE294F6091}" presName="level3hierChild" presStyleCnt="0"/>
      <dgm:spPr/>
    </dgm:pt>
    <dgm:pt modelId="{1E98C966-D2B6-4A90-9DE9-AA9CCDED47DF}" type="pres">
      <dgm:prSet presAssocID="{849AEB54-A42D-45F3-AD61-5E37E39A08CC}" presName="conn2-1" presStyleLbl="parChTrans1D3" presStyleIdx="0" presStyleCnt="1"/>
      <dgm:spPr/>
    </dgm:pt>
    <dgm:pt modelId="{5C915FCB-D9A8-4007-8BD8-91CBAFBB93DB}" type="pres">
      <dgm:prSet presAssocID="{849AEB54-A42D-45F3-AD61-5E37E39A08CC}" presName="connTx" presStyleLbl="parChTrans1D3" presStyleIdx="0" presStyleCnt="1"/>
      <dgm:spPr/>
    </dgm:pt>
    <dgm:pt modelId="{75EFBD4E-9687-4A3B-828B-2B02CEBE55DC}" type="pres">
      <dgm:prSet presAssocID="{D5FA680F-D416-4AD3-A619-EBCC3AF94F5E}" presName="root2" presStyleCnt="0"/>
      <dgm:spPr/>
    </dgm:pt>
    <dgm:pt modelId="{6B895E43-9248-4250-8552-7231B718F55C}" type="pres">
      <dgm:prSet presAssocID="{D5FA680F-D416-4AD3-A619-EBCC3AF94F5E}" presName="LevelTwoTextNode" presStyleLbl="node3" presStyleIdx="0" presStyleCnt="1" custScaleX="132481" custScaleY="185476" custLinFactY="19727" custLinFactNeighborX="26527" custLinFactNeighborY="100000">
        <dgm:presLayoutVars>
          <dgm:chPref val="3"/>
        </dgm:presLayoutVars>
      </dgm:prSet>
      <dgm:spPr/>
    </dgm:pt>
    <dgm:pt modelId="{431DC5AF-7D42-4293-88A6-8EA9885964C7}" type="pres">
      <dgm:prSet presAssocID="{D5FA680F-D416-4AD3-A619-EBCC3AF94F5E}" presName="level3hierChild" presStyleCnt="0"/>
      <dgm:spPr/>
    </dgm:pt>
    <dgm:pt modelId="{484311A0-C58B-4C06-B0B6-CFC07C0CB019}" type="pres">
      <dgm:prSet presAssocID="{A302423C-86D8-4B1A-8D8B-4C074B398B14}" presName="conn2-1" presStyleLbl="parChTrans1D2" presStyleIdx="1" presStyleCnt="2"/>
      <dgm:spPr/>
    </dgm:pt>
    <dgm:pt modelId="{456A681D-E48D-4002-B652-C824D88B8D84}" type="pres">
      <dgm:prSet presAssocID="{A302423C-86D8-4B1A-8D8B-4C074B398B14}" presName="connTx" presStyleLbl="parChTrans1D2" presStyleIdx="1" presStyleCnt="2"/>
      <dgm:spPr/>
    </dgm:pt>
    <dgm:pt modelId="{7FB36AE9-75DD-4525-98BD-0D00BCB334EA}" type="pres">
      <dgm:prSet presAssocID="{82B6618C-B0F0-44E7-A2B9-2C4A5C7A8772}" presName="root2" presStyleCnt="0"/>
      <dgm:spPr/>
    </dgm:pt>
    <dgm:pt modelId="{698C297D-B3B4-4466-8C6F-9B3DA0824AB8}" type="pres">
      <dgm:prSet presAssocID="{82B6618C-B0F0-44E7-A2B9-2C4A5C7A8772}" presName="LevelTwoTextNode" presStyleLbl="node2" presStyleIdx="1" presStyleCnt="2" custScaleX="180436" custScaleY="209838" custLinFactNeighborX="-1092" custLinFactNeighborY="-30798">
        <dgm:presLayoutVars>
          <dgm:chPref val="3"/>
        </dgm:presLayoutVars>
      </dgm:prSet>
      <dgm:spPr/>
    </dgm:pt>
    <dgm:pt modelId="{ECD43863-C72C-4D22-901E-F4905FC74AEF}" type="pres">
      <dgm:prSet presAssocID="{82B6618C-B0F0-44E7-A2B9-2C4A5C7A8772}" presName="level3hierChild" presStyleCnt="0"/>
      <dgm:spPr/>
    </dgm:pt>
  </dgm:ptLst>
  <dgm:cxnLst>
    <dgm:cxn modelId="{5D55260B-6C3C-49AC-95FC-C016E30A6FEC}" type="presOf" srcId="{849AEB54-A42D-45F3-AD61-5E37E39A08CC}" destId="{5C915FCB-D9A8-4007-8BD8-91CBAFBB93DB}" srcOrd="1" destOrd="0" presId="urn:microsoft.com/office/officeart/2005/8/layout/hierarchy2"/>
    <dgm:cxn modelId="{D52A6810-512E-45B2-968A-40B944C1150A}" type="presOf" srcId="{77C6A014-42CD-4DF9-A90F-72213387B199}" destId="{6C45031E-7237-4969-9671-ABA81451DDD7}" srcOrd="0" destOrd="0" presId="urn:microsoft.com/office/officeart/2005/8/layout/hierarchy2"/>
    <dgm:cxn modelId="{2D355C15-FA4F-4CD0-8E9F-55157D006CB4}" type="presOf" srcId="{CA183EBE-E327-41F7-A8AC-445659214299}" destId="{50948518-9428-482C-AC2C-09E70DA45B61}" srcOrd="0" destOrd="0" presId="urn:microsoft.com/office/officeart/2005/8/layout/hierarchy2"/>
    <dgm:cxn modelId="{F261825B-92EA-48EA-A5A9-45A782B58073}" type="presOf" srcId="{68C0E225-DFF2-4B93-8DD1-408C80566DFC}" destId="{6C67E42A-2723-43AB-B139-A0BD6348DED8}" srcOrd="0" destOrd="0" presId="urn:microsoft.com/office/officeart/2005/8/layout/hierarchy2"/>
    <dgm:cxn modelId="{E3EE3F5F-38B4-49CA-8EB5-67880DF3609C}" srcId="{CA183EBE-E327-41F7-A8AC-445659214299}" destId="{82B6618C-B0F0-44E7-A2B9-2C4A5C7A8772}" srcOrd="1" destOrd="0" parTransId="{A302423C-86D8-4B1A-8D8B-4C074B398B14}" sibTransId="{D9CA9039-B3DD-46A8-93FC-459BCA275636}"/>
    <dgm:cxn modelId="{592C8444-88C5-4FAD-926E-668A56D12369}" srcId="{CA183EBE-E327-41F7-A8AC-445659214299}" destId="{0E1EB306-C989-4E77-B18B-3CAE294F6091}" srcOrd="0" destOrd="0" parTransId="{68C0E225-DFF2-4B93-8DD1-408C80566DFC}" sibTransId="{DEE0CB97-AC11-4733-B279-A9BA1AA5F837}"/>
    <dgm:cxn modelId="{96E4514F-B7A1-4B22-8BC3-D577782A1D4B}" type="presOf" srcId="{0E1EB306-C989-4E77-B18B-3CAE294F6091}" destId="{328AD56F-2D53-44E2-80CA-EE80E116CA88}" srcOrd="0" destOrd="0" presId="urn:microsoft.com/office/officeart/2005/8/layout/hierarchy2"/>
    <dgm:cxn modelId="{B8F48C71-7C0F-4A91-8D17-63FD777E9356}" type="presOf" srcId="{68C0E225-DFF2-4B93-8DD1-408C80566DFC}" destId="{24DED6F6-0428-440D-82E0-280C59BEDB15}" srcOrd="1" destOrd="0" presId="urn:microsoft.com/office/officeart/2005/8/layout/hierarchy2"/>
    <dgm:cxn modelId="{B5D8215A-A9A4-4B72-8D72-756F2AE60C6F}" type="presOf" srcId="{D5FA680F-D416-4AD3-A619-EBCC3AF94F5E}" destId="{6B895E43-9248-4250-8552-7231B718F55C}" srcOrd="0" destOrd="0" presId="urn:microsoft.com/office/officeart/2005/8/layout/hierarchy2"/>
    <dgm:cxn modelId="{6451297E-5A7A-45D5-899D-4A28D33B0D72}" srcId="{77C6A014-42CD-4DF9-A90F-72213387B199}" destId="{CA183EBE-E327-41F7-A8AC-445659214299}" srcOrd="0" destOrd="0" parTransId="{3239932B-7C1B-44EE-9A2C-4989A2FD7FD1}" sibTransId="{F098428F-8175-4AE5-9ADC-73098DCF388D}"/>
    <dgm:cxn modelId="{8556C391-0DDE-4815-BF08-13587CF80C82}" type="presOf" srcId="{A302423C-86D8-4B1A-8D8B-4C074B398B14}" destId="{456A681D-E48D-4002-B652-C824D88B8D84}" srcOrd="1" destOrd="0" presId="urn:microsoft.com/office/officeart/2005/8/layout/hierarchy2"/>
    <dgm:cxn modelId="{DBAB369D-0894-4123-BD3D-75191FCF62B3}" type="presOf" srcId="{82B6618C-B0F0-44E7-A2B9-2C4A5C7A8772}" destId="{698C297D-B3B4-4466-8C6F-9B3DA0824AB8}" srcOrd="0" destOrd="0" presId="urn:microsoft.com/office/officeart/2005/8/layout/hierarchy2"/>
    <dgm:cxn modelId="{BE7654B6-5F7F-4FE1-AE1C-E8F52795128D}" type="presOf" srcId="{A302423C-86D8-4B1A-8D8B-4C074B398B14}" destId="{484311A0-C58B-4C06-B0B6-CFC07C0CB019}" srcOrd="0" destOrd="0" presId="urn:microsoft.com/office/officeart/2005/8/layout/hierarchy2"/>
    <dgm:cxn modelId="{7FF60BC0-27A6-405D-8768-2CB678F0BA84}" type="presOf" srcId="{849AEB54-A42D-45F3-AD61-5E37E39A08CC}" destId="{1E98C966-D2B6-4A90-9DE9-AA9CCDED47DF}" srcOrd="0" destOrd="0" presId="urn:microsoft.com/office/officeart/2005/8/layout/hierarchy2"/>
    <dgm:cxn modelId="{B0FD38D0-2ADA-487C-AE86-A926EA1F7B60}" srcId="{0E1EB306-C989-4E77-B18B-3CAE294F6091}" destId="{D5FA680F-D416-4AD3-A619-EBCC3AF94F5E}" srcOrd="0" destOrd="0" parTransId="{849AEB54-A42D-45F3-AD61-5E37E39A08CC}" sibTransId="{350419EC-4EC5-4F5A-96EB-4E94E0139D7F}"/>
    <dgm:cxn modelId="{4D65F936-6F75-4DCE-8B2A-5FCDC8936B1B}" type="presParOf" srcId="{6C45031E-7237-4969-9671-ABA81451DDD7}" destId="{363EAC08-7F5A-4DBC-B124-82BF050BEE00}" srcOrd="0" destOrd="0" presId="urn:microsoft.com/office/officeart/2005/8/layout/hierarchy2"/>
    <dgm:cxn modelId="{4BF47E0C-E5D8-473A-A718-BAD67904D9CD}" type="presParOf" srcId="{363EAC08-7F5A-4DBC-B124-82BF050BEE00}" destId="{50948518-9428-482C-AC2C-09E70DA45B61}" srcOrd="0" destOrd="0" presId="urn:microsoft.com/office/officeart/2005/8/layout/hierarchy2"/>
    <dgm:cxn modelId="{8A93CA60-E6C2-4F45-8D44-9568948ADE75}" type="presParOf" srcId="{363EAC08-7F5A-4DBC-B124-82BF050BEE00}" destId="{CDF8020C-ACF5-4175-922C-362F975CA491}" srcOrd="1" destOrd="0" presId="urn:microsoft.com/office/officeart/2005/8/layout/hierarchy2"/>
    <dgm:cxn modelId="{4F2704BF-E0A7-4AB1-8185-E8CDF8C0BADA}" type="presParOf" srcId="{CDF8020C-ACF5-4175-922C-362F975CA491}" destId="{6C67E42A-2723-43AB-B139-A0BD6348DED8}" srcOrd="0" destOrd="0" presId="urn:microsoft.com/office/officeart/2005/8/layout/hierarchy2"/>
    <dgm:cxn modelId="{870CB14B-7C4D-46D7-9BE5-E75081BADCF8}" type="presParOf" srcId="{6C67E42A-2723-43AB-B139-A0BD6348DED8}" destId="{24DED6F6-0428-440D-82E0-280C59BEDB15}" srcOrd="0" destOrd="0" presId="urn:microsoft.com/office/officeart/2005/8/layout/hierarchy2"/>
    <dgm:cxn modelId="{42FB4B92-5185-4E63-9E68-E456EB9F1C27}" type="presParOf" srcId="{CDF8020C-ACF5-4175-922C-362F975CA491}" destId="{CDABE7D8-9438-47E6-82CB-E466456CC77B}" srcOrd="1" destOrd="0" presId="urn:microsoft.com/office/officeart/2005/8/layout/hierarchy2"/>
    <dgm:cxn modelId="{0999003A-047A-4EFB-9A14-ADAC0A4C978E}" type="presParOf" srcId="{CDABE7D8-9438-47E6-82CB-E466456CC77B}" destId="{328AD56F-2D53-44E2-80CA-EE80E116CA88}" srcOrd="0" destOrd="0" presId="urn:microsoft.com/office/officeart/2005/8/layout/hierarchy2"/>
    <dgm:cxn modelId="{0D8CE779-AD9E-4672-A0B4-1AD7DB69B95A}" type="presParOf" srcId="{CDABE7D8-9438-47E6-82CB-E466456CC77B}" destId="{E275D35F-CE7D-4D0C-B2C1-E7A7709473DC}" srcOrd="1" destOrd="0" presId="urn:microsoft.com/office/officeart/2005/8/layout/hierarchy2"/>
    <dgm:cxn modelId="{963DD7FD-37A9-4134-9106-43255F369111}" type="presParOf" srcId="{E275D35F-CE7D-4D0C-B2C1-E7A7709473DC}" destId="{1E98C966-D2B6-4A90-9DE9-AA9CCDED47DF}" srcOrd="0" destOrd="0" presId="urn:microsoft.com/office/officeart/2005/8/layout/hierarchy2"/>
    <dgm:cxn modelId="{21D9DE98-4F1C-4849-B5E6-9E278C0D4C02}" type="presParOf" srcId="{1E98C966-D2B6-4A90-9DE9-AA9CCDED47DF}" destId="{5C915FCB-D9A8-4007-8BD8-91CBAFBB93DB}" srcOrd="0" destOrd="0" presId="urn:microsoft.com/office/officeart/2005/8/layout/hierarchy2"/>
    <dgm:cxn modelId="{7F331E45-B7EE-4D29-9C5B-68D115F99CB4}" type="presParOf" srcId="{E275D35F-CE7D-4D0C-B2C1-E7A7709473DC}" destId="{75EFBD4E-9687-4A3B-828B-2B02CEBE55DC}" srcOrd="1" destOrd="0" presId="urn:microsoft.com/office/officeart/2005/8/layout/hierarchy2"/>
    <dgm:cxn modelId="{DF174007-8DE7-4206-8061-44D38332E6C5}" type="presParOf" srcId="{75EFBD4E-9687-4A3B-828B-2B02CEBE55DC}" destId="{6B895E43-9248-4250-8552-7231B718F55C}" srcOrd="0" destOrd="0" presId="urn:microsoft.com/office/officeart/2005/8/layout/hierarchy2"/>
    <dgm:cxn modelId="{2A157D5A-BDB0-4054-8C85-FA66AA829758}" type="presParOf" srcId="{75EFBD4E-9687-4A3B-828B-2B02CEBE55DC}" destId="{431DC5AF-7D42-4293-88A6-8EA9885964C7}" srcOrd="1" destOrd="0" presId="urn:microsoft.com/office/officeart/2005/8/layout/hierarchy2"/>
    <dgm:cxn modelId="{6B4893C9-2FC7-4DC6-B019-53E5CC210EA2}" type="presParOf" srcId="{CDF8020C-ACF5-4175-922C-362F975CA491}" destId="{484311A0-C58B-4C06-B0B6-CFC07C0CB019}" srcOrd="2" destOrd="0" presId="urn:microsoft.com/office/officeart/2005/8/layout/hierarchy2"/>
    <dgm:cxn modelId="{11E1BA75-C4D4-4ECF-BF8B-B49EB6E8EAA4}" type="presParOf" srcId="{484311A0-C58B-4C06-B0B6-CFC07C0CB019}" destId="{456A681D-E48D-4002-B652-C824D88B8D84}" srcOrd="0" destOrd="0" presId="urn:microsoft.com/office/officeart/2005/8/layout/hierarchy2"/>
    <dgm:cxn modelId="{94917445-315B-4823-B855-931205DADEED}" type="presParOf" srcId="{CDF8020C-ACF5-4175-922C-362F975CA491}" destId="{7FB36AE9-75DD-4525-98BD-0D00BCB334EA}" srcOrd="3" destOrd="0" presId="urn:microsoft.com/office/officeart/2005/8/layout/hierarchy2"/>
    <dgm:cxn modelId="{937A6AA2-69EC-4962-8C69-4CC7FB18A103}" type="presParOf" srcId="{7FB36AE9-75DD-4525-98BD-0D00BCB334EA}" destId="{698C297D-B3B4-4466-8C6F-9B3DA0824AB8}" srcOrd="0" destOrd="0" presId="urn:microsoft.com/office/officeart/2005/8/layout/hierarchy2"/>
    <dgm:cxn modelId="{6165A170-94DB-47FF-94D6-36F3536C3F41}" type="presParOf" srcId="{7FB36AE9-75DD-4525-98BD-0D00BCB334EA}" destId="{ECD43863-C72C-4D22-901E-F4905FC74AE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48518-9428-482C-AC2C-09E70DA45B61}">
      <dsp:nvSpPr>
        <dsp:cNvPr id="0" name=""/>
        <dsp:cNvSpPr/>
      </dsp:nvSpPr>
      <dsp:spPr>
        <a:xfrm>
          <a:off x="5959" y="1750672"/>
          <a:ext cx="1746013" cy="12966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Identify: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(Who they are)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Stakeholder mapping  </a:t>
          </a:r>
        </a:p>
      </dsp:txBody>
      <dsp:txXfrm>
        <a:off x="43938" y="1788651"/>
        <a:ext cx="1670055" cy="1220727"/>
      </dsp:txXfrm>
    </dsp:sp>
    <dsp:sp modelId="{6C67E42A-2723-43AB-B139-A0BD6348DED8}">
      <dsp:nvSpPr>
        <dsp:cNvPr id="0" name=""/>
        <dsp:cNvSpPr/>
      </dsp:nvSpPr>
      <dsp:spPr>
        <a:xfrm rot="18204171">
          <a:off x="1445159" y="1812792"/>
          <a:ext cx="1365197" cy="32751"/>
        </a:xfrm>
        <a:custGeom>
          <a:avLst/>
          <a:gdLst/>
          <a:ahLst/>
          <a:cxnLst/>
          <a:rect l="0" t="0" r="0" b="0"/>
          <a:pathLst>
            <a:path>
              <a:moveTo>
                <a:pt x="0" y="16375"/>
              </a:moveTo>
              <a:lnTo>
                <a:pt x="1365197" y="1637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93628" y="1795038"/>
        <a:ext cx="68259" cy="68259"/>
      </dsp:txXfrm>
    </dsp:sp>
    <dsp:sp modelId="{328AD56F-2D53-44E2-80CA-EE80E116CA88}">
      <dsp:nvSpPr>
        <dsp:cNvPr id="0" name=""/>
        <dsp:cNvSpPr/>
      </dsp:nvSpPr>
      <dsp:spPr>
        <a:xfrm>
          <a:off x="2503544" y="0"/>
          <a:ext cx="3116180" cy="25186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Categorise &amp; prioritise: </a:t>
          </a: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(different groupings in terms of interest, influence, participation)</a:t>
          </a:r>
        </a:p>
      </dsp:txBody>
      <dsp:txXfrm>
        <a:off x="2577312" y="73768"/>
        <a:ext cx="2968644" cy="2371105"/>
      </dsp:txXfrm>
    </dsp:sp>
    <dsp:sp modelId="{1E98C966-D2B6-4A90-9DE9-AA9CCDED47DF}">
      <dsp:nvSpPr>
        <dsp:cNvPr id="0" name=""/>
        <dsp:cNvSpPr/>
      </dsp:nvSpPr>
      <dsp:spPr>
        <a:xfrm rot="3694957">
          <a:off x="5261134" y="1844692"/>
          <a:ext cx="1368377" cy="32751"/>
        </a:xfrm>
        <a:custGeom>
          <a:avLst/>
          <a:gdLst/>
          <a:ahLst/>
          <a:cxnLst/>
          <a:rect l="0" t="0" r="0" b="0"/>
          <a:pathLst>
            <a:path>
              <a:moveTo>
                <a:pt x="0" y="16375"/>
              </a:moveTo>
              <a:lnTo>
                <a:pt x="1368377" y="1637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911114" y="1826858"/>
        <a:ext cx="68418" cy="68418"/>
      </dsp:txXfrm>
    </dsp:sp>
    <dsp:sp modelId="{6B895E43-9248-4250-8552-7231B718F55C}">
      <dsp:nvSpPr>
        <dsp:cNvPr id="0" name=""/>
        <dsp:cNvSpPr/>
      </dsp:nvSpPr>
      <dsp:spPr>
        <a:xfrm>
          <a:off x="6270922" y="1653205"/>
          <a:ext cx="2313136" cy="16192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Manage:</a:t>
          </a: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Develop communication plan</a:t>
          </a:r>
        </a:p>
      </dsp:txBody>
      <dsp:txXfrm>
        <a:off x="6318347" y="1700630"/>
        <a:ext cx="2218286" cy="1524368"/>
      </dsp:txXfrm>
    </dsp:sp>
    <dsp:sp modelId="{484311A0-C58B-4C06-B0B6-CFC07C0CB019}">
      <dsp:nvSpPr>
        <dsp:cNvPr id="0" name=""/>
        <dsp:cNvSpPr/>
      </dsp:nvSpPr>
      <dsp:spPr>
        <a:xfrm rot="3434670">
          <a:off x="1463851" y="2910603"/>
          <a:ext cx="1255581" cy="32751"/>
        </a:xfrm>
        <a:custGeom>
          <a:avLst/>
          <a:gdLst/>
          <a:ahLst/>
          <a:cxnLst/>
          <a:rect l="0" t="0" r="0" b="0"/>
          <a:pathLst>
            <a:path>
              <a:moveTo>
                <a:pt x="0" y="16375"/>
              </a:moveTo>
              <a:lnTo>
                <a:pt x="1255581" y="1637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60252" y="2895589"/>
        <a:ext cx="62779" cy="62779"/>
      </dsp:txXfrm>
    </dsp:sp>
    <dsp:sp modelId="{698C297D-B3B4-4466-8C6F-9B3DA0824AB8}">
      <dsp:nvSpPr>
        <dsp:cNvPr id="0" name=""/>
        <dsp:cNvSpPr/>
      </dsp:nvSpPr>
      <dsp:spPr>
        <a:xfrm>
          <a:off x="2431311" y="2538993"/>
          <a:ext cx="3150436" cy="18318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Understand: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 dirty="0"/>
            <a:t>- Their views about the project (positive or negative)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2400" kern="1200" dirty="0"/>
            <a:t>- What motivates them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2400" kern="1200" dirty="0"/>
            <a:t>- Are project aims align with them</a:t>
          </a:r>
        </a:p>
      </dsp:txBody>
      <dsp:txXfrm>
        <a:off x="2484965" y="2592647"/>
        <a:ext cx="3043128" cy="17245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90/su1315862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195210" y="3232298"/>
            <a:ext cx="8948790" cy="291164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r>
              <a:rPr lang="en-GB" dirty="0"/>
              <a:t>LCLM 5001</a:t>
            </a:r>
            <a:br>
              <a:rPr dirty="0"/>
            </a:br>
            <a:r>
              <a:rPr dirty="0">
                <a:solidFill>
                  <a:srgbClr val="000000"/>
                </a:solidFill>
              </a:rPr>
              <a:t> </a:t>
            </a:r>
            <a:r>
              <a:rPr lang="en-GB" dirty="0"/>
              <a:t>Understanding and Engaging Stakeholders</a:t>
            </a:r>
            <a:r>
              <a:rPr lang="en-GB" sz="18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 </a:t>
            </a:r>
            <a:endParaRPr dirty="0"/>
          </a:p>
          <a:p>
            <a:r>
              <a:rPr sz="3034" b="1" dirty="0"/>
              <a:t>Week </a:t>
            </a:r>
            <a:r>
              <a:rPr lang="en-GB" sz="3034" b="1" dirty="0"/>
              <a:t>8: </a:t>
            </a:r>
            <a:br>
              <a:rPr lang="en-GB" sz="3034" b="1" dirty="0"/>
            </a:br>
            <a:r>
              <a:rPr lang="en-GB" sz="2700" b="1" dirty="0">
                <a:solidFill>
                  <a:srgbClr val="FFFF00"/>
                </a:solidFill>
                <a:cs typeface="Times New Roman" panose="02020603050405020304" pitchFamily="18" charset="0"/>
              </a:rPr>
              <a:t>Stakeholder Analysis, RACI Matrix &amp; Communication Plan</a:t>
            </a:r>
            <a:br>
              <a:rPr lang="en-GB" sz="27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r>
              <a:rPr lang="en-GB" sz="2700" b="1" dirty="0">
                <a:solidFill>
                  <a:srgbClr val="FFFF00"/>
                </a:solidFill>
                <a:cs typeface="Times New Roman" panose="02020603050405020304" pitchFamily="18" charset="0"/>
              </a:rPr>
              <a:t>Case Study – LGE Stakeholder Engagement and Sustainability Practices.</a:t>
            </a:r>
            <a:br>
              <a:rPr lang="en-GB" sz="27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r>
              <a:rPr lang="en-GB" sz="2700" b="1" dirty="0">
                <a:solidFill>
                  <a:srgbClr val="FFFF00"/>
                </a:solidFill>
                <a:cs typeface="Times New Roman" panose="02020603050405020304" pitchFamily="18" charset="0"/>
              </a:rPr>
              <a:t>&amp;</a:t>
            </a:r>
            <a:br>
              <a:rPr lang="en-GB" sz="27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r>
              <a:rPr lang="en-GB" sz="2700" b="1" dirty="0">
                <a:solidFill>
                  <a:srgbClr val="FFFF00"/>
                </a:solidFill>
                <a:cs typeface="Times New Roman" panose="02020603050405020304" pitchFamily="18" charset="0"/>
              </a:rPr>
              <a:t>Assignment Workshop.</a:t>
            </a:r>
            <a:br>
              <a:rPr lang="en-GB" sz="27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r>
              <a:rPr lang="en-GB" sz="3034" b="1" dirty="0">
                <a:solidFill>
                  <a:srgbClr val="FF0000"/>
                </a:solidFill>
              </a:rPr>
              <a:t>Prepared by:</a:t>
            </a:r>
            <a:br>
              <a:rPr lang="en-GB" sz="3034" b="1" dirty="0">
                <a:solidFill>
                  <a:srgbClr val="FF0000"/>
                </a:solidFill>
              </a:rPr>
            </a:br>
            <a:r>
              <a:rPr lang="en-GB" sz="3034" b="1" dirty="0">
                <a:solidFill>
                  <a:srgbClr val="FF0000"/>
                </a:solidFill>
              </a:rPr>
              <a:t>Oluwaseun (Olu) Adegbite, PhD.</a:t>
            </a:r>
            <a:br>
              <a:rPr sz="3034" b="1" dirty="0"/>
            </a:br>
            <a:br>
              <a:rPr sz="3034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4" y="1068513"/>
            <a:ext cx="8317208" cy="9541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2800" dirty="0">
                <a:effectLst/>
                <a:ea typeface="Arial" panose="020B0604020202020204" pitchFamily="34" charset="0"/>
              </a:rPr>
              <a:t>BA</a:t>
            </a:r>
            <a:r>
              <a:rPr lang="en-US" sz="28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2800" dirty="0">
                <a:effectLst/>
                <a:ea typeface="Arial" panose="020B0604020202020204" pitchFamily="34" charset="0"/>
              </a:rPr>
              <a:t>(Hons)</a:t>
            </a:r>
            <a:r>
              <a:rPr lang="en-US" sz="28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2800" dirty="0">
                <a:effectLst/>
                <a:ea typeface="Arial" panose="020B0604020202020204" pitchFamily="34" charset="0"/>
              </a:rPr>
              <a:t>Leadership</a:t>
            </a:r>
            <a:r>
              <a:rPr lang="en-US" sz="28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2800" dirty="0">
                <a:effectLst/>
                <a:ea typeface="Arial" panose="020B0604020202020204" pitchFamily="34" charset="0"/>
              </a:rPr>
              <a:t>and</a:t>
            </a:r>
            <a:r>
              <a:rPr lang="en-US" sz="2800" spc="-25" dirty="0">
                <a:effectLst/>
                <a:ea typeface="Arial" panose="020B0604020202020204" pitchFamily="34" charset="0"/>
              </a:rPr>
              <a:t> </a:t>
            </a:r>
            <a:r>
              <a:rPr lang="en-US" sz="2800" dirty="0">
                <a:effectLst/>
                <a:ea typeface="Arial" panose="020B0604020202020204" pitchFamily="34" charset="0"/>
              </a:rPr>
              <a:t>Management</a:t>
            </a:r>
            <a:r>
              <a:rPr lang="en-US" sz="2800" spc="-35" dirty="0">
                <a:effectLst/>
                <a:ea typeface="Arial" panose="020B0604020202020204" pitchFamily="34" charset="0"/>
              </a:rPr>
              <a:t> </a:t>
            </a:r>
          </a:p>
          <a:p>
            <a:pPr algn="ctr"/>
            <a:r>
              <a:rPr lang="en-US" sz="2800" dirty="0">
                <a:effectLst/>
                <a:ea typeface="Arial" panose="020B0604020202020204" pitchFamily="34" charset="0"/>
              </a:rPr>
              <a:t>Skills</a:t>
            </a:r>
            <a:r>
              <a:rPr lang="en-US" sz="28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2800" dirty="0">
                <a:effectLst/>
                <a:ea typeface="Arial" panose="020B0604020202020204" pitchFamily="34" charset="0"/>
              </a:rPr>
              <a:t>for</a:t>
            </a:r>
            <a:r>
              <a:rPr lang="en-US" sz="28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2800" dirty="0">
                <a:effectLst/>
                <a:ea typeface="Arial" panose="020B0604020202020204" pitchFamily="34" charset="0"/>
              </a:rPr>
              <a:t>the</a:t>
            </a:r>
            <a:r>
              <a:rPr lang="en-US" sz="2800" spc="-25" dirty="0">
                <a:effectLst/>
                <a:ea typeface="Arial" panose="020B0604020202020204" pitchFamily="34" charset="0"/>
              </a:rPr>
              <a:t> </a:t>
            </a:r>
            <a:r>
              <a:rPr lang="en-US" sz="2800" spc="-10" dirty="0">
                <a:effectLst/>
                <a:ea typeface="Arial" panose="020B0604020202020204" pitchFamily="34" charset="0"/>
              </a:rPr>
              <a:t>Workplace</a:t>
            </a:r>
            <a:endParaRPr sz="2800" dirty="0"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92467" y="1582220"/>
            <a:ext cx="8876872" cy="3939576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Benefits and challenges o</a:t>
            </a: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 stakeholder engagement</a:t>
            </a: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Managing Conflicts in stakeholder engagement.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/>
              <a:t>Assignment workshop</a:t>
            </a: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719191" y="250298"/>
            <a:ext cx="7346021" cy="857251"/>
          </a:xfrm>
          <a:prstGeom prst="rect">
            <a:avLst/>
          </a:prstGeom>
        </p:spPr>
        <p:txBody>
          <a:bodyPr>
            <a:no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sz="3600" dirty="0"/>
              <a:t>Last W</a:t>
            </a:r>
            <a:r>
              <a:rPr sz="3600" dirty="0"/>
              <a:t>eek</a:t>
            </a:r>
            <a:r>
              <a:rPr lang="en-GB" sz="3600" dirty="0"/>
              <a:t> (i.e., Week</a:t>
            </a:r>
            <a:r>
              <a:rPr sz="3600" dirty="0"/>
              <a:t> </a:t>
            </a:r>
            <a:r>
              <a:rPr lang="en-GB" sz="3600" dirty="0"/>
              <a:t>7), ……</a:t>
            </a:r>
            <a:endParaRPr sz="3600"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953698"/>
            <a:ext cx="851213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examined the followings: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1275158724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92467" y="1582220"/>
            <a:ext cx="8876872" cy="3939576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Stakeholder analysis, RACI Matrix,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Communication Plan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LG Electronics case study.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In-class f</a:t>
            </a: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eedback on student’s draft.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/>
              <a:t>General Q &amp; A session.</a:t>
            </a: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719191" y="250298"/>
            <a:ext cx="7346021" cy="857251"/>
          </a:xfrm>
          <a:prstGeom prst="rect">
            <a:avLst/>
          </a:prstGeom>
        </p:spPr>
        <p:txBody>
          <a:bodyPr>
            <a:no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sz="3600" dirty="0"/>
              <a:t>This W</a:t>
            </a:r>
            <a:r>
              <a:rPr sz="3600" dirty="0"/>
              <a:t>eek</a:t>
            </a:r>
            <a:r>
              <a:rPr lang="en-GB" sz="3600" dirty="0"/>
              <a:t> (i.e., Week</a:t>
            </a:r>
            <a:r>
              <a:rPr sz="3600" dirty="0"/>
              <a:t> </a:t>
            </a:r>
            <a:r>
              <a:rPr lang="en-GB" sz="3600" dirty="0"/>
              <a:t>8), ……</a:t>
            </a:r>
            <a:endParaRPr sz="3600"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953698"/>
            <a:ext cx="851213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will examine the followings: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515625603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B4229E-2BB6-9C6D-E70D-E4D4BD9030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85554F67-6A8A-8BE1-C3B5-7645C96DA3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Stakeholder Analysis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58A66685-7D79-C411-84BB-2039E5A4B6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3600" dirty="0"/>
              <a:t>Is a tool or process use to </a:t>
            </a:r>
            <a:r>
              <a:rPr lang="en-GB" altLang="en-US" sz="3600" b="1" dirty="0"/>
              <a:t>identify</a:t>
            </a:r>
            <a:r>
              <a:rPr lang="en-GB" altLang="en-US" sz="3600" dirty="0"/>
              <a:t>, </a:t>
            </a:r>
            <a:r>
              <a:rPr lang="en-GB" altLang="en-US" sz="3600" b="1" dirty="0"/>
              <a:t>classify</a:t>
            </a:r>
            <a:r>
              <a:rPr lang="en-GB" altLang="en-US" sz="3600" dirty="0"/>
              <a:t> and </a:t>
            </a:r>
            <a:r>
              <a:rPr lang="en-GB" altLang="en-US" sz="3600" b="1" dirty="0"/>
              <a:t>manage</a:t>
            </a:r>
            <a:r>
              <a:rPr lang="en-GB" altLang="en-US" sz="3600" dirty="0"/>
              <a:t> stakeholders in a project, and to determine their degree of influence, participation, the key players, their expectations and needs </a:t>
            </a:r>
          </a:p>
          <a:p>
            <a:pPr marL="0" indent="0" algn="just">
              <a:buNone/>
            </a:pPr>
            <a:endParaRPr lang="en-GB" altLang="en-US" sz="3600" dirty="0">
              <a:latin typeface="Verdana" panose="020B060403050404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3600" dirty="0"/>
              <a:t>It helps to develop many </a:t>
            </a:r>
            <a:r>
              <a:rPr lang="en-GB" altLang="en-US" sz="3600" b="1" dirty="0"/>
              <a:t>strategies</a:t>
            </a:r>
            <a:r>
              <a:rPr lang="en-GB" altLang="en-US" sz="3600" dirty="0"/>
              <a:t> for success and to also ….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5679320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E7C672-EAED-A78A-E0AA-825A0F6FB9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46CFB3A4-8732-1301-2200-94C18820E5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Stakeholder Analysis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1F346621-2EDF-A6D0-5694-A89DE73F1B6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3600" dirty="0"/>
              <a:t>Develop a </a:t>
            </a:r>
            <a:r>
              <a:rPr lang="en-GB" altLang="en-US" sz="3600" b="1" dirty="0"/>
              <a:t>communication plan </a:t>
            </a:r>
            <a:r>
              <a:rPr lang="en-GB" altLang="en-US" sz="3600" dirty="0"/>
              <a:t>and establish type of information that must be transmitted to each stakeholder</a:t>
            </a:r>
          </a:p>
          <a:p>
            <a:pPr marL="0" indent="0" algn="just">
              <a:buNone/>
            </a:pPr>
            <a:endParaRPr lang="en-GB" altLang="en-US" sz="36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3600" dirty="0"/>
              <a:t>Stakeholder analysis should be done at the early stages of a project to avoid failure and miscommunication</a:t>
            </a:r>
          </a:p>
          <a:p>
            <a:pPr marL="0" indent="0">
              <a:buNone/>
              <a:defRPr/>
            </a:pPr>
            <a:endParaRPr lang="en-GB" altLang="en-US" sz="2800" dirty="0"/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6982591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827076-5970-51C6-2167-19072DC173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CF47BD61-380A-CD44-BEE2-EE3567F8A5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Process of Stakeholder Analysis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B9FC0116-EABE-9603-5ABA-7CCBF7EFB8C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3600" dirty="0"/>
              <a:t>Consist four (4) stages: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3600" dirty="0"/>
              <a:t>Identify,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3600" dirty="0"/>
              <a:t>Categorise/classify and prioritise and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3600" dirty="0"/>
              <a:t>Understand them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3600" dirty="0"/>
              <a:t>Manage them by developing a communication plan</a:t>
            </a:r>
            <a:endParaRPr lang="en-GB" altLang="en-US" sz="2800" dirty="0"/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1372363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9502CD-39B4-97B0-FDEB-EF5FC4192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34535300-E0B7-6862-5E09-4FFBDC06C1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Process of Stakeholder Analysis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86E5F423-96B1-BF62-A089-1C8C63DB963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b="1" dirty="0"/>
              <a:t>Process in Picture: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altLang="en-US" sz="2800" dirty="0"/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CE438CD-E419-02E6-E0EF-5154A1510C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9232521"/>
              </p:ext>
            </p:extLst>
          </p:nvPr>
        </p:nvGraphicFramePr>
        <p:xfrm>
          <a:off x="102741" y="1340302"/>
          <a:ext cx="8584059" cy="47980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27BCB10-77D2-309E-52E4-537F6EE6D510}"/>
              </a:ext>
            </a:extLst>
          </p:cNvPr>
          <p:cNvCxnSpPr>
            <a:cxnSpLocks/>
          </p:cNvCxnSpPr>
          <p:nvPr/>
        </p:nvCxnSpPr>
        <p:spPr>
          <a:xfrm flipV="1">
            <a:off x="5752214" y="4380614"/>
            <a:ext cx="552893" cy="916314"/>
          </a:xfrm>
          <a:prstGeom prst="line">
            <a:avLst/>
          </a:prstGeom>
          <a:noFill/>
          <a:ln w="25400" cap="flat">
            <a:solidFill>
              <a:schemeClr val="accent1"/>
            </a:solidFill>
            <a:prstDash val="solid"/>
            <a:round/>
          </a:ln>
          <a:effectLst>
            <a:outerShdw blurRad="38100" dist="20000" dir="5400000" rotWithShape="0">
              <a:srgbClr val="000000">
                <a:alpha val="38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</p:spTree>
    <p:extLst>
      <p:ext uri="{BB962C8B-B14F-4D97-AF65-F5344CB8AC3E}">
        <p14:creationId xmlns:p14="http://schemas.microsoft.com/office/powerpoint/2010/main" val="170383894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06FD0C-BE02-5B67-FA1F-F3D4C3104B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DD6E7FFB-5F5A-B521-082C-B4D85810D1F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Stakeholder Analysis - Identify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2F122E32-DE29-E963-71B7-AA92F63FD00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3000" dirty="0"/>
              <a:t>As the stakeholder/project lead work with the project team to identify all the stakeholders through stakeholder mapping by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3000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3000" dirty="0"/>
              <a:t>Brainstorming with a list of all potential stakeholders which can be adjusted later.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3000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3000" dirty="0"/>
              <a:t>The process can include listing the:</a:t>
            </a:r>
          </a:p>
          <a:p>
            <a:pPr marL="277813" indent="0">
              <a:lnSpc>
                <a:spcPct val="90000"/>
              </a:lnSpc>
              <a:buNone/>
            </a:pPr>
            <a:r>
              <a:rPr lang="en-GB" altLang="en-US" sz="3000" b="1" dirty="0">
                <a:solidFill>
                  <a:srgbClr val="FF0000"/>
                </a:solidFill>
              </a:rPr>
              <a:t>internal</a:t>
            </a:r>
            <a:r>
              <a:rPr lang="en-GB" altLang="en-US" sz="3000" dirty="0"/>
              <a:t>  and </a:t>
            </a:r>
            <a:r>
              <a:rPr lang="en-GB" altLang="en-US" sz="3000" b="1" dirty="0">
                <a:solidFill>
                  <a:srgbClr val="FF0000"/>
                </a:solidFill>
              </a:rPr>
              <a:t>external</a:t>
            </a:r>
            <a:r>
              <a:rPr lang="en-GB" altLang="en-US" sz="3000" dirty="0"/>
              <a:t> stakeholders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6109014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80C627-0D0E-04B2-E21A-15DC0B415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EE4A46BA-66C9-DAF9-D9D0-FEAB3331FC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Stakeholder Map - Identify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4660B1E8-E111-A8BA-CAC2-3DF3DDEAF7C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39391A8-5978-1D16-1D4F-E2946CBB2A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000" t="21539" r="23325" b="5169"/>
          <a:stretch/>
        </p:blipFill>
        <p:spPr>
          <a:xfrm>
            <a:off x="102741" y="909373"/>
            <a:ext cx="8722282" cy="4742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77499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EC023B-E845-6825-4554-C460A57244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D761A14B-2D84-0AE4-F4DB-01A7315CA90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Stakeholder Map - Identify</a:t>
            </a:r>
            <a:endParaRPr sz="3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533D9A-5C48-7D0C-CBF4-34D7B79F0F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6044"/>
            <a:ext cx="8856323" cy="4616681"/>
          </a:xfrm>
          <a:prstGeom prst="rect">
            <a:avLst/>
          </a:prstGeom>
        </p:spPr>
      </p:pic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1FC53499-6687-7693-178B-B1B5848031F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2137181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D3F047-1F37-D4E6-694D-7866EABFAC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3B62B3AA-A5C5-4777-8910-EEC42B2F6C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Stakeholder Analysis - Identify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BAEE280C-A765-23D1-0E56-F4EBC8288F1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3200" b="1" dirty="0"/>
              <a:t>Senior Management Support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400" dirty="0"/>
              <a:t>Provide authorisations to proceed with a project so they will look at the extent to which the </a:t>
            </a:r>
            <a:r>
              <a:rPr lang="en-GB" altLang="en-US" sz="2400" b="1" dirty="0"/>
              <a:t>Project aims = companies aims and</a:t>
            </a:r>
            <a:endParaRPr lang="en-GB" altLang="en-US" sz="24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400" dirty="0"/>
              <a:t>They will also consider quality, design, cost and feasibility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400" dirty="0"/>
              <a:t>The source of financing the project (</a:t>
            </a:r>
            <a:r>
              <a:rPr lang="en-GB" altLang="en-US" sz="2400" b="1" dirty="0"/>
              <a:t>profits only, issue shares, loans or a combination</a:t>
            </a:r>
            <a:r>
              <a:rPr lang="en-GB" altLang="en-US" sz="2400" dirty="0"/>
              <a:t>)</a:t>
            </a:r>
            <a:endParaRPr lang="en-GB" altLang="en-US" sz="2400" b="1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400" dirty="0"/>
              <a:t>expectation of other stakeholders met by the project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400" dirty="0"/>
              <a:t>Most firms will have 3 types of project portfolios that senior management think about and prioritise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GB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5176468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1844B3-EF14-C2E8-FF84-410D701FC6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326CE588-B917-A143-D34F-06FDC46D4E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altLang="en-US" sz="3600" b="1" dirty="0"/>
              <a:t>3 Types of Project Portfolios 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43E79010-ED62-066E-5E34-99D99C61214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3200" b="1" dirty="0"/>
              <a:t>Types of Project Portfolios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GB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4A3E878E-725C-2767-F3BE-AC874CA958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41" y="1414131"/>
            <a:ext cx="8938517" cy="413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89879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7775B3-BBE4-6355-1DD2-E5AAD4214A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660FCBB7-C6C4-41F1-25D3-089C8BA848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altLang="en-US" sz="4000" b="1" dirty="0"/>
              <a:t>Project Management Team</a:t>
            </a:r>
            <a:endParaRPr sz="40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AAA7C5E7-7A75-6D04-699F-FEEC169BE29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200" dirty="0"/>
              <a:t>They would be responsible for implementing the project with their team whether it is an internal team or external contractor</a:t>
            </a:r>
          </a:p>
          <a:p>
            <a:pPr marL="0" indent="0" algn="just">
              <a:buNone/>
            </a:pPr>
            <a:endParaRPr lang="en-GB" altLang="en-US" sz="2200" b="1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200" dirty="0"/>
              <a:t>The project manager (in this case the stakeholder engagement manager) should demonstrate to senior management that the project aims= company aims.</a:t>
            </a:r>
          </a:p>
          <a:p>
            <a:pPr marL="0" indent="0" algn="just">
              <a:buNone/>
            </a:pPr>
            <a:endParaRPr lang="en-GB" altLang="en-US" sz="22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200" dirty="0"/>
              <a:t>Must also explain to project team members and other stakeholders why certain project aims are prioritised and critical based on the dependency chart.</a:t>
            </a:r>
          </a:p>
          <a:p>
            <a:pPr marL="0" indent="0" algn="just">
              <a:buNone/>
            </a:pPr>
            <a:endParaRPr lang="en-GB" altLang="en-US" sz="22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200" dirty="0"/>
              <a:t>Must have a good communication plan to ensure every stakeholder is clear about what they must do. The WBS is useful to aid the plan.</a:t>
            </a:r>
          </a:p>
          <a:p>
            <a:pPr marL="0" indent="0">
              <a:buNone/>
              <a:defRPr/>
            </a:pPr>
            <a:endParaRPr lang="en-GB" altLang="en-US" sz="2800" dirty="0"/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1948336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0E5C73-E315-4192-2E80-FE2D6B1071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49FD3D4B-97D4-405C-ADFB-A5EE563A4C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altLang="en-US" sz="4000" b="1" dirty="0"/>
              <a:t>Project Management Team</a:t>
            </a:r>
            <a:endParaRPr sz="40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748EC904-C611-DEB0-F782-8491B4625FF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200" dirty="0"/>
              <a:t>Project managers/Stakeholder managers (in this case of the assignment) can use scenario planning to get the best out of each stakeholder and to make the project a success.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altLang="en-US" sz="22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200" dirty="0"/>
              <a:t>It involves imagining how the future is going to look like and how long run survivability of a project or what is being developed could be made possible and maintained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altLang="en-US" sz="22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200" dirty="0"/>
              <a:t>It can help each internal stakeholder to work as a team and to focus on success and sustainability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altLang="en-US" sz="22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200" dirty="0"/>
              <a:t>This can be done through a </a:t>
            </a:r>
            <a:r>
              <a:rPr lang="en-GB" altLang="en-US" sz="2200" b="1" dirty="0">
                <a:solidFill>
                  <a:srgbClr val="FF0000"/>
                </a:solidFill>
              </a:rPr>
              <a:t>communication plan</a:t>
            </a:r>
            <a:r>
              <a:rPr lang="en-GB" altLang="en-US" sz="2200" dirty="0"/>
              <a:t>.</a:t>
            </a:r>
          </a:p>
          <a:p>
            <a:pPr marL="0" indent="0">
              <a:buNone/>
              <a:defRPr/>
            </a:pPr>
            <a:endParaRPr lang="en-GB" altLang="en-US" sz="2800" dirty="0"/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8794477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F18F28-EB8F-742B-0471-F1083FAF8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07CB0592-987F-7678-888F-C81B4FB549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Communication Plan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79A9605F-07B6-6A92-91A7-9B386853E4A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360363" lvl="1" indent="-27305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sz="2800" dirty="0"/>
              <a:t>Communication is a key component in </a:t>
            </a:r>
            <a:r>
              <a:rPr lang="en-GB" altLang="en-US" sz="2800" b="1" dirty="0"/>
              <a:t>coordinating project activities</a:t>
            </a:r>
            <a:r>
              <a:rPr lang="en-GB" altLang="en-US" sz="2800" dirty="0"/>
              <a:t>, tracking progress, monitor quality, time, cost and any other potential issue</a:t>
            </a:r>
          </a:p>
          <a:p>
            <a:pPr marL="87313" lvl="1" indent="0">
              <a:lnSpc>
                <a:spcPct val="90000"/>
              </a:lnSpc>
              <a:buNone/>
              <a:defRPr/>
            </a:pPr>
            <a:endParaRPr lang="en-GB" altLang="en-US" sz="2800" dirty="0"/>
          </a:p>
          <a:p>
            <a:pPr marL="360363" lvl="1" indent="-27305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sz="2800" dirty="0"/>
              <a:t>Poor communication is a major contributor to project failure since some stakeholders may not get the right message to deliver</a:t>
            </a:r>
          </a:p>
          <a:p>
            <a:pPr marL="87313" lvl="1" indent="0">
              <a:lnSpc>
                <a:spcPct val="90000"/>
              </a:lnSpc>
              <a:buNone/>
              <a:defRPr/>
            </a:pPr>
            <a:endParaRPr lang="en-GB" altLang="en-US" sz="2800" dirty="0"/>
          </a:p>
          <a:p>
            <a:pPr marL="360363" lvl="1" indent="-27305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sz="2800" dirty="0"/>
              <a:t>There are two (2) aspect of a communication plan</a:t>
            </a:r>
          </a:p>
          <a:p>
            <a:pPr marL="360363" lvl="1" indent="-27305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sz="2800" dirty="0"/>
              <a:t>How to communicate with internal stakeholders</a:t>
            </a:r>
          </a:p>
          <a:p>
            <a:pPr marL="360363" lvl="1" indent="-27305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sz="2800" dirty="0"/>
              <a:t>How to communicate with external stakeholders</a:t>
            </a:r>
          </a:p>
          <a:p>
            <a:pPr marL="0" indent="0">
              <a:buNone/>
              <a:defRPr/>
            </a:pPr>
            <a:endParaRPr lang="en-GB" altLang="en-US" sz="2800" dirty="0"/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8096403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7CA610-58E4-D265-86D7-52216ECC39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7924CFFA-6C2D-904D-E9B6-43A81BBEAF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Communication Plan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BF9C2542-25C0-8B93-CB9E-EE656326180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altLang="en-US" dirty="0">
                <a:latin typeface="Verdana" pitchFamily="34" charset="0"/>
              </a:rPr>
              <a:t>The aim of communication plan is to determine ……</a:t>
            </a:r>
          </a:p>
          <a:p>
            <a:pPr>
              <a:defRPr/>
            </a:pPr>
            <a:r>
              <a:rPr lang="en-GB" altLang="en-US" b="1" dirty="0">
                <a:latin typeface="Verdana" pitchFamily="34" charset="0"/>
              </a:rPr>
              <a:t>What</a:t>
            </a:r>
            <a:r>
              <a:rPr lang="en-GB" altLang="en-US" dirty="0">
                <a:latin typeface="Verdana" pitchFamily="34" charset="0"/>
              </a:rPr>
              <a:t> or type of information need to be collected and transmitted</a:t>
            </a:r>
          </a:p>
          <a:p>
            <a:pPr>
              <a:defRPr/>
            </a:pPr>
            <a:r>
              <a:rPr lang="en-GB" altLang="en-US" b="1" dirty="0">
                <a:latin typeface="Verdana" pitchFamily="34" charset="0"/>
              </a:rPr>
              <a:t>Who</a:t>
            </a:r>
            <a:r>
              <a:rPr lang="en-GB" altLang="en-US" dirty="0">
                <a:latin typeface="Verdana" pitchFamily="34" charset="0"/>
              </a:rPr>
              <a:t> need to collect and who need to transmit it</a:t>
            </a:r>
          </a:p>
          <a:p>
            <a:pPr>
              <a:defRPr/>
            </a:pPr>
            <a:r>
              <a:rPr lang="en-GB" altLang="en-US" b="1" dirty="0">
                <a:latin typeface="Verdana" pitchFamily="34" charset="0"/>
              </a:rPr>
              <a:t>How</a:t>
            </a:r>
            <a:r>
              <a:rPr lang="en-GB" altLang="en-US" dirty="0">
                <a:latin typeface="Verdana" pitchFamily="34" charset="0"/>
              </a:rPr>
              <a:t> the information is collected and transmitted and how often</a:t>
            </a:r>
          </a:p>
          <a:p>
            <a:pPr>
              <a:defRPr/>
            </a:pPr>
            <a:r>
              <a:rPr lang="en-GB" altLang="en-US" b="1" dirty="0">
                <a:latin typeface="Verdana" pitchFamily="34" charset="0"/>
              </a:rPr>
              <a:t>When</a:t>
            </a:r>
            <a:r>
              <a:rPr lang="en-GB" altLang="en-US" dirty="0">
                <a:latin typeface="Verdana" pitchFamily="34" charset="0"/>
              </a:rPr>
              <a:t> should it be collected and transmitted </a:t>
            </a:r>
          </a:p>
          <a:p>
            <a:pPr>
              <a:defRPr/>
            </a:pPr>
            <a:r>
              <a:rPr lang="en-GB" altLang="en-US" dirty="0">
                <a:latin typeface="Verdana" pitchFamily="34" charset="0"/>
              </a:rPr>
              <a:t>So that schedules (time, cost), issues and items can be tracked</a:t>
            </a:r>
          </a:p>
          <a:p>
            <a:pPr>
              <a:defRPr/>
            </a:pPr>
            <a:r>
              <a:rPr lang="en-GB" altLang="en-US" dirty="0">
                <a:latin typeface="Verdana" pitchFamily="34" charset="0"/>
              </a:rPr>
              <a:t>Senior management more comfortable about progress and can also reduce scepticism </a:t>
            </a:r>
          </a:p>
          <a:p>
            <a:pPr marL="0" indent="0">
              <a:buNone/>
              <a:defRPr/>
            </a:pPr>
            <a:endParaRPr lang="en-GB" altLang="en-US" sz="2800" dirty="0"/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8966737"/>
      </p:ext>
    </p:extLst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A33061-83E3-CB4D-8798-524F44D3C5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7602BA62-35D8-1666-BED2-4E8F8C6655E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5202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dirty="0"/>
              <a:t>Communication Plan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DEC184D0-FFC9-5355-F144-550189319B6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0" y="622946"/>
            <a:ext cx="8856323" cy="4952338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Example of Communication Plan: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89B7AD9-0F5F-2D68-15F8-A3B0B7EF46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25" t="20338" r="30924" b="6821"/>
          <a:stretch/>
        </p:blipFill>
        <p:spPr>
          <a:xfrm>
            <a:off x="359923" y="1052623"/>
            <a:ext cx="8681336" cy="4676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144786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1A2688-7908-275D-F2F1-19F42EFF28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5D2626A8-9BCB-3FEA-FA99-9DB49809041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3"/>
            <a:ext cx="8856323" cy="780836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RACI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03C34FBC-2352-D07E-1923-2CCA73E2BEA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  <a:defRPr/>
            </a:pPr>
            <a:endParaRPr lang="en-GB" altLang="en-US" sz="2800" dirty="0"/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 descr="A diagram of a person who is responsible for the company&#10;&#10;Description automatically generated">
            <a:extLst>
              <a:ext uri="{FF2B5EF4-FFF2-40B4-BE49-F238E27FC236}">
                <a16:creationId xmlns:a16="http://schemas.microsoft.com/office/drawing/2014/main" id="{947A91E1-9540-749C-53C4-50CCEB7C91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936" y="883577"/>
            <a:ext cx="9054757" cy="462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710349"/>
      </p:ext>
    </p:extLst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599007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dirty="0">
                <a:cs typeface="Times New Roman" panose="02020603050405020304" pitchFamily="18" charset="0"/>
              </a:rPr>
              <a:t>RACI Matrix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08074"/>
            <a:ext cx="8856323" cy="4924905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a typeface="Calibri" panose="020F0502020204030204" pitchFamily="34" charset="0"/>
                <a:cs typeface="Times New Roman" panose="02020603050405020304" pitchFamily="18" charset="0"/>
              </a:rPr>
              <a:t>Simple RACI Matrix</a:t>
            </a:r>
            <a:endParaRPr lang="en-GB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7FA1E62-7750-E76A-C916-A1E0AA4FD2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7512754"/>
              </p:ext>
            </p:extLst>
          </p:nvPr>
        </p:nvGraphicFramePr>
        <p:xfrm>
          <a:off x="627320" y="1397000"/>
          <a:ext cx="7708605" cy="39862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41721">
                  <a:extLst>
                    <a:ext uri="{9D8B030D-6E8A-4147-A177-3AD203B41FA5}">
                      <a16:colId xmlns:a16="http://schemas.microsoft.com/office/drawing/2014/main" val="2381756411"/>
                    </a:ext>
                  </a:extLst>
                </a:gridCol>
                <a:gridCol w="1541721">
                  <a:extLst>
                    <a:ext uri="{9D8B030D-6E8A-4147-A177-3AD203B41FA5}">
                      <a16:colId xmlns:a16="http://schemas.microsoft.com/office/drawing/2014/main" val="2235796455"/>
                    </a:ext>
                  </a:extLst>
                </a:gridCol>
                <a:gridCol w="1541721">
                  <a:extLst>
                    <a:ext uri="{9D8B030D-6E8A-4147-A177-3AD203B41FA5}">
                      <a16:colId xmlns:a16="http://schemas.microsoft.com/office/drawing/2014/main" val="4074637151"/>
                    </a:ext>
                  </a:extLst>
                </a:gridCol>
                <a:gridCol w="1541721">
                  <a:extLst>
                    <a:ext uri="{9D8B030D-6E8A-4147-A177-3AD203B41FA5}">
                      <a16:colId xmlns:a16="http://schemas.microsoft.com/office/drawing/2014/main" val="1378886038"/>
                    </a:ext>
                  </a:extLst>
                </a:gridCol>
                <a:gridCol w="1541721">
                  <a:extLst>
                    <a:ext uri="{9D8B030D-6E8A-4147-A177-3AD203B41FA5}">
                      <a16:colId xmlns:a16="http://schemas.microsoft.com/office/drawing/2014/main" val="2769693459"/>
                    </a:ext>
                  </a:extLst>
                </a:gridCol>
              </a:tblGrid>
              <a:tr h="841054"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Jerry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Alice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Angela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0939212"/>
                  </a:ext>
                </a:extLst>
              </a:tr>
              <a:tr h="841054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Myriad Pro"/>
                        </a:rPr>
                        <a:t>Define the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  <a:latin typeface="Myriad Pro"/>
                      </a:endParaRPr>
                    </a:p>
                    <a:p>
                      <a:pPr algn="ctr"/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Myriad Pro"/>
                        </a:rPr>
                        <a:t>×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427393"/>
                  </a:ext>
                </a:extLst>
              </a:tr>
              <a:tr h="538570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Myriad Pro"/>
                        </a:rPr>
                        <a:t>Design the Web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Myriad Pro"/>
                        </a:rPr>
                        <a:t>×</a:t>
                      </a:r>
                    </a:p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672602"/>
                  </a:ext>
                </a:extLst>
              </a:tr>
              <a:tr h="841054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Myriad Pro"/>
                        </a:rPr>
                        <a:t>Develop the Web Content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Myriad Pro"/>
                        </a:rPr>
                        <a:t>×</a:t>
                      </a:r>
                    </a:p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2073296"/>
                  </a:ext>
                </a:extLst>
              </a:tr>
              <a:tr h="538570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Myriad Pro"/>
                        </a:rPr>
                        <a:t>????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Myriad Pro"/>
                        </a:rPr>
                        <a:t>×</a:t>
                      </a:r>
                    </a:p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b="1" dirty="0">
                        <a:solidFill>
                          <a:schemeClr val="tx1"/>
                        </a:solidFill>
                        <a:latin typeface="Myriad Pro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7337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1744165"/>
      </p:ext>
    </p:extLst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What are common usual business problems?"/>
          <p:cNvSpPr txBox="1">
            <a:spLocks noGrp="1"/>
          </p:cNvSpPr>
          <p:nvPr>
            <p:ph type="title"/>
          </p:nvPr>
        </p:nvSpPr>
        <p:spPr>
          <a:xfrm>
            <a:off x="246580" y="274638"/>
            <a:ext cx="8558373" cy="114300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800" b="1" u="none" strike="noStrike" baseline="0" dirty="0"/>
              <a:t>Break!</a:t>
            </a:r>
            <a:endParaRPr sz="4800" dirty="0">
              <a:solidFill>
                <a:srgbClr val="FF0000"/>
              </a:solidFill>
            </a:endParaRPr>
          </a:p>
        </p:txBody>
      </p:sp>
      <p:sp>
        <p:nvSpPr>
          <p:cNvPr id="197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79764" y="1417639"/>
            <a:ext cx="7339562" cy="404135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/>
          </a:p>
          <a:p>
            <a:pPr marL="0" indent="0" algn="ctr">
              <a:buNone/>
            </a:pPr>
            <a:r>
              <a:rPr lang="en-GB" sz="4400" b="1" dirty="0">
                <a:solidFill>
                  <a:srgbClr val="FF0000"/>
                </a:solidFill>
              </a:rPr>
              <a:t>Break Time!</a:t>
            </a:r>
          </a:p>
          <a:p>
            <a:pPr marL="0" indent="0" algn="ctr">
              <a:buNone/>
            </a:pPr>
            <a:endParaRPr lang="en-GB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It's OK to Take a Break from Social Media and How to Detox">
            <a:extLst>
              <a:ext uri="{FF2B5EF4-FFF2-40B4-BE49-F238E27FC236}">
                <a16:creationId xmlns:a16="http://schemas.microsoft.com/office/drawing/2014/main" id="{F5299995-3F9B-D014-3622-57B3DD6A7C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573" y="2965178"/>
            <a:ext cx="4746661" cy="214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282061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962FA2-510B-946D-C0B3-BE2D6294A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4A23C7D1-7B6E-4D3C-51CA-199C6FAEA5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Study Exercise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9A668412-845B-FF4D-FCF2-5FC40E1AC68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32206"/>
            <a:ext cx="8856323" cy="4900773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3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Read the provided case study…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300" b="1" kern="100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“A Case Study of LG Electronics - Stakeholder Engagement and Sustainability Practices”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3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on week 8 folder on the Moodle page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3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(You can as well request for a print-out copy from your lecturer)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(60 minutes).</a:t>
            </a:r>
            <a:endParaRPr lang="en-GB" sz="28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711311"/>
      </p:ext>
    </p:extLst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Study Exercise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Questions: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Summarise your key findings on: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b="1" kern="100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Identify all internal and external stakeholders.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b="1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Identify relevant theory(</a:t>
            </a:r>
            <a:r>
              <a:rPr lang="en-GB" b="1" kern="100" dirty="0" err="1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ies</a:t>
            </a:r>
            <a:r>
              <a:rPr lang="en-GB" b="1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) of stakeholder engagement.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b="1" kern="100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Evaluate the impact of sustainable stakeholder engagement on the LGE’s organisational performances.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b="1" kern="100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Overall, assess if stakeholder engagement has been beneficial to </a:t>
            </a:r>
            <a:r>
              <a:rPr lang="en-GB" b="1" kern="100" dirty="0"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LGE business expansion and improved brand reputation through its commitment to sustainability practices?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40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4621316"/>
      </p:ext>
    </p:extLst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Study Exercise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endParaRPr lang="en-GB" sz="40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40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44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Discuss your findings/answers with the rest of the class.</a:t>
            </a:r>
            <a:endParaRPr lang="en-GB" sz="44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40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4482412"/>
      </p:ext>
    </p:extLst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1"/>
            </a:lvl1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lang="en-GB" sz="40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</a:t>
            </a:r>
            <a:r>
              <a:rPr lang="en-GB" sz="40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Part B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Workshop.</a:t>
            </a:r>
            <a:endParaRPr lang="en-GB" sz="40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8871722"/>
      </p:ext>
    </p:extLst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1032552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Next……</a:t>
            </a:r>
            <a:endParaRPr lang="en-GB" sz="40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135294"/>
            <a:ext cx="8856323" cy="458741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4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Can you use the insights gained from the case study to complete the remainder of your assignment….</a:t>
            </a:r>
            <a:endParaRPr lang="en-GB" sz="3400" b="0" i="0" u="none" strike="noStrike" baseline="0" dirty="0"/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400" b="1" i="0" u="none" strike="noStrike" baseline="0" dirty="0"/>
              <a:t>For example, </a:t>
            </a:r>
            <a:r>
              <a:rPr lang="en-GB" sz="3400" b="1" i="0" u="none" strike="noStrike" baseline="0" dirty="0">
                <a:solidFill>
                  <a:srgbClr val="FF0000"/>
                </a:solidFill>
              </a:rPr>
              <a:t>by evaluating the </a:t>
            </a:r>
            <a:r>
              <a:rPr lang="en-GB" sz="34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impact of sustainable stakeholder engagement on the organisational performance of your selected organisation.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40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7367733"/>
      </p:ext>
    </p:extLst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40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Incorporate the insights gained from the case study  to your work.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Should you have any question, ask your lecturer.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Keep working on your assignment.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6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360830"/>
      </p:ext>
    </p:extLst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40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kern="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It is time to have 1-2-1 feedback on your assignment from your lecturer.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3200" b="1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Use the remainder of the session to complete part of your assignment.</a:t>
            </a:r>
            <a:endParaRPr lang="en-GB" sz="32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9509735"/>
      </p:ext>
    </p:extLst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0" y="148975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</a:t>
            </a:r>
            <a:r>
              <a:rPr lang="en-GB" sz="36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Part C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General Q &amp; A session.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4000" b="1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40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Monthly Q&amp;A - Gold Coast Fresh Meat Centre">
            <a:extLst>
              <a:ext uri="{FF2B5EF4-FFF2-40B4-BE49-F238E27FC236}">
                <a16:creationId xmlns:a16="http://schemas.microsoft.com/office/drawing/2014/main" id="{60F50066-4EEC-4809-E626-96AA75F145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253" y="3584181"/>
            <a:ext cx="5455576" cy="170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0945129"/>
      </p:ext>
    </p:extLst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Further information"/>
          <p:cNvSpPr txBox="1">
            <a:spLocks noGrp="1"/>
          </p:cNvSpPr>
          <p:nvPr>
            <p:ph type="title"/>
          </p:nvPr>
        </p:nvSpPr>
        <p:spPr>
          <a:xfrm>
            <a:off x="457200" y="71920"/>
            <a:ext cx="8229600" cy="544530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dirty="0"/>
              <a:t>References</a:t>
            </a:r>
            <a:endParaRPr dirty="0"/>
          </a:p>
        </p:txBody>
      </p:sp>
      <p:sp>
        <p:nvSpPr>
          <p:cNvPr id="281" name="Reading on the need to identify the ‘right’ business problem: Spradlin, D. (2012). Are you solving the right problem? Harvard Business Review…"/>
          <p:cNvSpPr txBox="1">
            <a:spLocks noGrp="1"/>
          </p:cNvSpPr>
          <p:nvPr>
            <p:ph type="body" idx="1"/>
          </p:nvPr>
        </p:nvSpPr>
        <p:spPr>
          <a:xfrm>
            <a:off x="113016" y="544530"/>
            <a:ext cx="8887146" cy="5219272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Jun, H., and Kim, M. (2021) From Stakeholder Communication to Engagement for the Sustainable Development Goals (SDGs): A Case Study of LG Electronics. Sustainability, 13, 8624. </a:t>
            </a:r>
            <a:r>
              <a:rPr lang="en-GB" sz="1800" u="sng" kern="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https://doi.org/10.3390/su13158624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LG Electronics. Financial Information. Available online: </a:t>
            </a:r>
            <a:r>
              <a:rPr lang="en-GB" sz="1800" kern="0" dirty="0">
                <a:solidFill>
                  <a:srgbClr val="0875B8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https://www.lg.com/global/investor-relations-financial-info 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on 17 January 2021).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885" indent="-228885" defTabSz="610361">
              <a:defRPr sz="2136"/>
            </a:pPr>
            <a:endParaRPr i="1" dirty="0"/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10156</TotalTime>
  <Words>1165</Words>
  <Application>Microsoft Office PowerPoint</Application>
  <PresentationFormat>On-screen Show (4:3)</PresentationFormat>
  <Paragraphs>164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Calibri</vt:lpstr>
      <vt:lpstr>Myriad Pro</vt:lpstr>
      <vt:lpstr>Times New Roman</vt:lpstr>
      <vt:lpstr>Verdana</vt:lpstr>
      <vt:lpstr>Wingdings</vt:lpstr>
      <vt:lpstr>20140311PresentationUWTSDTemplate</vt:lpstr>
      <vt:lpstr>  LCLM 5001  Understanding and Engaging Stakeholders  Week 8:  Stakeholder Analysis, RACI Matrix &amp; Communication Plan Case Study – LGE Stakeholder Engagement and Sustainability Practices. &amp; Assignment Workshop. Prepared by: Oluwaseun (Olu) Adegbite, PhD.    </vt:lpstr>
      <vt:lpstr>Last Week (i.e., Week 7), ……</vt:lpstr>
      <vt:lpstr>This Week (i.e., Week 8), ……</vt:lpstr>
      <vt:lpstr>Stakeholder Analysis</vt:lpstr>
      <vt:lpstr>Stakeholder Analysis</vt:lpstr>
      <vt:lpstr>Process of Stakeholder Analysis</vt:lpstr>
      <vt:lpstr>Process of Stakeholder Analysis</vt:lpstr>
      <vt:lpstr>Stakeholder Analysis - Identify</vt:lpstr>
      <vt:lpstr>Stakeholder Map - Identify</vt:lpstr>
      <vt:lpstr>Stakeholder Map - Identify</vt:lpstr>
      <vt:lpstr>Stakeholder Analysis - Identify</vt:lpstr>
      <vt:lpstr>3 Types of Project Portfolios </vt:lpstr>
      <vt:lpstr>Project Management Team</vt:lpstr>
      <vt:lpstr>Project Management Team</vt:lpstr>
      <vt:lpstr>Communication Plan</vt:lpstr>
      <vt:lpstr>Communication Plan</vt:lpstr>
      <vt:lpstr>Communication Plan</vt:lpstr>
      <vt:lpstr>RACI</vt:lpstr>
      <vt:lpstr>RACI Matrix</vt:lpstr>
      <vt:lpstr>Break!</vt:lpstr>
      <vt:lpstr>Case Study Exercise</vt:lpstr>
      <vt:lpstr>Case Study Exercise</vt:lpstr>
      <vt:lpstr>Case Study Exercise</vt:lpstr>
      <vt:lpstr>Assignment Workshop</vt:lpstr>
      <vt:lpstr>Next……</vt:lpstr>
      <vt:lpstr>Assignment Workshop</vt:lpstr>
      <vt:lpstr>Assignment Workshop</vt:lpstr>
      <vt:lpstr>Assignment Workshop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Adegbite, Oluwaseun</cp:lastModifiedBy>
  <cp:revision>444</cp:revision>
  <dcterms:modified xsi:type="dcterms:W3CDTF">2024-10-30T23:30:23Z</dcterms:modified>
</cp:coreProperties>
</file>