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2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7335DA-89DD-4B5C-8BD4-FFB20231BFFE}" type="datetimeFigureOut">
              <a:rPr lang="en-GB" smtClean="0"/>
              <a:pPr/>
              <a:t>09/12/2010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184C-4123-4B76-9902-A2AB0ECB7DE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E1184C-4123-4B76-9902-A2AB0ECB7DE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65DE4-F9F6-468F-8B68-5C3E5696F63A}" type="datetimeFigureOut">
              <a:rPr lang="en-GB" smtClean="0"/>
              <a:pPr/>
              <a:t>09/12/2010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06B7B6-CE71-4B00-A779-A4432F9BBE8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568952" cy="1470025"/>
          </a:xfrm>
        </p:spPr>
        <p:txBody>
          <a:bodyPr/>
          <a:lstStyle/>
          <a:p>
            <a:r>
              <a:rPr lang="en-GB" b="1" dirty="0" smtClean="0"/>
              <a:t>Evaluating Performance of the</a:t>
            </a:r>
            <a:br>
              <a:rPr lang="en-GB" b="1" dirty="0" smtClean="0"/>
            </a:br>
            <a:r>
              <a:rPr lang="en-GB" b="1" dirty="0" smtClean="0"/>
              <a:t>HR Function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/>
              <a:t>Caroline Usei</a:t>
            </a:r>
          </a:p>
          <a:p>
            <a:pPr algn="l"/>
            <a:r>
              <a:rPr lang="en-GB" b="1" dirty="0" smtClean="0"/>
              <a:t>CIPD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Part 2 of your report you will have said to what extent the HR strategies within your organisation are vertically integrated and horizontally integrated</a:t>
            </a:r>
          </a:p>
          <a:p>
            <a:r>
              <a:rPr lang="en-GB" dirty="0" smtClean="0"/>
              <a:t>In Part 3 you will then assess how HR strategies are measured and how they are communicated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How is the HR Function Doing?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Much research has suggested that the HR function, through its strategies, is effective in  increasing </a:t>
            </a:r>
            <a:r>
              <a:rPr lang="en-GB" b="1" dirty="0" smtClean="0"/>
              <a:t>added value </a:t>
            </a:r>
            <a:r>
              <a:rPr lang="en-GB" dirty="0" smtClean="0"/>
              <a:t>and achieving </a:t>
            </a:r>
            <a:r>
              <a:rPr lang="en-GB" b="1" dirty="0" smtClean="0"/>
              <a:t>competitive advantage </a:t>
            </a:r>
            <a:r>
              <a:rPr lang="en-GB" dirty="0" smtClean="0"/>
              <a:t>for the organisation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But how do we measure that effectiveness?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en-GB" dirty="0" smtClean="0"/>
              <a:t>	</a:t>
            </a:r>
            <a:r>
              <a:rPr lang="en-GB" sz="3600" dirty="0" smtClean="0"/>
              <a:t>With a small number of your peers, consider the ways in which the HR function within is your organisation is measured in relation to its effectiveness</a:t>
            </a:r>
          </a:p>
          <a:p>
            <a:pPr algn="ctr">
              <a:buNone/>
            </a:pPr>
            <a:endParaRPr lang="en-GB" sz="3600" dirty="0"/>
          </a:p>
          <a:p>
            <a:pPr algn="ctr">
              <a:buNone/>
            </a:pPr>
            <a:r>
              <a:rPr lang="en-GB" sz="3600" dirty="0" smtClean="0"/>
              <a:t>Be prepared to feedback your findings to the rest of the group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Approaches to measuring effectiveness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	</a:t>
            </a:r>
            <a:r>
              <a:rPr lang="en-GB" b="1" u="sng" dirty="0" smtClean="0"/>
              <a:t>Armstrong and Long </a:t>
            </a:r>
            <a:r>
              <a:rPr lang="en-GB" u="sng" dirty="0" smtClean="0"/>
              <a:t>(1994) suggest that the most popular criteria are how well the HR function:</a:t>
            </a:r>
          </a:p>
          <a:p>
            <a:pPr>
              <a:buNone/>
            </a:pPr>
            <a:endParaRPr lang="en-GB" sz="1300" u="sng" dirty="0" smtClean="0"/>
          </a:p>
          <a:p>
            <a:r>
              <a:rPr lang="en-GB" dirty="0" smtClean="0"/>
              <a:t>understands the organisation – mission, values, critical success factors, product-market strategies, technology, operations, distinctive competences;</a:t>
            </a:r>
          </a:p>
          <a:p>
            <a:r>
              <a:rPr lang="en-GB" dirty="0"/>
              <a:t>m</a:t>
            </a:r>
            <a:r>
              <a:rPr lang="en-GB" dirty="0" smtClean="0"/>
              <a:t>akes effective contributions to top-mgt decision-making on business issues;</a:t>
            </a:r>
          </a:p>
          <a:p>
            <a:r>
              <a:rPr lang="en-GB" dirty="0" smtClean="0"/>
              <a:t>is innovative, realistic and persuasive in suggested strategies, policies and programmes;</a:t>
            </a:r>
          </a:p>
          <a:p>
            <a:r>
              <a:rPr lang="en-GB" dirty="0"/>
              <a:t>d</a:t>
            </a:r>
            <a:r>
              <a:rPr lang="en-GB" dirty="0" smtClean="0"/>
              <a:t>elivers on its promises;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76672"/>
            <a:ext cx="8496944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u="sng" dirty="0"/>
              <a:t>H</a:t>
            </a:r>
            <a:r>
              <a:rPr lang="en-GB" u="sng" dirty="0" smtClean="0"/>
              <a:t>ow well the HR function:</a:t>
            </a:r>
          </a:p>
          <a:p>
            <a:pPr>
              <a:buNone/>
            </a:pPr>
            <a:endParaRPr lang="en-GB" sz="1200" u="sng" dirty="0" smtClean="0"/>
          </a:p>
          <a:p>
            <a:r>
              <a:rPr lang="en-GB" dirty="0" smtClean="0"/>
              <a:t>provides quality advice and services;</a:t>
            </a:r>
          </a:p>
          <a:p>
            <a:r>
              <a:rPr lang="en-GB" dirty="0" smtClean="0"/>
              <a:t>builds and maintains stable and cooperative relationships with trade unions;</a:t>
            </a:r>
          </a:p>
          <a:p>
            <a:r>
              <a:rPr lang="en-GB" dirty="0" smtClean="0"/>
              <a:t>handles difficult situations;</a:t>
            </a:r>
          </a:p>
          <a:p>
            <a:r>
              <a:rPr lang="en-GB" dirty="0" smtClean="0"/>
              <a:t>contributes to the development of organisational culture, management style and the management of change;</a:t>
            </a:r>
          </a:p>
          <a:p>
            <a:r>
              <a:rPr lang="en-GB" dirty="0" smtClean="0"/>
              <a:t>promotes its credibility and ability to work as a member of the senior mgt team.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en-GB" dirty="0" smtClean="0"/>
              <a:t>As such measures are largely subjective, they are usually supported with analysis of, for example: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Turnover</a:t>
            </a:r>
          </a:p>
          <a:p>
            <a:r>
              <a:rPr lang="en-GB" dirty="0" smtClean="0"/>
              <a:t>Absenteeism</a:t>
            </a:r>
          </a:p>
          <a:p>
            <a:r>
              <a:rPr lang="en-GB" dirty="0" smtClean="0"/>
              <a:t>Suggestions received and acted upon</a:t>
            </a:r>
          </a:p>
          <a:p>
            <a:r>
              <a:rPr lang="en-GB" dirty="0" smtClean="0"/>
              <a:t>H &amp;S statistics</a:t>
            </a:r>
          </a:p>
          <a:p>
            <a:r>
              <a:rPr lang="en-GB" dirty="0" smtClean="0"/>
              <a:t>Customer satisfaction surveys.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Tsui and Gomez-Mejia </a:t>
            </a:r>
            <a:r>
              <a:rPr lang="en-GB" dirty="0" smtClean="0"/>
              <a:t>(1988) distinguish between:</a:t>
            </a:r>
          </a:p>
          <a:p>
            <a:endParaRPr lang="en-GB" dirty="0"/>
          </a:p>
          <a:p>
            <a:r>
              <a:rPr lang="en-GB" i="1" dirty="0" smtClean="0"/>
              <a:t>Process criteria </a:t>
            </a:r>
            <a:r>
              <a:rPr lang="en-GB" dirty="0" smtClean="0"/>
              <a:t>– how well things are done (efficiency)</a:t>
            </a:r>
          </a:p>
          <a:p>
            <a:r>
              <a:rPr lang="en-GB" i="1" dirty="0" smtClean="0"/>
              <a:t>Output criteria </a:t>
            </a:r>
            <a:r>
              <a:rPr lang="en-GB" dirty="0" smtClean="0"/>
              <a:t>– impact on organisational and operational performance (effectiveness)</a:t>
            </a:r>
          </a:p>
          <a:p>
            <a:endParaRPr lang="en-GB" dirty="0"/>
          </a:p>
          <a:p>
            <a:r>
              <a:rPr lang="en-GB" dirty="0" smtClean="0"/>
              <a:t>That is, the extent to which HR policies, programmes and practices, combined with advice and support, enable line management to achieve organisational objectives.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Types of Performance Measures: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853136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 smtClean="0"/>
              <a:t>Money measures </a:t>
            </a:r>
            <a:r>
              <a:rPr lang="en-GB" dirty="0" smtClean="0"/>
              <a:t>– maximising income, minimising expenditure, improving rates of return</a:t>
            </a:r>
          </a:p>
          <a:p>
            <a:r>
              <a:rPr lang="en-GB" b="1" i="1" dirty="0" smtClean="0"/>
              <a:t>Time measures </a:t>
            </a:r>
            <a:r>
              <a:rPr lang="en-GB" dirty="0" smtClean="0"/>
              <a:t>– work timetables, amount of backlog, speed of response</a:t>
            </a:r>
          </a:p>
          <a:p>
            <a:r>
              <a:rPr lang="en-GB" b="1" i="1" dirty="0" smtClean="0"/>
              <a:t>Measures of effect </a:t>
            </a:r>
            <a:r>
              <a:rPr lang="en-GB" dirty="0" smtClean="0"/>
              <a:t>– attainment of standards, changes in behaviour, physical completion of work, level of take-up of services offered</a:t>
            </a:r>
          </a:p>
          <a:p>
            <a:r>
              <a:rPr lang="en-GB" b="1" i="1" dirty="0" smtClean="0"/>
              <a:t>Reaction </a:t>
            </a:r>
            <a:r>
              <a:rPr lang="en-GB" dirty="0" smtClean="0"/>
              <a:t>– peer assessments, performance ratings by internal and external clients, comments and complaints.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Evaluation Criteria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i="1" dirty="0" smtClean="0"/>
              <a:t>Organisational effectiveness </a:t>
            </a:r>
            <a:r>
              <a:rPr lang="en-GB" dirty="0" smtClean="0"/>
              <a:t>– but may be affected by many variables</a:t>
            </a:r>
          </a:p>
          <a:p>
            <a:r>
              <a:rPr lang="en-GB" b="1" i="1" dirty="0" smtClean="0"/>
              <a:t>Specified Goals </a:t>
            </a:r>
            <a:r>
              <a:rPr lang="en-GB" dirty="0" smtClean="0"/>
              <a:t>– must be based on sound measurements and allow for unforeseen circumstances</a:t>
            </a:r>
          </a:p>
          <a:p>
            <a:r>
              <a:rPr lang="en-GB" b="1" i="1" dirty="0" smtClean="0"/>
              <a:t>Specified quantified measures </a:t>
            </a:r>
            <a:r>
              <a:rPr lang="en-GB" dirty="0" smtClean="0"/>
              <a:t>– but again, may be affected by many variables</a:t>
            </a:r>
          </a:p>
          <a:p>
            <a:r>
              <a:rPr lang="en-GB" b="1" i="1" dirty="0" smtClean="0"/>
              <a:t>Stakeholder perspective </a:t>
            </a:r>
            <a:r>
              <a:rPr lang="en-GB" dirty="0" smtClean="0"/>
              <a:t>– the board, employees, managers, 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en-GB" b="1" dirty="0" smtClean="0"/>
              <a:t>Specified </a:t>
            </a:r>
            <a:r>
              <a:rPr lang="en-GB" b="1" dirty="0"/>
              <a:t>Q</a:t>
            </a:r>
            <a:r>
              <a:rPr lang="en-GB" b="1" dirty="0" smtClean="0"/>
              <a:t>uantified Criteria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5446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b="1" u="sng" dirty="0" smtClean="0"/>
              <a:t>Employee behaviour criteria:</a:t>
            </a:r>
          </a:p>
          <a:p>
            <a:r>
              <a:rPr lang="en-GB" dirty="0" smtClean="0"/>
              <a:t>Retention and turnover</a:t>
            </a:r>
          </a:p>
          <a:p>
            <a:r>
              <a:rPr lang="en-GB" dirty="0" smtClean="0"/>
              <a:t>Absenteeism</a:t>
            </a:r>
          </a:p>
          <a:p>
            <a:r>
              <a:rPr lang="en-GB" dirty="0" smtClean="0"/>
              <a:t>Ratio of suggestions received to no. of employees</a:t>
            </a:r>
          </a:p>
          <a:p>
            <a:r>
              <a:rPr lang="en-GB" dirty="0" smtClean="0"/>
              <a:t>No. of usable suggestions from quality circles or improvement groups</a:t>
            </a:r>
          </a:p>
          <a:p>
            <a:r>
              <a:rPr lang="en-GB" dirty="0" smtClean="0"/>
              <a:t>Cost savings arising from suggestions or recommendations</a:t>
            </a:r>
          </a:p>
          <a:p>
            <a:r>
              <a:rPr lang="en-GB" dirty="0" smtClean="0"/>
              <a:t>Frequency/severity rate of accidents</a:t>
            </a:r>
          </a:p>
          <a:p>
            <a:r>
              <a:rPr lang="en-GB" dirty="0" smtClean="0"/>
              <a:t>Ratio of grievances to no. of employees</a:t>
            </a:r>
          </a:p>
          <a:p>
            <a:r>
              <a:rPr lang="en-GB" dirty="0" smtClean="0"/>
              <a:t>Time lost through disputes</a:t>
            </a:r>
          </a:p>
          <a:p>
            <a:r>
              <a:rPr lang="en-GB" dirty="0" smtClean="0"/>
              <a:t>Number of references to employment tribunals on: unfair dismissal, equal opps, equal pay, harassment, discrimination, etc., along with the outcomes.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568952" cy="61926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u="sng" dirty="0" smtClean="0"/>
              <a:t>HR department service-level criteria:</a:t>
            </a:r>
          </a:p>
          <a:p>
            <a:r>
              <a:rPr lang="en-GB" dirty="0" smtClean="0"/>
              <a:t>Average time to fill vacancies</a:t>
            </a:r>
          </a:p>
          <a:p>
            <a:r>
              <a:rPr lang="en-GB" dirty="0" smtClean="0"/>
              <a:t>Time to respond to applicants</a:t>
            </a:r>
          </a:p>
          <a:p>
            <a:r>
              <a:rPr lang="en-GB" dirty="0" smtClean="0"/>
              <a:t>Ratio of acceptance to offers made</a:t>
            </a:r>
          </a:p>
          <a:p>
            <a:r>
              <a:rPr lang="en-GB" dirty="0" smtClean="0"/>
              <a:t>Cost of advertisements per reply/engagement</a:t>
            </a:r>
          </a:p>
          <a:p>
            <a:r>
              <a:rPr lang="en-GB" dirty="0" smtClean="0"/>
              <a:t>Training hours/days per employee</a:t>
            </a:r>
          </a:p>
          <a:p>
            <a:r>
              <a:rPr lang="en-GB" dirty="0" smtClean="0"/>
              <a:t>Time to respond to and settle grievances</a:t>
            </a:r>
          </a:p>
          <a:p>
            <a:r>
              <a:rPr lang="en-GB" dirty="0" smtClean="0"/>
              <a:t>Cost of induction training per employee</a:t>
            </a:r>
          </a:p>
          <a:p>
            <a:r>
              <a:rPr lang="en-GB" dirty="0" smtClean="0"/>
              <a:t>Cost of benefits per employee</a:t>
            </a:r>
          </a:p>
          <a:p>
            <a:r>
              <a:rPr lang="en-GB" dirty="0" smtClean="0"/>
              <a:t>Measurable improvement in productivity as a direct result of training.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32656"/>
            <a:ext cx="8363272" cy="62646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Measurable improvements in individual and organisational performance as a direct result of PRP and performance management schemes</a:t>
            </a:r>
          </a:p>
          <a:p>
            <a:r>
              <a:rPr lang="en-GB" dirty="0" smtClean="0"/>
              <a:t>Ratio of personnel dept costs to profit, sales turnover or added value</a:t>
            </a:r>
          </a:p>
          <a:p>
            <a:r>
              <a:rPr lang="en-GB" dirty="0" smtClean="0"/>
              <a:t>Personnel costs in relation to budget</a:t>
            </a:r>
          </a:p>
          <a:p>
            <a:r>
              <a:rPr lang="en-GB" dirty="0" smtClean="0"/>
              <a:t>Ratio of personnel staff to employees</a:t>
            </a:r>
          </a:p>
          <a:p>
            <a:endParaRPr lang="en-GB" dirty="0"/>
          </a:p>
          <a:p>
            <a:r>
              <a:rPr lang="en-GB" dirty="0" smtClean="0"/>
              <a:t>Usefulness of these are variable – depends on organisation and its objectives</a:t>
            </a:r>
          </a:p>
          <a:p>
            <a:r>
              <a:rPr lang="en-GB" dirty="0" smtClean="0"/>
              <a:t>Must weigh the costs of collecting and analysing data against its benefits.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72008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User Reaction Measures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576064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Understanding of strategic business imperatives</a:t>
            </a:r>
          </a:p>
          <a:p>
            <a:r>
              <a:rPr lang="en-GB" dirty="0" smtClean="0"/>
              <a:t>Anticipation of business and mgt needs</a:t>
            </a:r>
          </a:p>
          <a:p>
            <a:r>
              <a:rPr lang="en-GB" dirty="0" smtClean="0"/>
              <a:t>Ability to function as a ‘business partner’ in the team</a:t>
            </a:r>
          </a:p>
          <a:p>
            <a:r>
              <a:rPr lang="en-GB" dirty="0" smtClean="0"/>
              <a:t>Quality of advice given in terms of its relevance to the problem or issue</a:t>
            </a:r>
          </a:p>
          <a:p>
            <a:r>
              <a:rPr lang="en-GB" dirty="0" smtClean="0"/>
              <a:t>Quality of the back-up advice and services to support implementation of recommendations</a:t>
            </a:r>
          </a:p>
          <a:p>
            <a:r>
              <a:rPr lang="en-GB" dirty="0" smtClean="0"/>
              <a:t>Speed of response to requests for advice or service</a:t>
            </a:r>
          </a:p>
          <a:p>
            <a:r>
              <a:rPr lang="en-GB" dirty="0" smtClean="0"/>
              <a:t>Promptness in dealing with grievances and appeals</a:t>
            </a:r>
          </a:p>
          <a:p>
            <a:r>
              <a:rPr lang="en-GB" dirty="0" smtClean="0"/>
              <a:t>Help to managers in identifying and meeting training needs</a:t>
            </a:r>
          </a:p>
          <a:p>
            <a:r>
              <a:rPr lang="en-GB" dirty="0" smtClean="0"/>
              <a:t>Extent to which training and development programmes meet organisational and individual needs</a:t>
            </a:r>
          </a:p>
          <a:p>
            <a:r>
              <a:rPr lang="en-GB" dirty="0" smtClean="0"/>
              <a:t>Delivery of advice and services that impact on improving performance</a:t>
            </a:r>
          </a:p>
          <a:p>
            <a:r>
              <a:rPr lang="en-GB" dirty="0" smtClean="0"/>
              <a:t>Development of programmes and processes that address business needs.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496944" cy="778098"/>
          </a:xfrm>
        </p:spPr>
        <p:txBody>
          <a:bodyPr/>
          <a:lstStyle/>
          <a:p>
            <a:pPr algn="l"/>
            <a:r>
              <a:rPr lang="en-GB" b="1" dirty="0" smtClean="0"/>
              <a:t>Employee satisfaction measures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733256"/>
          </a:xfrm>
        </p:spPr>
        <p:txBody>
          <a:bodyPr>
            <a:normAutofit fontScale="92500"/>
          </a:bodyPr>
          <a:lstStyle/>
          <a:p>
            <a:r>
              <a:rPr lang="en-GB" sz="2300" dirty="0" smtClean="0"/>
              <a:t>The extent of belief that promotion, job evaluation, performance appraisal, PRP and grievance procedures and processes are fair</a:t>
            </a:r>
          </a:p>
          <a:p>
            <a:r>
              <a:rPr lang="en-GB" sz="2300" dirty="0" smtClean="0"/>
              <a:t>The degree of satisfaction with pay and benefits</a:t>
            </a:r>
          </a:p>
          <a:p>
            <a:r>
              <a:rPr lang="en-GB" sz="2300" dirty="0" smtClean="0"/>
              <a:t>The extent that employees feel involved in decisions that affect them</a:t>
            </a:r>
          </a:p>
          <a:p>
            <a:r>
              <a:rPr lang="en-GB" sz="2300" dirty="0" smtClean="0"/>
              <a:t>How well employees feel they are informed on matters of importance to them</a:t>
            </a:r>
          </a:p>
          <a:p>
            <a:r>
              <a:rPr lang="en-GB" sz="2300" dirty="0" smtClean="0"/>
              <a:t>The consistency with which personnel policies are applied</a:t>
            </a:r>
          </a:p>
          <a:p>
            <a:r>
              <a:rPr lang="en-GB" sz="2300" dirty="0" smtClean="0"/>
              <a:t>The opportunities available for training and development</a:t>
            </a:r>
          </a:p>
          <a:p>
            <a:r>
              <a:rPr lang="en-GB" sz="2300" dirty="0" smtClean="0"/>
              <a:t>The extent to which they are able to make best use of their skills and abilities</a:t>
            </a:r>
          </a:p>
          <a:p>
            <a:r>
              <a:rPr lang="en-GB" sz="2300" dirty="0" smtClean="0"/>
              <a:t>The extent to which they are clear about what is expected</a:t>
            </a:r>
          </a:p>
          <a:p>
            <a:r>
              <a:rPr lang="en-GB" sz="2300" dirty="0" smtClean="0"/>
              <a:t>The support and guidance received</a:t>
            </a:r>
          </a:p>
          <a:p>
            <a:r>
              <a:rPr lang="en-GB" sz="2300" dirty="0" smtClean="0"/>
              <a:t>The working environment</a:t>
            </a:r>
          </a:p>
          <a:p>
            <a:r>
              <a:rPr lang="en-GB" sz="2300" dirty="0" smtClean="0"/>
              <a:t>The facilities</a:t>
            </a:r>
          </a:p>
          <a:p>
            <a:r>
              <a:rPr lang="en-GB" sz="2300" dirty="0" smtClean="0"/>
              <a:t>The climate and overall management style.</a:t>
            </a:r>
            <a:endParaRPr lang="en-GB" sz="2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Effective HR Communications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Effective communications are required to achieve coordinated results</a:t>
            </a:r>
          </a:p>
          <a:p>
            <a:r>
              <a:rPr lang="en-GB" dirty="0" smtClean="0"/>
              <a:t>Any communications strategy needs to be based on an analysis of:</a:t>
            </a:r>
          </a:p>
          <a:p>
            <a:pPr lvl="1"/>
            <a:r>
              <a:rPr lang="en-GB" dirty="0" smtClean="0"/>
              <a:t>What management wants to say</a:t>
            </a:r>
          </a:p>
          <a:p>
            <a:pPr lvl="1"/>
            <a:r>
              <a:rPr lang="en-GB" dirty="0" smtClean="0"/>
              <a:t>What employees want to hear</a:t>
            </a:r>
          </a:p>
          <a:p>
            <a:pPr lvl="1"/>
            <a:r>
              <a:rPr lang="en-GB" dirty="0" smtClean="0"/>
              <a:t>The problems being met in conveying or receiving information.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What management wants to say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For example:</a:t>
            </a:r>
          </a:p>
          <a:p>
            <a:r>
              <a:rPr lang="en-GB" dirty="0" smtClean="0"/>
              <a:t>Values</a:t>
            </a:r>
          </a:p>
          <a:p>
            <a:r>
              <a:rPr lang="en-GB" dirty="0" smtClean="0"/>
              <a:t>Plans</a:t>
            </a:r>
          </a:p>
          <a:p>
            <a:r>
              <a:rPr lang="en-GB" dirty="0" smtClean="0"/>
              <a:t>Intentions</a:t>
            </a:r>
          </a:p>
          <a:p>
            <a:r>
              <a:rPr lang="en-GB" dirty="0" smtClean="0"/>
              <a:t>Proposals</a:t>
            </a:r>
          </a:p>
          <a:p>
            <a:r>
              <a:rPr lang="en-GB" dirty="0" smtClean="0"/>
              <a:t>Achievements</a:t>
            </a:r>
          </a:p>
          <a:p>
            <a:r>
              <a:rPr lang="en-GB" dirty="0" smtClean="0"/>
              <a:t>Results.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What employees want to hear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For example:</a:t>
            </a:r>
          </a:p>
          <a:p>
            <a:r>
              <a:rPr lang="en-GB" dirty="0" smtClean="0"/>
              <a:t>Changes in working methods and conditions</a:t>
            </a:r>
          </a:p>
          <a:p>
            <a:r>
              <a:rPr lang="en-GB" dirty="0" smtClean="0"/>
              <a:t>Changes in overtime, shift working, etc. Arrangements</a:t>
            </a:r>
          </a:p>
          <a:p>
            <a:r>
              <a:rPr lang="en-GB" dirty="0" smtClean="0"/>
              <a:t>Company plans affecting pay or security</a:t>
            </a:r>
          </a:p>
          <a:p>
            <a:r>
              <a:rPr lang="en-GB" dirty="0" smtClean="0"/>
              <a:t>Changes in terms and conditions.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In your small groups, discuss and list the different ways that your organisations communicate with their employees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Communication Systems: </a:t>
            </a:r>
            <a:r>
              <a:rPr lang="en-GB" sz="3600" b="1" dirty="0" smtClean="0"/>
              <a:t>Some examples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740277"/>
          </a:xfrm>
        </p:spPr>
        <p:txBody>
          <a:bodyPr>
            <a:normAutofit/>
          </a:bodyPr>
          <a:lstStyle/>
          <a:p>
            <a:r>
              <a:rPr lang="en-GB" dirty="0" smtClean="0"/>
              <a:t>Newsletters</a:t>
            </a:r>
          </a:p>
          <a:p>
            <a:r>
              <a:rPr lang="en-GB" dirty="0" smtClean="0"/>
              <a:t>Notice-boards</a:t>
            </a:r>
          </a:p>
          <a:p>
            <a:r>
              <a:rPr lang="en-GB" dirty="0" smtClean="0"/>
              <a:t>Magazines</a:t>
            </a:r>
          </a:p>
          <a:p>
            <a:r>
              <a:rPr lang="en-GB" dirty="0" smtClean="0"/>
              <a:t>Bulletins</a:t>
            </a:r>
          </a:p>
          <a:p>
            <a:r>
              <a:rPr lang="en-GB" dirty="0" smtClean="0"/>
              <a:t>Team briefings</a:t>
            </a:r>
          </a:p>
          <a:p>
            <a:r>
              <a:rPr lang="en-GB" dirty="0" smtClean="0"/>
              <a:t>Employee involvement</a:t>
            </a:r>
          </a:p>
          <a:p>
            <a:r>
              <a:rPr lang="en-GB" dirty="0" smtClean="0"/>
              <a:t>Emails</a:t>
            </a:r>
          </a:p>
          <a:p>
            <a:r>
              <a:rPr lang="en-GB" dirty="0" smtClean="0"/>
              <a:t>Website.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913</Words>
  <Application>Microsoft Office PowerPoint</Application>
  <PresentationFormat>On-screen Show (4:3)</PresentationFormat>
  <Paragraphs>135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Evaluating Performance of the HR Function</vt:lpstr>
      <vt:lpstr>Slide 2</vt:lpstr>
      <vt:lpstr>How is the HR Function Doing?</vt:lpstr>
      <vt:lpstr>Activity</vt:lpstr>
      <vt:lpstr>Approaches to measuring effectiveness</vt:lpstr>
      <vt:lpstr>Slide 6</vt:lpstr>
      <vt:lpstr>Slide 7</vt:lpstr>
      <vt:lpstr>Slide 8</vt:lpstr>
      <vt:lpstr>Types of Performance Measures:</vt:lpstr>
      <vt:lpstr>Evaluation Criteria</vt:lpstr>
      <vt:lpstr>Specified Quantified Criteria</vt:lpstr>
      <vt:lpstr>Slide 12</vt:lpstr>
      <vt:lpstr>Slide 13</vt:lpstr>
      <vt:lpstr>User Reaction Measures</vt:lpstr>
      <vt:lpstr>Employee satisfaction measures</vt:lpstr>
      <vt:lpstr>Effective HR Communications</vt:lpstr>
      <vt:lpstr>What management wants to say</vt:lpstr>
      <vt:lpstr>What employees want to hear</vt:lpstr>
      <vt:lpstr>Activity</vt:lpstr>
      <vt:lpstr>Communication Systems: Some examples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Performance of the HR Function</dc:title>
  <dc:creator>SMU</dc:creator>
  <cp:lastModifiedBy>edu-cu</cp:lastModifiedBy>
  <cp:revision>23</cp:revision>
  <dcterms:created xsi:type="dcterms:W3CDTF">2010-12-08T22:37:48Z</dcterms:created>
  <dcterms:modified xsi:type="dcterms:W3CDTF">2010-12-09T11:27:44Z</dcterms:modified>
</cp:coreProperties>
</file>