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28"/>
  </p:notesMasterIdLst>
  <p:sldIdLst>
    <p:sldId id="259" r:id="rId10"/>
    <p:sldId id="335" r:id="rId11"/>
    <p:sldId id="268" r:id="rId12"/>
    <p:sldId id="269" r:id="rId13"/>
    <p:sldId id="260" r:id="rId14"/>
    <p:sldId id="262" r:id="rId15"/>
    <p:sldId id="339" r:id="rId16"/>
    <p:sldId id="263" r:id="rId17"/>
    <p:sldId id="336" r:id="rId18"/>
    <p:sldId id="337" r:id="rId19"/>
    <p:sldId id="338" r:id="rId20"/>
    <p:sldId id="270" r:id="rId21"/>
    <p:sldId id="271" r:id="rId22"/>
    <p:sldId id="334" r:id="rId23"/>
    <p:sldId id="265" r:id="rId24"/>
    <p:sldId id="266" r:id="rId25"/>
    <p:sldId id="256"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94007" autoAdjust="0"/>
  </p:normalViewPr>
  <p:slideViewPr>
    <p:cSldViewPr snapToGrid="0" snapToObjects="1">
      <p:cViewPr varScale="1">
        <p:scale>
          <a:sx n="107" d="100"/>
          <a:sy n="107" d="100"/>
        </p:scale>
        <p:origin x="51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C53AB5-B049-4D66-8B21-1C11BB7CBFD0}" type="datetimeFigureOut">
              <a:rPr lang="en-GB" smtClean="0"/>
              <a:t>24/05/2024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A20C9B-0AAD-4F06-8ABF-51A6DA0D3E18}" type="slidenum">
              <a:rPr lang="en-GB" smtClean="0"/>
              <a:t>‹#›</a:t>
            </a:fld>
            <a:endParaRPr lang="en-GB"/>
          </a:p>
        </p:txBody>
      </p:sp>
    </p:spTree>
    <p:extLst>
      <p:ext uri="{BB962C8B-B14F-4D97-AF65-F5344CB8AC3E}">
        <p14:creationId xmlns:p14="http://schemas.microsoft.com/office/powerpoint/2010/main" val="191844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473E22D7-0F5B-42D9-AF91-6EBDB952DE98}" type="slidenum">
              <a:rPr lang="en-GB" smtClean="0"/>
              <a:t>4</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how some of these suggestions could be refined and focused more. </a:t>
            </a:r>
          </a:p>
        </p:txBody>
      </p:sp>
      <p:sp>
        <p:nvSpPr>
          <p:cNvPr id="4" name="Slide Number Placeholder 3"/>
          <p:cNvSpPr>
            <a:spLocks noGrp="1"/>
          </p:cNvSpPr>
          <p:nvPr>
            <p:ph type="sldNum" sz="quarter" idx="5"/>
          </p:nvPr>
        </p:nvSpPr>
        <p:spPr/>
        <p:txBody>
          <a:bodyPr/>
          <a:lstStyle/>
          <a:p>
            <a:fld id="{7EA20C9B-0AAD-4F06-8ABF-51A6DA0D3E18}" type="slidenum">
              <a:rPr lang="en-GB" smtClean="0"/>
              <a:t>8</a:t>
            </a:fld>
            <a:endParaRPr lang="en-GB"/>
          </a:p>
        </p:txBody>
      </p:sp>
    </p:spTree>
    <p:extLst>
      <p:ext uri="{BB962C8B-B14F-4D97-AF65-F5344CB8AC3E}">
        <p14:creationId xmlns:p14="http://schemas.microsoft.com/office/powerpoint/2010/main" val="3660059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as level 5 students they just need to be aware of the principles of ethics. The research that they are doing is not experimental and is guided by us to avoid ethical errors. The most important element for students are those specific pointers made on slide 4 and 5 (informed consent, safe storage of data and not falsifying data). </a:t>
            </a:r>
          </a:p>
        </p:txBody>
      </p:sp>
      <p:sp>
        <p:nvSpPr>
          <p:cNvPr id="4" name="Slide Number Placeholder 3"/>
          <p:cNvSpPr>
            <a:spLocks noGrp="1"/>
          </p:cNvSpPr>
          <p:nvPr>
            <p:ph type="sldNum" sz="quarter" idx="5"/>
          </p:nvPr>
        </p:nvSpPr>
        <p:spPr/>
        <p:txBody>
          <a:bodyPr/>
          <a:lstStyle/>
          <a:p>
            <a:fld id="{C2BEE330-2EDF-4EBF-B75A-6520EE17075E}" type="slidenum">
              <a:rPr lang="en-GB" smtClean="0"/>
              <a:t>12</a:t>
            </a:fld>
            <a:endParaRPr lang="en-GB"/>
          </a:p>
        </p:txBody>
      </p:sp>
    </p:spTree>
    <p:extLst>
      <p:ext uri="{BB962C8B-B14F-4D97-AF65-F5344CB8AC3E}">
        <p14:creationId xmlns:p14="http://schemas.microsoft.com/office/powerpoint/2010/main" val="169513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Integrity, fairness and open-mindedness of the researcher </a:t>
            </a:r>
            <a:r>
              <a:rPr lang="en-GB" dirty="0"/>
              <a:t>-  The quality of research depends in part on the integrity, fairness and </a:t>
            </a:r>
            <a:r>
              <a:rPr lang="en-GB" dirty="0" err="1"/>
              <a:t>openmindedness</a:t>
            </a:r>
            <a:r>
              <a:rPr lang="en-GB" dirty="0"/>
              <a:t> of the researcher. This means acting openly, being truthful and promoting accuracy. Conversely it also means avoiding deception, dishonesty, misrepresentation (of data and findings etc.), partiality, reckless commitments or disingenuous promises. Where appropriate, any conflict of interest or commercial association should be declared. </a:t>
            </a:r>
          </a:p>
          <a:p>
            <a:endParaRPr lang="en-GB" dirty="0"/>
          </a:p>
          <a:p>
            <a:r>
              <a:rPr lang="en-GB" b="1" dirty="0"/>
              <a:t>Respect for others -  </a:t>
            </a:r>
            <a:r>
              <a:rPr lang="en-GB" dirty="0"/>
              <a:t>A researcher’s position is based on the development of trust and respect. The conduct of research entails social responsibility and obligations to those who participate in or are affected by it. The rights of all persons should be recognised and their dignity respected.</a:t>
            </a:r>
          </a:p>
          <a:p>
            <a:r>
              <a:rPr lang="en-GB" dirty="0"/>
              <a:t> </a:t>
            </a:r>
            <a:r>
              <a:rPr lang="en-GB" b="1" dirty="0"/>
              <a:t>Avoidance of harm </a:t>
            </a:r>
            <a:r>
              <a:rPr lang="en-GB" dirty="0"/>
              <a:t>- Any harm to participants must be avoided. Harm may occur through risks to emotional well-being, mental or physical health, or social or group cohesion. It may take a number of forms including embarrassment, stress, discomfort, pain or conflict. It may be caused by using a research method in an intrusive or zealous way that involves mental or social pressure causing anxiety or stress. It may also be caused by violating assurances about confidentiality and anonymity, or through harassment or discrimination. </a:t>
            </a:r>
          </a:p>
          <a:p>
            <a:r>
              <a:rPr lang="en-GB" b="1"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r>
              <a:rPr lang="en-GB" dirty="0"/>
              <a:t> </a:t>
            </a:r>
            <a:r>
              <a:rPr lang="en-GB" b="1" dirty="0"/>
              <a:t>Voluntary nature of participation and right to withdraw </a:t>
            </a:r>
          </a:p>
          <a:p>
            <a:r>
              <a:rPr lang="en-GB" dirty="0"/>
              <a:t>The right not to participate in a research project is unchallengeable. This is accompanied by the right not to be harassed to participate. It is also unacceptable to attempt to extend the scope of participation beyond that freely given. Those taking part continue to exercise the right to determine how they will participate in the data collection process, including rights: not to answer any question, or set of questions; not to provide any data requested; to modify the nature of their consent; to withdraw from participation and possibly to withdraw data they have provided.</a:t>
            </a:r>
          </a:p>
          <a:p>
            <a:r>
              <a:rPr lang="en-GB" dirty="0"/>
              <a:t> </a:t>
            </a:r>
            <a:r>
              <a:rPr lang="en-GB" b="1" dirty="0"/>
              <a:t>Informed consent of those taking part.</a:t>
            </a:r>
          </a:p>
          <a:p>
            <a:r>
              <a:rPr lang="en-GB" dirty="0"/>
              <a:t> 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pressure or coercion. This leads to the right of those taking part to expect the researcher to abide by the extent of the consent given and not to find that the researcher wishes to prolong the duration of an interview or observation, or to widen the scope of the research without first seeking and obtaining permission, or to commit any subsequent breach of the consent given</a:t>
            </a:r>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13</a:t>
            </a:fld>
            <a:endParaRPr lang="en-GB"/>
          </a:p>
        </p:txBody>
      </p:sp>
    </p:spTree>
    <p:extLst>
      <p:ext uri="{BB962C8B-B14F-4D97-AF65-F5344CB8AC3E}">
        <p14:creationId xmlns:p14="http://schemas.microsoft.com/office/powerpoint/2010/main" val="4243619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Ensuring confidentiality of data and maintenance of anonymity of those taking part </a:t>
            </a:r>
          </a:p>
          <a:p>
            <a:r>
              <a:rPr lang="en-GB" dirty="0"/>
              <a:t>Research is designed to answer ‘who’, ‘what’, ‘when’, ‘where’, ‘how’ and ‘why’ questions, not to focus on those who provided the data to answer these. Individuals and organisations should therefore remain anonymous and the data they provide should be processed to make it non-attributable, unless there is an explicit agreement to attribute comments. Harm may result from unauthorised attribution or identification. Reliability of data is also likely to be enhanced where confidentiality and anonymity are assured. This principle leads to the right to expect assurances about anonymity and confidentiality to be observed strictly.</a:t>
            </a:r>
          </a:p>
          <a:p>
            <a:r>
              <a:rPr lang="en-GB" b="1" dirty="0"/>
              <a:t>Accurate analysis and reporting of data</a:t>
            </a:r>
          </a:p>
          <a:p>
            <a:r>
              <a:rPr lang="en-GB" dirty="0"/>
              <a:t>Assurances about privacy, anonymity and confidentiality must be upheld when analysing and reporting data. Primary data should not be made up or altered and results should not be falsified. Findings should be reported fully and accurately, irrespective of whether they contradict expected outcomes. The same conditions apply to secondary data, the source or sources of which should also be clearly acknowledged. Analyses and the interpretations that follow from these should be checked carefully and corrections made to ensure the accuracy of the research report and any other outcome. </a:t>
            </a:r>
          </a:p>
          <a:p>
            <a:r>
              <a:rPr lang="en-GB" dirty="0"/>
              <a:t> </a:t>
            </a:r>
            <a:r>
              <a:rPr lang="en-GB" b="1" dirty="0"/>
              <a:t>Uphold data protection laws</a:t>
            </a:r>
          </a:p>
          <a:p>
            <a:r>
              <a:rPr lang="en-GB" dirty="0"/>
              <a:t>Research is likely to involve the collection of personal data. Many governments have passed legislation to regulate the processing, security and possible sharing of personal data. There is therefore a statutory requirement to comply with such legislation. In the European Union, Directive 95/46/CE and subsequently the General Data Protection Regulation EU2016/679 required member states to pass data protection legislation. Other laws may exist in particular countries relating to the processing, security and possible sharing of data. It will therefore be essential for researchers to understand and comply with the legal restrictions and regulations that relate to the management of research data within the country or countries within which they conduct research. </a:t>
            </a:r>
          </a:p>
          <a:p>
            <a:endParaRPr lang="en-GB" dirty="0"/>
          </a:p>
          <a:p>
            <a:r>
              <a:rPr lang="en-GB" b="1" dirty="0"/>
              <a:t>Ensuring the safety of the researcher</a:t>
            </a:r>
          </a:p>
          <a:p>
            <a:r>
              <a:rPr lang="en-GB" b="1" dirty="0"/>
              <a:t> </a:t>
            </a:r>
            <a:r>
              <a:rPr lang="en-GB" dirty="0"/>
              <a:t>The safety of researchers is a very important consideration when planning and conducting a research project. The Social Research Association’s Code of Practice for the Safety of Social Researchers identifies possible risks from social interactions including ‘risk of physical threat or abuse; risk of psychological trauma . . . ; risk of being in a compromising situation . . . ; increased exposure to risks of everyday life’ (Social Research Association 2001: 1). Research design therefore needs to consider risks to researchers as well as to participants. </a:t>
            </a:r>
          </a:p>
        </p:txBody>
      </p:sp>
      <p:sp>
        <p:nvSpPr>
          <p:cNvPr id="4" name="Slide Number Placeholder 3"/>
          <p:cNvSpPr>
            <a:spLocks noGrp="1"/>
          </p:cNvSpPr>
          <p:nvPr>
            <p:ph type="sldNum" sz="quarter" idx="5"/>
          </p:nvPr>
        </p:nvSpPr>
        <p:spPr/>
        <p:txBody>
          <a:bodyPr/>
          <a:lstStyle/>
          <a:p>
            <a:fld id="{C2BEE330-2EDF-4EBF-B75A-6520EE17075E}" type="slidenum">
              <a:rPr lang="en-GB" smtClean="0"/>
              <a:t>14</a:t>
            </a:fld>
            <a:endParaRPr lang="en-GB"/>
          </a:p>
        </p:txBody>
      </p:sp>
    </p:spTree>
    <p:extLst>
      <p:ext uri="{BB962C8B-B14F-4D97-AF65-F5344CB8AC3E}">
        <p14:creationId xmlns:p14="http://schemas.microsoft.com/office/powerpoint/2010/main" val="4293712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ethical practice is the opposite of research misconduct – the present information accurately, to include only genuine studies, to give credit to all authors if you refer to their work. </a:t>
            </a:r>
          </a:p>
        </p:txBody>
      </p:sp>
      <p:sp>
        <p:nvSpPr>
          <p:cNvPr id="4" name="Slide Number Placeholder 3"/>
          <p:cNvSpPr>
            <a:spLocks noGrp="1"/>
          </p:cNvSpPr>
          <p:nvPr>
            <p:ph type="sldNum" sz="quarter" idx="5"/>
          </p:nvPr>
        </p:nvSpPr>
        <p:spPr/>
        <p:txBody>
          <a:bodyPr/>
          <a:lstStyle/>
          <a:p>
            <a:fld id="{7EA20C9B-0AAD-4F06-8ABF-51A6DA0D3E18}" type="slidenum">
              <a:rPr lang="en-GB" smtClean="0"/>
              <a:t>15</a:t>
            </a:fld>
            <a:endParaRPr lang="en-GB"/>
          </a:p>
        </p:txBody>
      </p:sp>
    </p:spTree>
    <p:extLst>
      <p:ext uri="{BB962C8B-B14F-4D97-AF65-F5344CB8AC3E}">
        <p14:creationId xmlns:p14="http://schemas.microsoft.com/office/powerpoint/2010/main" val="216717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864953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095899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86696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1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6.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5/24/2024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74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24.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1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image" Target="../media/image51.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a:lstStyle/>
          <a:p>
            <a:pPr marL="0" indent="0" algn="ctr">
              <a:buNone/>
            </a:pPr>
            <a:r>
              <a:rPr lang="en-GB" dirty="0">
                <a:solidFill>
                  <a:schemeClr val="bg1"/>
                </a:solidFill>
              </a:rPr>
              <a:t>BMHP5019_BIRM </a:t>
            </a:r>
          </a:p>
          <a:p>
            <a:pPr marL="0" indent="0" algn="ctr">
              <a:buNone/>
            </a:pPr>
            <a:r>
              <a:rPr lang="en-GB" dirty="0">
                <a:solidFill>
                  <a:schemeClr val="bg1"/>
                </a:solidFill>
              </a:rPr>
              <a:t>Introduction to Independent Research </a:t>
            </a:r>
          </a:p>
          <a:p>
            <a:pPr marL="0" indent="0" algn="ctr">
              <a:buNone/>
            </a:pPr>
            <a:endParaRPr lang="en-GB" dirty="0">
              <a:solidFill>
                <a:schemeClr val="bg1"/>
              </a:solidFill>
            </a:endParaRPr>
          </a:p>
          <a:p>
            <a:pPr marL="0" indent="0" algn="ctr">
              <a:buNone/>
            </a:pPr>
            <a:r>
              <a:rPr lang="en-GB" sz="4400" dirty="0">
                <a:solidFill>
                  <a:schemeClr val="bg1"/>
                </a:solidFill>
              </a:rPr>
              <a:t>Week 3 </a:t>
            </a:r>
          </a:p>
          <a:p>
            <a:pPr marL="0" indent="0" algn="ctr">
              <a:buNone/>
            </a:pPr>
            <a:r>
              <a:rPr lang="en-GB" dirty="0">
                <a:solidFill>
                  <a:schemeClr val="bg1"/>
                </a:solidFill>
              </a:rPr>
              <a:t>Understanding Rationale and Ethics. </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EAD0FAC2-EDF8-4711-8592-9768E8482C6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Scales of Justice">
            <a:extLst>
              <a:ext uri="{FF2B5EF4-FFF2-40B4-BE49-F238E27FC236}">
                <a16:creationId xmlns:a16="http://schemas.microsoft.com/office/drawing/2014/main" id="{B89297D0-74F9-4740-B18C-94CCF0358BF5}"/>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952EAD2E-E775-47D1-ACAB-39564120E18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Introduce</a:t>
            </a:r>
            <a:r>
              <a:rPr lang="en-US" sz="1700" kern="1200" baseline="0"/>
              <a:t> the concept of ethics </a:t>
            </a:r>
            <a:endParaRPr lang="en-US" sz="1700" kern="1200"/>
          </a:p>
        </p:txBody>
      </p:sp>
      <p:sp>
        <p:nvSpPr>
          <p:cNvPr id="8" name="Oval 7">
            <a:extLst>
              <a:ext uri="{FF2B5EF4-FFF2-40B4-BE49-F238E27FC236}">
                <a16:creationId xmlns:a16="http://schemas.microsoft.com/office/drawing/2014/main" id="{46E2B1A0-7551-41A4-B651-569779A7E5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2A05F083-0D33-42DA-96A7-3E88C064F7B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617B2DD-B717-4F6C-A576-ECDAF0012D7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dirty="0"/>
              <a:t>Explain Research proposals, rationale and research questions. </a:t>
            </a:r>
            <a:endParaRPr lang="en-US" sz="1700" kern="1200" dirty="0"/>
          </a:p>
        </p:txBody>
      </p:sp>
      <p:sp>
        <p:nvSpPr>
          <p:cNvPr id="11" name="Oval 10">
            <a:extLst>
              <a:ext uri="{FF2B5EF4-FFF2-40B4-BE49-F238E27FC236}">
                <a16:creationId xmlns:a16="http://schemas.microsoft.com/office/drawing/2014/main" id="{7EE430FF-EAA0-49AA-BCFB-B84E71B76724}"/>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 mark">
            <a:extLst>
              <a:ext uri="{FF2B5EF4-FFF2-40B4-BE49-F238E27FC236}">
                <a16:creationId xmlns:a16="http://schemas.microsoft.com/office/drawing/2014/main" id="{DDA88BC3-0ED0-46FE-AFCC-E87E4627B805}"/>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CA6AB1-EF6F-488B-B80D-649FD29452D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Provide time to develop your research proposal for component 1</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6D63D-AF54-4199-B5B2-1C5AE29209E7}"/>
              </a:ext>
            </a:extLst>
          </p:cNvPr>
          <p:cNvSpPr>
            <a:spLocks noGrp="1"/>
          </p:cNvSpPr>
          <p:nvPr>
            <p:ph type="title"/>
          </p:nvPr>
        </p:nvSpPr>
        <p:spPr>
          <a:xfrm>
            <a:off x="1066800" y="642594"/>
            <a:ext cx="10058400" cy="1371600"/>
          </a:xfrm>
        </p:spPr>
        <p:txBody>
          <a:bodyPr anchor="ctr">
            <a:normAutofit/>
          </a:bodyPr>
          <a:lstStyle/>
          <a:p>
            <a:r>
              <a:rPr lang="en-GB" dirty="0">
                <a:latin typeface="Arial" panose="020B0604020202020204" pitchFamily="34" charset="0"/>
                <a:cs typeface="Arial" panose="020B0604020202020204" pitchFamily="34" charset="0"/>
              </a:rPr>
              <a:t>Why do we use research proposals? </a:t>
            </a:r>
          </a:p>
        </p:txBody>
      </p:sp>
      <p:sp>
        <p:nvSpPr>
          <p:cNvPr id="3" name="Content Placeholder 2">
            <a:extLst>
              <a:ext uri="{FF2B5EF4-FFF2-40B4-BE49-F238E27FC236}">
                <a16:creationId xmlns:a16="http://schemas.microsoft.com/office/drawing/2014/main" id="{BDDB291F-1AAB-4246-A89B-3BCA09F2DA37}"/>
              </a:ext>
            </a:extLst>
          </p:cNvPr>
          <p:cNvSpPr>
            <a:spLocks noGrp="1"/>
          </p:cNvSpPr>
          <p:nvPr>
            <p:ph sz="half" idx="1"/>
          </p:nvPr>
        </p:nvSpPr>
        <p:spPr>
          <a:xfrm>
            <a:off x="725215" y="3168869"/>
            <a:ext cx="6479626" cy="3141549"/>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A research proposals allows your supervisor or tutor to ensure that you understand: </a:t>
            </a:r>
          </a:p>
          <a:p>
            <a:pPr marL="0" indent="0">
              <a:buNone/>
            </a:pPr>
            <a:r>
              <a:rPr lang="en-GB" sz="2200" dirty="0">
                <a:latin typeface="Arial" panose="020B0604020202020204" pitchFamily="34" charset="0"/>
                <a:cs typeface="Arial" panose="020B0604020202020204" pitchFamily="34" charset="0"/>
              </a:rPr>
              <a:t>	- what will be researched. </a:t>
            </a:r>
          </a:p>
          <a:p>
            <a:pPr marL="0" indent="0">
              <a:buNone/>
            </a:pPr>
            <a:r>
              <a:rPr lang="en-GB" sz="2200" b="0" i="0" dirty="0">
                <a:effectLst/>
                <a:latin typeface="Arial" panose="020B0604020202020204" pitchFamily="34" charset="0"/>
                <a:cs typeface="Arial" panose="020B0604020202020204" pitchFamily="34" charset="0"/>
              </a:rPr>
              <a:t>               - why it is relevant to do this research. </a:t>
            </a:r>
          </a:p>
          <a:p>
            <a:pPr marL="0" indent="0">
              <a:buNone/>
            </a:pPr>
            <a:r>
              <a:rPr lang="en-GB" sz="2200" dirty="0">
                <a:latin typeface="Arial" panose="020B0604020202020204" pitchFamily="34" charset="0"/>
                <a:cs typeface="Arial" panose="020B0604020202020204" pitchFamily="34" charset="0"/>
              </a:rPr>
              <a:t>               - how you will carry out the research. </a:t>
            </a:r>
          </a:p>
          <a:p>
            <a:pPr marL="0" indent="0">
              <a:buNone/>
            </a:pPr>
            <a:r>
              <a:rPr lang="en-GB" sz="2200" b="0" i="0" dirty="0">
                <a:effectLst/>
                <a:latin typeface="Arial" panose="020B0604020202020204" pitchFamily="34" charset="0"/>
                <a:cs typeface="Arial" panose="020B0604020202020204" pitchFamily="34" charset="0"/>
              </a:rPr>
              <a:t>               - when you will carry out the research</a:t>
            </a:r>
          </a:p>
          <a:p>
            <a:pPr marL="0" indent="0">
              <a:buNone/>
            </a:pPr>
            <a:r>
              <a:rPr lang="en-GB" sz="2200" dirty="0">
                <a:latin typeface="Arial" panose="020B0604020202020204" pitchFamily="34" charset="0"/>
                <a:cs typeface="Arial" panose="020B0604020202020204" pitchFamily="34" charset="0"/>
              </a:rPr>
              <a:t>               - who or what you will involve in your sample. </a:t>
            </a:r>
          </a:p>
          <a:p>
            <a:pPr marL="0" indent="0">
              <a:buNone/>
            </a:pPr>
            <a:r>
              <a:rPr lang="en-GB" sz="2200" dirty="0">
                <a:latin typeface="Arial" panose="020B0604020202020204" pitchFamily="34" charset="0"/>
                <a:cs typeface="Arial" panose="020B0604020202020204" pitchFamily="34" charset="0"/>
              </a:rPr>
              <a:t>A proposal also needs to show you are ethical in your data collection and ethical use of data. </a:t>
            </a:r>
          </a:p>
          <a:p>
            <a:pPr marL="0" indent="0">
              <a:buNone/>
            </a:pPr>
            <a:endParaRPr lang="en-GB" b="0" i="0" dirty="0">
              <a:effectLst/>
              <a:latin typeface="Arial" panose="020B0604020202020204" pitchFamily="34" charset="0"/>
              <a:cs typeface="Arial" panose="020B0604020202020204" pitchFamily="34" charset="0"/>
            </a:endParaRPr>
          </a:p>
          <a:p>
            <a:endParaRPr lang="en-GB" dirty="0"/>
          </a:p>
        </p:txBody>
      </p:sp>
      <p:pic>
        <p:nvPicPr>
          <p:cNvPr id="5" name="Picture 4" descr="Diagram&#10;&#10;Description automatically generated">
            <a:extLst>
              <a:ext uri="{FF2B5EF4-FFF2-40B4-BE49-F238E27FC236}">
                <a16:creationId xmlns:a16="http://schemas.microsoft.com/office/drawing/2014/main" id="{0113AEF0-A1F9-47E7-B4B3-395B0165C36A}"/>
              </a:ext>
            </a:extLst>
          </p:cNvPr>
          <p:cNvPicPr>
            <a:picLocks noChangeAspect="1"/>
          </p:cNvPicPr>
          <p:nvPr/>
        </p:nvPicPr>
        <p:blipFill>
          <a:blip r:embed="rId2"/>
          <a:stretch>
            <a:fillRect/>
          </a:stretch>
        </p:blipFill>
        <p:spPr>
          <a:xfrm>
            <a:off x="7544883" y="2103120"/>
            <a:ext cx="3758436" cy="3749040"/>
          </a:xfrm>
          <a:prstGeom prst="rect">
            <a:avLst/>
          </a:prstGeom>
          <a:noFill/>
        </p:spPr>
      </p:pic>
      <p:sp>
        <p:nvSpPr>
          <p:cNvPr id="7" name="TextBox 6">
            <a:extLst>
              <a:ext uri="{FF2B5EF4-FFF2-40B4-BE49-F238E27FC236}">
                <a16:creationId xmlns:a16="http://schemas.microsoft.com/office/drawing/2014/main" id="{DE7432F7-EED7-4224-B8E0-3BD6B76E9A66}"/>
              </a:ext>
            </a:extLst>
          </p:cNvPr>
          <p:cNvSpPr txBox="1"/>
          <p:nvPr/>
        </p:nvSpPr>
        <p:spPr>
          <a:xfrm>
            <a:off x="8075886" y="5941086"/>
            <a:ext cx="3758436" cy="369332"/>
          </a:xfrm>
          <a:prstGeom prst="rect">
            <a:avLst/>
          </a:prstGeom>
          <a:noFill/>
        </p:spPr>
        <p:txBody>
          <a:bodyPr wrap="square">
            <a:spAutoFit/>
          </a:bodyPr>
          <a:lstStyle/>
          <a:p>
            <a:r>
              <a:rPr lang="en-GB" b="0" i="0" dirty="0">
                <a:effectLst/>
              </a:rPr>
              <a:t>(</a:t>
            </a:r>
            <a:r>
              <a:rPr lang="en-GB" altLang="en-US" dirty="0"/>
              <a:t>Schneider and Fuller, 2018, p6)</a:t>
            </a:r>
            <a:endParaRPr lang="en-GB" dirty="0"/>
          </a:p>
        </p:txBody>
      </p:sp>
      <p:sp>
        <p:nvSpPr>
          <p:cNvPr id="8" name="TextBox 7">
            <a:extLst>
              <a:ext uri="{FF2B5EF4-FFF2-40B4-BE49-F238E27FC236}">
                <a16:creationId xmlns:a16="http://schemas.microsoft.com/office/drawing/2014/main" id="{DE00E573-88FE-4A51-A56D-A7231CB0E830}"/>
              </a:ext>
            </a:extLst>
          </p:cNvPr>
          <p:cNvSpPr txBox="1"/>
          <p:nvPr/>
        </p:nvSpPr>
        <p:spPr>
          <a:xfrm>
            <a:off x="725215" y="2014194"/>
            <a:ext cx="647962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800" b="0" i="0" dirty="0">
                <a:effectLst/>
                <a:latin typeface="Arial" panose="020B0604020202020204" pitchFamily="34" charset="0"/>
                <a:cs typeface="Arial" panose="020B0604020202020204" pitchFamily="34" charset="0"/>
              </a:rPr>
              <a:t>Writing a proposal is a problem-solving activity (</a:t>
            </a:r>
            <a:r>
              <a:rPr lang="en-GB" altLang="en-US" sz="1800" dirty="0">
                <a:latin typeface="Arial" panose="020B0604020202020204" pitchFamily="34" charset="0"/>
                <a:cs typeface="Arial" panose="020B0604020202020204" pitchFamily="34" charset="0"/>
              </a:rPr>
              <a:t>Schneider and Fuller, 2018)</a:t>
            </a:r>
            <a:r>
              <a:rPr lang="en-GB" sz="1800" b="0" i="0" dirty="0">
                <a:effectLst/>
                <a:latin typeface="Arial" panose="020B0604020202020204" pitchFamily="34" charset="0"/>
                <a:cs typeface="Arial" panose="020B0604020202020204" pitchFamily="34" charset="0"/>
              </a:rPr>
              <a:t> which involves working out the What? Why? How? When? </a:t>
            </a:r>
            <a:r>
              <a:rPr lang="en-GB" sz="1800" dirty="0">
                <a:latin typeface="Arial" panose="020B0604020202020204" pitchFamily="34" charset="0"/>
                <a:cs typeface="Arial" panose="020B0604020202020204" pitchFamily="34" charset="0"/>
              </a:rPr>
              <a:t>Who? Of your research.</a:t>
            </a:r>
            <a:endParaRPr lang="en-GB" dirty="0"/>
          </a:p>
        </p:txBody>
      </p:sp>
    </p:spTree>
    <p:extLst>
      <p:ext uri="{BB962C8B-B14F-4D97-AF65-F5344CB8AC3E}">
        <p14:creationId xmlns:p14="http://schemas.microsoft.com/office/powerpoint/2010/main" val="281975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bg/>
                                          </p:spTgt>
                                        </p:tgtEl>
                                        <p:attrNameLst>
                                          <p:attrName>style.visibility</p:attrName>
                                        </p:attrNameLst>
                                      </p:cBhvr>
                                      <p:to>
                                        <p:strVal val="visible"/>
                                      </p:to>
                                    </p:set>
                                    <p:animEffect transition="in" filter="fade">
                                      <p:cBhvr>
                                        <p:cTn id="20" dur="500"/>
                                        <p:tgtEl>
                                          <p:spTgt spid="3">
                                            <p:bg/>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fade">
                                      <p:cBhvr>
                                        <p:cTn id="30" dur="500"/>
                                        <p:tgtEl>
                                          <p:spTgt spid="3">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500"/>
                                        <p:tgtEl>
                                          <p:spTgt spid="3">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500"/>
                                        <p:tgtEl>
                                          <p:spTgt spid="3">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Effect transition="in" filter="fade">
                                      <p:cBhvr>
                                        <p:cTn id="50" dur="5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3224260" y="359018"/>
            <a:ext cx="10058400" cy="894842"/>
          </a:xfrm>
        </p:spPr>
        <p:txBody>
          <a:bodyPr/>
          <a:lstStyle/>
          <a:p>
            <a:r>
              <a:rPr lang="en-GB" dirty="0"/>
              <a:t>Research Proposal –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4018519" y="2267298"/>
            <a:ext cx="7061071" cy="652765"/>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49057" tIns="68581" rIns="128016" bIns="6858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Introduction</a:t>
              </a:r>
              <a:r>
                <a:rPr lang="en-GB" sz="1800" kern="1200" dirty="0">
                  <a:solidFill>
                    <a:schemeClr val="tx1"/>
                  </a:solidFill>
                </a:rPr>
                <a:t> and your chosen research question and objectives</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3">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D8384432-82F5-438E-8B2B-E9BB05EB481C}"/>
              </a:ext>
            </a:extLst>
          </p:cNvPr>
          <p:cNvGrpSpPr/>
          <p:nvPr/>
        </p:nvGrpSpPr>
        <p:grpSpPr>
          <a:xfrm>
            <a:off x="4087877" y="3198027"/>
            <a:ext cx="7013781" cy="649892"/>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449057"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Rationale</a:t>
              </a:r>
              <a:r>
                <a:rPr lang="en-GB" sz="1800" kern="1200" dirty="0">
                  <a:solidFill>
                    <a:schemeClr val="tx1"/>
                  </a:solidFill>
                </a:rPr>
                <a:t> – </a:t>
              </a:r>
              <a:r>
                <a:rPr lang="en-GB" dirty="0">
                  <a:solidFill>
                    <a:schemeClr val="tx1"/>
                  </a:solidFill>
                </a:rPr>
                <a:t>Why is it relevant or important to research this topic?</a:t>
              </a:r>
              <a:r>
                <a:rPr lang="en-GB" sz="1800" kern="1200" dirty="0">
                  <a:solidFill>
                    <a:schemeClr val="tx1"/>
                  </a:solidFill>
                </a:rPr>
                <a:t>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EF9F1618-D733-4640-8CC5-C2B55072DB6D}"/>
              </a:ext>
            </a:extLst>
          </p:cNvPr>
          <p:cNvGrpSpPr/>
          <p:nvPr/>
        </p:nvGrpSpPr>
        <p:grpSpPr>
          <a:xfrm>
            <a:off x="4087877" y="4092056"/>
            <a:ext cx="7077994" cy="697382"/>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449057" tIns="68580" rIns="128016" bIns="68581"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solidFill>
                    <a:schemeClr val="tx1"/>
                  </a:solidFill>
                </a:rPr>
                <a:t>Your proposed </a:t>
              </a:r>
              <a:r>
                <a:rPr lang="en-GB" sz="1800" b="1" kern="1200" dirty="0">
                  <a:solidFill>
                    <a:schemeClr val="tx1"/>
                  </a:solidFill>
                </a:rPr>
                <a:t>method</a:t>
              </a:r>
              <a:r>
                <a:rPr lang="en-GB" sz="1800" kern="1200" dirty="0">
                  <a:solidFill>
                    <a:schemeClr val="tx1"/>
                  </a:solidFill>
                </a:rPr>
                <a:t> (</a:t>
              </a:r>
              <a:r>
                <a:rPr lang="en-GB" sz="1800" kern="1200" dirty="0">
                  <a:solidFill>
                    <a:schemeClr val="tx1"/>
                  </a:solidFill>
                  <a:latin typeface="Arial" panose="020B0604020202020204" pitchFamily="34" charset="0"/>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76102DB-9CBC-4E94-A40C-640237851E3D}"/>
              </a:ext>
            </a:extLst>
          </p:cNvPr>
          <p:cNvGrpSpPr/>
          <p:nvPr/>
        </p:nvGrpSpPr>
        <p:grpSpPr>
          <a:xfrm>
            <a:off x="4104933" y="5062875"/>
            <a:ext cx="7060938" cy="694510"/>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sp>
      </p:grpSp>
      <p:sp>
        <p:nvSpPr>
          <p:cNvPr id="23" name="TextBox 22">
            <a:extLst>
              <a:ext uri="{FF2B5EF4-FFF2-40B4-BE49-F238E27FC236}">
                <a16:creationId xmlns:a16="http://schemas.microsoft.com/office/drawing/2014/main" id="{BB825348-67A4-41C4-9CB9-B891AA2430C6}"/>
              </a:ext>
            </a:extLst>
          </p:cNvPr>
          <p:cNvSpPr txBox="1"/>
          <p:nvPr/>
        </p:nvSpPr>
        <p:spPr>
          <a:xfrm>
            <a:off x="122130" y="2130579"/>
            <a:ext cx="312425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Your research question may become refined as your progress.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122130" y="3847919"/>
            <a:ext cx="3124253"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 For secondary research, which libraries or data bases will you use? What search term will you use? What time period will you focus on? </a:t>
            </a:r>
          </a:p>
        </p:txBody>
      </p:sp>
    </p:spTree>
    <p:extLst>
      <p:ext uri="{BB962C8B-B14F-4D97-AF65-F5344CB8AC3E}">
        <p14:creationId xmlns:p14="http://schemas.microsoft.com/office/powerpoint/2010/main" val="325461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661615" y="362480"/>
            <a:ext cx="7956222" cy="1325563"/>
          </a:xfrm>
        </p:spPr>
        <p:txBody>
          <a:bodyPr/>
          <a:lstStyle/>
          <a:p>
            <a:r>
              <a:rPr lang="en-GB" dirty="0"/>
              <a:t>Choosing a research topic</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982133" y="1825625"/>
            <a:ext cx="10940503" cy="1002242"/>
          </a:xfrm>
        </p:spPr>
        <p:txBody>
          <a:bodyPr/>
          <a:lstStyle/>
          <a:p>
            <a:pPr marL="0" indent="0">
              <a:buNone/>
            </a:pPr>
            <a:r>
              <a:rPr lang="en-GB" dirty="0"/>
              <a:t>The topic that you choose to research has a great influence on how well you succeed in carrying out the investigation and in writing up your work. </a:t>
            </a:r>
          </a:p>
        </p:txBody>
      </p:sp>
      <p:grpSp>
        <p:nvGrpSpPr>
          <p:cNvPr id="5" name="Group 4">
            <a:extLst>
              <a:ext uri="{FF2B5EF4-FFF2-40B4-BE49-F238E27FC236}">
                <a16:creationId xmlns:a16="http://schemas.microsoft.com/office/drawing/2014/main" id="{F770EDFC-7441-4D3E-80A0-02F87688F592}"/>
              </a:ext>
            </a:extLst>
          </p:cNvPr>
          <p:cNvGrpSpPr/>
          <p:nvPr/>
        </p:nvGrpSpPr>
        <p:grpSpPr>
          <a:xfrm>
            <a:off x="1134533" y="3102938"/>
            <a:ext cx="10483304" cy="3392583"/>
            <a:chOff x="2032000" y="3102937"/>
            <a:chExt cx="8128000" cy="684921"/>
          </a:xfrm>
        </p:grpSpPr>
        <p:sp>
          <p:nvSpPr>
            <p:cNvPr id="6" name="Rectangle 5">
              <a:extLst>
                <a:ext uri="{FF2B5EF4-FFF2-40B4-BE49-F238E27FC236}">
                  <a16:creationId xmlns:a16="http://schemas.microsoft.com/office/drawing/2014/main" id="{5839DAA6-5F80-475B-BA3A-26F330B7E151}"/>
                </a:ext>
              </a:extLst>
            </p:cNvPr>
            <p:cNvSpPr/>
            <p:nvPr/>
          </p:nvSpPr>
          <p:spPr>
            <a:xfrm>
              <a:off x="2032000" y="3176593"/>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835F24E9-2CBA-4BFA-98FF-03A0C0419E46}"/>
                </a:ext>
              </a:extLst>
            </p:cNvPr>
            <p:cNvSpPr/>
            <p:nvPr/>
          </p:nvSpPr>
          <p:spPr>
            <a:xfrm>
              <a:off x="2438400" y="3102937"/>
              <a:ext cx="7575965" cy="147311"/>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b="1" u="sng" kern="1200" dirty="0"/>
                <a:t>Genuine interest </a:t>
              </a:r>
              <a:r>
                <a:rPr lang="en-GB" sz="2000" kern="1200" dirty="0"/>
                <a:t>– this will motivate you to complete the task to the best possible standard. </a:t>
              </a:r>
            </a:p>
          </p:txBody>
        </p:sp>
        <p:sp>
          <p:nvSpPr>
            <p:cNvPr id="8" name="Rectangle 7">
              <a:extLst>
                <a:ext uri="{FF2B5EF4-FFF2-40B4-BE49-F238E27FC236}">
                  <a16:creationId xmlns:a16="http://schemas.microsoft.com/office/drawing/2014/main" id="{8583E756-5AB2-43D4-839D-DC90837422DE}"/>
                </a:ext>
              </a:extLst>
            </p:cNvPr>
            <p:cNvSpPr/>
            <p:nvPr/>
          </p:nvSpPr>
          <p:spPr>
            <a:xfrm>
              <a:off x="2032000" y="3402950"/>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5D64156-4D7D-44E8-B8DC-F58AF2E0FE11}"/>
                </a:ext>
              </a:extLst>
            </p:cNvPr>
            <p:cNvSpPr/>
            <p:nvPr/>
          </p:nvSpPr>
          <p:spPr>
            <a:xfrm>
              <a:off x="2438400" y="3302347"/>
              <a:ext cx="7575965" cy="201205"/>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b="1" u="sng" kern="1200" dirty="0"/>
                <a:t>Available resources </a:t>
              </a:r>
              <a:r>
                <a:rPr lang="en-GB" sz="2000" kern="1200" dirty="0"/>
                <a:t>– choosing a topic area that has existing studies and research to allow you to read widely and in more depth. </a:t>
              </a:r>
            </a:p>
          </p:txBody>
        </p:sp>
        <p:sp>
          <p:nvSpPr>
            <p:cNvPr id="10" name="Rectangle 9">
              <a:extLst>
                <a:ext uri="{FF2B5EF4-FFF2-40B4-BE49-F238E27FC236}">
                  <a16:creationId xmlns:a16="http://schemas.microsoft.com/office/drawing/2014/main" id="{6A3BCF65-E791-42D0-8528-E3C26986E199}"/>
                </a:ext>
              </a:extLst>
            </p:cNvPr>
            <p:cNvSpPr/>
            <p:nvPr/>
          </p:nvSpPr>
          <p:spPr>
            <a:xfrm>
              <a:off x="2032000" y="3629307"/>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E9218CE3-C850-4B6A-933A-9188C94805F8}"/>
                </a:ext>
              </a:extLst>
            </p:cNvPr>
            <p:cNvSpPr/>
            <p:nvPr/>
          </p:nvSpPr>
          <p:spPr>
            <a:xfrm>
              <a:off x="2438400" y="3555651"/>
              <a:ext cx="7575965" cy="232207"/>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b="1" u="sng" kern="1200" dirty="0"/>
                <a:t>Relevance</a:t>
              </a:r>
              <a:r>
                <a:rPr lang="en-GB" sz="2000" kern="1200" dirty="0"/>
                <a:t> – choosing a topic area that has relevance to improve practice in health and social care, or understanding the impact of a condition/illness/policy/event on the lives of people and society, will allow you to make clearly conclusions and recommendations. </a:t>
              </a:r>
            </a:p>
          </p:txBody>
        </p:sp>
      </p:grpSp>
    </p:spTree>
    <p:extLst>
      <p:ext uri="{BB962C8B-B14F-4D97-AF65-F5344CB8AC3E}">
        <p14:creationId xmlns:p14="http://schemas.microsoft.com/office/powerpoint/2010/main" val="487237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68F5-7777-4F52-83F2-E0F812562B33}"/>
              </a:ext>
            </a:extLst>
          </p:cNvPr>
          <p:cNvSpPr>
            <a:spLocks noGrp="1"/>
          </p:cNvSpPr>
          <p:nvPr>
            <p:ph type="title"/>
          </p:nvPr>
        </p:nvSpPr>
        <p:spPr>
          <a:xfrm>
            <a:off x="4826000" y="365125"/>
            <a:ext cx="6910370" cy="1325563"/>
          </a:xfrm>
        </p:spPr>
        <p:txBody>
          <a:bodyPr/>
          <a:lstStyle/>
          <a:p>
            <a:r>
              <a:rPr lang="en-GB" dirty="0"/>
              <a:t>Rationale </a:t>
            </a:r>
          </a:p>
        </p:txBody>
      </p:sp>
      <p:sp>
        <p:nvSpPr>
          <p:cNvPr id="3" name="Content Placeholder 2">
            <a:extLst>
              <a:ext uri="{FF2B5EF4-FFF2-40B4-BE49-F238E27FC236}">
                <a16:creationId xmlns:a16="http://schemas.microsoft.com/office/drawing/2014/main" id="{1399F093-9E1E-43BF-A583-BE4077CFE43B}"/>
              </a:ext>
            </a:extLst>
          </p:cNvPr>
          <p:cNvSpPr>
            <a:spLocks noGrp="1"/>
          </p:cNvSpPr>
          <p:nvPr>
            <p:ph idx="1"/>
          </p:nvPr>
        </p:nvSpPr>
        <p:spPr>
          <a:xfrm>
            <a:off x="829733" y="1825625"/>
            <a:ext cx="11226800" cy="934508"/>
          </a:xfrm>
        </p:spPr>
        <p:txBody>
          <a:bodyPr/>
          <a:lstStyle/>
          <a:p>
            <a:pPr marL="0" indent="0">
              <a:buNone/>
            </a:pPr>
            <a:r>
              <a:rPr lang="en-GB" dirty="0"/>
              <a:t>Once you have chosen a title, clarify your rationale (reasons) for choosing it. </a:t>
            </a:r>
          </a:p>
        </p:txBody>
      </p:sp>
      <p:sp>
        <p:nvSpPr>
          <p:cNvPr id="6" name="Freeform: Shape 5">
            <a:extLst>
              <a:ext uri="{FF2B5EF4-FFF2-40B4-BE49-F238E27FC236}">
                <a16:creationId xmlns:a16="http://schemas.microsoft.com/office/drawing/2014/main" id="{A4CA9183-6B23-4BCD-9F74-B32A23E68B5F}"/>
              </a:ext>
            </a:extLst>
          </p:cNvPr>
          <p:cNvSpPr/>
          <p:nvPr/>
        </p:nvSpPr>
        <p:spPr>
          <a:xfrm>
            <a:off x="3881534" y="2890011"/>
            <a:ext cx="7582295" cy="994544"/>
          </a:xfrm>
          <a:custGeom>
            <a:avLst/>
            <a:gdLst>
              <a:gd name="connsiteX0" fmla="*/ 165760 w 994543"/>
              <a:gd name="connsiteY0" fmla="*/ 0 h 7582294"/>
              <a:gd name="connsiteX1" fmla="*/ 828783 w 994543"/>
              <a:gd name="connsiteY1" fmla="*/ 0 h 7582294"/>
              <a:gd name="connsiteX2" fmla="*/ 994543 w 994543"/>
              <a:gd name="connsiteY2" fmla="*/ 165760 h 7582294"/>
              <a:gd name="connsiteX3" fmla="*/ 994543 w 994543"/>
              <a:gd name="connsiteY3" fmla="*/ 7582294 h 7582294"/>
              <a:gd name="connsiteX4" fmla="*/ 994543 w 994543"/>
              <a:gd name="connsiteY4" fmla="*/ 7582294 h 7582294"/>
              <a:gd name="connsiteX5" fmla="*/ 0 w 994543"/>
              <a:gd name="connsiteY5" fmla="*/ 7582294 h 7582294"/>
              <a:gd name="connsiteX6" fmla="*/ 0 w 994543"/>
              <a:gd name="connsiteY6" fmla="*/ 7582294 h 7582294"/>
              <a:gd name="connsiteX7" fmla="*/ 0 w 994543"/>
              <a:gd name="connsiteY7" fmla="*/ 165760 h 7582294"/>
              <a:gd name="connsiteX8" fmla="*/ 165760 w 994543"/>
              <a:gd name="connsiteY8" fmla="*/ 0 h 7582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4543" h="7582294">
                <a:moveTo>
                  <a:pt x="994543" y="1263740"/>
                </a:moveTo>
                <a:lnTo>
                  <a:pt x="994543" y="6318554"/>
                </a:lnTo>
                <a:cubicBezTo>
                  <a:pt x="994543" y="7016498"/>
                  <a:pt x="984809" y="7582290"/>
                  <a:pt x="972801" y="7582290"/>
                </a:cubicBezTo>
                <a:lnTo>
                  <a:pt x="0" y="7582290"/>
                </a:lnTo>
                <a:lnTo>
                  <a:pt x="0" y="7582290"/>
                </a:lnTo>
                <a:lnTo>
                  <a:pt x="0" y="4"/>
                </a:lnTo>
                <a:lnTo>
                  <a:pt x="0" y="4"/>
                </a:lnTo>
                <a:lnTo>
                  <a:pt x="972801" y="4"/>
                </a:lnTo>
                <a:cubicBezTo>
                  <a:pt x="984809" y="4"/>
                  <a:pt x="994543" y="565796"/>
                  <a:pt x="994543" y="1263740"/>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72375" rIns="296200" bIns="172376"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Is this topic a local issue? </a:t>
            </a:r>
          </a:p>
          <a:p>
            <a:pPr marL="228600" lvl="1" indent="-228600" algn="l" defTabSz="889000">
              <a:lnSpc>
                <a:spcPct val="90000"/>
              </a:lnSpc>
              <a:spcBef>
                <a:spcPct val="0"/>
              </a:spcBef>
              <a:spcAft>
                <a:spcPct val="15000"/>
              </a:spcAft>
              <a:buChar char="•"/>
            </a:pPr>
            <a:r>
              <a:rPr lang="en-GB" sz="2000" kern="1200" dirty="0"/>
              <a:t>Is this issue impacting a large number of people in UK? </a:t>
            </a:r>
          </a:p>
        </p:txBody>
      </p:sp>
      <p:sp>
        <p:nvSpPr>
          <p:cNvPr id="7" name="Freeform: Shape 6">
            <a:extLst>
              <a:ext uri="{FF2B5EF4-FFF2-40B4-BE49-F238E27FC236}">
                <a16:creationId xmlns:a16="http://schemas.microsoft.com/office/drawing/2014/main" id="{FB96A5C9-95FE-46A2-A727-C61B4B19220F}"/>
              </a:ext>
            </a:extLst>
          </p:cNvPr>
          <p:cNvSpPr/>
          <p:nvPr/>
        </p:nvSpPr>
        <p:spPr>
          <a:xfrm>
            <a:off x="1068395" y="2708277"/>
            <a:ext cx="2813100" cy="1243179"/>
          </a:xfrm>
          <a:custGeom>
            <a:avLst/>
            <a:gdLst>
              <a:gd name="connsiteX0" fmla="*/ 0 w 2813100"/>
              <a:gd name="connsiteY0" fmla="*/ 207201 h 1243179"/>
              <a:gd name="connsiteX1" fmla="*/ 207201 w 2813100"/>
              <a:gd name="connsiteY1" fmla="*/ 0 h 1243179"/>
              <a:gd name="connsiteX2" fmla="*/ 2605899 w 2813100"/>
              <a:gd name="connsiteY2" fmla="*/ 0 h 1243179"/>
              <a:gd name="connsiteX3" fmla="*/ 2813100 w 2813100"/>
              <a:gd name="connsiteY3" fmla="*/ 207201 h 1243179"/>
              <a:gd name="connsiteX4" fmla="*/ 2813100 w 2813100"/>
              <a:gd name="connsiteY4" fmla="*/ 1035978 h 1243179"/>
              <a:gd name="connsiteX5" fmla="*/ 2605899 w 2813100"/>
              <a:gd name="connsiteY5" fmla="*/ 1243179 h 1243179"/>
              <a:gd name="connsiteX6" fmla="*/ 207201 w 2813100"/>
              <a:gd name="connsiteY6" fmla="*/ 1243179 h 1243179"/>
              <a:gd name="connsiteX7" fmla="*/ 0 w 2813100"/>
              <a:gd name="connsiteY7" fmla="*/ 1035978 h 1243179"/>
              <a:gd name="connsiteX8" fmla="*/ 0 w 2813100"/>
              <a:gd name="connsiteY8" fmla="*/ 207201 h 124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3100" h="1243179">
                <a:moveTo>
                  <a:pt x="0" y="207201"/>
                </a:moveTo>
                <a:cubicBezTo>
                  <a:pt x="0" y="92767"/>
                  <a:pt x="92767" y="0"/>
                  <a:pt x="207201" y="0"/>
                </a:cubicBezTo>
                <a:lnTo>
                  <a:pt x="2605899" y="0"/>
                </a:lnTo>
                <a:cubicBezTo>
                  <a:pt x="2720333" y="0"/>
                  <a:pt x="2813100" y="92767"/>
                  <a:pt x="2813100" y="207201"/>
                </a:cubicBezTo>
                <a:lnTo>
                  <a:pt x="2813100" y="1035978"/>
                </a:lnTo>
                <a:cubicBezTo>
                  <a:pt x="2813100" y="1150412"/>
                  <a:pt x="2720333" y="1243179"/>
                  <a:pt x="2605899" y="1243179"/>
                </a:cubicBezTo>
                <a:lnTo>
                  <a:pt x="207201" y="1243179"/>
                </a:lnTo>
                <a:cubicBezTo>
                  <a:pt x="92767" y="1243179"/>
                  <a:pt x="0" y="1150412"/>
                  <a:pt x="0" y="1035978"/>
                </a:cubicBezTo>
                <a:lnTo>
                  <a:pt x="0" y="207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417" tIns="123552" rIns="186417" bIns="123552" numCol="1" spcCol="1270" anchor="ctr" anchorCtr="0">
            <a:noAutofit/>
          </a:bodyPr>
          <a:lstStyle/>
          <a:p>
            <a:pPr marL="0" lvl="0" indent="0" algn="ctr" defTabSz="1466850">
              <a:lnSpc>
                <a:spcPct val="90000"/>
              </a:lnSpc>
              <a:spcBef>
                <a:spcPct val="0"/>
              </a:spcBef>
              <a:spcAft>
                <a:spcPct val="35000"/>
              </a:spcAft>
              <a:buNone/>
            </a:pPr>
            <a:r>
              <a:rPr lang="en-GB" sz="3300" kern="1200" dirty="0"/>
              <a:t>Why look at the topic? </a:t>
            </a:r>
          </a:p>
        </p:txBody>
      </p:sp>
      <p:sp>
        <p:nvSpPr>
          <p:cNvPr id="8" name="Freeform: Shape 7">
            <a:extLst>
              <a:ext uri="{FF2B5EF4-FFF2-40B4-BE49-F238E27FC236}">
                <a16:creationId xmlns:a16="http://schemas.microsoft.com/office/drawing/2014/main" id="{C8C6B1E6-C6FA-4FBA-A716-34CB22F55DC6}"/>
              </a:ext>
            </a:extLst>
          </p:cNvPr>
          <p:cNvSpPr/>
          <p:nvPr/>
        </p:nvSpPr>
        <p:spPr>
          <a:xfrm>
            <a:off x="3915341" y="4137935"/>
            <a:ext cx="7582363" cy="994543"/>
          </a:xfrm>
          <a:custGeom>
            <a:avLst/>
            <a:gdLst>
              <a:gd name="connsiteX0" fmla="*/ 165760 w 994543"/>
              <a:gd name="connsiteY0" fmla="*/ 0 h 7582363"/>
              <a:gd name="connsiteX1" fmla="*/ 828783 w 994543"/>
              <a:gd name="connsiteY1" fmla="*/ 0 h 7582363"/>
              <a:gd name="connsiteX2" fmla="*/ 994543 w 994543"/>
              <a:gd name="connsiteY2" fmla="*/ 165760 h 7582363"/>
              <a:gd name="connsiteX3" fmla="*/ 994543 w 994543"/>
              <a:gd name="connsiteY3" fmla="*/ 7582363 h 7582363"/>
              <a:gd name="connsiteX4" fmla="*/ 994543 w 994543"/>
              <a:gd name="connsiteY4" fmla="*/ 7582363 h 7582363"/>
              <a:gd name="connsiteX5" fmla="*/ 0 w 994543"/>
              <a:gd name="connsiteY5" fmla="*/ 7582363 h 7582363"/>
              <a:gd name="connsiteX6" fmla="*/ 0 w 994543"/>
              <a:gd name="connsiteY6" fmla="*/ 7582363 h 7582363"/>
              <a:gd name="connsiteX7" fmla="*/ 0 w 994543"/>
              <a:gd name="connsiteY7" fmla="*/ 165760 h 7582363"/>
              <a:gd name="connsiteX8" fmla="*/ 165760 w 994543"/>
              <a:gd name="connsiteY8" fmla="*/ 0 h 7582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4543" h="7582363">
                <a:moveTo>
                  <a:pt x="994543" y="1263749"/>
                </a:moveTo>
                <a:lnTo>
                  <a:pt x="994543" y="6318614"/>
                </a:lnTo>
                <a:cubicBezTo>
                  <a:pt x="994543" y="7016566"/>
                  <a:pt x="984809" y="7582363"/>
                  <a:pt x="972801" y="7582363"/>
                </a:cubicBezTo>
                <a:lnTo>
                  <a:pt x="0" y="7582363"/>
                </a:lnTo>
                <a:lnTo>
                  <a:pt x="0" y="7582363"/>
                </a:lnTo>
                <a:lnTo>
                  <a:pt x="0" y="0"/>
                </a:lnTo>
                <a:lnTo>
                  <a:pt x="0" y="0"/>
                </a:lnTo>
                <a:lnTo>
                  <a:pt x="972801" y="0"/>
                </a:lnTo>
                <a:cubicBezTo>
                  <a:pt x="984809" y="0"/>
                  <a:pt x="994543" y="565797"/>
                  <a:pt x="994543" y="1263749"/>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0" tIns="172375" rIns="296200" bIns="172375"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Has there been a recent incident? Review? Investigation? </a:t>
            </a:r>
          </a:p>
          <a:p>
            <a:pPr marL="228600" lvl="1" indent="-228600" algn="l" defTabSz="889000">
              <a:lnSpc>
                <a:spcPct val="90000"/>
              </a:lnSpc>
              <a:spcBef>
                <a:spcPct val="0"/>
              </a:spcBef>
              <a:spcAft>
                <a:spcPct val="15000"/>
              </a:spcAft>
              <a:buChar char="•"/>
            </a:pPr>
            <a:r>
              <a:rPr lang="en-GB" sz="2000" kern="1200" dirty="0"/>
              <a:t>Is there a developing issue that is relevant today and in the future? </a:t>
            </a:r>
          </a:p>
        </p:txBody>
      </p:sp>
      <p:sp>
        <p:nvSpPr>
          <p:cNvPr id="9" name="Freeform: Shape 8">
            <a:extLst>
              <a:ext uri="{FF2B5EF4-FFF2-40B4-BE49-F238E27FC236}">
                <a16:creationId xmlns:a16="http://schemas.microsoft.com/office/drawing/2014/main" id="{1EDE57B9-C8A7-4EAC-AC3B-6D89E0094498}"/>
              </a:ext>
            </a:extLst>
          </p:cNvPr>
          <p:cNvSpPr/>
          <p:nvPr/>
        </p:nvSpPr>
        <p:spPr>
          <a:xfrm>
            <a:off x="1068395" y="4013616"/>
            <a:ext cx="2846946" cy="1243179"/>
          </a:xfrm>
          <a:custGeom>
            <a:avLst/>
            <a:gdLst>
              <a:gd name="connsiteX0" fmla="*/ 0 w 2846946"/>
              <a:gd name="connsiteY0" fmla="*/ 207201 h 1243179"/>
              <a:gd name="connsiteX1" fmla="*/ 207201 w 2846946"/>
              <a:gd name="connsiteY1" fmla="*/ 0 h 1243179"/>
              <a:gd name="connsiteX2" fmla="*/ 2639745 w 2846946"/>
              <a:gd name="connsiteY2" fmla="*/ 0 h 1243179"/>
              <a:gd name="connsiteX3" fmla="*/ 2846946 w 2846946"/>
              <a:gd name="connsiteY3" fmla="*/ 207201 h 1243179"/>
              <a:gd name="connsiteX4" fmla="*/ 2846946 w 2846946"/>
              <a:gd name="connsiteY4" fmla="*/ 1035978 h 1243179"/>
              <a:gd name="connsiteX5" fmla="*/ 2639745 w 2846946"/>
              <a:gd name="connsiteY5" fmla="*/ 1243179 h 1243179"/>
              <a:gd name="connsiteX6" fmla="*/ 207201 w 2846946"/>
              <a:gd name="connsiteY6" fmla="*/ 1243179 h 1243179"/>
              <a:gd name="connsiteX7" fmla="*/ 0 w 2846946"/>
              <a:gd name="connsiteY7" fmla="*/ 1035978 h 1243179"/>
              <a:gd name="connsiteX8" fmla="*/ 0 w 2846946"/>
              <a:gd name="connsiteY8" fmla="*/ 207201 h 124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46946" h="1243179">
                <a:moveTo>
                  <a:pt x="0" y="207201"/>
                </a:moveTo>
                <a:cubicBezTo>
                  <a:pt x="0" y="92767"/>
                  <a:pt x="92767" y="0"/>
                  <a:pt x="207201" y="0"/>
                </a:cubicBezTo>
                <a:lnTo>
                  <a:pt x="2639745" y="0"/>
                </a:lnTo>
                <a:cubicBezTo>
                  <a:pt x="2754179" y="0"/>
                  <a:pt x="2846946" y="92767"/>
                  <a:pt x="2846946" y="207201"/>
                </a:cubicBezTo>
                <a:lnTo>
                  <a:pt x="2846946" y="1035978"/>
                </a:lnTo>
                <a:cubicBezTo>
                  <a:pt x="2846946" y="1150412"/>
                  <a:pt x="2754179" y="1243179"/>
                  <a:pt x="2639745" y="1243179"/>
                </a:cubicBezTo>
                <a:lnTo>
                  <a:pt x="207201" y="1243179"/>
                </a:lnTo>
                <a:cubicBezTo>
                  <a:pt x="92767" y="1243179"/>
                  <a:pt x="0" y="1150412"/>
                  <a:pt x="0" y="1035978"/>
                </a:cubicBezTo>
                <a:lnTo>
                  <a:pt x="0" y="207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417" tIns="123552" rIns="186417" bIns="123552" numCol="1" spcCol="1270" anchor="ctr" anchorCtr="0">
            <a:noAutofit/>
          </a:bodyPr>
          <a:lstStyle/>
          <a:p>
            <a:pPr marL="0" lvl="0" indent="0" algn="ctr" defTabSz="1466850">
              <a:lnSpc>
                <a:spcPct val="90000"/>
              </a:lnSpc>
              <a:spcBef>
                <a:spcPct val="0"/>
              </a:spcBef>
              <a:spcAft>
                <a:spcPct val="35000"/>
              </a:spcAft>
              <a:buNone/>
            </a:pPr>
            <a:r>
              <a:rPr lang="en-GB" sz="3300" kern="1200" dirty="0"/>
              <a:t>Why now? </a:t>
            </a:r>
          </a:p>
        </p:txBody>
      </p:sp>
      <p:sp>
        <p:nvSpPr>
          <p:cNvPr id="10" name="Freeform: Shape 9">
            <a:extLst>
              <a:ext uri="{FF2B5EF4-FFF2-40B4-BE49-F238E27FC236}">
                <a16:creationId xmlns:a16="http://schemas.microsoft.com/office/drawing/2014/main" id="{1A8DED0D-16BF-4057-8008-EC3A850A0649}"/>
              </a:ext>
            </a:extLst>
          </p:cNvPr>
          <p:cNvSpPr/>
          <p:nvPr/>
        </p:nvSpPr>
        <p:spPr>
          <a:xfrm>
            <a:off x="3983071" y="5443274"/>
            <a:ext cx="7488271" cy="994544"/>
          </a:xfrm>
          <a:custGeom>
            <a:avLst/>
            <a:gdLst>
              <a:gd name="connsiteX0" fmla="*/ 165760 w 994543"/>
              <a:gd name="connsiteY0" fmla="*/ 0 h 7488270"/>
              <a:gd name="connsiteX1" fmla="*/ 828783 w 994543"/>
              <a:gd name="connsiteY1" fmla="*/ 0 h 7488270"/>
              <a:gd name="connsiteX2" fmla="*/ 994543 w 994543"/>
              <a:gd name="connsiteY2" fmla="*/ 165760 h 7488270"/>
              <a:gd name="connsiteX3" fmla="*/ 994543 w 994543"/>
              <a:gd name="connsiteY3" fmla="*/ 7488270 h 7488270"/>
              <a:gd name="connsiteX4" fmla="*/ 994543 w 994543"/>
              <a:gd name="connsiteY4" fmla="*/ 7488270 h 7488270"/>
              <a:gd name="connsiteX5" fmla="*/ 0 w 994543"/>
              <a:gd name="connsiteY5" fmla="*/ 7488270 h 7488270"/>
              <a:gd name="connsiteX6" fmla="*/ 0 w 994543"/>
              <a:gd name="connsiteY6" fmla="*/ 7488270 h 7488270"/>
              <a:gd name="connsiteX7" fmla="*/ 0 w 994543"/>
              <a:gd name="connsiteY7" fmla="*/ 165760 h 7488270"/>
              <a:gd name="connsiteX8" fmla="*/ 165760 w 994543"/>
              <a:gd name="connsiteY8" fmla="*/ 0 h 7488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4543" h="7488270">
                <a:moveTo>
                  <a:pt x="994543" y="1248069"/>
                </a:moveTo>
                <a:lnTo>
                  <a:pt x="994543" y="6240201"/>
                </a:lnTo>
                <a:cubicBezTo>
                  <a:pt x="994543" y="6929491"/>
                  <a:pt x="984686" y="7488266"/>
                  <a:pt x="972528" y="7488266"/>
                </a:cubicBezTo>
                <a:lnTo>
                  <a:pt x="0" y="7488266"/>
                </a:lnTo>
                <a:lnTo>
                  <a:pt x="0" y="7488266"/>
                </a:lnTo>
                <a:lnTo>
                  <a:pt x="0" y="4"/>
                </a:lnTo>
                <a:lnTo>
                  <a:pt x="0" y="4"/>
                </a:lnTo>
                <a:lnTo>
                  <a:pt x="972528" y="4"/>
                </a:lnTo>
                <a:cubicBezTo>
                  <a:pt x="984686" y="4"/>
                  <a:pt x="994543" y="558779"/>
                  <a:pt x="994543" y="1248069"/>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72375" rIns="296200" bIns="172376"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Do you see a gap (</a:t>
            </a:r>
            <a:r>
              <a:rPr lang="en-GB" sz="2000" dirty="0"/>
              <a:t>deficit</a:t>
            </a:r>
            <a:r>
              <a:rPr lang="en-GB" sz="2000" kern="1200" dirty="0"/>
              <a:t>) in the understanding about this topic? </a:t>
            </a:r>
          </a:p>
          <a:p>
            <a:pPr marL="228600" lvl="1" indent="-228600" algn="l" defTabSz="889000">
              <a:lnSpc>
                <a:spcPct val="90000"/>
              </a:lnSpc>
              <a:spcBef>
                <a:spcPct val="0"/>
              </a:spcBef>
              <a:spcAft>
                <a:spcPct val="15000"/>
              </a:spcAft>
              <a:buChar char="•"/>
            </a:pPr>
            <a:r>
              <a:rPr lang="en-GB" sz="2000" kern="1200" dirty="0"/>
              <a:t>Will your study help to close the gap? </a:t>
            </a:r>
          </a:p>
        </p:txBody>
      </p:sp>
      <p:sp>
        <p:nvSpPr>
          <p:cNvPr id="11" name="Freeform: Shape 10">
            <a:extLst>
              <a:ext uri="{FF2B5EF4-FFF2-40B4-BE49-F238E27FC236}">
                <a16:creationId xmlns:a16="http://schemas.microsoft.com/office/drawing/2014/main" id="{F4AA411B-0390-4EA3-BBD0-F6CF05324A04}"/>
              </a:ext>
            </a:extLst>
          </p:cNvPr>
          <p:cNvSpPr/>
          <p:nvPr/>
        </p:nvSpPr>
        <p:spPr>
          <a:xfrm>
            <a:off x="1068395" y="5318955"/>
            <a:ext cx="2914676" cy="1243179"/>
          </a:xfrm>
          <a:custGeom>
            <a:avLst/>
            <a:gdLst>
              <a:gd name="connsiteX0" fmla="*/ 0 w 2914676"/>
              <a:gd name="connsiteY0" fmla="*/ 207201 h 1243179"/>
              <a:gd name="connsiteX1" fmla="*/ 207201 w 2914676"/>
              <a:gd name="connsiteY1" fmla="*/ 0 h 1243179"/>
              <a:gd name="connsiteX2" fmla="*/ 2707475 w 2914676"/>
              <a:gd name="connsiteY2" fmla="*/ 0 h 1243179"/>
              <a:gd name="connsiteX3" fmla="*/ 2914676 w 2914676"/>
              <a:gd name="connsiteY3" fmla="*/ 207201 h 1243179"/>
              <a:gd name="connsiteX4" fmla="*/ 2914676 w 2914676"/>
              <a:gd name="connsiteY4" fmla="*/ 1035978 h 1243179"/>
              <a:gd name="connsiteX5" fmla="*/ 2707475 w 2914676"/>
              <a:gd name="connsiteY5" fmla="*/ 1243179 h 1243179"/>
              <a:gd name="connsiteX6" fmla="*/ 207201 w 2914676"/>
              <a:gd name="connsiteY6" fmla="*/ 1243179 h 1243179"/>
              <a:gd name="connsiteX7" fmla="*/ 0 w 2914676"/>
              <a:gd name="connsiteY7" fmla="*/ 1035978 h 1243179"/>
              <a:gd name="connsiteX8" fmla="*/ 0 w 2914676"/>
              <a:gd name="connsiteY8" fmla="*/ 207201 h 124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4676" h="1243179">
                <a:moveTo>
                  <a:pt x="0" y="207201"/>
                </a:moveTo>
                <a:cubicBezTo>
                  <a:pt x="0" y="92767"/>
                  <a:pt x="92767" y="0"/>
                  <a:pt x="207201" y="0"/>
                </a:cubicBezTo>
                <a:lnTo>
                  <a:pt x="2707475" y="0"/>
                </a:lnTo>
                <a:cubicBezTo>
                  <a:pt x="2821909" y="0"/>
                  <a:pt x="2914676" y="92767"/>
                  <a:pt x="2914676" y="207201"/>
                </a:cubicBezTo>
                <a:lnTo>
                  <a:pt x="2914676" y="1035978"/>
                </a:lnTo>
                <a:cubicBezTo>
                  <a:pt x="2914676" y="1150412"/>
                  <a:pt x="2821909" y="1243179"/>
                  <a:pt x="2707475" y="1243179"/>
                </a:cubicBezTo>
                <a:lnTo>
                  <a:pt x="207201" y="1243179"/>
                </a:lnTo>
                <a:cubicBezTo>
                  <a:pt x="92767" y="1243179"/>
                  <a:pt x="0" y="1150412"/>
                  <a:pt x="0" y="1035978"/>
                </a:cubicBezTo>
                <a:lnTo>
                  <a:pt x="0" y="207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417" tIns="123552" rIns="186417" bIns="123552" numCol="1" spcCol="1270" anchor="ctr" anchorCtr="0">
            <a:noAutofit/>
          </a:bodyPr>
          <a:lstStyle/>
          <a:p>
            <a:pPr marL="0" lvl="0" indent="0" algn="ctr" defTabSz="1466850">
              <a:lnSpc>
                <a:spcPct val="90000"/>
              </a:lnSpc>
              <a:spcBef>
                <a:spcPct val="0"/>
              </a:spcBef>
              <a:spcAft>
                <a:spcPct val="35000"/>
              </a:spcAft>
              <a:buNone/>
            </a:pPr>
            <a:r>
              <a:rPr lang="en-GB" sz="3300" kern="1200" dirty="0"/>
              <a:t>Is there a gap in knowledge? </a:t>
            </a:r>
          </a:p>
        </p:txBody>
      </p:sp>
    </p:spTree>
    <p:extLst>
      <p:ext uri="{BB962C8B-B14F-4D97-AF65-F5344CB8AC3E}">
        <p14:creationId xmlns:p14="http://schemas.microsoft.com/office/powerpoint/2010/main" val="33717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8613-36AA-4DCF-A51B-04E58C6637E6}"/>
              </a:ext>
            </a:extLst>
          </p:cNvPr>
          <p:cNvSpPr>
            <a:spLocks noGrp="1"/>
          </p:cNvSpPr>
          <p:nvPr>
            <p:ph type="title"/>
          </p:nvPr>
        </p:nvSpPr>
        <p:spPr/>
        <p:txBody>
          <a:bodyPr/>
          <a:lstStyle/>
          <a:p>
            <a:r>
              <a:rPr lang="en-GB" dirty="0"/>
              <a:t>Are these rationales valid? </a:t>
            </a:r>
          </a:p>
        </p:txBody>
      </p:sp>
      <p:sp>
        <p:nvSpPr>
          <p:cNvPr id="3" name="Content Placeholder 2">
            <a:extLst>
              <a:ext uri="{FF2B5EF4-FFF2-40B4-BE49-F238E27FC236}">
                <a16:creationId xmlns:a16="http://schemas.microsoft.com/office/drawing/2014/main" id="{368FF98E-1284-463F-8ABF-5E6ECC9ED00A}"/>
              </a:ext>
            </a:extLst>
          </p:cNvPr>
          <p:cNvSpPr>
            <a:spLocks noGrp="1"/>
          </p:cNvSpPr>
          <p:nvPr>
            <p:ph idx="1"/>
          </p:nvPr>
        </p:nvSpPr>
        <p:spPr>
          <a:xfrm>
            <a:off x="780527" y="1639958"/>
            <a:ext cx="11095579" cy="2155360"/>
          </a:xfrm>
        </p:spPr>
        <p:txBody>
          <a:bodyPr>
            <a:normAutofit/>
          </a:bodyPr>
          <a:lstStyle/>
          <a:p>
            <a:pPr marL="0" indent="0">
              <a:buNone/>
            </a:pPr>
            <a:r>
              <a:rPr lang="en-GB" sz="2500" dirty="0"/>
              <a:t>“I want to research obesity of nurses as my topic. My question is  - do taller nurses cost the NHS more because of the bigger size of uniform? I think this is relevant because we have more nurses that need bigger uniforms and the NHS needs to save money, this impacts the people of UK because we should be spending public money on treatments”</a:t>
            </a:r>
          </a:p>
        </p:txBody>
      </p:sp>
      <p:sp>
        <p:nvSpPr>
          <p:cNvPr id="4" name="TextBox 3">
            <a:extLst>
              <a:ext uri="{FF2B5EF4-FFF2-40B4-BE49-F238E27FC236}">
                <a16:creationId xmlns:a16="http://schemas.microsoft.com/office/drawing/2014/main" id="{7F245B11-DE51-4185-BD52-711990E17391}"/>
              </a:ext>
            </a:extLst>
          </p:cNvPr>
          <p:cNvSpPr txBox="1"/>
          <p:nvPr/>
        </p:nvSpPr>
        <p:spPr>
          <a:xfrm>
            <a:off x="10114156" y="3333653"/>
            <a:ext cx="1494264" cy="461665"/>
          </a:xfrm>
          <a:prstGeom prst="rect">
            <a:avLst/>
          </a:prstGeom>
          <a:noFill/>
        </p:spPr>
        <p:txBody>
          <a:bodyPr wrap="square" rtlCol="0">
            <a:spAutoFit/>
          </a:bodyPr>
          <a:lstStyle/>
          <a:p>
            <a:r>
              <a:rPr lang="en-GB" sz="2400" b="1" dirty="0"/>
              <a:t>Not valid</a:t>
            </a:r>
          </a:p>
        </p:txBody>
      </p:sp>
      <p:sp>
        <p:nvSpPr>
          <p:cNvPr id="5" name="Rectangle 4">
            <a:extLst>
              <a:ext uri="{FF2B5EF4-FFF2-40B4-BE49-F238E27FC236}">
                <a16:creationId xmlns:a16="http://schemas.microsoft.com/office/drawing/2014/main" id="{9133B7C8-DB52-4971-8778-6ED40525792B}"/>
              </a:ext>
            </a:extLst>
          </p:cNvPr>
          <p:cNvSpPr/>
          <p:nvPr/>
        </p:nvSpPr>
        <p:spPr>
          <a:xfrm>
            <a:off x="9462099" y="3314843"/>
            <a:ext cx="2146321" cy="7582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6DE25A0-37BD-4F50-9E59-6C4AC51411FC}"/>
              </a:ext>
            </a:extLst>
          </p:cNvPr>
          <p:cNvSpPr txBox="1"/>
          <p:nvPr/>
        </p:nvSpPr>
        <p:spPr>
          <a:xfrm>
            <a:off x="841888" y="4101259"/>
            <a:ext cx="10972856" cy="2308324"/>
          </a:xfrm>
          <a:prstGeom prst="rect">
            <a:avLst/>
          </a:prstGeom>
          <a:noFill/>
        </p:spPr>
        <p:txBody>
          <a:bodyPr wrap="square" rtlCol="0">
            <a:spAutoFit/>
          </a:bodyPr>
          <a:lstStyle/>
          <a:p>
            <a:r>
              <a:rPr lang="en-GB" sz="2400" dirty="0"/>
              <a:t>“I want to research the impact of domestic violence on unpaid carers working in the UK, my research question is – Are Asian women more likely to affected by domestic violence when acting as unpaid carers for family members? I think this is relevant as cultural barriers may prevent some Asian women seeking help and support with the care of others, this impacts the UK as Asian women represent an estimated 56% of unpaid carers and 26% of domestic homicides.” </a:t>
            </a:r>
          </a:p>
        </p:txBody>
      </p:sp>
      <p:sp>
        <p:nvSpPr>
          <p:cNvPr id="7" name="TextBox 6">
            <a:extLst>
              <a:ext uri="{FF2B5EF4-FFF2-40B4-BE49-F238E27FC236}">
                <a16:creationId xmlns:a16="http://schemas.microsoft.com/office/drawing/2014/main" id="{A96E96FB-8400-46B8-BEE0-1F06B7A6591D}"/>
              </a:ext>
            </a:extLst>
          </p:cNvPr>
          <p:cNvSpPr txBox="1"/>
          <p:nvPr/>
        </p:nvSpPr>
        <p:spPr>
          <a:xfrm>
            <a:off x="8642195" y="6167965"/>
            <a:ext cx="3233911" cy="646331"/>
          </a:xfrm>
          <a:prstGeom prst="rect">
            <a:avLst/>
          </a:prstGeom>
          <a:noFill/>
        </p:spPr>
        <p:txBody>
          <a:bodyPr wrap="square" rtlCol="0">
            <a:spAutoFit/>
          </a:bodyPr>
          <a:lstStyle/>
          <a:p>
            <a:r>
              <a:rPr lang="en-GB" dirty="0"/>
              <a:t>Potentially Valid if supporting citations provided. </a:t>
            </a:r>
          </a:p>
        </p:txBody>
      </p:sp>
      <p:sp>
        <p:nvSpPr>
          <p:cNvPr id="8" name="Rectangle 7">
            <a:extLst>
              <a:ext uri="{FF2B5EF4-FFF2-40B4-BE49-F238E27FC236}">
                <a16:creationId xmlns:a16="http://schemas.microsoft.com/office/drawing/2014/main" id="{3908BFBF-F455-4F62-BB07-9EF1216FDB62}"/>
              </a:ext>
            </a:extLst>
          </p:cNvPr>
          <p:cNvSpPr/>
          <p:nvPr/>
        </p:nvSpPr>
        <p:spPr>
          <a:xfrm>
            <a:off x="8172615" y="6030441"/>
            <a:ext cx="3746809" cy="7582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8152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p:bldP spid="7" grpId="0"/>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DF00C-8192-41CD-B820-F048BEC4C07E}"/>
              </a:ext>
            </a:extLst>
          </p:cNvPr>
          <p:cNvSpPr>
            <a:spLocks noGrp="1"/>
          </p:cNvSpPr>
          <p:nvPr>
            <p:ph type="title"/>
          </p:nvPr>
        </p:nvSpPr>
        <p:spPr>
          <a:xfrm>
            <a:off x="0" y="1623748"/>
            <a:ext cx="3873719" cy="1325563"/>
          </a:xfrm>
        </p:spPr>
        <p:txBody>
          <a:bodyPr>
            <a:normAutofit/>
          </a:bodyPr>
          <a:lstStyle/>
          <a:p>
            <a:r>
              <a:rPr lang="en-GB" sz="4000" dirty="0">
                <a:solidFill>
                  <a:schemeClr val="bg1"/>
                </a:solidFill>
              </a:rPr>
              <a:t>Research ideas</a:t>
            </a:r>
          </a:p>
        </p:txBody>
      </p:sp>
      <p:sp>
        <p:nvSpPr>
          <p:cNvPr id="3" name="Content Placeholder 2">
            <a:extLst>
              <a:ext uri="{FF2B5EF4-FFF2-40B4-BE49-F238E27FC236}">
                <a16:creationId xmlns:a16="http://schemas.microsoft.com/office/drawing/2014/main" id="{16BC7859-6B14-4BF7-BD46-1E5C93613DBF}"/>
              </a:ext>
            </a:extLst>
          </p:cNvPr>
          <p:cNvSpPr>
            <a:spLocks noGrp="1"/>
          </p:cNvSpPr>
          <p:nvPr>
            <p:ph idx="1"/>
          </p:nvPr>
        </p:nvSpPr>
        <p:spPr>
          <a:xfrm>
            <a:off x="118534" y="2890044"/>
            <a:ext cx="3001433" cy="1865312"/>
          </a:xfrm>
        </p:spPr>
        <p:txBody>
          <a:bodyPr>
            <a:normAutofit lnSpcReduction="10000"/>
          </a:bodyPr>
          <a:lstStyle/>
          <a:p>
            <a:pPr marL="0" indent="0">
              <a:buNone/>
            </a:pPr>
            <a:r>
              <a:rPr lang="en-GB" dirty="0">
                <a:solidFill>
                  <a:schemeClr val="bg1"/>
                </a:solidFill>
              </a:rPr>
              <a:t>This is a list of some of the research ideas shared by you in week 1</a:t>
            </a:r>
            <a:r>
              <a:rPr lang="en-GB" dirty="0"/>
              <a:t>. </a:t>
            </a:r>
          </a:p>
        </p:txBody>
      </p:sp>
      <p:sp>
        <p:nvSpPr>
          <p:cNvPr id="5" name="TextBox 4">
            <a:extLst>
              <a:ext uri="{FF2B5EF4-FFF2-40B4-BE49-F238E27FC236}">
                <a16:creationId xmlns:a16="http://schemas.microsoft.com/office/drawing/2014/main" id="{078FC3FF-2FA7-4AE6-88F5-BA0EF71E300B}"/>
              </a:ext>
            </a:extLst>
          </p:cNvPr>
          <p:cNvSpPr txBox="1"/>
          <p:nvPr/>
        </p:nvSpPr>
        <p:spPr>
          <a:xfrm>
            <a:off x="3424766" y="700418"/>
            <a:ext cx="8360833" cy="70788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Do cut backs on community funding for community centres/community facilities in certain areas contribute to the increase in crime levels? </a:t>
            </a:r>
          </a:p>
        </p:txBody>
      </p:sp>
      <p:sp>
        <p:nvSpPr>
          <p:cNvPr id="7" name="TextBox 6">
            <a:extLst>
              <a:ext uri="{FF2B5EF4-FFF2-40B4-BE49-F238E27FC236}">
                <a16:creationId xmlns:a16="http://schemas.microsoft.com/office/drawing/2014/main" id="{0EF93CC0-715A-44A1-A738-812BB50C864E}"/>
              </a:ext>
            </a:extLst>
          </p:cNvPr>
          <p:cNvSpPr txBox="1"/>
          <p:nvPr/>
        </p:nvSpPr>
        <p:spPr>
          <a:xfrm>
            <a:off x="3435347" y="1806481"/>
            <a:ext cx="8360833" cy="40011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Does mindfulness meditation reduce stress for social workers?</a:t>
            </a:r>
          </a:p>
        </p:txBody>
      </p:sp>
      <p:sp>
        <p:nvSpPr>
          <p:cNvPr id="9" name="TextBox 8">
            <a:extLst>
              <a:ext uri="{FF2B5EF4-FFF2-40B4-BE49-F238E27FC236}">
                <a16:creationId xmlns:a16="http://schemas.microsoft.com/office/drawing/2014/main" id="{77B7975E-A798-4DA0-8236-B23877F07E03}"/>
              </a:ext>
            </a:extLst>
          </p:cNvPr>
          <p:cNvSpPr txBox="1"/>
          <p:nvPr/>
        </p:nvSpPr>
        <p:spPr>
          <a:xfrm>
            <a:off x="3424765" y="3506798"/>
            <a:ext cx="8360833" cy="400110"/>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How does breastfeeding benefit the child and their future growth?</a:t>
            </a:r>
          </a:p>
        </p:txBody>
      </p:sp>
      <p:sp>
        <p:nvSpPr>
          <p:cNvPr id="11" name="TextBox 10">
            <a:extLst>
              <a:ext uri="{FF2B5EF4-FFF2-40B4-BE49-F238E27FC236}">
                <a16:creationId xmlns:a16="http://schemas.microsoft.com/office/drawing/2014/main" id="{934D10D0-8734-4FC5-8FF2-44BEFA2F755F}"/>
              </a:ext>
            </a:extLst>
          </p:cNvPr>
          <p:cNvSpPr txBox="1"/>
          <p:nvPr/>
        </p:nvSpPr>
        <p:spPr>
          <a:xfrm>
            <a:off x="3435347" y="4337546"/>
            <a:ext cx="8339670" cy="400110"/>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Does poor sleep on impact the treatment of chronic illness?</a:t>
            </a:r>
          </a:p>
        </p:txBody>
      </p:sp>
      <p:sp>
        <p:nvSpPr>
          <p:cNvPr id="13" name="TextBox 12">
            <a:extLst>
              <a:ext uri="{FF2B5EF4-FFF2-40B4-BE49-F238E27FC236}">
                <a16:creationId xmlns:a16="http://schemas.microsoft.com/office/drawing/2014/main" id="{4DF2063A-1FEF-455A-9A78-FA1ADE266516}"/>
              </a:ext>
            </a:extLst>
          </p:cNvPr>
          <p:cNvSpPr txBox="1"/>
          <p:nvPr/>
        </p:nvSpPr>
        <p:spPr>
          <a:xfrm>
            <a:off x="3424766" y="5064127"/>
            <a:ext cx="8350251" cy="707886"/>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Are lack of school placements for special needs children impacting their learning, progression and mental health? </a:t>
            </a:r>
          </a:p>
        </p:txBody>
      </p:sp>
      <p:sp>
        <p:nvSpPr>
          <p:cNvPr id="15" name="TextBox 14">
            <a:extLst>
              <a:ext uri="{FF2B5EF4-FFF2-40B4-BE49-F238E27FC236}">
                <a16:creationId xmlns:a16="http://schemas.microsoft.com/office/drawing/2014/main" id="{7B7170EC-DA20-46E4-989B-10B3FB418B6C}"/>
              </a:ext>
            </a:extLst>
          </p:cNvPr>
          <p:cNvSpPr txBox="1"/>
          <p:nvPr/>
        </p:nvSpPr>
        <p:spPr>
          <a:xfrm>
            <a:off x="3435346" y="6098484"/>
            <a:ext cx="8350251" cy="40011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Does mental health affect your weight?</a:t>
            </a:r>
          </a:p>
        </p:txBody>
      </p:sp>
      <p:sp>
        <p:nvSpPr>
          <p:cNvPr id="17" name="TextBox 16">
            <a:extLst>
              <a:ext uri="{FF2B5EF4-FFF2-40B4-BE49-F238E27FC236}">
                <a16:creationId xmlns:a16="http://schemas.microsoft.com/office/drawing/2014/main" id="{871F9544-ADD9-4F65-894B-A8CA52A03F96}"/>
              </a:ext>
            </a:extLst>
          </p:cNvPr>
          <p:cNvSpPr txBox="1"/>
          <p:nvPr/>
        </p:nvSpPr>
        <p:spPr>
          <a:xfrm>
            <a:off x="3424765" y="2676049"/>
            <a:ext cx="8350252" cy="40011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GB" sz="2000" dirty="0">
                <a:latin typeface="Arial" panose="020B0604020202020204" pitchFamily="34" charset="0"/>
                <a:cs typeface="Arial" panose="020B0604020202020204" pitchFamily="34" charset="0"/>
              </a:rPr>
              <a:t>How does exercise have an impact on your overall well-being? </a:t>
            </a:r>
          </a:p>
        </p:txBody>
      </p:sp>
    </p:spTree>
    <p:extLst>
      <p:ext uri="{BB962C8B-B14F-4D97-AF65-F5344CB8AC3E}">
        <p14:creationId xmlns:p14="http://schemas.microsoft.com/office/powerpoint/2010/main" val="1763000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05C2E-D9A2-4C3C-BB7A-AD461F4A6408}"/>
              </a:ext>
            </a:extLst>
          </p:cNvPr>
          <p:cNvSpPr>
            <a:spLocks noGrp="1"/>
          </p:cNvSpPr>
          <p:nvPr>
            <p:ph type="title"/>
          </p:nvPr>
        </p:nvSpPr>
        <p:spPr/>
        <p:txBody>
          <a:bodyPr/>
          <a:lstStyle/>
          <a:p>
            <a:r>
              <a:rPr lang="en-GB" dirty="0"/>
              <a:t>Reflect </a:t>
            </a:r>
          </a:p>
        </p:txBody>
      </p:sp>
      <p:sp>
        <p:nvSpPr>
          <p:cNvPr id="3" name="Content Placeholder 2">
            <a:extLst>
              <a:ext uri="{FF2B5EF4-FFF2-40B4-BE49-F238E27FC236}">
                <a16:creationId xmlns:a16="http://schemas.microsoft.com/office/drawing/2014/main" id="{67194094-2F2A-4F06-8F6C-4604B09B1AE1}"/>
              </a:ext>
            </a:extLst>
          </p:cNvPr>
          <p:cNvSpPr>
            <a:spLocks noGrp="1"/>
          </p:cNvSpPr>
          <p:nvPr>
            <p:ph idx="1"/>
          </p:nvPr>
        </p:nvSpPr>
        <p:spPr>
          <a:xfrm>
            <a:off x="3780148" y="1620150"/>
            <a:ext cx="7956222" cy="1459442"/>
          </a:xfrm>
        </p:spPr>
        <p:txBody>
          <a:bodyPr/>
          <a:lstStyle/>
          <a:p>
            <a:pPr marL="0" indent="0">
              <a:buNone/>
            </a:pPr>
            <a:r>
              <a:rPr lang="en-GB" dirty="0"/>
              <a:t>Look back at your mind maps of ideas from last week. Could any of your ideas be developed into research areas or research questions? </a:t>
            </a:r>
          </a:p>
        </p:txBody>
      </p:sp>
      <p:pic>
        <p:nvPicPr>
          <p:cNvPr id="5" name="Picture 4" descr="Businessman finger on forehead">
            <a:extLst>
              <a:ext uri="{FF2B5EF4-FFF2-40B4-BE49-F238E27FC236}">
                <a16:creationId xmlns:a16="http://schemas.microsoft.com/office/drawing/2014/main" id="{C6E04558-72CD-43D4-B343-AE7D231FB947}"/>
              </a:ext>
            </a:extLst>
          </p:cNvPr>
          <p:cNvPicPr>
            <a:picLocks noChangeAspect="1"/>
          </p:cNvPicPr>
          <p:nvPr/>
        </p:nvPicPr>
        <p:blipFill>
          <a:blip r:embed="rId2"/>
          <a:stretch>
            <a:fillRect/>
          </a:stretch>
        </p:blipFill>
        <p:spPr>
          <a:xfrm>
            <a:off x="5134935" y="3230891"/>
            <a:ext cx="1283485" cy="3432410"/>
          </a:xfrm>
          <a:prstGeom prst="rect">
            <a:avLst/>
          </a:prstGeom>
        </p:spPr>
      </p:pic>
      <p:pic>
        <p:nvPicPr>
          <p:cNvPr id="7" name="Picture 6" descr="Woman finger on forehead">
            <a:extLst>
              <a:ext uri="{FF2B5EF4-FFF2-40B4-BE49-F238E27FC236}">
                <a16:creationId xmlns:a16="http://schemas.microsoft.com/office/drawing/2014/main" id="{631164A5-600A-429B-AF91-E2BB7A13492D}"/>
              </a:ext>
            </a:extLst>
          </p:cNvPr>
          <p:cNvPicPr>
            <a:picLocks noChangeAspect="1"/>
          </p:cNvPicPr>
          <p:nvPr/>
        </p:nvPicPr>
        <p:blipFill>
          <a:blip r:embed="rId3"/>
          <a:stretch>
            <a:fillRect/>
          </a:stretch>
        </p:blipFill>
        <p:spPr>
          <a:xfrm>
            <a:off x="6551432" y="3200594"/>
            <a:ext cx="1011793" cy="3432410"/>
          </a:xfrm>
          <a:prstGeom prst="rect">
            <a:avLst/>
          </a:prstGeom>
        </p:spPr>
      </p:pic>
      <p:pic>
        <p:nvPicPr>
          <p:cNvPr id="9" name="Picture 8" descr="Casual woman with finger on lips">
            <a:extLst>
              <a:ext uri="{FF2B5EF4-FFF2-40B4-BE49-F238E27FC236}">
                <a16:creationId xmlns:a16="http://schemas.microsoft.com/office/drawing/2014/main" id="{DABA7E4C-8AA7-4B4C-B323-3D263D0ED310}"/>
              </a:ext>
            </a:extLst>
          </p:cNvPr>
          <p:cNvPicPr>
            <a:picLocks noChangeAspect="1"/>
          </p:cNvPicPr>
          <p:nvPr/>
        </p:nvPicPr>
        <p:blipFill>
          <a:blip r:embed="rId4"/>
          <a:stretch>
            <a:fillRect/>
          </a:stretch>
        </p:blipFill>
        <p:spPr>
          <a:xfrm flipH="1">
            <a:off x="8460006" y="3176714"/>
            <a:ext cx="1086876" cy="3432410"/>
          </a:xfrm>
          <a:prstGeom prst="rect">
            <a:avLst/>
          </a:prstGeom>
        </p:spPr>
      </p:pic>
      <p:pic>
        <p:nvPicPr>
          <p:cNvPr id="11" name="Picture 10" descr="Casual woman hand on face">
            <a:extLst>
              <a:ext uri="{FF2B5EF4-FFF2-40B4-BE49-F238E27FC236}">
                <a16:creationId xmlns:a16="http://schemas.microsoft.com/office/drawing/2014/main" id="{90A5954C-375B-4048-B1CD-1F26C72BE758}"/>
              </a:ext>
            </a:extLst>
          </p:cNvPr>
          <p:cNvPicPr>
            <a:picLocks noChangeAspect="1"/>
          </p:cNvPicPr>
          <p:nvPr/>
        </p:nvPicPr>
        <p:blipFill>
          <a:blip r:embed="rId5"/>
          <a:stretch>
            <a:fillRect/>
          </a:stretch>
        </p:blipFill>
        <p:spPr>
          <a:xfrm>
            <a:off x="3660383" y="3176714"/>
            <a:ext cx="1026161" cy="3432410"/>
          </a:xfrm>
          <a:prstGeom prst="rect">
            <a:avLst/>
          </a:prstGeom>
        </p:spPr>
      </p:pic>
      <p:pic>
        <p:nvPicPr>
          <p:cNvPr id="13" name="Picture 12" descr="Casual woman with hands on head">
            <a:extLst>
              <a:ext uri="{FF2B5EF4-FFF2-40B4-BE49-F238E27FC236}">
                <a16:creationId xmlns:a16="http://schemas.microsoft.com/office/drawing/2014/main" id="{7D583962-6FCE-4A1B-870D-F6407F59DDF6}"/>
              </a:ext>
            </a:extLst>
          </p:cNvPr>
          <p:cNvPicPr>
            <a:picLocks noChangeAspect="1"/>
          </p:cNvPicPr>
          <p:nvPr/>
        </p:nvPicPr>
        <p:blipFill>
          <a:blip r:embed="rId6"/>
          <a:stretch>
            <a:fillRect/>
          </a:stretch>
        </p:blipFill>
        <p:spPr>
          <a:xfrm>
            <a:off x="9827114" y="3060465"/>
            <a:ext cx="1553941" cy="3432410"/>
          </a:xfrm>
          <a:prstGeom prst="rect">
            <a:avLst/>
          </a:prstGeom>
        </p:spPr>
      </p:pic>
    </p:spTree>
    <p:extLst>
      <p:ext uri="{BB962C8B-B14F-4D97-AF65-F5344CB8AC3E}">
        <p14:creationId xmlns:p14="http://schemas.microsoft.com/office/powerpoint/2010/main" val="2490387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F47C-BBF9-4190-828E-673487FE7D18}"/>
              </a:ext>
            </a:extLst>
          </p:cNvPr>
          <p:cNvSpPr>
            <a:spLocks noGrp="1"/>
          </p:cNvSpPr>
          <p:nvPr>
            <p:ph type="title"/>
          </p:nvPr>
        </p:nvSpPr>
        <p:spPr/>
        <p:txBody>
          <a:bodyPr/>
          <a:lstStyle/>
          <a:p>
            <a:r>
              <a:rPr lang="en-GB" dirty="0"/>
              <a:t>Developing a rationale</a:t>
            </a:r>
          </a:p>
        </p:txBody>
      </p:sp>
      <p:sp>
        <p:nvSpPr>
          <p:cNvPr id="3" name="Content Placeholder 2">
            <a:extLst>
              <a:ext uri="{FF2B5EF4-FFF2-40B4-BE49-F238E27FC236}">
                <a16:creationId xmlns:a16="http://schemas.microsoft.com/office/drawing/2014/main" id="{83E0B320-F8D1-489A-9472-3E392C1465C7}"/>
              </a:ext>
            </a:extLst>
          </p:cNvPr>
          <p:cNvSpPr>
            <a:spLocks noGrp="1"/>
          </p:cNvSpPr>
          <p:nvPr>
            <p:ph idx="1"/>
          </p:nvPr>
        </p:nvSpPr>
        <p:spPr>
          <a:xfrm>
            <a:off x="3635182" y="2606210"/>
            <a:ext cx="7956222" cy="1325563"/>
          </a:xfrm>
        </p:spPr>
        <p:txBody>
          <a:bodyPr/>
          <a:lstStyle/>
          <a:p>
            <a:pPr marL="0" indent="0">
              <a:buNone/>
            </a:pPr>
            <a:r>
              <a:rPr lang="en-GB" dirty="0"/>
              <a:t>Complete the rationale activity (in week 3) to help you think through your current ideas and plans for your rationale. </a:t>
            </a:r>
          </a:p>
        </p:txBody>
      </p:sp>
      <p:pic>
        <p:nvPicPr>
          <p:cNvPr id="5" name="Picture 4">
            <a:extLst>
              <a:ext uri="{FF2B5EF4-FFF2-40B4-BE49-F238E27FC236}">
                <a16:creationId xmlns:a16="http://schemas.microsoft.com/office/drawing/2014/main" id="{D6B45786-A49B-4FB3-9DB9-BE5B90969F21}"/>
              </a:ext>
            </a:extLst>
          </p:cNvPr>
          <p:cNvPicPr>
            <a:picLocks noChangeAspect="1"/>
          </p:cNvPicPr>
          <p:nvPr/>
        </p:nvPicPr>
        <p:blipFill>
          <a:blip r:embed="rId2"/>
          <a:stretch>
            <a:fillRect/>
          </a:stretch>
        </p:blipFill>
        <p:spPr>
          <a:xfrm>
            <a:off x="4481512" y="4025763"/>
            <a:ext cx="5304746" cy="1643063"/>
          </a:xfrm>
          <a:prstGeom prst="rect">
            <a:avLst/>
          </a:prstGeom>
        </p:spPr>
      </p:pic>
    </p:spTree>
    <p:extLst>
      <p:ext uri="{BB962C8B-B14F-4D97-AF65-F5344CB8AC3E}">
        <p14:creationId xmlns:p14="http://schemas.microsoft.com/office/powerpoint/2010/main" val="3654195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FA612-1ADB-4B5B-9DCC-F91C353EEEBA}"/>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7EAA303E-3E5E-452A-8EF4-5D790211CDB0}"/>
              </a:ext>
            </a:extLst>
          </p:cNvPr>
          <p:cNvSpPr>
            <a:spLocks noGrp="1"/>
          </p:cNvSpPr>
          <p:nvPr>
            <p:ph idx="1"/>
          </p:nvPr>
        </p:nvSpPr>
        <p:spPr>
          <a:xfrm>
            <a:off x="3780148" y="1825625"/>
            <a:ext cx="7956222" cy="1419380"/>
          </a:xfrm>
        </p:spPr>
        <p:txBody>
          <a:bodyPr/>
          <a:lstStyle/>
          <a:p>
            <a:r>
              <a:rPr lang="en-GB" dirty="0"/>
              <a:t>After the break, we will explore what ‘ethics’ are and why we should consider these are researchers. </a:t>
            </a:r>
          </a:p>
        </p:txBody>
      </p:sp>
    </p:spTree>
    <p:extLst>
      <p:ext uri="{BB962C8B-B14F-4D97-AF65-F5344CB8AC3E}">
        <p14:creationId xmlns:p14="http://schemas.microsoft.com/office/powerpoint/2010/main" val="3517677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EEDE5-9BC4-4561-B41F-F1FE05BE0F8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ethics?</a:t>
            </a:r>
          </a:p>
        </p:txBody>
      </p:sp>
      <p:sp>
        <p:nvSpPr>
          <p:cNvPr id="3" name="Content Placeholder 2">
            <a:extLst>
              <a:ext uri="{FF2B5EF4-FFF2-40B4-BE49-F238E27FC236}">
                <a16:creationId xmlns:a16="http://schemas.microsoft.com/office/drawing/2014/main" id="{A6897016-6F55-4534-8FC4-BEFD7457E2BA}"/>
              </a:ext>
            </a:extLst>
          </p:cNvPr>
          <p:cNvSpPr>
            <a:spLocks noGrp="1"/>
          </p:cNvSpPr>
          <p:nvPr>
            <p:ph idx="1"/>
          </p:nvPr>
        </p:nvSpPr>
        <p:spPr>
          <a:xfrm>
            <a:off x="1066800" y="1891461"/>
            <a:ext cx="10058400" cy="530352"/>
          </a:xfrm>
        </p:spPr>
        <p:style>
          <a:lnRef idx="2">
            <a:schemeClr val="accent2"/>
          </a:lnRef>
          <a:fillRef idx="1">
            <a:schemeClr val="lt1"/>
          </a:fillRef>
          <a:effectRef idx="0">
            <a:schemeClr val="accent2"/>
          </a:effectRef>
          <a:fontRef idx="minor">
            <a:schemeClr val="dk1"/>
          </a:fontRef>
        </p:style>
        <p:txBody>
          <a:bodyPr/>
          <a:lstStyle/>
          <a:p>
            <a:pPr marL="0" indent="0" algn="ctr">
              <a:buNone/>
            </a:pPr>
            <a:r>
              <a:rPr lang="en-GB" sz="2000" dirty="0">
                <a:latin typeface="Arial" panose="020B0604020202020204" pitchFamily="34" charset="0"/>
                <a:cs typeface="Arial" panose="020B0604020202020204" pitchFamily="34" charset="0"/>
              </a:rPr>
              <a:t>“</a:t>
            </a:r>
            <a:r>
              <a:rPr lang="en-GB" sz="2000" b="0" dirty="0">
                <a:effectLst/>
                <a:latin typeface="Arial" panose="020B0604020202020204" pitchFamily="34" charset="0"/>
                <a:cs typeface="Arial" panose="020B0604020202020204" pitchFamily="34" charset="0"/>
              </a:rPr>
              <a:t>Ethics helps us decide what we should do and why”,</a:t>
            </a:r>
            <a:r>
              <a:rPr lang="en-GB" sz="2000" dirty="0">
                <a:latin typeface="Arial" panose="020B0604020202020204" pitchFamily="34" charset="0"/>
                <a:cs typeface="Arial" panose="020B0604020202020204" pitchFamily="34" charset="0"/>
              </a:rPr>
              <a:t> </a:t>
            </a:r>
            <a:r>
              <a:rPr lang="en-GB" dirty="0"/>
              <a:t>Barrett et al. (2016, p7)</a:t>
            </a:r>
          </a:p>
        </p:txBody>
      </p:sp>
      <p:sp>
        <p:nvSpPr>
          <p:cNvPr id="4" name="TextBox 3">
            <a:extLst>
              <a:ext uri="{FF2B5EF4-FFF2-40B4-BE49-F238E27FC236}">
                <a16:creationId xmlns:a16="http://schemas.microsoft.com/office/drawing/2014/main" id="{ED63D585-EDDE-4C72-8B66-F7AA06ABB2D9}"/>
              </a:ext>
            </a:extLst>
          </p:cNvPr>
          <p:cNvSpPr txBox="1"/>
          <p:nvPr/>
        </p:nvSpPr>
        <p:spPr>
          <a:xfrm>
            <a:off x="926592" y="2961598"/>
            <a:ext cx="10338816" cy="21171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In research, as in life, just because we can do something, it does not mean that we should. In the past researchers have conducted experiments and studies that caused harm to their participants, lacked consent and at times put the researchers at risk. Ethical guidelines have been developed to prevent unethical research studies from going ahead. </a:t>
            </a:r>
          </a:p>
          <a:p>
            <a:pPr>
              <a:lnSpc>
                <a:spcPct val="150000"/>
              </a:lnSpc>
            </a:pPr>
            <a:r>
              <a:rPr lang="en-GB" dirty="0"/>
              <a:t>  </a:t>
            </a:r>
          </a:p>
        </p:txBody>
      </p:sp>
      <p:sp>
        <p:nvSpPr>
          <p:cNvPr id="5" name="TextBox 4">
            <a:extLst>
              <a:ext uri="{FF2B5EF4-FFF2-40B4-BE49-F238E27FC236}">
                <a16:creationId xmlns:a16="http://schemas.microsoft.com/office/drawing/2014/main" id="{5B0A1512-6826-4692-A534-9550AD68AD4A}"/>
              </a:ext>
            </a:extLst>
          </p:cNvPr>
          <p:cNvSpPr txBox="1"/>
          <p:nvPr/>
        </p:nvSpPr>
        <p:spPr>
          <a:xfrm>
            <a:off x="926592" y="5486400"/>
            <a:ext cx="10198608" cy="646331"/>
          </a:xfrm>
          <a:prstGeom prst="rect">
            <a:avLst/>
          </a:prstGeom>
          <a:noFill/>
        </p:spPr>
        <p:txBody>
          <a:bodyPr wrap="square" rtlCol="0">
            <a:spAutoFit/>
          </a:bodyPr>
          <a:lstStyle/>
          <a:p>
            <a:r>
              <a:rPr lang="en-GB" dirty="0"/>
              <a:t>We will introduce you to key ethical research principles and make it clear which you need to include in your work. </a:t>
            </a:r>
          </a:p>
        </p:txBody>
      </p:sp>
      <p:pic>
        <p:nvPicPr>
          <p:cNvPr id="7" name="Graphic 6" descr="Scales of justice with solid fill">
            <a:extLst>
              <a:ext uri="{FF2B5EF4-FFF2-40B4-BE49-F238E27FC236}">
                <a16:creationId xmlns:a16="http://schemas.microsoft.com/office/drawing/2014/main" id="{17AEF0DA-19AF-44EA-B104-17C9A33BDAA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1008" y="642594"/>
            <a:ext cx="914400" cy="914400"/>
          </a:xfrm>
          <a:prstGeom prst="rect">
            <a:avLst/>
          </a:prstGeom>
        </p:spPr>
      </p:pic>
    </p:spTree>
    <p:extLst>
      <p:ext uri="{BB962C8B-B14F-4D97-AF65-F5344CB8AC3E}">
        <p14:creationId xmlns:p14="http://schemas.microsoft.com/office/powerpoint/2010/main" val="126755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4791C-45E0-49DB-B83C-877256F78A58}"/>
              </a:ext>
            </a:extLst>
          </p:cNvPr>
          <p:cNvSpPr>
            <a:spLocks noGrp="1"/>
          </p:cNvSpPr>
          <p:nvPr>
            <p:ph type="title"/>
          </p:nvPr>
        </p:nvSpPr>
        <p:spPr/>
        <p:txBody>
          <a:bodyPr/>
          <a:lstStyle/>
          <a:p>
            <a:r>
              <a:rPr lang="en-GB" dirty="0"/>
              <a:t>Conducting ethical research</a:t>
            </a:r>
          </a:p>
        </p:txBody>
      </p:sp>
      <p:sp>
        <p:nvSpPr>
          <p:cNvPr id="3" name="Content Placeholder 2">
            <a:extLst>
              <a:ext uri="{FF2B5EF4-FFF2-40B4-BE49-F238E27FC236}">
                <a16:creationId xmlns:a16="http://schemas.microsoft.com/office/drawing/2014/main" id="{F3821D0F-376A-4EAB-8BC0-F5D90A6E132A}"/>
              </a:ext>
            </a:extLst>
          </p:cNvPr>
          <p:cNvSpPr>
            <a:spLocks noGrp="1"/>
          </p:cNvSpPr>
          <p:nvPr>
            <p:ph idx="1"/>
          </p:nvPr>
        </p:nvSpPr>
        <p:spPr>
          <a:xfrm>
            <a:off x="838200" y="1805940"/>
            <a:ext cx="10058400" cy="3849624"/>
          </a:xfrm>
        </p:spPr>
        <p:txBody>
          <a:bodyPr/>
          <a:lstStyle/>
          <a:p>
            <a:pPr marL="0" indent="0">
              <a:buNone/>
            </a:pPr>
            <a:r>
              <a:rPr lang="en-GB" sz="1800" dirty="0">
                <a:latin typeface="Arial" panose="020B0604020202020204" pitchFamily="34" charset="0"/>
                <a:cs typeface="Arial" panose="020B0604020202020204" pitchFamily="34" charset="0"/>
              </a:rPr>
              <a:t>Saunders et al (2019) outlines a series of key ethical principles that any researcher needs to be aware of, the first six principles apply to working with the participants.  </a:t>
            </a:r>
          </a:p>
          <a:p>
            <a:endParaRPr lang="en-GB" dirty="0"/>
          </a:p>
        </p:txBody>
      </p:sp>
      <p:sp>
        <p:nvSpPr>
          <p:cNvPr id="6" name="Freeform: Shape 5">
            <a:extLst>
              <a:ext uri="{FF2B5EF4-FFF2-40B4-BE49-F238E27FC236}">
                <a16:creationId xmlns:a16="http://schemas.microsoft.com/office/drawing/2014/main" id="{05F6F0F3-8277-4106-9496-78A6826FC8D1}"/>
              </a:ext>
            </a:extLst>
          </p:cNvPr>
          <p:cNvSpPr/>
          <p:nvPr/>
        </p:nvSpPr>
        <p:spPr>
          <a:xfrm>
            <a:off x="838200" y="2620868"/>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Integrity, fairness and open-mindedness. </a:t>
            </a:r>
          </a:p>
        </p:txBody>
      </p:sp>
      <p:sp>
        <p:nvSpPr>
          <p:cNvPr id="7" name="Freeform: Shape 6">
            <a:extLst>
              <a:ext uri="{FF2B5EF4-FFF2-40B4-BE49-F238E27FC236}">
                <a16:creationId xmlns:a16="http://schemas.microsoft.com/office/drawing/2014/main" id="{A7ACDF92-F234-4240-A7D3-4DD44D108900}"/>
              </a:ext>
            </a:extLst>
          </p:cNvPr>
          <p:cNvSpPr/>
          <p:nvPr/>
        </p:nvSpPr>
        <p:spPr>
          <a:xfrm>
            <a:off x="4230624" y="3140235"/>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Respect for others</a:t>
            </a:r>
          </a:p>
        </p:txBody>
      </p:sp>
      <p:sp>
        <p:nvSpPr>
          <p:cNvPr id="8" name="Freeform: Shape 7">
            <a:extLst>
              <a:ext uri="{FF2B5EF4-FFF2-40B4-BE49-F238E27FC236}">
                <a16:creationId xmlns:a16="http://schemas.microsoft.com/office/drawing/2014/main" id="{EBB714A0-EDD2-4784-BA33-E531E78314EA}"/>
              </a:ext>
            </a:extLst>
          </p:cNvPr>
          <p:cNvSpPr/>
          <p:nvPr/>
        </p:nvSpPr>
        <p:spPr>
          <a:xfrm>
            <a:off x="7623048" y="3668104"/>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Avoidance of harm</a:t>
            </a:r>
          </a:p>
        </p:txBody>
      </p:sp>
      <p:sp>
        <p:nvSpPr>
          <p:cNvPr id="9" name="Freeform: Shape 8">
            <a:extLst>
              <a:ext uri="{FF2B5EF4-FFF2-40B4-BE49-F238E27FC236}">
                <a16:creationId xmlns:a16="http://schemas.microsoft.com/office/drawing/2014/main" id="{7A6B6994-576E-4C6C-9A96-1D4CA426AF6C}"/>
              </a:ext>
            </a:extLst>
          </p:cNvPr>
          <p:cNvSpPr/>
          <p:nvPr/>
        </p:nvSpPr>
        <p:spPr>
          <a:xfrm>
            <a:off x="838200" y="3730752"/>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Privacy of those taking part</a:t>
            </a:r>
          </a:p>
        </p:txBody>
      </p:sp>
      <p:sp>
        <p:nvSpPr>
          <p:cNvPr id="10" name="Freeform: Shape 9">
            <a:extLst>
              <a:ext uri="{FF2B5EF4-FFF2-40B4-BE49-F238E27FC236}">
                <a16:creationId xmlns:a16="http://schemas.microsoft.com/office/drawing/2014/main" id="{10EAB55E-1053-426E-8C5D-2B04FEBFD9C9}"/>
              </a:ext>
            </a:extLst>
          </p:cNvPr>
          <p:cNvSpPr/>
          <p:nvPr/>
        </p:nvSpPr>
        <p:spPr>
          <a:xfrm>
            <a:off x="4230624" y="4355059"/>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Voluntary nature of participation and right to withdraw</a:t>
            </a:r>
          </a:p>
        </p:txBody>
      </p:sp>
      <p:sp>
        <p:nvSpPr>
          <p:cNvPr id="11" name="Freeform: Shape 10">
            <a:extLst>
              <a:ext uri="{FF2B5EF4-FFF2-40B4-BE49-F238E27FC236}">
                <a16:creationId xmlns:a16="http://schemas.microsoft.com/office/drawing/2014/main" id="{8C2B0CB1-9091-4F4A-8D22-0A2C8E793A9D}"/>
              </a:ext>
            </a:extLst>
          </p:cNvPr>
          <p:cNvSpPr/>
          <p:nvPr/>
        </p:nvSpPr>
        <p:spPr>
          <a:xfrm>
            <a:off x="7623048" y="4970660"/>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Informed consent of those taking part</a:t>
            </a:r>
          </a:p>
        </p:txBody>
      </p:sp>
      <p:sp>
        <p:nvSpPr>
          <p:cNvPr id="12" name="TextBox 11">
            <a:extLst>
              <a:ext uri="{FF2B5EF4-FFF2-40B4-BE49-F238E27FC236}">
                <a16:creationId xmlns:a16="http://schemas.microsoft.com/office/drawing/2014/main" id="{06115F0B-E5C3-4056-8B09-02F24A70A46B}"/>
              </a:ext>
            </a:extLst>
          </p:cNvPr>
          <p:cNvSpPr txBox="1"/>
          <p:nvPr/>
        </p:nvSpPr>
        <p:spPr>
          <a:xfrm>
            <a:off x="838200" y="5329853"/>
            <a:ext cx="5257800" cy="923330"/>
          </a:xfrm>
          <a:prstGeom prst="rect">
            <a:avLst/>
          </a:prstGeom>
          <a:noFill/>
          <a:ln w="57150">
            <a:solidFill>
              <a:schemeClr val="tx1"/>
            </a:solidFill>
          </a:ln>
        </p:spPr>
        <p:txBody>
          <a:bodyPr wrap="square" rtlCol="0">
            <a:spAutoFit/>
          </a:bodyPr>
          <a:lstStyle/>
          <a:p>
            <a:r>
              <a:rPr lang="en-GB" dirty="0"/>
              <a:t>As UWTSD students, it is important that you include a</a:t>
            </a:r>
          </a:p>
          <a:p>
            <a:r>
              <a:rPr lang="en-GB" b="1" dirty="0"/>
              <a:t>‘I consent to take part voluntarily</a:t>
            </a:r>
            <a:r>
              <a:rPr lang="en-GB" dirty="0"/>
              <a:t>’ tick box if you collect any primary data in future research. </a:t>
            </a:r>
          </a:p>
        </p:txBody>
      </p:sp>
    </p:spTree>
    <p:extLst>
      <p:ext uri="{BB962C8B-B14F-4D97-AF65-F5344CB8AC3E}">
        <p14:creationId xmlns:p14="http://schemas.microsoft.com/office/powerpoint/2010/main" val="101935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86BD-CBF3-43DD-8A27-E1A916BF733C}"/>
              </a:ext>
            </a:extLst>
          </p:cNvPr>
          <p:cNvSpPr>
            <a:spLocks noGrp="1"/>
          </p:cNvSpPr>
          <p:nvPr>
            <p:ph type="title"/>
          </p:nvPr>
        </p:nvSpPr>
        <p:spPr/>
        <p:txBody>
          <a:bodyPr/>
          <a:lstStyle/>
          <a:p>
            <a:r>
              <a:rPr lang="en-GB" dirty="0"/>
              <a:t>Conducting ethical research</a:t>
            </a:r>
          </a:p>
        </p:txBody>
      </p:sp>
      <p:sp>
        <p:nvSpPr>
          <p:cNvPr id="3" name="Content Placeholder 2">
            <a:extLst>
              <a:ext uri="{FF2B5EF4-FFF2-40B4-BE49-F238E27FC236}">
                <a16:creationId xmlns:a16="http://schemas.microsoft.com/office/drawing/2014/main" id="{9E3C22C3-DDDC-4880-87DE-E09016423B70}"/>
              </a:ext>
            </a:extLst>
          </p:cNvPr>
          <p:cNvSpPr>
            <a:spLocks noGrp="1"/>
          </p:cNvSpPr>
          <p:nvPr>
            <p:ph idx="1"/>
          </p:nvPr>
        </p:nvSpPr>
        <p:spPr>
          <a:xfrm>
            <a:off x="682388" y="1848444"/>
            <a:ext cx="10601308" cy="594506"/>
          </a:xfrm>
        </p:spPr>
        <p:txBody>
          <a:bodyPr>
            <a:normAutofit fontScale="92500" lnSpcReduction="20000"/>
          </a:bodyPr>
          <a:lstStyle/>
          <a:p>
            <a:pPr marL="0" indent="0">
              <a:buNone/>
            </a:pPr>
            <a:r>
              <a:rPr lang="en-GB" sz="2300" dirty="0">
                <a:latin typeface="Arial" panose="020B0604020202020204" pitchFamily="34" charset="0"/>
                <a:cs typeface="Arial" panose="020B0604020202020204" pitchFamily="34" charset="0"/>
              </a:rPr>
              <a:t>Three of the ten principles outlined by Saunders et al (2019)  apply to how data is stored and analysed. </a:t>
            </a:r>
          </a:p>
          <a:p>
            <a:endParaRPr lang="en-GB" dirty="0"/>
          </a:p>
        </p:txBody>
      </p:sp>
      <p:sp>
        <p:nvSpPr>
          <p:cNvPr id="8" name="Freeform: Shape 7">
            <a:extLst>
              <a:ext uri="{FF2B5EF4-FFF2-40B4-BE49-F238E27FC236}">
                <a16:creationId xmlns:a16="http://schemas.microsoft.com/office/drawing/2014/main" id="{FD6567E8-C417-409C-AB3D-6DBCFDED9103}"/>
              </a:ext>
            </a:extLst>
          </p:cNvPr>
          <p:cNvSpPr/>
          <p:nvPr/>
        </p:nvSpPr>
        <p:spPr>
          <a:xfrm>
            <a:off x="1066800" y="2488377"/>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ea typeface="Adobe Kaiti Std R" panose="02020400000000000000" pitchFamily="18" charset="-128"/>
                <a:cs typeface="Arial" panose="020B0604020202020204" pitchFamily="34" charset="0"/>
              </a:rPr>
              <a:t>Ensuring confidentiality of data</a:t>
            </a:r>
          </a:p>
        </p:txBody>
      </p:sp>
      <p:sp>
        <p:nvSpPr>
          <p:cNvPr id="9" name="Freeform: Shape 8">
            <a:extLst>
              <a:ext uri="{FF2B5EF4-FFF2-40B4-BE49-F238E27FC236}">
                <a16:creationId xmlns:a16="http://schemas.microsoft.com/office/drawing/2014/main" id="{9488E4E5-83CB-457D-8925-551EB4266E74}"/>
              </a:ext>
            </a:extLst>
          </p:cNvPr>
          <p:cNvSpPr/>
          <p:nvPr/>
        </p:nvSpPr>
        <p:spPr>
          <a:xfrm>
            <a:off x="4763841" y="2501092"/>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Accurate analysis and reporting of data </a:t>
            </a:r>
          </a:p>
        </p:txBody>
      </p:sp>
      <p:sp>
        <p:nvSpPr>
          <p:cNvPr id="10" name="Freeform: Shape 9">
            <a:extLst>
              <a:ext uri="{FF2B5EF4-FFF2-40B4-BE49-F238E27FC236}">
                <a16:creationId xmlns:a16="http://schemas.microsoft.com/office/drawing/2014/main" id="{BC0F48B7-4DDE-45F2-A03B-200D44767BE4}"/>
              </a:ext>
            </a:extLst>
          </p:cNvPr>
          <p:cNvSpPr/>
          <p:nvPr/>
        </p:nvSpPr>
        <p:spPr>
          <a:xfrm>
            <a:off x="8315740" y="2513227"/>
            <a:ext cx="2664317" cy="1413634"/>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Uphold data protection laws</a:t>
            </a:r>
          </a:p>
        </p:txBody>
      </p:sp>
      <p:sp>
        <p:nvSpPr>
          <p:cNvPr id="13" name="Freeform: Shape 12">
            <a:extLst>
              <a:ext uri="{FF2B5EF4-FFF2-40B4-BE49-F238E27FC236}">
                <a16:creationId xmlns:a16="http://schemas.microsoft.com/office/drawing/2014/main" id="{5F67AE0C-6CFF-40EE-957F-E6453A8DACCF}"/>
              </a:ext>
            </a:extLst>
          </p:cNvPr>
          <p:cNvSpPr/>
          <p:nvPr/>
        </p:nvSpPr>
        <p:spPr>
          <a:xfrm>
            <a:off x="4258237" y="5115460"/>
            <a:ext cx="6186099" cy="861120"/>
          </a:xfrm>
          <a:custGeom>
            <a:avLst/>
            <a:gdLst>
              <a:gd name="connsiteX0" fmla="*/ 0 w 10267552"/>
              <a:gd name="connsiteY0" fmla="*/ 143523 h 861120"/>
              <a:gd name="connsiteX1" fmla="*/ 143523 w 10267552"/>
              <a:gd name="connsiteY1" fmla="*/ 0 h 861120"/>
              <a:gd name="connsiteX2" fmla="*/ 10124029 w 10267552"/>
              <a:gd name="connsiteY2" fmla="*/ 0 h 861120"/>
              <a:gd name="connsiteX3" fmla="*/ 10267552 w 10267552"/>
              <a:gd name="connsiteY3" fmla="*/ 143523 h 861120"/>
              <a:gd name="connsiteX4" fmla="*/ 10267552 w 10267552"/>
              <a:gd name="connsiteY4" fmla="*/ 717597 h 861120"/>
              <a:gd name="connsiteX5" fmla="*/ 10124029 w 10267552"/>
              <a:gd name="connsiteY5" fmla="*/ 861120 h 861120"/>
              <a:gd name="connsiteX6" fmla="*/ 143523 w 10267552"/>
              <a:gd name="connsiteY6" fmla="*/ 861120 h 861120"/>
              <a:gd name="connsiteX7" fmla="*/ 0 w 10267552"/>
              <a:gd name="connsiteY7" fmla="*/ 717597 h 861120"/>
              <a:gd name="connsiteX8" fmla="*/ 0 w 10267552"/>
              <a:gd name="connsiteY8" fmla="*/ 143523 h 86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7552" h="861120">
                <a:moveTo>
                  <a:pt x="0" y="143523"/>
                </a:moveTo>
                <a:cubicBezTo>
                  <a:pt x="0" y="64257"/>
                  <a:pt x="64257" y="0"/>
                  <a:pt x="143523" y="0"/>
                </a:cubicBezTo>
                <a:lnTo>
                  <a:pt x="10124029" y="0"/>
                </a:lnTo>
                <a:cubicBezTo>
                  <a:pt x="10203295" y="0"/>
                  <a:pt x="10267552" y="64257"/>
                  <a:pt x="10267552" y="143523"/>
                </a:cubicBezTo>
                <a:lnTo>
                  <a:pt x="10267552" y="717597"/>
                </a:lnTo>
                <a:cubicBezTo>
                  <a:pt x="10267552" y="796863"/>
                  <a:pt x="10203295" y="861120"/>
                  <a:pt x="10124029" y="861120"/>
                </a:cubicBezTo>
                <a:lnTo>
                  <a:pt x="143523" y="861120"/>
                </a:lnTo>
                <a:cubicBezTo>
                  <a:pt x="64257" y="861120"/>
                  <a:pt x="0" y="796863"/>
                  <a:pt x="0" y="717597"/>
                </a:cubicBezTo>
                <a:lnTo>
                  <a:pt x="0" y="14352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5386" tIns="175386" rIns="175386" bIns="175386" numCol="1" spcCol="1270" anchor="ctr" anchorCtr="0">
            <a:noAutofit/>
          </a:bodyPr>
          <a:lstStyle/>
          <a:p>
            <a:pPr marL="0" lvl="0" indent="0" algn="l" defTabSz="1555750">
              <a:lnSpc>
                <a:spcPct val="90000"/>
              </a:lnSpc>
              <a:spcBef>
                <a:spcPct val="0"/>
              </a:spcBef>
              <a:spcAft>
                <a:spcPct val="35000"/>
              </a:spcAft>
              <a:buNone/>
            </a:pPr>
            <a:endParaRPr lang="en-GB" sz="3500" kern="1200"/>
          </a:p>
        </p:txBody>
      </p:sp>
      <p:sp>
        <p:nvSpPr>
          <p:cNvPr id="14" name="Freeform: Shape 13">
            <a:extLst>
              <a:ext uri="{FF2B5EF4-FFF2-40B4-BE49-F238E27FC236}">
                <a16:creationId xmlns:a16="http://schemas.microsoft.com/office/drawing/2014/main" id="{250834E0-C3B5-4D11-8325-340429E83CFD}"/>
              </a:ext>
            </a:extLst>
          </p:cNvPr>
          <p:cNvSpPr/>
          <p:nvPr/>
        </p:nvSpPr>
        <p:spPr>
          <a:xfrm>
            <a:off x="1066800" y="5269684"/>
            <a:ext cx="9076376" cy="761760"/>
          </a:xfrm>
          <a:custGeom>
            <a:avLst/>
            <a:gdLst>
              <a:gd name="connsiteX0" fmla="*/ 0 w 10267552"/>
              <a:gd name="connsiteY0" fmla="*/ 0 h 761760"/>
              <a:gd name="connsiteX1" fmla="*/ 10267552 w 10267552"/>
              <a:gd name="connsiteY1" fmla="*/ 0 h 761760"/>
              <a:gd name="connsiteX2" fmla="*/ 10267552 w 10267552"/>
              <a:gd name="connsiteY2" fmla="*/ 761760 h 761760"/>
              <a:gd name="connsiteX3" fmla="*/ 0 w 10267552"/>
              <a:gd name="connsiteY3" fmla="*/ 761760 h 761760"/>
              <a:gd name="connsiteX4" fmla="*/ 0 w 10267552"/>
              <a:gd name="connsiteY4" fmla="*/ 0 h 761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7552" h="761760">
                <a:moveTo>
                  <a:pt x="0" y="0"/>
                </a:moveTo>
                <a:lnTo>
                  <a:pt x="10267552" y="0"/>
                </a:lnTo>
                <a:lnTo>
                  <a:pt x="10267552" y="761760"/>
                </a:lnTo>
                <a:lnTo>
                  <a:pt x="0" y="761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25995" tIns="44450" rIns="248920" bIns="44450" numCol="1" spcCol="1270" anchor="t" anchorCtr="0">
            <a:noAutofit/>
          </a:bodyPr>
          <a:lstStyle/>
          <a:p>
            <a:pPr marL="0" lvl="1" algn="l" defTabSz="1200150">
              <a:lnSpc>
                <a:spcPct val="90000"/>
              </a:lnSpc>
              <a:spcBef>
                <a:spcPct val="0"/>
              </a:spcBef>
              <a:spcAft>
                <a:spcPct val="20000"/>
              </a:spcAft>
            </a:pPr>
            <a:r>
              <a:rPr lang="en-GB" sz="2000" kern="1200" dirty="0">
                <a:latin typeface="Arial" panose="020B0604020202020204" pitchFamily="34" charset="0"/>
                <a:cs typeface="Arial" panose="020B0604020202020204" pitchFamily="34" charset="0"/>
              </a:rPr>
              <a:t>The final principle is:  </a:t>
            </a:r>
          </a:p>
        </p:txBody>
      </p:sp>
      <p:sp>
        <p:nvSpPr>
          <p:cNvPr id="11" name="TextBox 10">
            <a:extLst>
              <a:ext uri="{FF2B5EF4-FFF2-40B4-BE49-F238E27FC236}">
                <a16:creationId xmlns:a16="http://schemas.microsoft.com/office/drawing/2014/main" id="{D7990D86-9652-40F3-80E8-B4D0457EA68F}"/>
              </a:ext>
            </a:extLst>
          </p:cNvPr>
          <p:cNvSpPr txBox="1"/>
          <p:nvPr/>
        </p:nvSpPr>
        <p:spPr>
          <a:xfrm>
            <a:off x="921657" y="4162604"/>
            <a:ext cx="10058400" cy="707886"/>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At UWTSD you must ensure that you: do not share data outside of the organisation and that you do not falsify your results. </a:t>
            </a:r>
          </a:p>
        </p:txBody>
      </p:sp>
      <p:sp>
        <p:nvSpPr>
          <p:cNvPr id="16" name="TextBox 15">
            <a:extLst>
              <a:ext uri="{FF2B5EF4-FFF2-40B4-BE49-F238E27FC236}">
                <a16:creationId xmlns:a16="http://schemas.microsoft.com/office/drawing/2014/main" id="{74E8857A-974D-4F7A-BB62-4D165DFBAF0E}"/>
              </a:ext>
            </a:extLst>
          </p:cNvPr>
          <p:cNvSpPr txBox="1"/>
          <p:nvPr/>
        </p:nvSpPr>
        <p:spPr>
          <a:xfrm>
            <a:off x="4345288" y="5292728"/>
            <a:ext cx="6099048"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Ensure the safety of the researcher</a:t>
            </a:r>
          </a:p>
        </p:txBody>
      </p:sp>
    </p:spTree>
    <p:extLst>
      <p:ext uri="{BB962C8B-B14F-4D97-AF65-F5344CB8AC3E}">
        <p14:creationId xmlns:p14="http://schemas.microsoft.com/office/powerpoint/2010/main" val="52337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0" grpId="0" animBg="1"/>
      <p:bldP spid="13" grpId="0" animBg="1"/>
      <p:bldP spid="14" grpId="0"/>
      <p:bldP spid="11" grpId="0" animBg="1"/>
      <p:bldP spid="1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A583-74AF-493B-AFDF-34557925A4BB}"/>
              </a:ext>
            </a:extLst>
          </p:cNvPr>
          <p:cNvSpPr>
            <a:spLocks noGrp="1"/>
          </p:cNvSpPr>
          <p:nvPr>
            <p:ph type="title"/>
          </p:nvPr>
        </p:nvSpPr>
        <p:spPr/>
        <p:txBody>
          <a:bodyPr/>
          <a:lstStyle/>
          <a:p>
            <a:r>
              <a:rPr lang="en-GB" dirty="0"/>
              <a:t>Ethics of Component 1 &amp; 2</a:t>
            </a:r>
          </a:p>
        </p:txBody>
      </p:sp>
      <p:sp>
        <p:nvSpPr>
          <p:cNvPr id="3" name="Content Placeholder 2">
            <a:extLst>
              <a:ext uri="{FF2B5EF4-FFF2-40B4-BE49-F238E27FC236}">
                <a16:creationId xmlns:a16="http://schemas.microsoft.com/office/drawing/2014/main" id="{AB36B71C-419A-4AA7-8CEE-0E24E16F8859}"/>
              </a:ext>
            </a:extLst>
          </p:cNvPr>
          <p:cNvSpPr>
            <a:spLocks noGrp="1"/>
          </p:cNvSpPr>
          <p:nvPr>
            <p:ph idx="1"/>
          </p:nvPr>
        </p:nvSpPr>
        <p:spPr>
          <a:xfrm>
            <a:off x="992459" y="1690688"/>
            <a:ext cx="9907570" cy="2033819"/>
          </a:xfrm>
        </p:spPr>
        <p:style>
          <a:lnRef idx="2">
            <a:schemeClr val="accent5">
              <a:shade val="50000"/>
            </a:schemeClr>
          </a:lnRef>
          <a:fillRef idx="1">
            <a:schemeClr val="accent5"/>
          </a:fillRef>
          <a:effectRef idx="0">
            <a:schemeClr val="accent5"/>
          </a:effectRef>
          <a:fontRef idx="minor">
            <a:schemeClr val="lt1"/>
          </a:fontRef>
        </p:style>
        <p:txBody>
          <a:bodyPr>
            <a:normAutofit/>
          </a:bodyPr>
          <a:lstStyle/>
          <a:p>
            <a:pPr marL="0" indent="0">
              <a:buNone/>
            </a:pPr>
            <a:r>
              <a:rPr lang="en-GB" sz="2400" dirty="0"/>
              <a:t>As you are conducting secondary research and developing a scoping review of existing literature in component 2, you </a:t>
            </a:r>
            <a:r>
              <a:rPr lang="en-GB" sz="2400" b="1" dirty="0"/>
              <a:t>will </a:t>
            </a:r>
            <a:r>
              <a:rPr lang="en-GB" sz="2400" b="1" u="sng" dirty="0"/>
              <a:t>not</a:t>
            </a:r>
            <a:r>
              <a:rPr lang="en-GB" sz="2400" b="1" dirty="0"/>
              <a:t> </a:t>
            </a:r>
            <a:r>
              <a:rPr lang="en-GB" sz="2400" dirty="0"/>
              <a:t>be collecting primary data. </a:t>
            </a:r>
          </a:p>
          <a:p>
            <a:pPr marL="0" indent="0">
              <a:buNone/>
            </a:pPr>
            <a:r>
              <a:rPr lang="en-GB" sz="2400" dirty="0"/>
              <a:t>However, you must remain ethical as a researcher, the UWTSD Research Ethics &amp; Integrity Code of Practice details the in section 17 the seriousness of fairly and accurately representing the literature that you review. </a:t>
            </a:r>
          </a:p>
        </p:txBody>
      </p:sp>
      <p:sp>
        <p:nvSpPr>
          <p:cNvPr id="4" name="TextBox 3">
            <a:extLst>
              <a:ext uri="{FF2B5EF4-FFF2-40B4-BE49-F238E27FC236}">
                <a16:creationId xmlns:a16="http://schemas.microsoft.com/office/drawing/2014/main" id="{9878BEA1-4C66-44F5-9FD6-559F05C6FBC2}"/>
              </a:ext>
            </a:extLst>
          </p:cNvPr>
          <p:cNvSpPr txBox="1"/>
          <p:nvPr/>
        </p:nvSpPr>
        <p:spPr>
          <a:xfrm>
            <a:off x="992459" y="3924398"/>
            <a:ext cx="10160619" cy="2215991"/>
          </a:xfrm>
          <a:prstGeom prst="rect">
            <a:avLst/>
          </a:prstGeom>
          <a:noFill/>
        </p:spPr>
        <p:txBody>
          <a:bodyPr wrap="square" rtlCol="0">
            <a:spAutoFit/>
          </a:bodyPr>
          <a:lstStyle/>
          <a:p>
            <a:r>
              <a:rPr lang="en-GB" sz="2000" b="0" i="0" u="none" strike="noStrike" baseline="0" dirty="0">
                <a:solidFill>
                  <a:srgbClr val="000000"/>
                </a:solidFill>
                <a:latin typeface="Arial" panose="020B0604020202020204" pitchFamily="34" charset="0"/>
              </a:rPr>
              <a:t>Research misconduct can take many forms, including: </a:t>
            </a:r>
          </a:p>
          <a:p>
            <a:r>
              <a:rPr lang="en-GB" sz="20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Fabrication</a:t>
            </a:r>
            <a:r>
              <a:rPr lang="en-GB" sz="2000" b="0" i="0" u="none" strike="noStrike" baseline="0" dirty="0">
                <a:solidFill>
                  <a:srgbClr val="000000"/>
                </a:solidFill>
                <a:latin typeface="Arial" panose="020B0604020202020204" pitchFamily="34" charset="0"/>
              </a:rPr>
              <a:t>: making up results or other outputs (</a:t>
            </a:r>
            <a:r>
              <a:rPr lang="en-GB" sz="2000" b="0" i="0" u="none" strike="noStrike" baseline="0" dirty="0" err="1">
                <a:solidFill>
                  <a:srgbClr val="000000"/>
                </a:solidFill>
                <a:latin typeface="Arial" panose="020B0604020202020204" pitchFamily="34" charset="0"/>
              </a:rPr>
              <a:t>eg</a:t>
            </a:r>
            <a:r>
              <a:rPr lang="en-GB" sz="2000" b="0" i="0" u="none" strike="noStrike" baseline="0" dirty="0">
                <a:solidFill>
                  <a:srgbClr val="000000"/>
                </a:solidFill>
                <a:latin typeface="Arial" panose="020B0604020202020204" pitchFamily="34" charset="0"/>
              </a:rPr>
              <a:t>, artefacts) and presenting them as if they were real </a:t>
            </a:r>
          </a:p>
          <a:p>
            <a:r>
              <a:rPr lang="en-GB" sz="20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Falsification</a:t>
            </a:r>
            <a:r>
              <a:rPr lang="en-GB" sz="2000" b="0" i="0" u="none" strike="noStrike" baseline="0" dirty="0">
                <a:solidFill>
                  <a:srgbClr val="000000"/>
                </a:solidFill>
                <a:latin typeface="Arial" panose="020B0604020202020204" pitchFamily="34" charset="0"/>
              </a:rPr>
              <a:t>: manipulating research processes or changing or omitting data without good cause </a:t>
            </a:r>
          </a:p>
          <a:p>
            <a:r>
              <a:rPr lang="en-GB" sz="2000" b="0" i="0" u="none" strike="noStrike" baseline="0" dirty="0">
                <a:solidFill>
                  <a:srgbClr val="000000"/>
                </a:solidFill>
                <a:latin typeface="Arial" panose="020B0604020202020204" pitchFamily="34" charset="0"/>
              </a:rPr>
              <a:t>• </a:t>
            </a:r>
            <a:r>
              <a:rPr lang="en-GB" sz="2000" b="1" i="0" u="none" strike="noStrike" baseline="0" dirty="0">
                <a:solidFill>
                  <a:srgbClr val="000000"/>
                </a:solidFill>
                <a:latin typeface="Arial" panose="020B0604020202020204" pitchFamily="34" charset="0"/>
              </a:rPr>
              <a:t>Plagiarism</a:t>
            </a:r>
            <a:r>
              <a:rPr lang="en-GB" sz="2000" b="0" i="0" u="none" strike="noStrike" baseline="0" dirty="0">
                <a:solidFill>
                  <a:srgbClr val="000000"/>
                </a:solidFill>
                <a:latin typeface="Arial" panose="020B0604020202020204" pitchFamily="34" charset="0"/>
              </a:rPr>
              <a:t>: using other people’s material without giving proper credit </a:t>
            </a:r>
          </a:p>
          <a:p>
            <a:endParaRPr lang="en-GB" sz="1600" dirty="0"/>
          </a:p>
        </p:txBody>
      </p:sp>
      <p:sp>
        <p:nvSpPr>
          <p:cNvPr id="5" name="TextBox 4">
            <a:extLst>
              <a:ext uri="{FF2B5EF4-FFF2-40B4-BE49-F238E27FC236}">
                <a16:creationId xmlns:a16="http://schemas.microsoft.com/office/drawing/2014/main" id="{6E29DAC7-4435-4F15-AC15-DF68634D130A}"/>
              </a:ext>
            </a:extLst>
          </p:cNvPr>
          <p:cNvSpPr txBox="1"/>
          <p:nvPr/>
        </p:nvSpPr>
        <p:spPr>
          <a:xfrm>
            <a:off x="1248937" y="6140389"/>
            <a:ext cx="9950604" cy="369332"/>
          </a:xfrm>
          <a:prstGeom prst="rect">
            <a:avLst/>
          </a:prstGeom>
          <a:noFill/>
        </p:spPr>
        <p:txBody>
          <a:bodyPr wrap="square" rtlCol="0">
            <a:spAutoFit/>
          </a:bodyPr>
          <a:lstStyle/>
          <a:p>
            <a:r>
              <a:rPr lang="en-GB" dirty="0"/>
              <a:t>As a researcher – you must avoid doing any of the above. </a:t>
            </a:r>
          </a:p>
        </p:txBody>
      </p:sp>
    </p:spTree>
    <p:extLst>
      <p:ext uri="{BB962C8B-B14F-4D97-AF65-F5344CB8AC3E}">
        <p14:creationId xmlns:p14="http://schemas.microsoft.com/office/powerpoint/2010/main" val="406096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E684-6E02-47BE-9587-106053605E2E}"/>
              </a:ext>
            </a:extLst>
          </p:cNvPr>
          <p:cNvSpPr>
            <a:spLocks noGrp="1"/>
          </p:cNvSpPr>
          <p:nvPr>
            <p:ph type="title"/>
          </p:nvPr>
        </p:nvSpPr>
        <p:spPr/>
        <p:txBody>
          <a:bodyPr/>
          <a:lstStyle/>
          <a:p>
            <a:r>
              <a:rPr lang="en-GB" dirty="0"/>
              <a:t>For the remainder of the session… </a:t>
            </a:r>
          </a:p>
        </p:txBody>
      </p:sp>
      <p:sp>
        <p:nvSpPr>
          <p:cNvPr id="3" name="Content Placeholder 2">
            <a:extLst>
              <a:ext uri="{FF2B5EF4-FFF2-40B4-BE49-F238E27FC236}">
                <a16:creationId xmlns:a16="http://schemas.microsoft.com/office/drawing/2014/main" id="{ACBF0793-3560-4D87-BF3F-C9D8E4AECA37}"/>
              </a:ext>
            </a:extLst>
          </p:cNvPr>
          <p:cNvSpPr>
            <a:spLocks noGrp="1"/>
          </p:cNvSpPr>
          <p:nvPr>
            <p:ph idx="1"/>
          </p:nvPr>
        </p:nvSpPr>
        <p:spPr>
          <a:xfrm>
            <a:off x="358219" y="1825625"/>
            <a:ext cx="11481847" cy="2434141"/>
          </a:xfrm>
        </p:spPr>
        <p:txBody>
          <a:bodyPr/>
          <a:lstStyle/>
          <a:p>
            <a:r>
              <a:rPr lang="en-GB" dirty="0"/>
              <a:t>Develop and refine your component 1 proposal. </a:t>
            </a:r>
          </a:p>
          <a:p>
            <a:pPr lvl="1"/>
            <a:r>
              <a:rPr lang="en-GB" sz="2000" dirty="0"/>
              <a:t>Focus on</a:t>
            </a:r>
            <a:r>
              <a:rPr lang="en-GB" sz="2200" dirty="0"/>
              <a:t>: </a:t>
            </a:r>
          </a:p>
          <a:p>
            <a:pPr lvl="4"/>
            <a:r>
              <a:rPr lang="en-GB" sz="2200" dirty="0"/>
              <a:t>Deciding a topic of research</a:t>
            </a:r>
          </a:p>
          <a:p>
            <a:pPr lvl="4"/>
            <a:r>
              <a:rPr lang="en-GB" sz="2200" dirty="0"/>
              <a:t>Make notes on your rationale for researching this topic </a:t>
            </a:r>
          </a:p>
          <a:p>
            <a:pPr lvl="4"/>
            <a:r>
              <a:rPr lang="en-GB" sz="2200" dirty="0"/>
              <a:t>Make notes regarding your ethical practice as a researcher. </a:t>
            </a:r>
          </a:p>
        </p:txBody>
      </p:sp>
      <p:sp>
        <p:nvSpPr>
          <p:cNvPr id="4" name="TextBox 3">
            <a:extLst>
              <a:ext uri="{FF2B5EF4-FFF2-40B4-BE49-F238E27FC236}">
                <a16:creationId xmlns:a16="http://schemas.microsoft.com/office/drawing/2014/main" id="{A0A60FCC-3C33-42BC-9846-09E301F2C17F}"/>
              </a:ext>
            </a:extLst>
          </p:cNvPr>
          <p:cNvSpPr txBox="1"/>
          <p:nvPr/>
        </p:nvSpPr>
        <p:spPr>
          <a:xfrm>
            <a:off x="769432" y="4594303"/>
            <a:ext cx="10917045" cy="461665"/>
          </a:xfrm>
          <a:prstGeom prst="rect">
            <a:avLst/>
          </a:prstGeom>
          <a:solidFill>
            <a:schemeClr val="accent1"/>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400" dirty="0">
                <a:solidFill>
                  <a:schemeClr val="bg1"/>
                </a:solidFill>
              </a:rPr>
              <a:t>Next week – Revision of key concepts and workshop on completion of Component 1 </a:t>
            </a:r>
          </a:p>
        </p:txBody>
      </p:sp>
    </p:spTree>
    <p:extLst>
      <p:ext uri="{BB962C8B-B14F-4D97-AF65-F5344CB8AC3E}">
        <p14:creationId xmlns:p14="http://schemas.microsoft.com/office/powerpoint/2010/main" val="1983702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309</TotalTime>
  <Words>2431</Words>
  <Application>Microsoft Office PowerPoint</Application>
  <PresentationFormat>Widescreen</PresentationFormat>
  <Paragraphs>129</Paragraphs>
  <Slides>18</Slides>
  <Notes>6</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18</vt:i4>
      </vt:variant>
    </vt:vector>
  </HeadingPairs>
  <TitlesOfParts>
    <vt:vector size="28"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Why do we use research proposals? </vt:lpstr>
      <vt:lpstr>Research Proposal – what to include</vt:lpstr>
      <vt:lpstr>Choosing a research topic</vt:lpstr>
      <vt:lpstr>Rationale </vt:lpstr>
      <vt:lpstr>Are these rationales valid? </vt:lpstr>
      <vt:lpstr>Research ideas</vt:lpstr>
      <vt:lpstr>Reflect </vt:lpstr>
      <vt:lpstr>Developing a rationale</vt:lpstr>
      <vt:lpstr>Break</vt:lpstr>
      <vt:lpstr>What are ethics?</vt:lpstr>
      <vt:lpstr>Conducting ethical research</vt:lpstr>
      <vt:lpstr>Conducting ethical research</vt:lpstr>
      <vt:lpstr>Ethics of Component 1 &amp; 2</vt:lpstr>
      <vt:lpstr>For the remainder of the session…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Stewart, Rebecca (Postgraduate Researcher)</cp:lastModifiedBy>
  <cp:revision>19</cp:revision>
  <dcterms:created xsi:type="dcterms:W3CDTF">2021-03-09T15:35:42Z</dcterms:created>
  <dcterms:modified xsi:type="dcterms:W3CDTF">2024-05-24T14:30:05Z</dcterms:modified>
</cp:coreProperties>
</file>