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  <p:sldMasterId id="2147483854" r:id="rId2"/>
  </p:sldMasterIdLst>
  <p:sldIdLst>
    <p:sldId id="260" r:id="rId3"/>
    <p:sldId id="267" r:id="rId4"/>
    <p:sldId id="272" r:id="rId5"/>
    <p:sldId id="271" r:id="rId6"/>
    <p:sldId id="27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eth Tearle" initials="BT" lastIdx="1" clrIdx="0">
    <p:extLst>
      <p:ext uri="{19B8F6BF-5375-455C-9EA6-DF929625EA0E}">
        <p15:presenceInfo xmlns:p15="http://schemas.microsoft.com/office/powerpoint/2012/main" userId="Beth Tearl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411" autoAdjust="0"/>
    <p:restoredTop sz="94660"/>
  </p:normalViewPr>
  <p:slideViewPr>
    <p:cSldViewPr snapToGrid="0">
      <p:cViewPr varScale="1">
        <p:scale>
          <a:sx n="124" d="100"/>
          <a:sy n="124" d="100"/>
        </p:scale>
        <p:origin x="62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432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853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86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042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33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343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178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877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539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00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154233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2713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89101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1093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1122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956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699804"/>
            <a:ext cx="110744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609600" y="1433732"/>
            <a:ext cx="110744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1951501" y="3550126"/>
            <a:ext cx="39624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278099" y="3550126"/>
            <a:ext cx="39624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6053797" y="3526302"/>
            <a:ext cx="6096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9052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09600" y="1524000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595987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505200"/>
            <a:ext cx="105664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4958864"/>
            <a:ext cx="105664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914400" y="4916993"/>
            <a:ext cx="105664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42043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609600" y="1524000"/>
            <a:ext cx="5413248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6197600" y="1524000"/>
            <a:ext cx="5413248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263679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399593"/>
            <a:ext cx="5386917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609600" y="2201896"/>
            <a:ext cx="53848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6199717" y="2201896"/>
            <a:ext cx="53848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6197600" y="1399593"/>
            <a:ext cx="5386917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750593" y="2180219"/>
            <a:ext cx="499872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6339840" y="2180219"/>
            <a:ext cx="499872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06399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587885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4975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609600" y="457200"/>
            <a:ext cx="8331200" cy="5715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042400" y="1600200"/>
            <a:ext cx="2645664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9042400" y="457200"/>
            <a:ext cx="26416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3800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9200" y="457200"/>
            <a:ext cx="2743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" y="457200"/>
            <a:ext cx="80264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39200" y="1600200"/>
            <a:ext cx="27432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3466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6883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686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18C2D-5102-48F2-A859-5366198EAF86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522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850" r:id="rId13"/>
    <p:sldLayoutId id="2147483851" r:id="rId14"/>
    <p:sldLayoutId id="2147483852" r:id="rId15"/>
    <p:sldLayoutId id="21474838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609600" y="1447800"/>
            <a:ext cx="109728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7721600" y="6203667"/>
            <a:ext cx="34544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DFDAC6C-0303-4693-864E-61C6583C0F7A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844800" y="6203667"/>
            <a:ext cx="47752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1214100" y="6181531"/>
            <a:ext cx="8128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18957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05189B-721B-42E5-8081-E92AF62878CF}"/>
              </a:ext>
            </a:extLst>
          </p:cNvPr>
          <p:cNvSpPr txBox="1"/>
          <p:nvPr/>
        </p:nvSpPr>
        <p:spPr>
          <a:xfrm>
            <a:off x="259307" y="371061"/>
            <a:ext cx="11682484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Design Realisation</a:t>
            </a:r>
          </a:p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The Influences of Expressionism in Cinema: </a:t>
            </a:r>
            <a:r>
              <a:rPr lang="en-GB" sz="2200" b="1" i="1" dirty="0">
                <a:latin typeface="Calibri" panose="020F0502020204030204" pitchFamily="34" charset="0"/>
                <a:cs typeface="Calibri" panose="020F0502020204030204" pitchFamily="34" charset="0"/>
              </a:rPr>
              <a:t>The Cabinet of </a:t>
            </a:r>
            <a:r>
              <a:rPr lang="en-GB" sz="2200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Dr.</a:t>
            </a:r>
            <a:r>
              <a:rPr lang="en-GB" sz="2200" b="1" i="1" dirty="0">
                <a:latin typeface="Calibri" panose="020F0502020204030204" pitchFamily="34" charset="0"/>
                <a:cs typeface="Calibri" panose="020F0502020204030204" pitchFamily="34" charset="0"/>
              </a:rPr>
              <a:t> Caligari </a:t>
            </a:r>
            <a:endParaRPr lang="en-GB" sz="2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Some Expressionist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aspects of the film to think about</a:t>
            </a: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and expressionism generally drew many of it’s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themes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from Romantic Traditions. For Example: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The Grotesque and Uncanny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Insanity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The Outcry against Authority and an Older Generation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Visually, Expressionist painting and theatrical settings showed ‘recognisable but distorted, sharp angular shapes and bright almost deranged colours’.</a:t>
            </a: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makers of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Caligari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carefully selected those elements of Expressionism that would fit into the popular and commercial context of Cinema at that time.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711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duotone>
              <a:schemeClr val="bg2">
                <a:shade val="12000"/>
                <a:satMod val="240000"/>
              </a:schemeClr>
              <a:schemeClr val="bg2">
                <a:tint val="6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53A5B67-712C-4893-AC37-42A73B4AD522}"/>
              </a:ext>
            </a:extLst>
          </p:cNvPr>
          <p:cNvSpPr/>
          <p:nvPr/>
        </p:nvSpPr>
        <p:spPr>
          <a:xfrm>
            <a:off x="215900" y="232497"/>
            <a:ext cx="11760199" cy="73866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en-GB" sz="20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The Cabinet of </a:t>
            </a:r>
            <a:r>
              <a:rPr lang="en-GB" sz="3600" b="1" u="sng" dirty="0" err="1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Dr.</a:t>
            </a:r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 Caligari</a:t>
            </a:r>
          </a:p>
          <a:p>
            <a:pPr lvl="0" algn="ctr"/>
            <a:r>
              <a:rPr lang="en-GB" sz="22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SCENOGRAPHY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*The SETTINGS in 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present the most disturbing and MODERNIST elements.</a:t>
            </a:r>
          </a:p>
          <a:p>
            <a:pPr lvl="0" algn="ctr"/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“Films must be drawings brought to life” (Hermann Warm)</a:t>
            </a:r>
          </a:p>
          <a:p>
            <a:pPr lvl="0" algn="ctr"/>
            <a:endParaRPr lang="en-GB" b="1" dirty="0">
              <a:solidFill>
                <a:schemeClr val="tx1">
                  <a:lumMod val="8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             </a:t>
            </a: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*ANGULAR, splintery shapes, tilted houses, leaning walls and DISTORTED perspectives.</a:t>
            </a:r>
            <a:endParaRPr lang="en-GB" sz="1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1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 The film continually repeats the same limited view of its world, leading to an UNCANNY sense of déjà </a:t>
            </a:r>
            <a:r>
              <a:rPr lang="en-GB" sz="20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vous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1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*Jane’s domestic world is a softer and more feminine world, round and soft shapes as opposed to knife like and threatening shapes of the masculine public world which is sharp and harsher.</a:t>
            </a: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2B0105-8481-428A-87EF-92317B7887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9622" y="2093697"/>
            <a:ext cx="2732756" cy="2232644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3828CC-0A2E-431D-9B82-B90424083F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5776" y="2093697"/>
            <a:ext cx="2969788" cy="2232644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84F1EC0-C8D5-43C1-B052-E1B9E00C62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6436" y="2093697"/>
            <a:ext cx="2970657" cy="2232644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4211416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duotone>
              <a:schemeClr val="bg2">
                <a:shade val="12000"/>
                <a:satMod val="240000"/>
              </a:schemeClr>
              <a:schemeClr val="bg2">
                <a:tint val="6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53A5B67-712C-4893-AC37-42A73B4AD522}"/>
              </a:ext>
            </a:extLst>
          </p:cNvPr>
          <p:cNvSpPr/>
          <p:nvPr/>
        </p:nvSpPr>
        <p:spPr>
          <a:xfrm>
            <a:off x="398827" y="232497"/>
            <a:ext cx="11263086" cy="75405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endParaRPr lang="en-GB" sz="20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The Cabinet of </a:t>
            </a:r>
            <a:r>
              <a:rPr lang="en-GB" sz="3600" b="1" u="sng" dirty="0" err="1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Dr.</a:t>
            </a:r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 Caligari</a:t>
            </a:r>
            <a:endParaRPr lang="en-GB" sz="3600" b="1" u="sng" dirty="0">
              <a:solidFill>
                <a:prstClr val="black"/>
              </a:solidFill>
              <a:latin typeface="Vladimir Script" panose="03050402040407070305" pitchFamily="66" charset="0"/>
              <a:cs typeface="Calibri" panose="020F0502020204030204" pitchFamily="34" charset="0"/>
            </a:endParaRPr>
          </a:p>
          <a:p>
            <a:pPr lvl="0" algn="ctr"/>
            <a:r>
              <a:rPr lang="en-GB" sz="24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LIGHTING</a:t>
            </a:r>
          </a:p>
          <a:p>
            <a:pPr lvl="0" algn="ctr"/>
            <a:r>
              <a:rPr lang="en-GB" sz="24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*Caligari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combines real light and painted light! </a:t>
            </a: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4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*In……..</a:t>
            </a:r>
            <a:r>
              <a:rPr lang="en-GB" sz="24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the director uses light to comment on the story itself. It is a totally integrated element. </a:t>
            </a:r>
          </a:p>
          <a:p>
            <a:pPr lvl="0" algn="ctr"/>
            <a:r>
              <a:rPr lang="en-GB" sz="24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*Film technique is often obvious - Use of the IRIS closing and isolating scene’s &amp; characters.</a:t>
            </a: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82552B-4842-4A36-A658-21857D5E556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9"/>
          <a:stretch/>
        </p:blipFill>
        <p:spPr>
          <a:xfrm>
            <a:off x="2756848" y="1878057"/>
            <a:ext cx="3339152" cy="2458541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47110F8-45BC-4C62-BC03-5A10FDE6C75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00" y="1878057"/>
            <a:ext cx="3239070" cy="2448282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4155007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894"/>
    </mc:Choice>
    <mc:Fallback xmlns="">
      <p:transition spd="slow" advTm="72894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duotone>
              <a:schemeClr val="bg2">
                <a:shade val="12000"/>
                <a:satMod val="240000"/>
              </a:schemeClr>
              <a:schemeClr val="bg2">
                <a:tint val="6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53A5B67-712C-4893-AC37-42A73B4AD522}"/>
              </a:ext>
            </a:extLst>
          </p:cNvPr>
          <p:cNvSpPr/>
          <p:nvPr/>
        </p:nvSpPr>
        <p:spPr>
          <a:xfrm>
            <a:off x="398827" y="232497"/>
            <a:ext cx="11263086" cy="67710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The Cabinet of </a:t>
            </a:r>
            <a:r>
              <a:rPr lang="en-GB" sz="3600" b="1" u="sng" dirty="0" err="1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Dr.</a:t>
            </a:r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 Caligari</a:t>
            </a:r>
          </a:p>
          <a:p>
            <a:pPr lvl="0" algn="ctr"/>
            <a:r>
              <a:rPr lang="en-GB" sz="22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COSTUME &amp; MAKE-UP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*Expressionist Characters – 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&amp; 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Cesare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seem to be the only two people who totally belong in this INSANE world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*Their make-up &amp; costumes are stylised and Expressionistic.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*Costumes are ominous</a:t>
            </a: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2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PERFORMANCE STYLE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Caligari’s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gestures are furtive &amp; compulsive while 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Cesare’s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are eerily slow and murderously sudden.</a:t>
            </a:r>
          </a:p>
          <a:p>
            <a:pPr lvl="0" algn="ctr"/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algn="ctr"/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 Mannered acting is used to illuminate internal physiological states rather than linear narrative.</a:t>
            </a: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4857E0A-DFB8-48C9-B712-3CB108EE9C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1804" y="2415654"/>
            <a:ext cx="3928392" cy="2620371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022462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045"/>
    </mc:Choice>
    <mc:Fallback xmlns="">
      <p:transition spd="slow" advTm="66045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05189B-721B-42E5-8081-E92AF62878CF}"/>
              </a:ext>
            </a:extLst>
          </p:cNvPr>
          <p:cNvSpPr txBox="1"/>
          <p:nvPr/>
        </p:nvSpPr>
        <p:spPr>
          <a:xfrm>
            <a:off x="259307" y="371061"/>
            <a:ext cx="116824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endParaRPr lang="en-GB" dirty="0">
              <a:cs typeface="Arial" panose="020B0604020202020204" pitchFamily="34" charset="0"/>
            </a:endParaRPr>
          </a:p>
          <a:p>
            <a:pPr fontAlgn="base"/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CDAE9C6-DF99-46F0-AB3F-98F9B8E5F226}"/>
              </a:ext>
            </a:extLst>
          </p:cNvPr>
          <p:cNvSpPr/>
          <p:nvPr/>
        </p:nvSpPr>
        <p:spPr>
          <a:xfrm>
            <a:off x="250209" y="191069"/>
            <a:ext cx="11682484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does the story </a:t>
            </a:r>
            <a:r>
              <a:rPr lang="en-GB" sz="2000" b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itself fall 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under the heading of Expressionism:</a:t>
            </a:r>
            <a:endParaRPr lang="en-GB" sz="2000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2000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story that the film is based upon is much more direct in its message than the film itself. The author of the screenplay, </a:t>
            </a: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Hans Janowitz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initially scripted the tale with his friend </a:t>
            </a: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Carl Mayer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as an accusation of the power </a:t>
            </a:r>
            <a:r>
              <a:rPr lang="en-GB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Authority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has to exercise control over its subjects </a:t>
            </a:r>
            <a:r>
              <a:rPr lang="en-GB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(a very Expressionist theme, particularly in the aftermath of WWI).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character Francis, in the original tale, was never an inmate of the mental asylum </a:t>
            </a:r>
            <a:r>
              <a:rPr lang="en-GB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oversaw; he was simply a witness to the events he describes.</a:t>
            </a:r>
          </a:p>
          <a:p>
            <a:pPr lvl="1"/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director of the film </a:t>
            </a: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Robert </a:t>
            </a:r>
            <a:r>
              <a:rPr lang="en-GB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Wiene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added Francis’ suggested insanity as a framing devise to ‘bookend’ the story’s narrative (most probably to lessen what was a very obvious attack on political leaders of the not-too-distant-past). Suddenly, it was a completely different story that had been outfitted with a ‘twist’ Had the film been created as </a:t>
            </a: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Hans Janowitz 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conceived it (a simple story of the power-crazed </a:t>
            </a:r>
            <a:r>
              <a:rPr lang="en-GB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 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brainwashing his subject </a:t>
            </a:r>
            <a:r>
              <a:rPr lang="en-GB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Cesare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to murder unthinkingly and on command) it would have served more powerfully as a symbolic narrative illustrating the ability of Heads of State to condition their subjects and bend them to their will. Of course, the finished product is still a brilliant piece of storytelling - it’s just NOT the story the writers intended.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Hans Janowitz 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(who was a devout pacifist after witnessing the horrors of WWI first-hand) undoubtedly intended to criticise those who led Germany to WWI, never knowing that his tale would unintentionally serve as a warning of the rise of Adolf Hitler and the Nazi party in the decade to come.      </a:t>
            </a:r>
          </a:p>
        </p:txBody>
      </p:sp>
    </p:spTree>
    <p:extLst>
      <p:ext uri="{BB962C8B-B14F-4D97-AF65-F5344CB8AC3E}">
        <p14:creationId xmlns:p14="http://schemas.microsoft.com/office/powerpoint/2010/main" val="79680849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acet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Pape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2120</TotalTime>
  <Words>644</Words>
  <Application>Microsoft Macintosh PowerPoint</Application>
  <PresentationFormat>Widescreen</PresentationFormat>
  <Paragraphs>79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Arial</vt:lpstr>
      <vt:lpstr>Calibri</vt:lpstr>
      <vt:lpstr>Constantia</vt:lpstr>
      <vt:lpstr>Trebuchet MS</vt:lpstr>
      <vt:lpstr>Vladimir Script</vt:lpstr>
      <vt:lpstr>Wingdings 2</vt:lpstr>
      <vt:lpstr>Wingdings 3</vt:lpstr>
      <vt:lpstr>Facet</vt:lpstr>
      <vt:lpstr>Paper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 Tearle</dc:creator>
  <cp:lastModifiedBy>John Hill</cp:lastModifiedBy>
  <cp:revision>199</cp:revision>
  <dcterms:created xsi:type="dcterms:W3CDTF">2020-03-19T21:03:25Z</dcterms:created>
  <dcterms:modified xsi:type="dcterms:W3CDTF">2023-01-17T09:26:55Z</dcterms:modified>
</cp:coreProperties>
</file>