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37"/>
  </p:notesMasterIdLst>
  <p:sldIdLst>
    <p:sldId id="256" r:id="rId2"/>
    <p:sldId id="257" r:id="rId3"/>
    <p:sldId id="258" r:id="rId4"/>
    <p:sldId id="291" r:id="rId5"/>
    <p:sldId id="260" r:id="rId6"/>
    <p:sldId id="279" r:id="rId7"/>
    <p:sldId id="261" r:id="rId8"/>
    <p:sldId id="280" r:id="rId9"/>
    <p:sldId id="281" r:id="rId10"/>
    <p:sldId id="282" r:id="rId11"/>
    <p:sldId id="283" r:id="rId12"/>
    <p:sldId id="259" r:id="rId13"/>
    <p:sldId id="290" r:id="rId14"/>
    <p:sldId id="289" r:id="rId15"/>
    <p:sldId id="272" r:id="rId16"/>
    <p:sldId id="263" r:id="rId17"/>
    <p:sldId id="293" r:id="rId18"/>
    <p:sldId id="296" r:id="rId19"/>
    <p:sldId id="264" r:id="rId20"/>
    <p:sldId id="273" r:id="rId21"/>
    <p:sldId id="265" r:id="rId22"/>
    <p:sldId id="266" r:id="rId23"/>
    <p:sldId id="285" r:id="rId24"/>
    <p:sldId id="284" r:id="rId25"/>
    <p:sldId id="286" r:id="rId26"/>
    <p:sldId id="267" r:id="rId27"/>
    <p:sldId id="268" r:id="rId28"/>
    <p:sldId id="269" r:id="rId29"/>
    <p:sldId id="270" r:id="rId30"/>
    <p:sldId id="276" r:id="rId31"/>
    <p:sldId id="287" r:id="rId32"/>
    <p:sldId id="292" r:id="rId33"/>
    <p:sldId id="275" r:id="rId34"/>
    <p:sldId id="295" r:id="rId35"/>
    <p:sldId id="27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9091" autoAdjust="0"/>
  </p:normalViewPr>
  <p:slideViewPr>
    <p:cSldViewPr snapToGrid="0">
      <p:cViewPr>
        <p:scale>
          <a:sx n="81" d="100"/>
          <a:sy n="81" d="100"/>
        </p:scale>
        <p:origin x="6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64D86F-927E-4C45-8F87-9F4EE6287E22}" type="datetimeFigureOut">
              <a:rPr lang="en-GB" smtClean="0"/>
              <a:t>02/08/2023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A8BDBC-70CE-4EF5-B56D-27FEAA5E0E88}" type="slidenum">
              <a:rPr lang="en-GB" smtClean="0"/>
              <a:t>‹#›</a:t>
            </a:fld>
            <a:endParaRPr lang="en-GB"/>
          </a:p>
        </p:txBody>
      </p:sp>
    </p:spTree>
    <p:extLst>
      <p:ext uri="{BB962C8B-B14F-4D97-AF65-F5344CB8AC3E}">
        <p14:creationId xmlns:p14="http://schemas.microsoft.com/office/powerpoint/2010/main" val="215746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Computer and video games have continued to be popular since their conception.</a:t>
            </a:r>
          </a:p>
        </p:txBody>
      </p:sp>
      <p:sp>
        <p:nvSpPr>
          <p:cNvPr id="4" name="Slide Number Placeholder 3"/>
          <p:cNvSpPr>
            <a:spLocks noGrp="1"/>
          </p:cNvSpPr>
          <p:nvPr>
            <p:ph type="sldNum" sz="quarter" idx="5"/>
          </p:nvPr>
        </p:nvSpPr>
        <p:spPr/>
        <p:txBody>
          <a:bodyPr/>
          <a:lstStyle/>
          <a:p>
            <a:fld id="{9EA8BDBC-70CE-4EF5-B56D-27FEAA5E0E88}" type="slidenum">
              <a:rPr lang="en-GB" smtClean="0"/>
              <a:t>3</a:t>
            </a:fld>
            <a:endParaRPr lang="en-GB"/>
          </a:p>
        </p:txBody>
      </p:sp>
    </p:spTree>
    <p:extLst>
      <p:ext uri="{BB962C8B-B14F-4D97-AF65-F5344CB8AC3E}">
        <p14:creationId xmlns:p14="http://schemas.microsoft.com/office/powerpoint/2010/main" val="3058783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5</a:t>
            </a:fld>
            <a:endParaRPr lang="en-GB"/>
          </a:p>
        </p:txBody>
      </p:sp>
    </p:spTree>
    <p:extLst>
      <p:ext uri="{BB962C8B-B14F-4D97-AF65-F5344CB8AC3E}">
        <p14:creationId xmlns:p14="http://schemas.microsoft.com/office/powerpoint/2010/main" val="71706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question: What are the age restrictions on each game? </a:t>
            </a:r>
          </a:p>
          <a:p>
            <a:r>
              <a:rPr lang="en-GB" dirty="0"/>
              <a:t>Second question: What is the age of the typical player? </a:t>
            </a:r>
          </a:p>
          <a:p>
            <a:r>
              <a:rPr lang="en-GB" dirty="0"/>
              <a:t>Questions three: Have you played any of these games, or do you know what they entail? </a:t>
            </a:r>
          </a:p>
          <a:p>
            <a:endParaRPr lang="en-GB" dirty="0"/>
          </a:p>
          <a:p>
            <a:r>
              <a:rPr lang="en-GB" dirty="0"/>
              <a:t>How do they buy them? </a:t>
            </a:r>
          </a:p>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7</a:t>
            </a:fld>
            <a:endParaRPr lang="en-GB"/>
          </a:p>
        </p:txBody>
      </p:sp>
    </p:spTree>
    <p:extLst>
      <p:ext uri="{BB962C8B-B14F-4D97-AF65-F5344CB8AC3E}">
        <p14:creationId xmlns:p14="http://schemas.microsoft.com/office/powerpoint/2010/main" val="899800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who engage with computer games within the UK: </a:t>
            </a:r>
          </a:p>
          <a:p>
            <a:r>
              <a:rPr lang="en-GB" dirty="0"/>
              <a:t>16-24: 88% 25-34: 79% 35-44: 73% 45-54: 62% 55-64: 47% 65+: 26%</a:t>
            </a:r>
          </a:p>
          <a:p>
            <a:endParaRPr lang="en-GB" dirty="0"/>
          </a:p>
          <a:p>
            <a:endParaRPr lang="en-GB" dirty="0"/>
          </a:p>
          <a:p>
            <a:r>
              <a:rPr lang="en-GB" dirty="0"/>
              <a:t>Provide an outline in engagement </a:t>
            </a:r>
          </a:p>
          <a:p>
            <a:r>
              <a:rPr lang="en-GB" dirty="0"/>
              <a:t>Provide outline of demographic </a:t>
            </a:r>
          </a:p>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8</a:t>
            </a:fld>
            <a:endParaRPr lang="en-GB"/>
          </a:p>
        </p:txBody>
      </p:sp>
    </p:spTree>
    <p:extLst>
      <p:ext uri="{BB962C8B-B14F-4D97-AF65-F5344CB8AC3E}">
        <p14:creationId xmlns:p14="http://schemas.microsoft.com/office/powerpoint/2010/main" val="1965749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10</a:t>
            </a:fld>
            <a:endParaRPr lang="en-GB"/>
          </a:p>
        </p:txBody>
      </p:sp>
    </p:spTree>
    <p:extLst>
      <p:ext uri="{BB962C8B-B14F-4D97-AF65-F5344CB8AC3E}">
        <p14:creationId xmlns:p14="http://schemas.microsoft.com/office/powerpoint/2010/main" val="2547031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Depression symptoms include either chronic low mood or loss of interest and loss of pleasure (anhedonia).</a:t>
            </a:r>
          </a:p>
          <a:p>
            <a:endParaRPr lang="en-GB" dirty="0"/>
          </a:p>
          <a:p>
            <a:endParaRPr lang="en-GB" dirty="0"/>
          </a:p>
          <a:p>
            <a:r>
              <a:rPr lang="en-GB" dirty="0"/>
              <a:t>Cognitive Benefits: Online gaming can enhance cognitive skills, including problem-solving and strategic thinking.</a:t>
            </a:r>
          </a:p>
          <a:p>
            <a:r>
              <a:rPr lang="en-GB" dirty="0"/>
              <a:t>Teamwork and Social Skills: Multiplayer games promote teamwork and social interaction.</a:t>
            </a:r>
          </a:p>
          <a:p>
            <a:r>
              <a:rPr lang="en-GB" dirty="0"/>
              <a:t>Stress Relief: Gaming can serve as a stress reliever and a way to unwind.</a:t>
            </a:r>
          </a:p>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12</a:t>
            </a:fld>
            <a:endParaRPr lang="en-GB"/>
          </a:p>
        </p:txBody>
      </p:sp>
    </p:spTree>
    <p:extLst>
      <p:ext uri="{BB962C8B-B14F-4D97-AF65-F5344CB8AC3E}">
        <p14:creationId xmlns:p14="http://schemas.microsoft.com/office/powerpoint/2010/main" val="2820917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Players  may be required to play with players for the first time</a:t>
            </a:r>
          </a:p>
          <a:p>
            <a:r>
              <a:rPr lang="en-GB" dirty="0"/>
              <a:t>Players may have to communicate with each other using specific language.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A8BDBC-70CE-4EF5-B56D-27FEAA5E0E8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8192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Depression symptoms include either chronic low mood or loss of interest and loss of pleasure (anhedonia). </a:t>
            </a:r>
          </a:p>
          <a:p>
            <a:r>
              <a:rPr lang="en-GB" dirty="0"/>
              <a:t>Computer games provide an individual to immerse themselves into a world where they can escape reality.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A8BDBC-70CE-4EF5-B56D-27FEAA5E0E8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402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16</a:t>
            </a:fld>
            <a:endParaRPr lang="en-GB"/>
          </a:p>
        </p:txBody>
      </p:sp>
    </p:spTree>
    <p:extLst>
      <p:ext uri="{BB962C8B-B14F-4D97-AF65-F5344CB8AC3E}">
        <p14:creationId xmlns:p14="http://schemas.microsoft.com/office/powerpoint/2010/main" val="2163707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https://education.minecraft.net/en-us/blog/new-study-understanding-the-impact-of-minecraft-in-the-math-classroom</a:t>
            </a:r>
          </a:p>
        </p:txBody>
      </p:sp>
      <p:sp>
        <p:nvSpPr>
          <p:cNvPr id="4" name="Slide Number Placeholder 3"/>
          <p:cNvSpPr>
            <a:spLocks noGrp="1"/>
          </p:cNvSpPr>
          <p:nvPr>
            <p:ph type="sldNum" sz="quarter" idx="5"/>
          </p:nvPr>
        </p:nvSpPr>
        <p:spPr/>
        <p:txBody>
          <a:bodyPr/>
          <a:lstStyle/>
          <a:p>
            <a:fld id="{9EA8BDBC-70CE-4EF5-B56D-27FEAA5E0E88}" type="slidenum">
              <a:rPr lang="en-GB" smtClean="0"/>
              <a:t>17</a:t>
            </a:fld>
            <a:endParaRPr lang="en-GB"/>
          </a:p>
        </p:txBody>
      </p:sp>
    </p:spTree>
    <p:extLst>
      <p:ext uri="{BB962C8B-B14F-4D97-AF65-F5344CB8AC3E}">
        <p14:creationId xmlns:p14="http://schemas.microsoft.com/office/powerpoint/2010/main" val="855451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Holmes, E. A., James, E. L., Coode-Bate, T., and Deeprose, C. (2009) ‘Can Playing the Computer Game “Tetris” Reduce the Build-Up of Flashbacks for Trauma? A Proposal from Cognitive Science’, PLOSONE. (4) 1: pp.4154</a:t>
            </a:r>
          </a:p>
          <a:p>
            <a:endParaRPr lang="en-GB" dirty="0"/>
          </a:p>
          <a:p>
            <a:endParaRPr lang="en-GB" dirty="0"/>
          </a:p>
          <a:p>
            <a:r>
              <a:rPr lang="en-GB" dirty="0"/>
              <a:t>https://journals.plos.org/plosone/article?id=10.1371/journal.pone.0004153</a:t>
            </a:r>
          </a:p>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18</a:t>
            </a:fld>
            <a:endParaRPr lang="en-GB"/>
          </a:p>
        </p:txBody>
      </p:sp>
    </p:spTree>
    <p:extLst>
      <p:ext uri="{BB962C8B-B14F-4D97-AF65-F5344CB8AC3E}">
        <p14:creationId xmlns:p14="http://schemas.microsoft.com/office/powerpoint/2010/main" val="3820933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can argue that from the omitted definition that gaming disorder is a form of addiction. </a:t>
            </a:r>
          </a:p>
        </p:txBody>
      </p:sp>
      <p:sp>
        <p:nvSpPr>
          <p:cNvPr id="4" name="Slide Number Placeholder 3"/>
          <p:cNvSpPr>
            <a:spLocks noGrp="1"/>
          </p:cNvSpPr>
          <p:nvPr>
            <p:ph type="sldNum" sz="quarter" idx="5"/>
          </p:nvPr>
        </p:nvSpPr>
        <p:spPr/>
        <p:txBody>
          <a:bodyPr/>
          <a:lstStyle/>
          <a:p>
            <a:fld id="{9EA8BDBC-70CE-4EF5-B56D-27FEAA5E0E88}" type="slidenum">
              <a:rPr lang="en-GB" smtClean="0"/>
              <a:t>23</a:t>
            </a:fld>
            <a:endParaRPr lang="en-GB"/>
          </a:p>
        </p:txBody>
      </p:sp>
    </p:spTree>
    <p:extLst>
      <p:ext uri="{BB962C8B-B14F-4D97-AF65-F5344CB8AC3E}">
        <p14:creationId xmlns:p14="http://schemas.microsoft.com/office/powerpoint/2010/main" val="680022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25</a:t>
            </a:fld>
            <a:endParaRPr lang="en-GB"/>
          </a:p>
        </p:txBody>
      </p:sp>
    </p:spTree>
    <p:extLst>
      <p:ext uri="{BB962C8B-B14F-4D97-AF65-F5344CB8AC3E}">
        <p14:creationId xmlns:p14="http://schemas.microsoft.com/office/powerpoint/2010/main" val="27180347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Streaming </a:t>
            </a:r>
          </a:p>
          <a:p>
            <a:r>
              <a:rPr lang="en-GB" dirty="0"/>
              <a:t>Competitive gamer (tournaments)</a:t>
            </a:r>
          </a:p>
          <a:p>
            <a:r>
              <a:rPr lang="en-GB" dirty="0"/>
              <a:t>Unwanted behaviours </a:t>
            </a:r>
          </a:p>
          <a:p>
            <a:endParaRPr lang="en-GB" dirty="0"/>
          </a:p>
        </p:txBody>
      </p:sp>
      <p:sp>
        <p:nvSpPr>
          <p:cNvPr id="4" name="Slide Number Placeholder 3"/>
          <p:cNvSpPr>
            <a:spLocks noGrp="1"/>
          </p:cNvSpPr>
          <p:nvPr>
            <p:ph type="sldNum" sz="quarter" idx="5"/>
          </p:nvPr>
        </p:nvSpPr>
        <p:spPr/>
        <p:txBody>
          <a:bodyPr/>
          <a:lstStyle/>
          <a:p>
            <a:fld id="{9EA8BDBC-70CE-4EF5-B56D-27FEAA5E0E88}" type="slidenum">
              <a:rPr lang="en-GB" smtClean="0"/>
              <a:t>30</a:t>
            </a:fld>
            <a:endParaRPr lang="en-GB"/>
          </a:p>
        </p:txBody>
      </p:sp>
    </p:spTree>
    <p:extLst>
      <p:ext uri="{BB962C8B-B14F-4D97-AF65-F5344CB8AC3E}">
        <p14:creationId xmlns:p14="http://schemas.microsoft.com/office/powerpoint/2010/main" val="1398600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Games used for treatment for trauma ( great </a:t>
            </a:r>
            <a:r>
              <a:rPr lang="en-GB" dirty="0" err="1"/>
              <a:t>olmund</a:t>
            </a:r>
            <a:r>
              <a:rPr lang="en-GB" dirty="0"/>
              <a:t> street hospital) </a:t>
            </a:r>
          </a:p>
          <a:p>
            <a:r>
              <a:rPr lang="en-GB" dirty="0"/>
              <a:t>Combat treatment/ mobility (computer games) (Nintendo </a:t>
            </a:r>
            <a:r>
              <a:rPr lang="en-GB" dirty="0" err="1"/>
              <a:t>wiii</a:t>
            </a:r>
            <a:r>
              <a:rPr lang="en-GB" dirty="0"/>
              <a:t> for </a:t>
            </a:r>
            <a:r>
              <a:rPr lang="en-GB" dirty="0" err="1"/>
              <a:t>rehabilitiation</a:t>
            </a:r>
            <a:r>
              <a:rPr lang="en-GB" dirty="0"/>
              <a:t>). </a:t>
            </a:r>
          </a:p>
        </p:txBody>
      </p:sp>
      <p:sp>
        <p:nvSpPr>
          <p:cNvPr id="4" name="Slide Number Placeholder 3"/>
          <p:cNvSpPr>
            <a:spLocks noGrp="1"/>
          </p:cNvSpPr>
          <p:nvPr>
            <p:ph type="sldNum" sz="quarter" idx="5"/>
          </p:nvPr>
        </p:nvSpPr>
        <p:spPr/>
        <p:txBody>
          <a:bodyPr/>
          <a:lstStyle/>
          <a:p>
            <a:fld id="{9EA8BDBC-70CE-4EF5-B56D-27FEAA5E0E88}" type="slidenum">
              <a:rPr lang="en-GB" smtClean="0"/>
              <a:t>34</a:t>
            </a:fld>
            <a:endParaRPr lang="en-GB"/>
          </a:p>
        </p:txBody>
      </p:sp>
    </p:spTree>
    <p:extLst>
      <p:ext uri="{BB962C8B-B14F-4D97-AF65-F5344CB8AC3E}">
        <p14:creationId xmlns:p14="http://schemas.microsoft.com/office/powerpoint/2010/main" val="935613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18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61054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59712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2742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4673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95551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26848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21344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47540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58228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69924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8/2/2023</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64208061"/>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33" r:id="rId6"/>
    <p:sldLayoutId id="2147483829" r:id="rId7"/>
    <p:sldLayoutId id="2147483830" r:id="rId8"/>
    <p:sldLayoutId id="2147483831" r:id="rId9"/>
    <p:sldLayoutId id="2147483832" r:id="rId10"/>
    <p:sldLayoutId id="2147483834"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IMMm0720WN8?feature=oembed" TargetMode="Externa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hyperlink" Target="https://www.cbsnews.com/sacramento/news/a-new-gaming-app-that-is-designed-to-help-children-traumatized-by-the-war-in-ukraine/#:~:text=Mental%20health%20experts%20have%20rolled,of%20Ukraine%2C%20including%20Natalia%20Levitsk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Jto-ByH6XtE?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box4SFtGvA0?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ofcom.org.uk/__data/assets/pdf_file/0020/234362/adults-media-use-and-attitudes-report-2022.pdf" TargetMode="External"/><Relationship Id="rId7" Type="http://schemas.openxmlformats.org/officeDocument/2006/relationships/hyperlink" Target="https://www.apa.org/pubs/journals/releases/amp-a0034857.pdf" TargetMode="External"/><Relationship Id="rId2" Type="http://schemas.openxmlformats.org/officeDocument/2006/relationships/hyperlink" Target="https://www.statista.com/outlook/dmo/digital-media/video-games/worldwide" TargetMode="External"/><Relationship Id="rId1" Type="http://schemas.openxmlformats.org/officeDocument/2006/relationships/slideLayout" Target="../slideLayouts/slideLayout2.xml"/><Relationship Id="rId6" Type="http://schemas.openxmlformats.org/officeDocument/2006/relationships/hyperlink" Target="https://doi-org.ezproxy.uwtsd.ac.uk/10.4018/978-1-5225-0513-6" TargetMode="External"/><Relationship Id="rId5" Type="http://schemas.openxmlformats.org/officeDocument/2006/relationships/hyperlink" Target="https://www.who.int/standards/classifications/frequently-asked-questions/gaming-disorder#:~:text=Gaming%20disorder%20is%20defined%20in,the%20extent%20that%20gaming%20takes" TargetMode="External"/><Relationship Id="rId4" Type="http://schemas.openxmlformats.org/officeDocument/2006/relationships/hyperlink" Target="https://www.childrenscommissioner.gov.uk/resource/gaming-the-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AA37442-EAE9-6CFC-AC74-44222B37F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with a game controller and headphones&#10;&#10;Description automatically generated">
            <a:extLst>
              <a:ext uri="{FF2B5EF4-FFF2-40B4-BE49-F238E27FC236}">
                <a16:creationId xmlns:a16="http://schemas.microsoft.com/office/drawing/2014/main" id="{276FDFF8-C4E3-C522-C3A5-B5502C29D94D}"/>
              </a:ext>
            </a:extLst>
          </p:cNvPr>
          <p:cNvPicPr>
            <a:picLocks noChangeAspect="1"/>
          </p:cNvPicPr>
          <p:nvPr/>
        </p:nvPicPr>
        <p:blipFill rotWithShape="1">
          <a:blip r:embed="rId2"/>
          <a:srcRect r="4446" b="1"/>
          <a:stretch/>
        </p:blipFill>
        <p:spPr>
          <a:xfrm>
            <a:off x="20" y="10"/>
            <a:ext cx="12191979" cy="6857990"/>
          </a:xfrm>
          <a:prstGeom prst="rect">
            <a:avLst/>
          </a:prstGeom>
        </p:spPr>
      </p:pic>
      <p:sp>
        <p:nvSpPr>
          <p:cNvPr id="19" name="Rectangle 18">
            <a:extLst>
              <a:ext uri="{FF2B5EF4-FFF2-40B4-BE49-F238E27FC236}">
                <a16:creationId xmlns:a16="http://schemas.microsoft.com/office/drawing/2014/main" id="{54117A24-9D5E-A791-A2F4-8C81AC60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60265" y="-960268"/>
            <a:ext cx="6857998" cy="8778533"/>
          </a:xfrm>
          <a:prstGeom prst="rect">
            <a:avLst/>
          </a:prstGeom>
          <a:gradFill>
            <a:gsLst>
              <a:gs pos="0">
                <a:srgbClr val="000000">
                  <a:alpha val="0"/>
                </a:srgbClr>
              </a:gs>
              <a:gs pos="56000">
                <a:srgbClr val="000000">
                  <a:alpha val="58000"/>
                </a:srgbClr>
              </a:gs>
              <a:gs pos="100000">
                <a:srgbClr val="000000">
                  <a:alpha val="5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4B9E4-1554-1CF5-2824-D31982BD8662}"/>
              </a:ext>
            </a:extLst>
          </p:cNvPr>
          <p:cNvSpPr>
            <a:spLocks noGrp="1"/>
          </p:cNvSpPr>
          <p:nvPr>
            <p:ph type="ctrTitle"/>
          </p:nvPr>
        </p:nvSpPr>
        <p:spPr>
          <a:xfrm>
            <a:off x="1066802" y="1122363"/>
            <a:ext cx="5029198" cy="2305246"/>
          </a:xfrm>
        </p:spPr>
        <p:txBody>
          <a:bodyPr>
            <a:normAutofit/>
          </a:bodyPr>
          <a:lstStyle/>
          <a:p>
            <a:pPr>
              <a:lnSpc>
                <a:spcPct val="90000"/>
              </a:lnSpc>
            </a:pPr>
            <a:r>
              <a:rPr lang="en-GB" sz="3100" dirty="0">
                <a:solidFill>
                  <a:srgbClr val="FFFFFF"/>
                </a:solidFill>
              </a:rPr>
              <a:t>The Impact of Online Gaming on Children and Young People: Exploring the Positives and Negatives</a:t>
            </a:r>
          </a:p>
        </p:txBody>
      </p:sp>
    </p:spTree>
    <p:extLst>
      <p:ext uri="{BB962C8B-B14F-4D97-AF65-F5344CB8AC3E}">
        <p14:creationId xmlns:p14="http://schemas.microsoft.com/office/powerpoint/2010/main" val="1619525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4BDD-7354-27D7-E8E9-3A86CE1269AF}"/>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10FCEAC5-F557-3B2B-89AC-2C91FECE22DF}"/>
              </a:ext>
            </a:extLst>
          </p:cNvPr>
          <p:cNvSpPr>
            <a:spLocks noGrp="1"/>
          </p:cNvSpPr>
          <p:nvPr>
            <p:ph idx="1"/>
          </p:nvPr>
        </p:nvSpPr>
        <p:spPr/>
        <p:txBody>
          <a:bodyPr/>
          <a:lstStyle/>
          <a:p>
            <a:r>
              <a:rPr lang="en-GB" dirty="0"/>
              <a:t>Psychological Theory</a:t>
            </a:r>
          </a:p>
          <a:p>
            <a:r>
              <a:rPr lang="en-GB" dirty="0"/>
              <a:t>Computer and Online Gaming </a:t>
            </a:r>
          </a:p>
          <a:p>
            <a:r>
              <a:rPr lang="en-GB" dirty="0"/>
              <a:t>Benefits of Online Gaming </a:t>
            </a:r>
          </a:p>
          <a:p>
            <a:r>
              <a:rPr lang="en-GB" dirty="0"/>
              <a:t>Negatives of Online Gaming </a:t>
            </a:r>
          </a:p>
          <a:p>
            <a:r>
              <a:rPr lang="en-GB" dirty="0"/>
              <a:t>Computer Gaming as a new employment alternative phenomenon </a:t>
            </a:r>
          </a:p>
          <a:p>
            <a:pPr marL="0" indent="0">
              <a:buNone/>
            </a:pPr>
            <a:endParaRPr lang="en-GB" dirty="0"/>
          </a:p>
        </p:txBody>
      </p:sp>
    </p:spTree>
    <p:extLst>
      <p:ext uri="{BB962C8B-B14F-4D97-AF65-F5344CB8AC3E}">
        <p14:creationId xmlns:p14="http://schemas.microsoft.com/office/powerpoint/2010/main" val="3882630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65E9-7EF5-8776-E4B5-80F978BFF49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CBAA92C1-2872-8109-939C-6BDC81746FFE}"/>
              </a:ext>
            </a:extLst>
          </p:cNvPr>
          <p:cNvSpPr>
            <a:spLocks noGrp="1"/>
          </p:cNvSpPr>
          <p:nvPr>
            <p:ph idx="1"/>
          </p:nvPr>
        </p:nvSpPr>
        <p:spPr/>
        <p:txBody>
          <a:bodyPr/>
          <a:lstStyle/>
          <a:p>
            <a:r>
              <a:rPr lang="en-GB" dirty="0"/>
              <a:t>Welcome to our presentation on the impact of online gaming on children and young people.</a:t>
            </a:r>
          </a:p>
          <a:p>
            <a:r>
              <a:rPr lang="en-GB" dirty="0"/>
              <a:t>Online gaming has become a significant part of their digital experiences.</a:t>
            </a:r>
          </a:p>
          <a:p>
            <a:r>
              <a:rPr lang="en-GB" dirty="0"/>
              <a:t>Let's delve into the positives and negatives of online gaming for this demographic.</a:t>
            </a:r>
          </a:p>
        </p:txBody>
      </p:sp>
    </p:spTree>
    <p:extLst>
      <p:ext uri="{BB962C8B-B14F-4D97-AF65-F5344CB8AC3E}">
        <p14:creationId xmlns:p14="http://schemas.microsoft.com/office/powerpoint/2010/main" val="4234970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FF9F0-7012-56F0-2EB6-AD56C523E9D4}"/>
              </a:ext>
            </a:extLst>
          </p:cNvPr>
          <p:cNvSpPr>
            <a:spLocks noGrp="1"/>
          </p:cNvSpPr>
          <p:nvPr>
            <p:ph type="title"/>
          </p:nvPr>
        </p:nvSpPr>
        <p:spPr>
          <a:xfrm>
            <a:off x="1066798" y="1142999"/>
            <a:ext cx="5771363" cy="1257299"/>
          </a:xfrm>
        </p:spPr>
        <p:txBody>
          <a:bodyPr anchor="ctr">
            <a:normAutofit/>
          </a:bodyPr>
          <a:lstStyle/>
          <a:p>
            <a:r>
              <a:rPr lang="en-GB" sz="4100"/>
              <a:t>Social Learning Theory </a:t>
            </a:r>
          </a:p>
        </p:txBody>
      </p:sp>
      <p:sp>
        <p:nvSpPr>
          <p:cNvPr id="3" name="Content Placeholder 2">
            <a:extLst>
              <a:ext uri="{FF2B5EF4-FFF2-40B4-BE49-F238E27FC236}">
                <a16:creationId xmlns:a16="http://schemas.microsoft.com/office/drawing/2014/main" id="{ADCB65EA-9098-84B0-8C26-F0C8AACF66A1}"/>
              </a:ext>
            </a:extLst>
          </p:cNvPr>
          <p:cNvSpPr>
            <a:spLocks noGrp="1"/>
          </p:cNvSpPr>
          <p:nvPr>
            <p:ph idx="1"/>
          </p:nvPr>
        </p:nvSpPr>
        <p:spPr>
          <a:xfrm>
            <a:off x="1066798" y="2736850"/>
            <a:ext cx="5771364" cy="2978152"/>
          </a:xfrm>
        </p:spPr>
        <p:txBody>
          <a:bodyPr>
            <a:normAutofit/>
          </a:bodyPr>
          <a:lstStyle/>
          <a:p>
            <a:pPr marL="0" indent="0">
              <a:buNone/>
            </a:pPr>
            <a:r>
              <a:rPr lang="en-GB" dirty="0"/>
              <a:t>Arguments that playing violent games makes one violet? </a:t>
            </a:r>
          </a:p>
          <a:p>
            <a:pPr marL="0" indent="0">
              <a:buNone/>
            </a:pPr>
            <a:r>
              <a:rPr lang="en-GB" dirty="0"/>
              <a:t>Social learning theory (Bandura) proposes that children reenact what they see through observations. </a:t>
            </a:r>
          </a:p>
          <a:p>
            <a:pPr marL="0" indent="0">
              <a:buNone/>
            </a:pPr>
            <a:r>
              <a:rPr lang="en-GB" dirty="0"/>
              <a:t>Computer games graphics are making games more realistic, particularly the functions of VR. </a:t>
            </a:r>
          </a:p>
        </p:txBody>
      </p:sp>
      <p:pic>
        <p:nvPicPr>
          <p:cNvPr id="4" name="Picture 3">
            <a:extLst>
              <a:ext uri="{FF2B5EF4-FFF2-40B4-BE49-F238E27FC236}">
                <a16:creationId xmlns:a16="http://schemas.microsoft.com/office/drawing/2014/main" id="{7B0369C1-9D75-6FA9-C334-4A5737B8753D}"/>
              </a:ext>
            </a:extLst>
          </p:cNvPr>
          <p:cNvPicPr>
            <a:picLocks noChangeAspect="1"/>
          </p:cNvPicPr>
          <p:nvPr/>
        </p:nvPicPr>
        <p:blipFill>
          <a:blip r:embed="rId2"/>
          <a:stretch>
            <a:fillRect/>
          </a:stretch>
        </p:blipFill>
        <p:spPr>
          <a:xfrm>
            <a:off x="7904959" y="1188034"/>
            <a:ext cx="3144042" cy="4481932"/>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CEFE7FEA-B6D0-44EF-892A-C8D990704DAC}" type="datetime1">
              <a:rPr lang="en-US" smtClean="0"/>
              <a:pPr>
                <a:spcAft>
                  <a:spcPts val="600"/>
                </a:spcAft>
              </a:pPr>
              <a:t>8/7/2023</a:t>
            </a:fld>
            <a:endParaRPr lang="en-US"/>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4</a:t>
            </a:fld>
            <a:endParaRPr lang="en-US"/>
          </a:p>
        </p:txBody>
      </p:sp>
    </p:spTree>
    <p:extLst>
      <p:ext uri="{BB962C8B-B14F-4D97-AF65-F5344CB8AC3E}">
        <p14:creationId xmlns:p14="http://schemas.microsoft.com/office/powerpoint/2010/main" val="98917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E9A94-A6DE-8ACC-C7A9-0347CF86C589}"/>
              </a:ext>
            </a:extLst>
          </p:cNvPr>
          <p:cNvSpPr>
            <a:spLocks noGrp="1"/>
          </p:cNvSpPr>
          <p:nvPr>
            <p:ph type="title"/>
          </p:nvPr>
        </p:nvSpPr>
        <p:spPr>
          <a:xfrm>
            <a:off x="1066800" y="1142999"/>
            <a:ext cx="4173416" cy="1257299"/>
          </a:xfrm>
        </p:spPr>
        <p:txBody>
          <a:bodyPr anchor="ctr">
            <a:normAutofit/>
          </a:bodyPr>
          <a:lstStyle/>
          <a:p>
            <a:pPr algn="ctr"/>
            <a:r>
              <a:rPr lang="en-GB" dirty="0"/>
              <a:t>Online Gaming: What is it? </a:t>
            </a:r>
          </a:p>
        </p:txBody>
      </p:sp>
      <p:sp>
        <p:nvSpPr>
          <p:cNvPr id="3" name="Content Placeholder 2">
            <a:extLst>
              <a:ext uri="{FF2B5EF4-FFF2-40B4-BE49-F238E27FC236}">
                <a16:creationId xmlns:a16="http://schemas.microsoft.com/office/drawing/2014/main" id="{72A39553-82DF-9200-9397-A08E6CE93FD1}"/>
              </a:ext>
            </a:extLst>
          </p:cNvPr>
          <p:cNvSpPr>
            <a:spLocks noGrp="1"/>
          </p:cNvSpPr>
          <p:nvPr>
            <p:ph idx="1"/>
          </p:nvPr>
        </p:nvSpPr>
        <p:spPr>
          <a:xfrm>
            <a:off x="0" y="2736850"/>
            <a:ext cx="6096000" cy="4121150"/>
          </a:xfrm>
        </p:spPr>
        <p:txBody>
          <a:bodyPr>
            <a:normAutofit/>
          </a:bodyPr>
          <a:lstStyle/>
          <a:p>
            <a:pPr marL="0" indent="0">
              <a:lnSpc>
                <a:spcPct val="110000"/>
              </a:lnSpc>
              <a:buNone/>
            </a:pPr>
            <a:r>
              <a:rPr lang="en-GB" sz="1300" dirty="0"/>
              <a:t>Computer or Online gaming can be characterised as platforms where individuals can play games over the internet via their device:</a:t>
            </a:r>
          </a:p>
          <a:p>
            <a:pPr marL="0" indent="0">
              <a:lnSpc>
                <a:spcPct val="110000"/>
              </a:lnSpc>
              <a:buNone/>
            </a:pPr>
            <a:endParaRPr lang="en-GB" sz="1300" dirty="0"/>
          </a:p>
          <a:p>
            <a:pPr>
              <a:lnSpc>
                <a:spcPct val="110000"/>
              </a:lnSpc>
            </a:pPr>
            <a:r>
              <a:rPr lang="en-GB" sz="1300" dirty="0"/>
              <a:t>Nintendo </a:t>
            </a:r>
          </a:p>
          <a:p>
            <a:pPr>
              <a:lnSpc>
                <a:spcPct val="110000"/>
              </a:lnSpc>
            </a:pPr>
            <a:r>
              <a:rPr lang="en-GB" sz="1300" dirty="0"/>
              <a:t>PlayStation </a:t>
            </a:r>
          </a:p>
          <a:p>
            <a:pPr>
              <a:lnSpc>
                <a:spcPct val="110000"/>
              </a:lnSpc>
            </a:pPr>
            <a:r>
              <a:rPr lang="en-GB" sz="1300" dirty="0"/>
              <a:t>Xbox </a:t>
            </a:r>
          </a:p>
          <a:p>
            <a:pPr>
              <a:lnSpc>
                <a:spcPct val="110000"/>
              </a:lnSpc>
            </a:pPr>
            <a:r>
              <a:rPr lang="en-GB" sz="1300" dirty="0"/>
              <a:t>PC </a:t>
            </a:r>
          </a:p>
          <a:p>
            <a:pPr>
              <a:lnSpc>
                <a:spcPct val="110000"/>
              </a:lnSpc>
            </a:pPr>
            <a:r>
              <a:rPr lang="en-GB" sz="1300" dirty="0"/>
              <a:t>Mobile </a:t>
            </a:r>
          </a:p>
          <a:p>
            <a:pPr marL="0" indent="0">
              <a:lnSpc>
                <a:spcPct val="110000"/>
              </a:lnSpc>
              <a:buNone/>
            </a:pPr>
            <a:endParaRPr lang="en-GB" sz="1300" dirty="0"/>
          </a:p>
          <a:p>
            <a:pPr marL="0" indent="0">
              <a:lnSpc>
                <a:spcPct val="110000"/>
              </a:lnSpc>
              <a:buNone/>
            </a:pPr>
            <a:endParaRPr lang="en-GB" sz="1300" dirty="0"/>
          </a:p>
        </p:txBody>
      </p:sp>
      <p:pic>
        <p:nvPicPr>
          <p:cNvPr id="4" name="Picture 3">
            <a:extLst>
              <a:ext uri="{FF2B5EF4-FFF2-40B4-BE49-F238E27FC236}">
                <a16:creationId xmlns:a16="http://schemas.microsoft.com/office/drawing/2014/main" id="{BBCD433D-013E-031D-7D36-C5D9E4DEAB7A}"/>
              </a:ext>
            </a:extLst>
          </p:cNvPr>
          <p:cNvPicPr>
            <a:picLocks noChangeAspect="1"/>
          </p:cNvPicPr>
          <p:nvPr/>
        </p:nvPicPr>
        <p:blipFill rotWithShape="1">
          <a:blip r:embed="rId3"/>
          <a:srcRect r="23683" b="-2"/>
          <a:stretch/>
        </p:blipFill>
        <p:spPr>
          <a:xfrm>
            <a:off x="6120859" y="882650"/>
            <a:ext cx="5184373" cy="5095021"/>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A9ECDA12-4B7E-4690-8F70-E4D13D446BD6}" type="datetime1">
              <a:rPr lang="en-US" smtClean="0"/>
              <a:pPr>
                <a:spcAft>
                  <a:spcPts val="600"/>
                </a:spcAft>
              </a:pPr>
              <a:t>8/2/2023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5</a:t>
            </a:fld>
            <a:endParaRPr lang="en-US"/>
          </a:p>
        </p:txBody>
      </p:sp>
    </p:spTree>
    <p:extLst>
      <p:ext uri="{BB962C8B-B14F-4D97-AF65-F5344CB8AC3E}">
        <p14:creationId xmlns:p14="http://schemas.microsoft.com/office/powerpoint/2010/main" val="990377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57A5-5622-0593-9FF6-820F92BC8245}"/>
              </a:ext>
            </a:extLst>
          </p:cNvPr>
          <p:cNvSpPr>
            <a:spLocks noGrp="1"/>
          </p:cNvSpPr>
          <p:nvPr>
            <p:ph type="title"/>
          </p:nvPr>
        </p:nvSpPr>
        <p:spPr>
          <a:xfrm>
            <a:off x="1066800" y="4061012"/>
            <a:ext cx="5101987" cy="1922929"/>
          </a:xfrm>
        </p:spPr>
        <p:txBody>
          <a:bodyPr anchor="t">
            <a:normAutofit/>
          </a:bodyPr>
          <a:lstStyle/>
          <a:p>
            <a:pPr algn="ctr"/>
            <a:r>
              <a:rPr lang="en-GB" sz="4400" dirty="0"/>
              <a:t>	How much is the industry worth? </a:t>
            </a:r>
          </a:p>
        </p:txBody>
      </p:sp>
      <p:pic>
        <p:nvPicPr>
          <p:cNvPr id="5" name="Picture 4">
            <a:extLst>
              <a:ext uri="{FF2B5EF4-FFF2-40B4-BE49-F238E27FC236}">
                <a16:creationId xmlns:a16="http://schemas.microsoft.com/office/drawing/2014/main" id="{AEF239F2-7CE1-A292-1145-07F35041FA0C}"/>
              </a:ext>
            </a:extLst>
          </p:cNvPr>
          <p:cNvPicPr>
            <a:picLocks noChangeAspect="1"/>
          </p:cNvPicPr>
          <p:nvPr/>
        </p:nvPicPr>
        <p:blipFill>
          <a:blip r:embed="rId2"/>
          <a:stretch>
            <a:fillRect/>
          </a:stretch>
        </p:blipFill>
        <p:spPr>
          <a:xfrm>
            <a:off x="1222888" y="1151643"/>
            <a:ext cx="4877235" cy="2560548"/>
          </a:xfrm>
          <a:prstGeom prst="rect">
            <a:avLst/>
          </a:prstGeom>
          <a:noFill/>
        </p:spPr>
      </p:pic>
      <p:sp>
        <p:nvSpPr>
          <p:cNvPr id="3" name="Content Placeholder 2">
            <a:extLst>
              <a:ext uri="{FF2B5EF4-FFF2-40B4-BE49-F238E27FC236}">
                <a16:creationId xmlns:a16="http://schemas.microsoft.com/office/drawing/2014/main" id="{D497A4E0-7776-EAE4-BED5-456A1EBD9471}"/>
              </a:ext>
            </a:extLst>
          </p:cNvPr>
          <p:cNvSpPr>
            <a:spLocks noGrp="1"/>
          </p:cNvSpPr>
          <p:nvPr>
            <p:ph idx="1"/>
          </p:nvPr>
        </p:nvSpPr>
        <p:spPr>
          <a:xfrm>
            <a:off x="6819439" y="532371"/>
            <a:ext cx="4451234" cy="6139061"/>
          </a:xfrm>
        </p:spPr>
        <p:txBody>
          <a:bodyPr>
            <a:normAutofit lnSpcReduction="10000"/>
          </a:bodyPr>
          <a:lstStyle/>
          <a:p>
            <a:pPr>
              <a:lnSpc>
                <a:spcPct val="150000"/>
              </a:lnSpc>
            </a:pPr>
            <a:r>
              <a:rPr lang="en-GB" sz="1600" dirty="0"/>
              <a:t>Revenue in the Video Games market is projected to reach US$384.90bn in 2023.</a:t>
            </a:r>
          </a:p>
          <a:p>
            <a:pPr>
              <a:lnSpc>
                <a:spcPct val="150000"/>
              </a:lnSpc>
            </a:pPr>
            <a:r>
              <a:rPr lang="en-GB" sz="1600" dirty="0"/>
              <a:t>Revenue is expected to reach US$521.60bn by 2027.</a:t>
            </a:r>
          </a:p>
          <a:p>
            <a:pPr>
              <a:lnSpc>
                <a:spcPct val="150000"/>
              </a:lnSpc>
            </a:pPr>
            <a:r>
              <a:rPr lang="en-GB" sz="1600" dirty="0"/>
              <a:t>In the Video Games market, the number of users is expected to amount to 3.10bn users by 2027.</a:t>
            </a:r>
          </a:p>
          <a:p>
            <a:pPr>
              <a:lnSpc>
                <a:spcPct val="150000"/>
              </a:lnSpc>
            </a:pPr>
            <a:r>
              <a:rPr lang="en-GB" sz="1600" dirty="0"/>
              <a:t>User penetration will be 35.2% in 2023 and is expected to hit 39.0% by 2027.</a:t>
            </a:r>
          </a:p>
          <a:p>
            <a:pPr>
              <a:lnSpc>
                <a:spcPct val="150000"/>
              </a:lnSpc>
            </a:pPr>
            <a:r>
              <a:rPr lang="en-GB" sz="1600" dirty="0"/>
              <a:t>The largest market is Mobile Games with a market volume of US$286.50bn in 2023.</a:t>
            </a:r>
          </a:p>
          <a:p>
            <a:pPr>
              <a:lnSpc>
                <a:spcPct val="150000"/>
              </a:lnSpc>
            </a:pPr>
            <a:r>
              <a:rPr lang="en-GB" sz="1600" dirty="0"/>
              <a:t>The average revenue per user (ARPU) in the Video Games market is projected to amount to US$142.50 in 2023 (Statista, 2023).</a:t>
            </a:r>
          </a:p>
        </p:txBody>
      </p:sp>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normAutofit/>
          </a:bodyPr>
          <a:lstStyle/>
          <a:p>
            <a:pPr>
              <a:spcAft>
                <a:spcPts val="600"/>
              </a:spcAft>
            </a:pPr>
            <a:fld id="{A9ECDA12-4B7E-4690-8F70-E4D13D446BD6}" type="datetime1">
              <a:rPr lang="en-US" smtClean="0"/>
              <a:pPr>
                <a:spcAft>
                  <a:spcPts val="600"/>
                </a:spcAft>
              </a:pPr>
              <a:t>8/2/2023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normAutofit/>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normAutofit/>
          </a:bodyPr>
          <a:lstStyle/>
          <a:p>
            <a:pPr>
              <a:spcAft>
                <a:spcPts val="600"/>
              </a:spcAft>
            </a:pPr>
            <a:fld id="{5E84AC6A-A0EF-437B-BCEE-4772B0214A58}" type="slidenum">
              <a:rPr lang="en-US" smtClean="0"/>
              <a:pPr>
                <a:spcAft>
                  <a:spcPts val="600"/>
                </a:spcAft>
              </a:pPr>
              <a:t>6</a:t>
            </a:fld>
            <a:endParaRPr lang="en-US"/>
          </a:p>
        </p:txBody>
      </p:sp>
    </p:spTree>
    <p:extLst>
      <p:ext uri="{BB962C8B-B14F-4D97-AF65-F5344CB8AC3E}">
        <p14:creationId xmlns:p14="http://schemas.microsoft.com/office/powerpoint/2010/main" val="292751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EB26-1F46-5496-D72C-7F32D9F9FEC7}"/>
              </a:ext>
            </a:extLst>
          </p:cNvPr>
          <p:cNvSpPr>
            <a:spLocks noGrp="1"/>
          </p:cNvSpPr>
          <p:nvPr>
            <p:ph type="title"/>
          </p:nvPr>
        </p:nvSpPr>
        <p:spPr>
          <a:xfrm>
            <a:off x="829292" y="13568"/>
            <a:ext cx="5029201" cy="1257299"/>
          </a:xfrm>
        </p:spPr>
        <p:txBody>
          <a:bodyPr anchor="ctr">
            <a:normAutofit/>
          </a:bodyPr>
          <a:lstStyle/>
          <a:p>
            <a:r>
              <a:rPr lang="en-GB" dirty="0"/>
              <a:t>Popular game Genre’s </a:t>
            </a:r>
          </a:p>
        </p:txBody>
      </p:sp>
      <p:sp>
        <p:nvSpPr>
          <p:cNvPr id="3" name="Content Placeholder 2">
            <a:extLst>
              <a:ext uri="{FF2B5EF4-FFF2-40B4-BE49-F238E27FC236}">
                <a16:creationId xmlns:a16="http://schemas.microsoft.com/office/drawing/2014/main" id="{9A47DB9E-CE7D-D5E8-92EE-070801AD4D63}"/>
              </a:ext>
            </a:extLst>
          </p:cNvPr>
          <p:cNvSpPr>
            <a:spLocks noGrp="1"/>
          </p:cNvSpPr>
          <p:nvPr>
            <p:ph idx="1"/>
          </p:nvPr>
        </p:nvSpPr>
        <p:spPr>
          <a:xfrm>
            <a:off x="568034" y="1406813"/>
            <a:ext cx="5029202" cy="2978152"/>
          </a:xfrm>
        </p:spPr>
        <p:txBody>
          <a:bodyPr>
            <a:normAutofit lnSpcReduction="10000"/>
          </a:bodyPr>
          <a:lstStyle/>
          <a:p>
            <a:pPr>
              <a:lnSpc>
                <a:spcPct val="110000"/>
              </a:lnSpc>
            </a:pPr>
            <a:r>
              <a:rPr lang="en-GB" sz="1700" dirty="0"/>
              <a:t>Call of Duty (18+): Warzone </a:t>
            </a:r>
          </a:p>
          <a:p>
            <a:pPr>
              <a:lnSpc>
                <a:spcPct val="110000"/>
              </a:lnSpc>
            </a:pPr>
            <a:r>
              <a:rPr lang="en-GB" sz="1700" dirty="0"/>
              <a:t>GTA (18+)</a:t>
            </a:r>
          </a:p>
          <a:p>
            <a:pPr>
              <a:lnSpc>
                <a:spcPct val="110000"/>
              </a:lnSpc>
            </a:pPr>
            <a:r>
              <a:rPr lang="en-GB" sz="1700" dirty="0"/>
              <a:t>FIFA (3+)</a:t>
            </a:r>
          </a:p>
          <a:p>
            <a:pPr>
              <a:lnSpc>
                <a:spcPct val="110000"/>
              </a:lnSpc>
            </a:pPr>
            <a:r>
              <a:rPr lang="en-GB" sz="1700" dirty="0"/>
              <a:t>Fortnite (12+)</a:t>
            </a:r>
          </a:p>
          <a:p>
            <a:pPr>
              <a:lnSpc>
                <a:spcPct val="110000"/>
              </a:lnSpc>
            </a:pPr>
            <a:r>
              <a:rPr lang="en-GB" sz="1700" dirty="0"/>
              <a:t>Pokémon (3+)</a:t>
            </a:r>
          </a:p>
          <a:p>
            <a:pPr>
              <a:lnSpc>
                <a:spcPct val="110000"/>
              </a:lnSpc>
            </a:pPr>
            <a:endParaRPr lang="en-GB" sz="1700" dirty="0"/>
          </a:p>
          <a:p>
            <a:pPr marL="0" indent="0">
              <a:lnSpc>
                <a:spcPct val="110000"/>
              </a:lnSpc>
              <a:buNone/>
            </a:pPr>
            <a:r>
              <a:rPr lang="en-GB" sz="1700" dirty="0"/>
              <a:t>What age demographic typically play these games? </a:t>
            </a:r>
          </a:p>
          <a:p>
            <a:pPr marL="0" indent="0">
              <a:lnSpc>
                <a:spcPct val="110000"/>
              </a:lnSpc>
              <a:buNone/>
            </a:pPr>
            <a:endParaRPr lang="en-GB" sz="1700" dirty="0"/>
          </a:p>
        </p:txBody>
      </p:sp>
      <p:pic>
        <p:nvPicPr>
          <p:cNvPr id="4" name="Picture 3">
            <a:extLst>
              <a:ext uri="{FF2B5EF4-FFF2-40B4-BE49-F238E27FC236}">
                <a16:creationId xmlns:a16="http://schemas.microsoft.com/office/drawing/2014/main" id="{BBFCEF9F-7EDB-4A07-C8F1-320AFEC27A3E}"/>
              </a:ext>
            </a:extLst>
          </p:cNvPr>
          <p:cNvPicPr>
            <a:picLocks noChangeAspect="1"/>
          </p:cNvPicPr>
          <p:nvPr/>
        </p:nvPicPr>
        <p:blipFill>
          <a:blip r:embed="rId3"/>
          <a:stretch>
            <a:fillRect/>
          </a:stretch>
        </p:blipFill>
        <p:spPr>
          <a:xfrm>
            <a:off x="10710916" y="-3328"/>
            <a:ext cx="1481084" cy="2218853"/>
          </a:xfrm>
          <a:prstGeom prst="rect">
            <a:avLst/>
          </a:prstGeom>
          <a:noFill/>
        </p:spPr>
      </p:pic>
      <p:pic>
        <p:nvPicPr>
          <p:cNvPr id="5" name="Picture 4">
            <a:extLst>
              <a:ext uri="{FF2B5EF4-FFF2-40B4-BE49-F238E27FC236}">
                <a16:creationId xmlns:a16="http://schemas.microsoft.com/office/drawing/2014/main" id="{4292F306-3E4E-221A-FC53-623B7D0482C9}"/>
              </a:ext>
            </a:extLst>
          </p:cNvPr>
          <p:cNvPicPr>
            <a:picLocks noChangeAspect="1"/>
          </p:cNvPicPr>
          <p:nvPr/>
        </p:nvPicPr>
        <p:blipFill>
          <a:blip r:embed="rId4"/>
          <a:stretch>
            <a:fillRect/>
          </a:stretch>
        </p:blipFill>
        <p:spPr>
          <a:xfrm>
            <a:off x="6224062" y="-1"/>
            <a:ext cx="4486854" cy="2223847"/>
          </a:xfrm>
          <a:prstGeom prst="rect">
            <a:avLst/>
          </a:prstGeom>
          <a:noFill/>
        </p:spPr>
      </p:pic>
      <p:sp>
        <p:nvSpPr>
          <p:cNvPr id="10"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4626FBA3-B4A3-418E-A2DB-56079584152B}" type="datetime1">
              <a:rPr lang="en-US" smtClean="0"/>
              <a:pPr>
                <a:spcAft>
                  <a:spcPts val="600"/>
                </a:spcAft>
              </a:pPr>
              <a:t>8/2/2023</a:t>
            </a:fld>
            <a:endParaRPr lang="en-US"/>
          </a:p>
        </p:txBody>
      </p:sp>
      <p:sp>
        <p:nvSpPr>
          <p:cNvPr id="12"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4"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7</a:t>
            </a:fld>
            <a:endParaRPr lang="en-US"/>
          </a:p>
        </p:txBody>
      </p:sp>
      <p:pic>
        <p:nvPicPr>
          <p:cNvPr id="6" name="Picture 5">
            <a:extLst>
              <a:ext uri="{FF2B5EF4-FFF2-40B4-BE49-F238E27FC236}">
                <a16:creationId xmlns:a16="http://schemas.microsoft.com/office/drawing/2014/main" id="{6B4296F7-0C22-3570-589B-8FC755A11E49}"/>
              </a:ext>
            </a:extLst>
          </p:cNvPr>
          <p:cNvPicPr>
            <a:picLocks noChangeAspect="1"/>
          </p:cNvPicPr>
          <p:nvPr/>
        </p:nvPicPr>
        <p:blipFill>
          <a:blip r:embed="rId5"/>
          <a:stretch>
            <a:fillRect/>
          </a:stretch>
        </p:blipFill>
        <p:spPr>
          <a:xfrm>
            <a:off x="6205276" y="2215525"/>
            <a:ext cx="5986724" cy="2653509"/>
          </a:xfrm>
          <a:prstGeom prst="rect">
            <a:avLst/>
          </a:prstGeom>
        </p:spPr>
      </p:pic>
      <p:pic>
        <p:nvPicPr>
          <p:cNvPr id="7" name="Picture 6">
            <a:extLst>
              <a:ext uri="{FF2B5EF4-FFF2-40B4-BE49-F238E27FC236}">
                <a16:creationId xmlns:a16="http://schemas.microsoft.com/office/drawing/2014/main" id="{8CF91663-EE9F-D2DE-3282-F71206844DA6}"/>
              </a:ext>
            </a:extLst>
          </p:cNvPr>
          <p:cNvPicPr>
            <a:picLocks noChangeAspect="1"/>
          </p:cNvPicPr>
          <p:nvPr/>
        </p:nvPicPr>
        <p:blipFill>
          <a:blip r:embed="rId6"/>
          <a:stretch>
            <a:fillRect/>
          </a:stretch>
        </p:blipFill>
        <p:spPr>
          <a:xfrm>
            <a:off x="8862612" y="4869034"/>
            <a:ext cx="3329388" cy="1988966"/>
          </a:xfrm>
          <a:prstGeom prst="rect">
            <a:avLst/>
          </a:prstGeom>
        </p:spPr>
      </p:pic>
      <p:pic>
        <p:nvPicPr>
          <p:cNvPr id="8" name="Picture 7">
            <a:extLst>
              <a:ext uri="{FF2B5EF4-FFF2-40B4-BE49-F238E27FC236}">
                <a16:creationId xmlns:a16="http://schemas.microsoft.com/office/drawing/2014/main" id="{F334A4B3-566E-E704-B14D-46FE44509C37}"/>
              </a:ext>
            </a:extLst>
          </p:cNvPr>
          <p:cNvPicPr>
            <a:picLocks noChangeAspect="1"/>
          </p:cNvPicPr>
          <p:nvPr/>
        </p:nvPicPr>
        <p:blipFill>
          <a:blip r:embed="rId7"/>
          <a:stretch>
            <a:fillRect/>
          </a:stretch>
        </p:blipFill>
        <p:spPr>
          <a:xfrm>
            <a:off x="6198637" y="4873194"/>
            <a:ext cx="2693085" cy="1980645"/>
          </a:xfrm>
          <a:prstGeom prst="rect">
            <a:avLst/>
          </a:prstGeom>
        </p:spPr>
      </p:pic>
    </p:spTree>
    <p:extLst>
      <p:ext uri="{BB962C8B-B14F-4D97-AF65-F5344CB8AC3E}">
        <p14:creationId xmlns:p14="http://schemas.microsoft.com/office/powerpoint/2010/main" val="3389539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2F170-656B-649F-F7C2-8E33FBD23E3C}"/>
              </a:ext>
            </a:extLst>
          </p:cNvPr>
          <p:cNvSpPr>
            <a:spLocks noGrp="1"/>
          </p:cNvSpPr>
          <p:nvPr>
            <p:ph type="title"/>
          </p:nvPr>
        </p:nvSpPr>
        <p:spPr>
          <a:xfrm>
            <a:off x="1518063" y="0"/>
            <a:ext cx="8886884" cy="953669"/>
          </a:xfrm>
        </p:spPr>
        <p:txBody>
          <a:bodyPr/>
          <a:lstStyle/>
          <a:p>
            <a:pPr algn="ctr"/>
            <a:r>
              <a:rPr lang="en-GB" dirty="0"/>
              <a:t>User Demographic</a:t>
            </a:r>
          </a:p>
        </p:txBody>
      </p:sp>
      <p:pic>
        <p:nvPicPr>
          <p:cNvPr id="5" name="Picture 4">
            <a:extLst>
              <a:ext uri="{FF2B5EF4-FFF2-40B4-BE49-F238E27FC236}">
                <a16:creationId xmlns:a16="http://schemas.microsoft.com/office/drawing/2014/main" id="{3BC04324-1118-89EC-0874-022BD1CE558E}"/>
              </a:ext>
            </a:extLst>
          </p:cNvPr>
          <p:cNvPicPr>
            <a:picLocks noChangeAspect="1"/>
          </p:cNvPicPr>
          <p:nvPr/>
        </p:nvPicPr>
        <p:blipFill>
          <a:blip r:embed="rId3"/>
          <a:stretch>
            <a:fillRect/>
          </a:stretch>
        </p:blipFill>
        <p:spPr>
          <a:xfrm>
            <a:off x="1300531" y="1182536"/>
            <a:ext cx="9104416" cy="5176699"/>
          </a:xfrm>
          <a:prstGeom prst="rect">
            <a:avLst/>
          </a:prstGeom>
        </p:spPr>
      </p:pic>
      <p:sp>
        <p:nvSpPr>
          <p:cNvPr id="6" name="TextBox 5">
            <a:extLst>
              <a:ext uri="{FF2B5EF4-FFF2-40B4-BE49-F238E27FC236}">
                <a16:creationId xmlns:a16="http://schemas.microsoft.com/office/drawing/2014/main" id="{697C779D-09F8-5336-344D-621BF30E0D3C}"/>
              </a:ext>
            </a:extLst>
          </p:cNvPr>
          <p:cNvSpPr txBox="1"/>
          <p:nvPr/>
        </p:nvSpPr>
        <p:spPr>
          <a:xfrm>
            <a:off x="10274319" y="6359235"/>
            <a:ext cx="1787053" cy="369332"/>
          </a:xfrm>
          <a:prstGeom prst="rect">
            <a:avLst/>
          </a:prstGeom>
          <a:noFill/>
        </p:spPr>
        <p:txBody>
          <a:bodyPr wrap="square" rtlCol="0">
            <a:spAutoFit/>
          </a:bodyPr>
          <a:lstStyle/>
          <a:p>
            <a:r>
              <a:rPr lang="en-GB" dirty="0"/>
              <a:t>(Ofcom, 2022)</a:t>
            </a:r>
          </a:p>
        </p:txBody>
      </p:sp>
    </p:spTree>
    <p:extLst>
      <p:ext uri="{BB962C8B-B14F-4D97-AF65-F5344CB8AC3E}">
        <p14:creationId xmlns:p14="http://schemas.microsoft.com/office/powerpoint/2010/main" val="222424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Date Placeholder 1">
            <a:extLst>
              <a:ext uri="{FF2B5EF4-FFF2-40B4-BE49-F238E27FC236}">
                <a16:creationId xmlns:a16="http://schemas.microsoft.com/office/drawing/2014/main" id="{6D3A378B-30F2-677E-ADE3-D99793471434}"/>
              </a:ext>
            </a:extLst>
          </p:cNvPr>
          <p:cNvSpPr>
            <a:spLocks noGrp="1"/>
          </p:cNvSpPr>
          <p:nvPr>
            <p:ph type="dt" sz="half" idx="10"/>
          </p:nvPr>
        </p:nvSpPr>
        <p:spPr>
          <a:xfrm rot="5400000">
            <a:off x="10477379" y="4629744"/>
            <a:ext cx="2653508" cy="365125"/>
          </a:xfrm>
        </p:spPr>
        <p:txBody>
          <a:bodyPr/>
          <a:lstStyle/>
          <a:p>
            <a:pPr>
              <a:spcAft>
                <a:spcPts val="600"/>
              </a:spcAft>
            </a:pPr>
            <a:fld id="{766C788B-A6F1-43BA-8478-C188B31D6A66}" type="datetime1">
              <a:rPr lang="en-US" smtClean="0"/>
              <a:pPr>
                <a:spcAft>
                  <a:spcPts val="600"/>
                </a:spcAft>
              </a:pPr>
              <a:t>8/2/2023</a:t>
            </a:fld>
            <a:endParaRPr lang="en-US"/>
          </a:p>
        </p:txBody>
      </p:sp>
      <p:sp>
        <p:nvSpPr>
          <p:cNvPr id="16" name="Footer Placeholder 2">
            <a:extLst>
              <a:ext uri="{FF2B5EF4-FFF2-40B4-BE49-F238E27FC236}">
                <a16:creationId xmlns:a16="http://schemas.microsoft.com/office/drawing/2014/main" id="{9C23378E-16EF-7D77-ECA0-65A9A9CBCAEA}"/>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8"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9</a:t>
            </a:fld>
            <a:endParaRPr lang="en-US"/>
          </a:p>
        </p:txBody>
      </p:sp>
      <p:pic>
        <p:nvPicPr>
          <p:cNvPr id="7" name="Picture 6">
            <a:extLst>
              <a:ext uri="{FF2B5EF4-FFF2-40B4-BE49-F238E27FC236}">
                <a16:creationId xmlns:a16="http://schemas.microsoft.com/office/drawing/2014/main" id="{D5E40480-9D35-92CF-DCBB-96C29F24CD0F}"/>
              </a:ext>
            </a:extLst>
          </p:cNvPr>
          <p:cNvPicPr>
            <a:picLocks noChangeAspect="1"/>
          </p:cNvPicPr>
          <p:nvPr/>
        </p:nvPicPr>
        <p:blipFill>
          <a:blip r:embed="rId2"/>
          <a:stretch>
            <a:fillRect/>
          </a:stretch>
        </p:blipFill>
        <p:spPr>
          <a:xfrm>
            <a:off x="1447800" y="174429"/>
            <a:ext cx="8547099" cy="5812033"/>
          </a:xfrm>
          <a:prstGeom prst="rect">
            <a:avLst/>
          </a:prstGeom>
        </p:spPr>
      </p:pic>
    </p:spTree>
    <p:extLst>
      <p:ext uri="{BB962C8B-B14F-4D97-AF65-F5344CB8AC3E}">
        <p14:creationId xmlns:p14="http://schemas.microsoft.com/office/powerpoint/2010/main" val="4272954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9710FE6-7511-0758-CCA9-94239BE1FDA7}"/>
              </a:ext>
            </a:extLst>
          </p:cNvPr>
          <p:cNvPicPr>
            <a:picLocks noGrp="1" noChangeAspect="1"/>
          </p:cNvPicPr>
          <p:nvPr>
            <p:ph idx="4294967295"/>
          </p:nvPr>
        </p:nvPicPr>
        <p:blipFill rotWithShape="1">
          <a:blip r:embed="rId3"/>
          <a:srcRect l="1588" r="13968" b="1"/>
          <a:stretch/>
        </p:blipFill>
        <p:spPr>
          <a:xfrm>
            <a:off x="1911350" y="1131686"/>
            <a:ext cx="8369299" cy="4707732"/>
          </a:xfrm>
          <a:noFill/>
        </p:spPr>
      </p:pic>
      <p:sp>
        <p:nvSpPr>
          <p:cNvPr id="20" name="Date Placeholder 1">
            <a:extLst>
              <a:ext uri="{FF2B5EF4-FFF2-40B4-BE49-F238E27FC236}">
                <a16:creationId xmlns:a16="http://schemas.microsoft.com/office/drawing/2014/main" id="{6D3A378B-30F2-677E-ADE3-D99793471434}"/>
              </a:ext>
            </a:extLst>
          </p:cNvPr>
          <p:cNvSpPr>
            <a:spLocks noGrp="1"/>
          </p:cNvSpPr>
          <p:nvPr>
            <p:ph type="dt" sz="half" idx="10"/>
          </p:nvPr>
        </p:nvSpPr>
        <p:spPr>
          <a:xfrm rot="5400000">
            <a:off x="10477379" y="4629744"/>
            <a:ext cx="2653508" cy="365125"/>
          </a:xfrm>
        </p:spPr>
        <p:txBody>
          <a:bodyPr/>
          <a:lstStyle/>
          <a:p>
            <a:pPr>
              <a:spcAft>
                <a:spcPts val="600"/>
              </a:spcAft>
            </a:pPr>
            <a:fld id="{BA6B5C45-1572-4105-9A9A-C2F395AD3F8A}" type="datetime1">
              <a:rPr lang="en-US" smtClean="0">
                <a:solidFill>
                  <a:srgbClr val="FFFFFF"/>
                </a:solidFill>
                <a:effectLst>
                  <a:outerShdw blurRad="38100" dist="38100" dir="2700000" algn="tl">
                    <a:srgbClr val="000000">
                      <a:alpha val="43137"/>
                    </a:srgbClr>
                  </a:outerShdw>
                </a:effectLst>
              </a:rPr>
              <a:pPr>
                <a:spcAft>
                  <a:spcPts val="600"/>
                </a:spcAft>
              </a:pPr>
              <a:t>8/2/2023</a:t>
            </a:fld>
            <a:endParaRPr lang="en-US">
              <a:solidFill>
                <a:srgbClr val="FFFFFF"/>
              </a:solidFill>
              <a:effectLst>
                <a:outerShdw blurRad="38100" dist="38100" dir="2700000" algn="tl">
                  <a:srgbClr val="000000">
                    <a:alpha val="43137"/>
                  </a:srgbClr>
                </a:outerShdw>
              </a:effectLst>
            </a:endParaRPr>
          </a:p>
        </p:txBody>
      </p:sp>
      <p:sp>
        <p:nvSpPr>
          <p:cNvPr id="21" name="Footer Placeholder 2">
            <a:extLst>
              <a:ext uri="{FF2B5EF4-FFF2-40B4-BE49-F238E27FC236}">
                <a16:creationId xmlns:a16="http://schemas.microsoft.com/office/drawing/2014/main" id="{9C23378E-16EF-7D77-ECA0-65A9A9CBCAEA}"/>
              </a:ext>
            </a:extLst>
          </p:cNvPr>
          <p:cNvSpPr>
            <a:spLocks noGrp="1"/>
          </p:cNvSpPr>
          <p:nvPr>
            <p:ph type="ftr" sz="quarter" idx="11"/>
          </p:nvPr>
        </p:nvSpPr>
        <p:spPr>
          <a:xfrm>
            <a:off x="8610602" y="6318446"/>
            <a:ext cx="2743198"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2" name="Slide Number Placeholder 3">
            <a:extLst>
              <a:ext uri="{FF2B5EF4-FFF2-40B4-BE49-F238E27FC236}">
                <a16:creationId xmlns:a16="http://schemas.microsoft.com/office/drawing/2014/main" id="{EE0CB3F7-D607-DD27-6318-D95A7FBB1439}"/>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solidFill>
                  <a:srgbClr val="FFFFFF"/>
                </a:solidFill>
                <a:effectLst>
                  <a:outerShdw blurRad="38100" dist="38100" dir="2700000" algn="tl">
                    <a:srgbClr val="000000">
                      <a:alpha val="43137"/>
                    </a:srgbClr>
                  </a:outerShdw>
                </a:effectLst>
              </a:rPr>
              <a:pPr>
                <a:spcAft>
                  <a:spcPts val="600"/>
                </a:spcAft>
              </a:pPr>
              <a:t>10</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4579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D84EBF-BA70-CD3C-A0E3-ECF20BC3DFF6}"/>
              </a:ext>
            </a:extLst>
          </p:cNvPr>
          <p:cNvPicPr>
            <a:picLocks noChangeAspect="1"/>
          </p:cNvPicPr>
          <p:nvPr/>
        </p:nvPicPr>
        <p:blipFill>
          <a:blip r:embed="rId2"/>
          <a:stretch>
            <a:fillRect/>
          </a:stretch>
        </p:blipFill>
        <p:spPr>
          <a:xfrm>
            <a:off x="2832100" y="327464"/>
            <a:ext cx="6857999" cy="6291629"/>
          </a:xfrm>
          <a:prstGeom prst="rect">
            <a:avLst/>
          </a:prstGeom>
        </p:spPr>
      </p:pic>
    </p:spTree>
    <p:extLst>
      <p:ext uri="{BB962C8B-B14F-4D97-AF65-F5344CB8AC3E}">
        <p14:creationId xmlns:p14="http://schemas.microsoft.com/office/powerpoint/2010/main" val="115672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C6C6-4B17-6B07-C87F-09DFBBD51531}"/>
              </a:ext>
            </a:extLst>
          </p:cNvPr>
          <p:cNvSpPr>
            <a:spLocks noGrp="1"/>
          </p:cNvSpPr>
          <p:nvPr>
            <p:ph type="title"/>
          </p:nvPr>
        </p:nvSpPr>
        <p:spPr>
          <a:xfrm>
            <a:off x="1475509" y="113566"/>
            <a:ext cx="4173416" cy="1030185"/>
          </a:xfrm>
        </p:spPr>
        <p:txBody>
          <a:bodyPr anchor="ctr">
            <a:normAutofit/>
          </a:bodyPr>
          <a:lstStyle/>
          <a:p>
            <a:pPr algn="ctr"/>
            <a:r>
              <a:rPr lang="en-GB" sz="2200" dirty="0"/>
              <a:t>The Positives of Online Gaming: Cognitive benefits: </a:t>
            </a:r>
            <a:br>
              <a:rPr lang="en-GB" sz="2200" dirty="0"/>
            </a:br>
            <a:endParaRPr lang="en-GB" sz="2200" dirty="0"/>
          </a:p>
        </p:txBody>
      </p:sp>
      <p:sp>
        <p:nvSpPr>
          <p:cNvPr id="3" name="Content Placeholder 2">
            <a:extLst>
              <a:ext uri="{FF2B5EF4-FFF2-40B4-BE49-F238E27FC236}">
                <a16:creationId xmlns:a16="http://schemas.microsoft.com/office/drawing/2014/main" id="{EC9177F0-4933-2E76-AF4C-8B883A8E858F}"/>
              </a:ext>
            </a:extLst>
          </p:cNvPr>
          <p:cNvSpPr>
            <a:spLocks noGrp="1"/>
          </p:cNvSpPr>
          <p:nvPr>
            <p:ph idx="1"/>
          </p:nvPr>
        </p:nvSpPr>
        <p:spPr>
          <a:xfrm>
            <a:off x="205304" y="1568564"/>
            <a:ext cx="6741761" cy="4570497"/>
          </a:xfrm>
        </p:spPr>
        <p:txBody>
          <a:bodyPr>
            <a:normAutofit lnSpcReduction="10000"/>
          </a:bodyPr>
          <a:lstStyle/>
          <a:p>
            <a:pPr marL="0" indent="0">
              <a:buNone/>
            </a:pPr>
            <a:r>
              <a:rPr lang="en-GB" dirty="0"/>
              <a:t>Online gaming can enhance cognitive competencies through challenging players to problem solve and apply strategic thinking. </a:t>
            </a:r>
          </a:p>
          <a:p>
            <a:pPr marL="0" indent="0">
              <a:buNone/>
            </a:pPr>
            <a:endParaRPr lang="en-GB" dirty="0"/>
          </a:p>
          <a:p>
            <a:pPr marL="0" indent="0">
              <a:buNone/>
            </a:pPr>
            <a:r>
              <a:rPr lang="en-GB" dirty="0"/>
              <a:t>Memory (Remembering information/ sequences)</a:t>
            </a:r>
          </a:p>
          <a:p>
            <a:pPr marL="0" indent="0">
              <a:buNone/>
            </a:pPr>
            <a:r>
              <a:rPr lang="en-GB" dirty="0"/>
              <a:t>Attention (Aware of patterns, location) </a:t>
            </a:r>
          </a:p>
          <a:p>
            <a:pPr marL="0" indent="0">
              <a:buNone/>
            </a:pPr>
            <a:r>
              <a:rPr lang="en-GB" dirty="0"/>
              <a:t>Decision Making (Moral and Ethical choices) </a:t>
            </a:r>
          </a:p>
          <a:p>
            <a:pPr marL="0" indent="0">
              <a:buNone/>
            </a:pPr>
            <a:r>
              <a:rPr lang="en-GB" dirty="0"/>
              <a:t>Time Management (strict time events) </a:t>
            </a:r>
          </a:p>
          <a:p>
            <a:pPr marL="0" indent="0">
              <a:buNone/>
            </a:pPr>
            <a:endParaRPr lang="en-GB" dirty="0"/>
          </a:p>
          <a:p>
            <a:pPr marL="0" indent="0">
              <a:buNone/>
            </a:pPr>
            <a:r>
              <a:rPr lang="en-GB" dirty="0"/>
              <a:t>(Reynaldo, Christian and Hosea, 2021; Zheng and Gardner, 2017).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4E5F564-290E-98B9-D55F-78F4218EECBB}"/>
              </a:ext>
            </a:extLst>
          </p:cNvPr>
          <p:cNvPicPr>
            <a:picLocks noChangeAspect="1"/>
          </p:cNvPicPr>
          <p:nvPr/>
        </p:nvPicPr>
        <p:blipFill>
          <a:blip r:embed="rId3"/>
          <a:stretch>
            <a:fillRect/>
          </a:stretch>
        </p:blipFill>
        <p:spPr>
          <a:xfrm>
            <a:off x="7378535" y="1058582"/>
            <a:ext cx="4953000" cy="4853939"/>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8/2/2023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12</a:t>
            </a:fld>
            <a:endParaRPr lang="en-US"/>
          </a:p>
        </p:txBody>
      </p:sp>
    </p:spTree>
    <p:extLst>
      <p:ext uri="{BB962C8B-B14F-4D97-AF65-F5344CB8AC3E}">
        <p14:creationId xmlns:p14="http://schemas.microsoft.com/office/powerpoint/2010/main" val="3986852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C6C6-4B17-6B07-C87F-09DFBBD51531}"/>
              </a:ext>
            </a:extLst>
          </p:cNvPr>
          <p:cNvSpPr>
            <a:spLocks noGrp="1"/>
          </p:cNvSpPr>
          <p:nvPr>
            <p:ph type="title"/>
          </p:nvPr>
        </p:nvSpPr>
        <p:spPr>
          <a:xfrm>
            <a:off x="1487385" y="113566"/>
            <a:ext cx="4173416" cy="1030185"/>
          </a:xfrm>
        </p:spPr>
        <p:txBody>
          <a:bodyPr anchor="ctr">
            <a:normAutofit fontScale="90000"/>
          </a:bodyPr>
          <a:lstStyle/>
          <a:p>
            <a:pPr algn="ctr"/>
            <a:r>
              <a:rPr lang="en-GB" sz="2200" dirty="0"/>
              <a:t>The Positives of Online Gaming: Teamwork and social skills </a:t>
            </a:r>
            <a:br>
              <a:rPr lang="en-GB" sz="2200" dirty="0"/>
            </a:br>
            <a:endParaRPr lang="en-GB" sz="2200" dirty="0"/>
          </a:p>
        </p:txBody>
      </p:sp>
      <p:sp>
        <p:nvSpPr>
          <p:cNvPr id="3" name="Content Placeholder 2">
            <a:extLst>
              <a:ext uri="{FF2B5EF4-FFF2-40B4-BE49-F238E27FC236}">
                <a16:creationId xmlns:a16="http://schemas.microsoft.com/office/drawing/2014/main" id="{EC9177F0-4933-2E76-AF4C-8B883A8E858F}"/>
              </a:ext>
            </a:extLst>
          </p:cNvPr>
          <p:cNvSpPr>
            <a:spLocks noGrp="1"/>
          </p:cNvSpPr>
          <p:nvPr>
            <p:ph idx="1"/>
          </p:nvPr>
        </p:nvSpPr>
        <p:spPr>
          <a:xfrm>
            <a:off x="64934" y="1658844"/>
            <a:ext cx="6329547" cy="4570497"/>
          </a:xfrm>
        </p:spPr>
        <p:txBody>
          <a:bodyPr>
            <a:normAutofit/>
          </a:bodyPr>
          <a:lstStyle/>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4E5F564-290E-98B9-D55F-78F4218EECBB}"/>
              </a:ext>
            </a:extLst>
          </p:cNvPr>
          <p:cNvPicPr>
            <a:picLocks noChangeAspect="1"/>
          </p:cNvPicPr>
          <p:nvPr/>
        </p:nvPicPr>
        <p:blipFill>
          <a:blip r:embed="rId3"/>
          <a:stretch>
            <a:fillRect/>
          </a:stretch>
        </p:blipFill>
        <p:spPr>
          <a:xfrm>
            <a:off x="7239000" y="718939"/>
            <a:ext cx="4953000" cy="4853939"/>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9E390588-D381-460B-B461-914E1785F9C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8/2/2023</a:t>
            </a:fld>
            <a:endParaRPr kumimoji="0" lang="en-US" sz="900" b="0" i="0" u="none" strike="noStrike" kern="1200" cap="none" spc="0" normalizeH="0" baseline="0" noProof="0" dirty="0">
              <a:ln>
                <a:noFill/>
              </a:ln>
              <a:solidFill>
                <a:prstClr val="black"/>
              </a:solidFill>
              <a:effectLst/>
              <a:uLnTx/>
              <a:uFillTx/>
              <a:latin typeface="Neue Haas Grotesk Text Pro"/>
              <a:ea typeface="+mn-ea"/>
              <a:cs typeface="+mn-cs"/>
            </a:endParaRPr>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5E84AC6A-A0EF-437B-BCEE-4772B0214A58}" type="slidenum">
              <a:rPr kumimoji="0" lang="en-US" sz="1600" b="1"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1600" b="1"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5" name="TextBox 4">
            <a:extLst>
              <a:ext uri="{FF2B5EF4-FFF2-40B4-BE49-F238E27FC236}">
                <a16:creationId xmlns:a16="http://schemas.microsoft.com/office/drawing/2014/main" id="{307E4B87-0949-1A9C-0266-2C0326EC2352}"/>
              </a:ext>
            </a:extLst>
          </p:cNvPr>
          <p:cNvSpPr txBox="1"/>
          <p:nvPr/>
        </p:nvSpPr>
        <p:spPr>
          <a:xfrm>
            <a:off x="163106" y="995059"/>
            <a:ext cx="7698023" cy="5078313"/>
          </a:xfrm>
          <a:prstGeom prst="rect">
            <a:avLst/>
          </a:prstGeom>
          <a:noFill/>
        </p:spPr>
        <p:txBody>
          <a:bodyPr wrap="square" rtlCol="0">
            <a:spAutoFit/>
          </a:bodyPr>
          <a:lstStyle/>
          <a:p>
            <a:r>
              <a:rPr lang="en-GB" dirty="0"/>
              <a:t>Computer games, particularly multiple player and online formats, encourages players to work within team virtual environments: </a:t>
            </a:r>
          </a:p>
          <a:p>
            <a:endParaRPr lang="en-GB" dirty="0"/>
          </a:p>
          <a:p>
            <a:pPr marL="285750" indent="-285750">
              <a:buFont typeface="Arial" panose="020B0604020202020204" pitchFamily="34" charset="0"/>
              <a:buChar char="•"/>
            </a:pPr>
            <a:r>
              <a:rPr lang="en-GB" dirty="0"/>
              <a:t>Competitive </a:t>
            </a:r>
          </a:p>
          <a:p>
            <a:pPr marL="285750" indent="-285750">
              <a:buFont typeface="Arial" panose="020B0604020202020204" pitchFamily="34" charset="0"/>
              <a:buChar char="•"/>
            </a:pPr>
            <a:r>
              <a:rPr lang="en-GB" dirty="0"/>
              <a:t>Collaboration </a:t>
            </a:r>
          </a:p>
          <a:p>
            <a:pPr marL="285750" indent="-285750">
              <a:buFont typeface="Arial" panose="020B0604020202020204" pitchFamily="34" charset="0"/>
              <a:buChar char="•"/>
            </a:pPr>
            <a:r>
              <a:rPr lang="en-GB" dirty="0"/>
              <a:t>Achieving a set common goal (Keith et al., 2021)</a:t>
            </a:r>
          </a:p>
          <a:p>
            <a:pPr marL="285750" indent="-285750">
              <a:buFont typeface="Arial" panose="020B0604020202020204" pitchFamily="34" charset="0"/>
              <a:buChar char="•"/>
            </a:pPr>
            <a:endParaRPr lang="en-GB" dirty="0"/>
          </a:p>
          <a:p>
            <a:r>
              <a:rPr lang="en-GB" dirty="0"/>
              <a:t>Players seem to acquire important prosocial skills through online team games which emphasises the importance of: </a:t>
            </a:r>
          </a:p>
          <a:p>
            <a:endParaRPr lang="en-GB" dirty="0"/>
          </a:p>
          <a:p>
            <a:pPr marL="285750" indent="-285750">
              <a:buFont typeface="Arial" panose="020B0604020202020204" pitchFamily="34" charset="0"/>
              <a:buChar char="•"/>
            </a:pPr>
            <a:r>
              <a:rPr lang="en-GB" dirty="0"/>
              <a:t>Communication (Verbal via headsets) </a:t>
            </a:r>
          </a:p>
          <a:p>
            <a:pPr marL="285750" indent="-285750">
              <a:buFont typeface="Arial" panose="020B0604020202020204" pitchFamily="34" charset="0"/>
              <a:buChar char="•"/>
            </a:pPr>
            <a:r>
              <a:rPr lang="en-GB" dirty="0"/>
              <a:t>Supporting other players </a:t>
            </a:r>
          </a:p>
          <a:p>
            <a:pPr marL="285750" indent="-285750">
              <a:buFont typeface="Arial" panose="020B0604020202020204" pitchFamily="34" charset="0"/>
              <a:buChar char="•"/>
            </a:pPr>
            <a:r>
              <a:rPr lang="en-GB" dirty="0"/>
              <a:t>Promote positive behaviours (helping and encouragement)</a:t>
            </a:r>
          </a:p>
          <a:p>
            <a:r>
              <a:rPr lang="en-GB" dirty="0"/>
              <a:t>(Granic, </a:t>
            </a:r>
            <a:r>
              <a:rPr lang="en-GB" dirty="0" err="1"/>
              <a:t>Lobel</a:t>
            </a:r>
            <a:r>
              <a:rPr lang="en-GB" dirty="0"/>
              <a:t> and Engels, 2014)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98914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C6C6-4B17-6B07-C87F-09DFBBD51531}"/>
              </a:ext>
            </a:extLst>
          </p:cNvPr>
          <p:cNvSpPr>
            <a:spLocks noGrp="1"/>
          </p:cNvSpPr>
          <p:nvPr>
            <p:ph type="title"/>
          </p:nvPr>
        </p:nvSpPr>
        <p:spPr>
          <a:xfrm>
            <a:off x="1066798" y="1142999"/>
            <a:ext cx="5771363" cy="1257299"/>
          </a:xfrm>
        </p:spPr>
        <p:txBody>
          <a:bodyPr anchor="ctr">
            <a:normAutofit/>
          </a:bodyPr>
          <a:lstStyle/>
          <a:p>
            <a:pPr algn="ctr"/>
            <a:r>
              <a:rPr lang="en-GB" sz="2600"/>
              <a:t>The Positives of Online Gaming: Mental Health </a:t>
            </a:r>
            <a:br>
              <a:rPr lang="en-GB" sz="2600"/>
            </a:br>
            <a:endParaRPr lang="en-GB" sz="2600"/>
          </a:p>
        </p:txBody>
      </p:sp>
      <p:sp>
        <p:nvSpPr>
          <p:cNvPr id="3" name="Content Placeholder 2">
            <a:extLst>
              <a:ext uri="{FF2B5EF4-FFF2-40B4-BE49-F238E27FC236}">
                <a16:creationId xmlns:a16="http://schemas.microsoft.com/office/drawing/2014/main" id="{EC9177F0-4933-2E76-AF4C-8B883A8E858F}"/>
              </a:ext>
            </a:extLst>
          </p:cNvPr>
          <p:cNvSpPr>
            <a:spLocks noGrp="1"/>
          </p:cNvSpPr>
          <p:nvPr>
            <p:ph idx="1"/>
          </p:nvPr>
        </p:nvSpPr>
        <p:spPr>
          <a:xfrm>
            <a:off x="72566" y="2400298"/>
            <a:ext cx="6838162" cy="4457702"/>
          </a:xfrm>
        </p:spPr>
        <p:txBody>
          <a:bodyPr>
            <a:normAutofit/>
          </a:bodyPr>
          <a:lstStyle/>
          <a:p>
            <a:pPr marL="0" indent="0">
              <a:lnSpc>
                <a:spcPct val="110000"/>
              </a:lnSpc>
              <a:buNone/>
            </a:pPr>
            <a:r>
              <a:rPr lang="en-GB" dirty="0"/>
              <a:t>Since the phenomena of computer gaming, and indeed online gaming, attention towards the mental health benefits has increased. </a:t>
            </a:r>
          </a:p>
          <a:p>
            <a:pPr marL="0" indent="0">
              <a:lnSpc>
                <a:spcPct val="110000"/>
              </a:lnSpc>
              <a:buNone/>
            </a:pPr>
            <a:r>
              <a:rPr lang="en-GB" dirty="0"/>
              <a:t>Kowal et al (2021) narrative review reports numerous benefits for specific mental health conditions: </a:t>
            </a:r>
          </a:p>
          <a:p>
            <a:pPr marL="0" indent="0">
              <a:lnSpc>
                <a:spcPct val="110000"/>
              </a:lnSpc>
              <a:buNone/>
            </a:pPr>
            <a:r>
              <a:rPr lang="en-GB" dirty="0"/>
              <a:t>Anxiety</a:t>
            </a:r>
          </a:p>
          <a:p>
            <a:pPr>
              <a:lnSpc>
                <a:spcPct val="110000"/>
              </a:lnSpc>
            </a:pPr>
            <a:r>
              <a:rPr lang="en-GB" dirty="0"/>
              <a:t> Reduces general anxiety levels</a:t>
            </a:r>
          </a:p>
          <a:p>
            <a:pPr marL="0" indent="0">
              <a:lnSpc>
                <a:spcPct val="110000"/>
              </a:lnSpc>
              <a:buNone/>
            </a:pPr>
            <a:r>
              <a:rPr lang="en-GB" dirty="0"/>
              <a:t>Depression: </a:t>
            </a:r>
          </a:p>
          <a:p>
            <a:pPr>
              <a:lnSpc>
                <a:spcPct val="110000"/>
              </a:lnSpc>
            </a:pPr>
            <a:r>
              <a:rPr lang="en-GB" dirty="0"/>
              <a:t>Decreased negative affect by promoting enjoyment and motivation (combats low mood or loss of pleasure interests</a:t>
            </a:r>
          </a:p>
          <a:p>
            <a:pPr marL="0" indent="0">
              <a:lnSpc>
                <a:spcPct val="110000"/>
              </a:lnSpc>
              <a:buNone/>
            </a:pPr>
            <a:endParaRPr lang="en-GB" sz="1400" dirty="0"/>
          </a:p>
        </p:txBody>
      </p:sp>
      <p:pic>
        <p:nvPicPr>
          <p:cNvPr id="4" name="Picture 3">
            <a:extLst>
              <a:ext uri="{FF2B5EF4-FFF2-40B4-BE49-F238E27FC236}">
                <a16:creationId xmlns:a16="http://schemas.microsoft.com/office/drawing/2014/main" id="{F8ED2E9C-D92F-0B26-62EE-F1A493C57CC7}"/>
              </a:ext>
            </a:extLst>
          </p:cNvPr>
          <p:cNvPicPr>
            <a:picLocks noChangeAspect="1"/>
          </p:cNvPicPr>
          <p:nvPr/>
        </p:nvPicPr>
        <p:blipFill>
          <a:blip r:embed="rId3"/>
          <a:stretch>
            <a:fillRect/>
          </a:stretch>
        </p:blipFill>
        <p:spPr>
          <a:xfrm>
            <a:off x="6983295" y="2454517"/>
            <a:ext cx="4493141" cy="2516158"/>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CEFE7FEA-B6D0-44EF-892A-C8D990704DAC}" type="datetime1">
              <a:rPr lang="en-US" smtClean="0"/>
              <a:pPr>
                <a:spcAft>
                  <a:spcPts val="600"/>
                </a:spcAft>
              </a:pPr>
              <a:t>8/2/2023</a:t>
            </a:fld>
            <a:endParaRPr lang="en-US"/>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14</a:t>
            </a:fld>
            <a:endParaRPr lang="en-US"/>
          </a:p>
        </p:txBody>
      </p:sp>
    </p:spTree>
    <p:extLst>
      <p:ext uri="{BB962C8B-B14F-4D97-AF65-F5344CB8AC3E}">
        <p14:creationId xmlns:p14="http://schemas.microsoft.com/office/powerpoint/2010/main" val="260960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E7245-98EC-369B-44B3-A3EC70034147}"/>
              </a:ext>
            </a:extLst>
          </p:cNvPr>
          <p:cNvSpPr>
            <a:spLocks noGrp="1"/>
          </p:cNvSpPr>
          <p:nvPr>
            <p:ph type="title"/>
          </p:nvPr>
        </p:nvSpPr>
        <p:spPr>
          <a:xfrm>
            <a:off x="1066800" y="1142999"/>
            <a:ext cx="4173416" cy="1257299"/>
          </a:xfrm>
        </p:spPr>
        <p:txBody>
          <a:bodyPr anchor="ctr">
            <a:normAutofit/>
          </a:bodyPr>
          <a:lstStyle/>
          <a:p>
            <a:r>
              <a:rPr lang="en-GB" sz="2700" dirty="0"/>
              <a:t>Positive Gaming Environments</a:t>
            </a:r>
            <a:br>
              <a:rPr lang="en-GB" sz="2700" dirty="0"/>
            </a:br>
            <a:endParaRPr lang="en-GB" sz="2700" dirty="0"/>
          </a:p>
        </p:txBody>
      </p:sp>
      <p:sp>
        <p:nvSpPr>
          <p:cNvPr id="3" name="Content Placeholder 2">
            <a:extLst>
              <a:ext uri="{FF2B5EF4-FFF2-40B4-BE49-F238E27FC236}">
                <a16:creationId xmlns:a16="http://schemas.microsoft.com/office/drawing/2014/main" id="{296EF014-C25E-9B18-DA48-F45DED2F6113}"/>
              </a:ext>
            </a:extLst>
          </p:cNvPr>
          <p:cNvSpPr>
            <a:spLocks noGrp="1"/>
          </p:cNvSpPr>
          <p:nvPr>
            <p:ph idx="1"/>
          </p:nvPr>
        </p:nvSpPr>
        <p:spPr>
          <a:xfrm>
            <a:off x="0" y="2192340"/>
            <a:ext cx="5865838" cy="3946721"/>
          </a:xfrm>
        </p:spPr>
        <p:txBody>
          <a:bodyPr>
            <a:normAutofit/>
          </a:bodyPr>
          <a:lstStyle/>
          <a:p>
            <a:pPr marL="0" indent="0">
              <a:lnSpc>
                <a:spcPct val="110000"/>
              </a:lnSpc>
              <a:buNone/>
            </a:pPr>
            <a:r>
              <a:rPr lang="en-GB" dirty="0"/>
              <a:t>Online or multiple player formats can create communities where people can interact, share experiences and interests, and develop friendships. </a:t>
            </a:r>
          </a:p>
          <a:p>
            <a:pPr marL="0" indent="0">
              <a:lnSpc>
                <a:spcPct val="150000"/>
              </a:lnSpc>
              <a:buNone/>
            </a:pPr>
            <a:r>
              <a:rPr lang="en-GB" dirty="0"/>
              <a:t>Not all environments are equal, therefore companies and software designers provide reporting systems where toxic of unwanted behaviours are reported which may lead to players being suspended from game play or banned. </a:t>
            </a:r>
          </a:p>
          <a:p>
            <a:pPr marL="0" indent="0">
              <a:lnSpc>
                <a:spcPct val="110000"/>
              </a:lnSpc>
              <a:buNone/>
            </a:pPr>
            <a:endParaRPr lang="en-GB" sz="1400" dirty="0"/>
          </a:p>
        </p:txBody>
      </p:sp>
      <p:pic>
        <p:nvPicPr>
          <p:cNvPr id="4" name="Picture 3">
            <a:extLst>
              <a:ext uri="{FF2B5EF4-FFF2-40B4-BE49-F238E27FC236}">
                <a16:creationId xmlns:a16="http://schemas.microsoft.com/office/drawing/2014/main" id="{1E5E5FAF-0560-DC91-A954-10A87C91175C}"/>
              </a:ext>
            </a:extLst>
          </p:cNvPr>
          <p:cNvPicPr>
            <a:picLocks noChangeAspect="1"/>
          </p:cNvPicPr>
          <p:nvPr/>
        </p:nvPicPr>
        <p:blipFill rotWithShape="1">
          <a:blip r:embed="rId2"/>
          <a:srcRect l="39844" r="6989"/>
          <a:stretch/>
        </p:blipFill>
        <p:spPr>
          <a:xfrm>
            <a:off x="6120859" y="882650"/>
            <a:ext cx="5184373" cy="5095021"/>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A9ECDA12-4B7E-4690-8F70-E4D13D446BD6}" type="datetime1">
              <a:rPr lang="en-US" smtClean="0"/>
              <a:pPr>
                <a:spcAft>
                  <a:spcPts val="600"/>
                </a:spcAft>
              </a:pPr>
              <a:t>8/2/2023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15</a:t>
            </a:fld>
            <a:endParaRPr lang="en-US"/>
          </a:p>
        </p:txBody>
      </p:sp>
    </p:spTree>
    <p:extLst>
      <p:ext uri="{BB962C8B-B14F-4D97-AF65-F5344CB8AC3E}">
        <p14:creationId xmlns:p14="http://schemas.microsoft.com/office/powerpoint/2010/main" val="3596743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E7BFC-CE02-B2DD-80C3-2A47C5F3142C}"/>
              </a:ext>
            </a:extLst>
          </p:cNvPr>
          <p:cNvSpPr>
            <a:spLocks noGrp="1"/>
          </p:cNvSpPr>
          <p:nvPr>
            <p:ph type="title"/>
          </p:nvPr>
        </p:nvSpPr>
        <p:spPr>
          <a:xfrm>
            <a:off x="6095999" y="907577"/>
            <a:ext cx="5067299" cy="1709436"/>
          </a:xfrm>
        </p:spPr>
        <p:txBody>
          <a:bodyPr anchor="ctr">
            <a:normAutofit/>
          </a:bodyPr>
          <a:lstStyle/>
          <a:p>
            <a:r>
              <a:rPr lang="en-GB" sz="4800"/>
              <a:t>Educational Opportunities </a:t>
            </a:r>
          </a:p>
        </p:txBody>
      </p:sp>
      <p:pic>
        <p:nvPicPr>
          <p:cNvPr id="4" name="Picture 3">
            <a:extLst>
              <a:ext uri="{FF2B5EF4-FFF2-40B4-BE49-F238E27FC236}">
                <a16:creationId xmlns:a16="http://schemas.microsoft.com/office/drawing/2014/main" id="{3DEBE010-702D-8C97-F319-5FFE858C2FD6}"/>
              </a:ext>
            </a:extLst>
          </p:cNvPr>
          <p:cNvPicPr>
            <a:picLocks noChangeAspect="1"/>
          </p:cNvPicPr>
          <p:nvPr/>
        </p:nvPicPr>
        <p:blipFill>
          <a:blip r:embed="rId3"/>
          <a:stretch>
            <a:fillRect/>
          </a:stretch>
        </p:blipFill>
        <p:spPr>
          <a:xfrm>
            <a:off x="1066800" y="2026837"/>
            <a:ext cx="4201236" cy="2804325"/>
          </a:xfrm>
          <a:prstGeom prst="rect">
            <a:avLst/>
          </a:prstGeom>
          <a:noFill/>
        </p:spPr>
      </p:pic>
      <p:sp>
        <p:nvSpPr>
          <p:cNvPr id="3" name="Content Placeholder 2">
            <a:extLst>
              <a:ext uri="{FF2B5EF4-FFF2-40B4-BE49-F238E27FC236}">
                <a16:creationId xmlns:a16="http://schemas.microsoft.com/office/drawing/2014/main" id="{57CC80DF-4857-BED4-32D6-CDD08444E15E}"/>
              </a:ext>
            </a:extLst>
          </p:cNvPr>
          <p:cNvSpPr>
            <a:spLocks noGrp="1"/>
          </p:cNvSpPr>
          <p:nvPr>
            <p:ph idx="1"/>
          </p:nvPr>
        </p:nvSpPr>
        <p:spPr>
          <a:xfrm>
            <a:off x="6096000" y="2736850"/>
            <a:ext cx="5067300" cy="2978150"/>
          </a:xfrm>
        </p:spPr>
        <p:txBody>
          <a:bodyPr anchor="ctr">
            <a:normAutofit/>
          </a:bodyPr>
          <a:lstStyle/>
          <a:p>
            <a:pPr marL="0" indent="0">
              <a:buNone/>
            </a:pPr>
            <a:endParaRPr lang="en-GB" sz="1700"/>
          </a:p>
          <a:p>
            <a:r>
              <a:rPr lang="en-GB" sz="1700"/>
              <a:t>Educational Games: Some online games are designed to teach specific subjects and skills.</a:t>
            </a:r>
          </a:p>
          <a:p>
            <a:r>
              <a:rPr lang="en-GB" sz="1700"/>
              <a:t>Critical Thinking: Many games require critical thinking and decision-making, fostering intellectual growth.</a:t>
            </a:r>
          </a:p>
          <a:p>
            <a:r>
              <a:rPr lang="en-GB" sz="1700"/>
              <a:t>Language and Creativity: Games can improve language abilities and spark creativity.</a:t>
            </a:r>
          </a:p>
          <a:p>
            <a:endParaRPr lang="en-GB" sz="1700"/>
          </a:p>
        </p:txBody>
      </p:sp>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1ADF0ECB-A9B3-4C77-B4D0-131EC97EA098}"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16</a:t>
            </a:fld>
            <a:endParaRPr lang="en-US"/>
          </a:p>
        </p:txBody>
      </p:sp>
    </p:spTree>
    <p:extLst>
      <p:ext uri="{BB962C8B-B14F-4D97-AF65-F5344CB8AC3E}">
        <p14:creationId xmlns:p14="http://schemas.microsoft.com/office/powerpoint/2010/main" val="3151998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334C-0BB9-3753-9690-53FD8B3535E1}"/>
              </a:ext>
            </a:extLst>
          </p:cNvPr>
          <p:cNvSpPr>
            <a:spLocks noGrp="1"/>
          </p:cNvSpPr>
          <p:nvPr>
            <p:ph type="title"/>
          </p:nvPr>
        </p:nvSpPr>
        <p:spPr>
          <a:xfrm>
            <a:off x="1069848" y="160995"/>
            <a:ext cx="8886884" cy="465471"/>
          </a:xfrm>
        </p:spPr>
        <p:txBody>
          <a:bodyPr>
            <a:normAutofit fontScale="90000"/>
          </a:bodyPr>
          <a:lstStyle/>
          <a:p>
            <a:pPr algn="ctr"/>
            <a:r>
              <a:rPr lang="en-GB" dirty="0"/>
              <a:t>Educational Opportunities</a:t>
            </a:r>
          </a:p>
        </p:txBody>
      </p:sp>
      <p:sp>
        <p:nvSpPr>
          <p:cNvPr id="3" name="Content Placeholder 2">
            <a:extLst>
              <a:ext uri="{FF2B5EF4-FFF2-40B4-BE49-F238E27FC236}">
                <a16:creationId xmlns:a16="http://schemas.microsoft.com/office/drawing/2014/main" id="{7B180F18-B25F-8F5B-ECF2-EC05149DF445}"/>
              </a:ext>
            </a:extLst>
          </p:cNvPr>
          <p:cNvSpPr>
            <a:spLocks noGrp="1"/>
          </p:cNvSpPr>
          <p:nvPr>
            <p:ph idx="1"/>
          </p:nvPr>
        </p:nvSpPr>
        <p:spPr>
          <a:xfrm>
            <a:off x="1069848" y="738408"/>
            <a:ext cx="8883836" cy="3677683"/>
          </a:xfrm>
        </p:spPr>
        <p:txBody>
          <a:bodyPr>
            <a:normAutofit/>
          </a:bodyPr>
          <a:lstStyle/>
          <a:p>
            <a:pPr marL="0" indent="0">
              <a:buNone/>
            </a:pPr>
            <a:r>
              <a:rPr lang="en-GB" dirty="0"/>
              <a:t>Minecraft, a block-based computer game, has been advocated as an effective tool to support and develop learning mathematical concepts within a classroom environment. </a:t>
            </a:r>
          </a:p>
          <a:p>
            <a:r>
              <a:rPr lang="en-GB" dirty="0"/>
              <a:t>Perimeter</a:t>
            </a:r>
          </a:p>
          <a:p>
            <a:r>
              <a:rPr lang="en-GB" dirty="0"/>
              <a:t>Patterns</a:t>
            </a:r>
          </a:p>
          <a:p>
            <a:r>
              <a:rPr lang="en-GB" dirty="0"/>
              <a:t>Ratios </a:t>
            </a:r>
          </a:p>
          <a:p>
            <a:pPr marL="0" indent="0">
              <a:buNone/>
            </a:pPr>
            <a:r>
              <a:rPr lang="en-GB" dirty="0"/>
              <a:t> </a:t>
            </a:r>
          </a:p>
        </p:txBody>
      </p:sp>
      <p:pic>
        <p:nvPicPr>
          <p:cNvPr id="4" name="Online Media 3" title="Teach Math in Minecraft Education">
            <a:hlinkClick r:id="" action="ppaction://media"/>
            <a:extLst>
              <a:ext uri="{FF2B5EF4-FFF2-40B4-BE49-F238E27FC236}">
                <a16:creationId xmlns:a16="http://schemas.microsoft.com/office/drawing/2014/main" id="{3D10D089-52E8-2790-3BE1-53245432CDA3}"/>
              </a:ext>
            </a:extLst>
          </p:cNvPr>
          <p:cNvPicPr>
            <a:picLocks noRot="1" noChangeAspect="1"/>
          </p:cNvPicPr>
          <p:nvPr>
            <a:videoFile r:link="rId1"/>
          </p:nvPr>
        </p:nvPicPr>
        <p:blipFill>
          <a:blip r:embed="rId4"/>
          <a:stretch>
            <a:fillRect/>
          </a:stretch>
        </p:blipFill>
        <p:spPr>
          <a:xfrm>
            <a:off x="3996573" y="3591504"/>
            <a:ext cx="4474492" cy="2528088"/>
          </a:xfrm>
          <a:prstGeom prst="rect">
            <a:avLst/>
          </a:prstGeom>
        </p:spPr>
      </p:pic>
    </p:spTree>
    <p:extLst>
      <p:ext uri="{BB962C8B-B14F-4D97-AF65-F5344CB8AC3E}">
        <p14:creationId xmlns:p14="http://schemas.microsoft.com/office/powerpoint/2010/main" val="3589768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9887-A421-AA32-D9D5-7B579E6277F8}"/>
              </a:ext>
            </a:extLst>
          </p:cNvPr>
          <p:cNvSpPr>
            <a:spLocks noGrp="1"/>
          </p:cNvSpPr>
          <p:nvPr>
            <p:ph type="title"/>
          </p:nvPr>
        </p:nvSpPr>
        <p:spPr>
          <a:xfrm>
            <a:off x="1482436" y="416216"/>
            <a:ext cx="8886884" cy="953669"/>
          </a:xfrm>
        </p:spPr>
        <p:txBody>
          <a:bodyPr/>
          <a:lstStyle/>
          <a:p>
            <a:pPr algn="ctr"/>
            <a:r>
              <a:rPr lang="en-GB" dirty="0"/>
              <a:t>Computer Games and Trauma </a:t>
            </a:r>
          </a:p>
        </p:txBody>
      </p:sp>
      <p:sp>
        <p:nvSpPr>
          <p:cNvPr id="3" name="Content Placeholder 2">
            <a:extLst>
              <a:ext uri="{FF2B5EF4-FFF2-40B4-BE49-F238E27FC236}">
                <a16:creationId xmlns:a16="http://schemas.microsoft.com/office/drawing/2014/main" id="{53B445B3-21D9-3675-9AB1-208EC50F369F}"/>
              </a:ext>
            </a:extLst>
          </p:cNvPr>
          <p:cNvSpPr>
            <a:spLocks noGrp="1"/>
          </p:cNvSpPr>
          <p:nvPr>
            <p:ph idx="1"/>
          </p:nvPr>
        </p:nvSpPr>
        <p:spPr/>
        <p:txBody>
          <a:bodyPr/>
          <a:lstStyle/>
          <a:p>
            <a:pPr marL="0" indent="0">
              <a:buNone/>
            </a:pPr>
            <a:r>
              <a:rPr lang="en-GB" dirty="0"/>
              <a:t>In a 2009 study conducted by Holmes et al (2009), individuals with a diagnosis of PTSD saw a decrease in symptoms when playing Tetris (computer game). </a:t>
            </a:r>
          </a:p>
          <a:p>
            <a:pPr marL="0" indent="0">
              <a:buNone/>
            </a:pPr>
            <a:r>
              <a:rPr lang="en-GB" dirty="0"/>
              <a:t>Current examples: </a:t>
            </a:r>
          </a:p>
          <a:p>
            <a:r>
              <a:rPr lang="en-GB" dirty="0"/>
              <a:t>Children fleeing from War in Ukraine</a:t>
            </a:r>
          </a:p>
          <a:p>
            <a:r>
              <a:rPr lang="en-GB" dirty="0"/>
              <a:t>Refugee children from Syria and Lebanon </a:t>
            </a:r>
          </a:p>
          <a:p>
            <a:pPr marL="0" indent="0">
              <a:buNone/>
            </a:pPr>
            <a:r>
              <a:rPr lang="en-GB" dirty="0"/>
              <a:t> </a:t>
            </a:r>
          </a:p>
        </p:txBody>
      </p:sp>
      <p:sp>
        <p:nvSpPr>
          <p:cNvPr id="5" name="TextBox 4">
            <a:extLst>
              <a:ext uri="{FF2B5EF4-FFF2-40B4-BE49-F238E27FC236}">
                <a16:creationId xmlns:a16="http://schemas.microsoft.com/office/drawing/2014/main" id="{EE94CA7F-5BE8-0905-879C-42936DC4CC81}"/>
              </a:ext>
            </a:extLst>
          </p:cNvPr>
          <p:cNvSpPr txBox="1"/>
          <p:nvPr/>
        </p:nvSpPr>
        <p:spPr>
          <a:xfrm>
            <a:off x="439386" y="4632988"/>
            <a:ext cx="11162805" cy="1200329"/>
          </a:xfrm>
          <a:prstGeom prst="rect">
            <a:avLst/>
          </a:prstGeom>
          <a:noFill/>
        </p:spPr>
        <p:txBody>
          <a:bodyPr wrap="square">
            <a:spAutoFit/>
          </a:bodyPr>
          <a:lstStyle/>
          <a:p>
            <a:r>
              <a:rPr lang="en-GB" dirty="0">
                <a:hlinkClick r:id="rId3"/>
              </a:rPr>
              <a:t>https://www.cbsnews.com/sacramento/news/a-new-gaming-app-that-is-designed-to-help-children-traumatized-by-the-war-in-ukraine/#:~:text=Mental%20health%20experts%20have%20rolled,of%20Ukraine%2C%20including%20Natalia%20Levitska</a:t>
            </a:r>
            <a:r>
              <a:rPr lang="en-GB" dirty="0"/>
              <a:t>. </a:t>
            </a:r>
          </a:p>
        </p:txBody>
      </p:sp>
    </p:spTree>
    <p:extLst>
      <p:ext uri="{BB962C8B-B14F-4D97-AF65-F5344CB8AC3E}">
        <p14:creationId xmlns:p14="http://schemas.microsoft.com/office/powerpoint/2010/main" val="3566755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09131-A6A4-32F9-0091-49DCFE6B32C1}"/>
              </a:ext>
            </a:extLst>
          </p:cNvPr>
          <p:cNvSpPr>
            <a:spLocks noGrp="1"/>
          </p:cNvSpPr>
          <p:nvPr>
            <p:ph type="title"/>
          </p:nvPr>
        </p:nvSpPr>
        <p:spPr/>
        <p:txBody>
          <a:bodyPr>
            <a:normAutofit fontScale="90000"/>
          </a:bodyPr>
          <a:lstStyle/>
          <a:p>
            <a:r>
              <a:rPr lang="en-GB" dirty="0"/>
              <a:t>Technology Proficiency</a:t>
            </a:r>
            <a:br>
              <a:rPr lang="en-GB" dirty="0"/>
            </a:br>
            <a:endParaRPr lang="en-GB" dirty="0"/>
          </a:p>
        </p:txBody>
      </p:sp>
      <p:sp>
        <p:nvSpPr>
          <p:cNvPr id="3" name="Content Placeholder 2">
            <a:extLst>
              <a:ext uri="{FF2B5EF4-FFF2-40B4-BE49-F238E27FC236}">
                <a16:creationId xmlns:a16="http://schemas.microsoft.com/office/drawing/2014/main" id="{D863C3C3-F83B-D4C9-1468-83B2E1B9B502}"/>
              </a:ext>
            </a:extLst>
          </p:cNvPr>
          <p:cNvSpPr>
            <a:spLocks noGrp="1"/>
          </p:cNvSpPr>
          <p:nvPr>
            <p:ph idx="1"/>
          </p:nvPr>
        </p:nvSpPr>
        <p:spPr/>
        <p:txBody>
          <a:bodyPr/>
          <a:lstStyle/>
          <a:p>
            <a:endParaRPr lang="en-GB" dirty="0"/>
          </a:p>
          <a:p>
            <a:r>
              <a:rPr lang="en-GB" dirty="0"/>
              <a:t>Technological Competence: Online gaming can improve children's technological proficiency.</a:t>
            </a:r>
          </a:p>
          <a:p>
            <a:r>
              <a:rPr lang="en-GB" dirty="0"/>
              <a:t>Digital Literacy: Familiarity with digital interfaces and virtual environments.</a:t>
            </a:r>
          </a:p>
        </p:txBody>
      </p:sp>
    </p:spTree>
    <p:extLst>
      <p:ext uri="{BB962C8B-B14F-4D97-AF65-F5344CB8AC3E}">
        <p14:creationId xmlns:p14="http://schemas.microsoft.com/office/powerpoint/2010/main" val="32120728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5476-3DC4-A529-BF76-4CBEF01C7D55}"/>
              </a:ext>
            </a:extLst>
          </p:cNvPr>
          <p:cNvSpPr>
            <a:spLocks noGrp="1"/>
          </p:cNvSpPr>
          <p:nvPr>
            <p:ph type="title"/>
          </p:nvPr>
        </p:nvSpPr>
        <p:spPr/>
        <p:txBody>
          <a:bodyPr>
            <a:normAutofit fontScale="90000"/>
          </a:bodyPr>
          <a:lstStyle/>
          <a:p>
            <a:r>
              <a:rPr lang="en-GB" dirty="0"/>
              <a:t>Media Literacy for Gaming</a:t>
            </a:r>
            <a:br>
              <a:rPr lang="en-GB" dirty="0"/>
            </a:br>
            <a:endParaRPr lang="en-GB" dirty="0"/>
          </a:p>
        </p:txBody>
      </p:sp>
      <p:sp>
        <p:nvSpPr>
          <p:cNvPr id="3" name="Content Placeholder 2">
            <a:extLst>
              <a:ext uri="{FF2B5EF4-FFF2-40B4-BE49-F238E27FC236}">
                <a16:creationId xmlns:a16="http://schemas.microsoft.com/office/drawing/2014/main" id="{BA251A21-915F-ADDF-1ADF-CFD037E88A8E}"/>
              </a:ext>
            </a:extLst>
          </p:cNvPr>
          <p:cNvSpPr>
            <a:spLocks noGrp="1"/>
          </p:cNvSpPr>
          <p:nvPr>
            <p:ph idx="1"/>
          </p:nvPr>
        </p:nvSpPr>
        <p:spPr/>
        <p:txBody>
          <a:bodyPr/>
          <a:lstStyle/>
          <a:p>
            <a:endParaRPr lang="en-GB" dirty="0"/>
          </a:p>
          <a:p>
            <a:r>
              <a:rPr lang="en-GB" dirty="0"/>
              <a:t>Media Literacy: Educating children about media literacy, including gaming content.</a:t>
            </a:r>
          </a:p>
          <a:p>
            <a:r>
              <a:rPr lang="en-GB" dirty="0"/>
              <a:t>Critical Thinking: Encouraging them to question and </a:t>
            </a:r>
            <a:r>
              <a:rPr lang="en-GB" dirty="0" err="1"/>
              <a:t>analyze</a:t>
            </a:r>
            <a:r>
              <a:rPr lang="en-GB" dirty="0"/>
              <a:t> game content.</a:t>
            </a:r>
          </a:p>
        </p:txBody>
      </p:sp>
    </p:spTree>
    <p:extLst>
      <p:ext uri="{BB962C8B-B14F-4D97-AF65-F5344CB8AC3E}">
        <p14:creationId xmlns:p14="http://schemas.microsoft.com/office/powerpoint/2010/main" val="2413999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94485-74DF-F59F-052B-A44A1ACE2454}"/>
              </a:ext>
            </a:extLst>
          </p:cNvPr>
          <p:cNvSpPr>
            <a:spLocks noGrp="1"/>
          </p:cNvSpPr>
          <p:nvPr>
            <p:ph type="title"/>
          </p:nvPr>
        </p:nvSpPr>
        <p:spPr/>
        <p:txBody>
          <a:bodyPr>
            <a:normAutofit fontScale="90000"/>
          </a:bodyPr>
          <a:lstStyle/>
          <a:p>
            <a:pPr algn="ctr"/>
            <a:r>
              <a:rPr lang="en-GB" dirty="0"/>
              <a:t>The Negatives of Online Gaming</a:t>
            </a:r>
            <a:br>
              <a:rPr lang="en-GB" dirty="0"/>
            </a:br>
            <a:endParaRPr lang="en-GB" dirty="0"/>
          </a:p>
        </p:txBody>
      </p:sp>
      <p:sp>
        <p:nvSpPr>
          <p:cNvPr id="3" name="Content Placeholder 2">
            <a:extLst>
              <a:ext uri="{FF2B5EF4-FFF2-40B4-BE49-F238E27FC236}">
                <a16:creationId xmlns:a16="http://schemas.microsoft.com/office/drawing/2014/main" id="{C358AA50-11D9-32CE-4431-236E3F657B98}"/>
              </a:ext>
            </a:extLst>
          </p:cNvPr>
          <p:cNvSpPr>
            <a:spLocks noGrp="1"/>
          </p:cNvSpPr>
          <p:nvPr>
            <p:ph idx="1"/>
          </p:nvPr>
        </p:nvSpPr>
        <p:spPr/>
        <p:txBody>
          <a:bodyPr/>
          <a:lstStyle/>
          <a:p>
            <a:pPr marL="0" indent="0">
              <a:buNone/>
            </a:pPr>
            <a:endParaRPr lang="en-GB" dirty="0"/>
          </a:p>
          <a:p>
            <a:r>
              <a:rPr lang="en-GB" dirty="0"/>
              <a:t>Addiction and Excessive Screen Time: Online gaming addiction can lead to negative consequences.</a:t>
            </a:r>
          </a:p>
          <a:p>
            <a:r>
              <a:rPr lang="en-GB" dirty="0"/>
              <a:t>Sedentary Lifestyle: Excessive gaming may contribute to a sedentary lifestyle.</a:t>
            </a:r>
          </a:p>
          <a:p>
            <a:r>
              <a:rPr lang="en-GB" dirty="0"/>
              <a:t>Sleep Disruption: Late-night gaming can disrupt sleep patterns.</a:t>
            </a:r>
          </a:p>
          <a:p>
            <a:r>
              <a:rPr lang="en-GB" dirty="0"/>
              <a:t>Interactions with strangers (particularly adults) (Childrens Commissioner, 2019) </a:t>
            </a:r>
          </a:p>
        </p:txBody>
      </p:sp>
    </p:spTree>
    <p:extLst>
      <p:ext uri="{BB962C8B-B14F-4D97-AF65-F5344CB8AC3E}">
        <p14:creationId xmlns:p14="http://schemas.microsoft.com/office/powerpoint/2010/main" val="3118853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236A-FB66-D05A-56C0-5339B8451D2D}"/>
              </a:ext>
            </a:extLst>
          </p:cNvPr>
          <p:cNvSpPr>
            <a:spLocks noGrp="1"/>
          </p:cNvSpPr>
          <p:nvPr>
            <p:ph type="title"/>
          </p:nvPr>
        </p:nvSpPr>
        <p:spPr>
          <a:xfrm>
            <a:off x="900545" y="228599"/>
            <a:ext cx="4173416" cy="1257299"/>
          </a:xfrm>
        </p:spPr>
        <p:txBody>
          <a:bodyPr anchor="ctr">
            <a:normAutofit/>
          </a:bodyPr>
          <a:lstStyle/>
          <a:p>
            <a:pPr algn="ctr"/>
            <a:r>
              <a:rPr lang="en-GB" dirty="0"/>
              <a:t>Health concerns </a:t>
            </a:r>
          </a:p>
        </p:txBody>
      </p:sp>
      <p:sp>
        <p:nvSpPr>
          <p:cNvPr id="3" name="Content Placeholder 2">
            <a:extLst>
              <a:ext uri="{FF2B5EF4-FFF2-40B4-BE49-F238E27FC236}">
                <a16:creationId xmlns:a16="http://schemas.microsoft.com/office/drawing/2014/main" id="{8EA18D6C-68DB-6799-F9F1-A3A4FBF4EED5}"/>
              </a:ext>
            </a:extLst>
          </p:cNvPr>
          <p:cNvSpPr>
            <a:spLocks noGrp="1"/>
          </p:cNvSpPr>
          <p:nvPr>
            <p:ph idx="1"/>
          </p:nvPr>
        </p:nvSpPr>
        <p:spPr>
          <a:xfrm>
            <a:off x="222504" y="1888950"/>
            <a:ext cx="5708607" cy="4429496"/>
          </a:xfrm>
        </p:spPr>
        <p:txBody>
          <a:bodyPr>
            <a:normAutofit/>
          </a:bodyPr>
          <a:lstStyle/>
          <a:p>
            <a:pPr marL="0" indent="0">
              <a:lnSpc>
                <a:spcPct val="110000"/>
              </a:lnSpc>
              <a:buNone/>
            </a:pPr>
            <a:endParaRPr lang="en-GB" sz="1300" dirty="0"/>
          </a:p>
          <a:p>
            <a:pPr>
              <a:lnSpc>
                <a:spcPct val="110000"/>
              </a:lnSpc>
            </a:pPr>
            <a:r>
              <a:rPr lang="en-GB" dirty="0"/>
              <a:t>Physical Health: Prolonged gaming can lead to posture problems and eye strain.</a:t>
            </a:r>
          </a:p>
          <a:p>
            <a:pPr>
              <a:lnSpc>
                <a:spcPct val="110000"/>
              </a:lnSpc>
            </a:pPr>
            <a:r>
              <a:rPr lang="en-GB" dirty="0"/>
              <a:t>Mental Health:. Some studies link excessive gaming to anxiety and depression</a:t>
            </a:r>
          </a:p>
          <a:p>
            <a:pPr>
              <a:lnSpc>
                <a:spcPct val="110000"/>
              </a:lnSpc>
            </a:pPr>
            <a:r>
              <a:rPr lang="en-GB" dirty="0"/>
              <a:t>Aggressive Behaviour: Exposure to violent content in games may increase aggressive tendencies.</a:t>
            </a:r>
          </a:p>
          <a:p>
            <a:pPr>
              <a:lnSpc>
                <a:spcPct val="110000"/>
              </a:lnSpc>
            </a:pPr>
            <a:r>
              <a:rPr lang="en-GB" dirty="0"/>
              <a:t>Relationship/face-to-face interactions limited</a:t>
            </a:r>
          </a:p>
        </p:txBody>
      </p:sp>
      <p:pic>
        <p:nvPicPr>
          <p:cNvPr id="4" name="Picture 3">
            <a:extLst>
              <a:ext uri="{FF2B5EF4-FFF2-40B4-BE49-F238E27FC236}">
                <a16:creationId xmlns:a16="http://schemas.microsoft.com/office/drawing/2014/main" id="{C381DC72-EED1-064F-E7D5-459A0509D128}"/>
              </a:ext>
            </a:extLst>
          </p:cNvPr>
          <p:cNvPicPr>
            <a:picLocks noChangeAspect="1"/>
          </p:cNvPicPr>
          <p:nvPr/>
        </p:nvPicPr>
        <p:blipFill>
          <a:blip r:embed="rId2"/>
          <a:stretch>
            <a:fillRect/>
          </a:stretch>
        </p:blipFill>
        <p:spPr>
          <a:xfrm>
            <a:off x="6096000" y="1763299"/>
            <a:ext cx="4953000" cy="3297282"/>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22</a:t>
            </a:fld>
            <a:endParaRPr lang="en-US"/>
          </a:p>
        </p:txBody>
      </p:sp>
    </p:spTree>
    <p:extLst>
      <p:ext uri="{BB962C8B-B14F-4D97-AF65-F5344CB8AC3E}">
        <p14:creationId xmlns:p14="http://schemas.microsoft.com/office/powerpoint/2010/main" val="1621507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BC9B-4C36-189B-29F6-A7A6E924E5A8}"/>
              </a:ext>
            </a:extLst>
          </p:cNvPr>
          <p:cNvSpPr>
            <a:spLocks noGrp="1"/>
          </p:cNvSpPr>
          <p:nvPr>
            <p:ph type="title"/>
          </p:nvPr>
        </p:nvSpPr>
        <p:spPr>
          <a:xfrm>
            <a:off x="1066800" y="1142999"/>
            <a:ext cx="4173416" cy="1257299"/>
          </a:xfrm>
        </p:spPr>
        <p:txBody>
          <a:bodyPr anchor="ctr">
            <a:normAutofit/>
          </a:bodyPr>
          <a:lstStyle/>
          <a:p>
            <a:r>
              <a:rPr lang="en-GB"/>
              <a:t>Gaming Disorder </a:t>
            </a:r>
          </a:p>
        </p:txBody>
      </p:sp>
      <p:sp>
        <p:nvSpPr>
          <p:cNvPr id="3" name="Content Placeholder 2">
            <a:extLst>
              <a:ext uri="{FF2B5EF4-FFF2-40B4-BE49-F238E27FC236}">
                <a16:creationId xmlns:a16="http://schemas.microsoft.com/office/drawing/2014/main" id="{81BA1CF8-1CD3-7440-6D4A-C60AEE44B5D8}"/>
              </a:ext>
            </a:extLst>
          </p:cNvPr>
          <p:cNvSpPr>
            <a:spLocks noGrp="1"/>
          </p:cNvSpPr>
          <p:nvPr>
            <p:ph idx="1"/>
          </p:nvPr>
        </p:nvSpPr>
        <p:spPr>
          <a:xfrm>
            <a:off x="205304" y="2736849"/>
            <a:ext cx="5890695" cy="3946721"/>
          </a:xfrm>
        </p:spPr>
        <p:txBody>
          <a:bodyPr>
            <a:normAutofit/>
          </a:bodyPr>
          <a:lstStyle/>
          <a:p>
            <a:pPr marL="0" indent="0">
              <a:lnSpc>
                <a:spcPct val="150000"/>
              </a:lnSpc>
              <a:buNone/>
            </a:pPr>
            <a:r>
              <a:rPr lang="en-GB" sz="1600" dirty="0"/>
              <a:t>Accepted within the 11</a:t>
            </a:r>
            <a:r>
              <a:rPr lang="en-GB" sz="1600" baseline="30000" dirty="0"/>
              <a:t>th</a:t>
            </a:r>
            <a:r>
              <a:rPr lang="en-GB" sz="1600" dirty="0"/>
              <a:t> Revision International Classification of Diseases (ICD-11), ‘Gaming disorder’ can be defined as: </a:t>
            </a:r>
          </a:p>
          <a:p>
            <a:pPr marL="0" indent="0">
              <a:lnSpc>
                <a:spcPct val="150000"/>
              </a:lnSpc>
              <a:buNone/>
            </a:pPr>
            <a:r>
              <a:rPr lang="en-GB" sz="1600" dirty="0"/>
              <a:t>“…as a pattern of gaming </a:t>
            </a:r>
            <a:r>
              <a:rPr lang="en-GB" sz="1600" dirty="0" err="1"/>
              <a:t>behavior</a:t>
            </a:r>
            <a:r>
              <a:rPr lang="en-GB" sz="1600" dirty="0"/>
              <a:t> (“digital-gaming” or “video-gaming”) characterized by impaired control over gaming, increasing priority given to gaming over other activities to the extent that gaming takes precedence over other interests and daily activities, and continuation or escalation of gaming despite the occurrence of negative consequences” (World Health Organization [WHO], 2023).</a:t>
            </a:r>
          </a:p>
        </p:txBody>
      </p:sp>
      <p:pic>
        <p:nvPicPr>
          <p:cNvPr id="4" name="Picture 3">
            <a:extLst>
              <a:ext uri="{FF2B5EF4-FFF2-40B4-BE49-F238E27FC236}">
                <a16:creationId xmlns:a16="http://schemas.microsoft.com/office/drawing/2014/main" id="{E5033DC9-4361-A791-9C2A-63B0D7DD3250}"/>
              </a:ext>
            </a:extLst>
          </p:cNvPr>
          <p:cNvPicPr>
            <a:picLocks noChangeAspect="1"/>
          </p:cNvPicPr>
          <p:nvPr/>
        </p:nvPicPr>
        <p:blipFill>
          <a:blip r:embed="rId3"/>
          <a:stretch>
            <a:fillRect/>
          </a:stretch>
        </p:blipFill>
        <p:spPr>
          <a:xfrm>
            <a:off x="6096000" y="2111778"/>
            <a:ext cx="4953000" cy="2600325"/>
          </a:xfrm>
          <a:prstGeom prst="rect">
            <a:avLst/>
          </a:prstGeom>
          <a:noFill/>
        </p:spPr>
      </p:pic>
      <p:sp>
        <p:nvSpPr>
          <p:cNvPr id="15"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8/2/2023</a:t>
            </a:fld>
            <a:endParaRPr lang="en-US" dirty="0"/>
          </a:p>
        </p:txBody>
      </p:sp>
      <p:sp>
        <p:nvSpPr>
          <p:cNvPr id="16"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7"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23</a:t>
            </a:fld>
            <a:endParaRPr lang="en-US"/>
          </a:p>
        </p:txBody>
      </p:sp>
    </p:spTree>
    <p:extLst>
      <p:ext uri="{BB962C8B-B14F-4D97-AF65-F5344CB8AC3E}">
        <p14:creationId xmlns:p14="http://schemas.microsoft.com/office/powerpoint/2010/main" val="3550222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C846-C8BE-5AB8-34FE-7EF72F8D2DB9}"/>
              </a:ext>
            </a:extLst>
          </p:cNvPr>
          <p:cNvSpPr>
            <a:spLocks noGrp="1"/>
          </p:cNvSpPr>
          <p:nvPr>
            <p:ph type="title"/>
          </p:nvPr>
        </p:nvSpPr>
        <p:spPr/>
        <p:txBody>
          <a:bodyPr/>
          <a:lstStyle/>
          <a:p>
            <a:pPr algn="ctr"/>
            <a:r>
              <a:rPr lang="en-GB" dirty="0"/>
              <a:t>Gaming Disorder</a:t>
            </a:r>
          </a:p>
        </p:txBody>
      </p:sp>
      <p:pic>
        <p:nvPicPr>
          <p:cNvPr id="4" name="Online Media 3" title="Clinic helps teen gaming addicts - BBC News">
            <a:hlinkClick r:id="" action="ppaction://media"/>
            <a:extLst>
              <a:ext uri="{FF2B5EF4-FFF2-40B4-BE49-F238E27FC236}">
                <a16:creationId xmlns:a16="http://schemas.microsoft.com/office/drawing/2014/main" id="{A7BDA53C-CBE9-B394-F392-E741395E3D3F}"/>
              </a:ext>
            </a:extLst>
          </p:cNvPr>
          <p:cNvPicPr>
            <a:picLocks noGrp="1" noRot="1" noChangeAspect="1"/>
          </p:cNvPicPr>
          <p:nvPr>
            <p:ph idx="1"/>
            <a:videoFile r:link="rId1"/>
          </p:nvPr>
        </p:nvPicPr>
        <p:blipFill>
          <a:blip r:embed="rId3"/>
          <a:stretch>
            <a:fillRect/>
          </a:stretch>
        </p:blipFill>
        <p:spPr>
          <a:xfrm>
            <a:off x="2259013" y="2139950"/>
            <a:ext cx="6507162" cy="3676650"/>
          </a:xfrm>
          <a:prstGeom prst="rect">
            <a:avLst/>
          </a:prstGeom>
        </p:spPr>
      </p:pic>
    </p:spTree>
    <p:extLst>
      <p:ext uri="{BB962C8B-B14F-4D97-AF65-F5344CB8AC3E}">
        <p14:creationId xmlns:p14="http://schemas.microsoft.com/office/powerpoint/2010/main" val="3705985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FCFB-B3D1-8010-09D5-FEC3A946FAB4}"/>
              </a:ext>
            </a:extLst>
          </p:cNvPr>
          <p:cNvSpPr>
            <a:spLocks noGrp="1"/>
          </p:cNvSpPr>
          <p:nvPr>
            <p:ph type="title"/>
          </p:nvPr>
        </p:nvSpPr>
        <p:spPr>
          <a:xfrm>
            <a:off x="1066800" y="1142999"/>
            <a:ext cx="4173416" cy="1257299"/>
          </a:xfrm>
        </p:spPr>
        <p:txBody>
          <a:bodyPr anchor="ctr">
            <a:normAutofit/>
          </a:bodyPr>
          <a:lstStyle/>
          <a:p>
            <a:pPr algn="ctr"/>
            <a:r>
              <a:rPr lang="en-GB" dirty="0"/>
              <a:t>How is it diagnosed? </a:t>
            </a:r>
          </a:p>
        </p:txBody>
      </p:sp>
      <p:sp>
        <p:nvSpPr>
          <p:cNvPr id="3" name="Content Placeholder 2">
            <a:extLst>
              <a:ext uri="{FF2B5EF4-FFF2-40B4-BE49-F238E27FC236}">
                <a16:creationId xmlns:a16="http://schemas.microsoft.com/office/drawing/2014/main" id="{13CFD8EC-45D2-3282-9558-E22ACEA2F42A}"/>
              </a:ext>
            </a:extLst>
          </p:cNvPr>
          <p:cNvSpPr>
            <a:spLocks noGrp="1"/>
          </p:cNvSpPr>
          <p:nvPr>
            <p:ph idx="1"/>
          </p:nvPr>
        </p:nvSpPr>
        <p:spPr>
          <a:xfrm>
            <a:off x="205304" y="2736850"/>
            <a:ext cx="5890695" cy="4121150"/>
          </a:xfrm>
        </p:spPr>
        <p:txBody>
          <a:bodyPr>
            <a:normAutofit/>
          </a:bodyPr>
          <a:lstStyle/>
          <a:p>
            <a:pPr marL="0" indent="0">
              <a:lnSpc>
                <a:spcPct val="150000"/>
              </a:lnSpc>
              <a:buNone/>
            </a:pPr>
            <a:r>
              <a:rPr lang="en-GB" sz="1400" dirty="0"/>
              <a:t>WHO (2023) explains that a diagnosis can only be achieved where patterns of behaviour are of a serious nature that impairs one’s functioning in the following areas: </a:t>
            </a:r>
          </a:p>
          <a:p>
            <a:pPr>
              <a:lnSpc>
                <a:spcPct val="150000"/>
              </a:lnSpc>
            </a:pPr>
            <a:r>
              <a:rPr lang="en-GB" sz="1400" dirty="0"/>
              <a:t>Personal </a:t>
            </a:r>
          </a:p>
          <a:p>
            <a:pPr>
              <a:lnSpc>
                <a:spcPct val="150000"/>
              </a:lnSpc>
            </a:pPr>
            <a:r>
              <a:rPr lang="en-GB" sz="1400" dirty="0"/>
              <a:t>Family </a:t>
            </a:r>
          </a:p>
          <a:p>
            <a:pPr>
              <a:lnSpc>
                <a:spcPct val="150000"/>
              </a:lnSpc>
            </a:pPr>
            <a:r>
              <a:rPr lang="en-GB" sz="1400" dirty="0"/>
              <a:t>Social </a:t>
            </a:r>
          </a:p>
          <a:p>
            <a:pPr>
              <a:lnSpc>
                <a:spcPct val="150000"/>
              </a:lnSpc>
            </a:pPr>
            <a:r>
              <a:rPr lang="en-GB" sz="1400" dirty="0"/>
              <a:t>Educational </a:t>
            </a:r>
          </a:p>
          <a:p>
            <a:pPr>
              <a:lnSpc>
                <a:spcPct val="150000"/>
              </a:lnSpc>
            </a:pPr>
            <a:r>
              <a:rPr lang="en-GB" sz="1400" dirty="0"/>
              <a:t>Occupational </a:t>
            </a:r>
          </a:p>
          <a:p>
            <a:pPr marL="0" indent="0">
              <a:lnSpc>
                <a:spcPct val="150000"/>
              </a:lnSpc>
              <a:buNone/>
            </a:pPr>
            <a:r>
              <a:rPr lang="en-GB" sz="1400" dirty="0"/>
              <a:t>The behaviour must be present for a minimum of 12 months. </a:t>
            </a:r>
          </a:p>
        </p:txBody>
      </p:sp>
      <p:pic>
        <p:nvPicPr>
          <p:cNvPr id="4" name="Picture 3">
            <a:extLst>
              <a:ext uri="{FF2B5EF4-FFF2-40B4-BE49-F238E27FC236}">
                <a16:creationId xmlns:a16="http://schemas.microsoft.com/office/drawing/2014/main" id="{479B2377-1A9C-C30E-19BE-0B5193D9069A}"/>
              </a:ext>
            </a:extLst>
          </p:cNvPr>
          <p:cNvPicPr>
            <a:picLocks noChangeAspect="1"/>
          </p:cNvPicPr>
          <p:nvPr/>
        </p:nvPicPr>
        <p:blipFill>
          <a:blip r:embed="rId3"/>
          <a:stretch>
            <a:fillRect/>
          </a:stretch>
        </p:blipFill>
        <p:spPr>
          <a:xfrm>
            <a:off x="6096000" y="2111778"/>
            <a:ext cx="4953000" cy="2600325"/>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8/2/2023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25</a:t>
            </a:fld>
            <a:endParaRPr lang="en-US"/>
          </a:p>
        </p:txBody>
      </p:sp>
    </p:spTree>
    <p:extLst>
      <p:ext uri="{BB962C8B-B14F-4D97-AF65-F5344CB8AC3E}">
        <p14:creationId xmlns:p14="http://schemas.microsoft.com/office/powerpoint/2010/main" val="3092703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2E576-417E-DB46-CC0E-D9F6A810EC07}"/>
              </a:ext>
            </a:extLst>
          </p:cNvPr>
          <p:cNvSpPr>
            <a:spLocks noGrp="1"/>
          </p:cNvSpPr>
          <p:nvPr>
            <p:ph type="title"/>
          </p:nvPr>
        </p:nvSpPr>
        <p:spPr>
          <a:xfrm>
            <a:off x="7239000" y="1143000"/>
            <a:ext cx="3924299" cy="1612290"/>
          </a:xfrm>
        </p:spPr>
        <p:txBody>
          <a:bodyPr anchor="ctr">
            <a:normAutofit/>
          </a:bodyPr>
          <a:lstStyle/>
          <a:p>
            <a:r>
              <a:rPr lang="en-GB" sz="3000"/>
              <a:t>Online Harassment and Toxicity</a:t>
            </a:r>
            <a:br>
              <a:rPr lang="en-GB" sz="3000"/>
            </a:br>
            <a:endParaRPr lang="en-GB" sz="3000"/>
          </a:p>
        </p:txBody>
      </p:sp>
      <p:pic>
        <p:nvPicPr>
          <p:cNvPr id="4" name="Picture 3">
            <a:extLst>
              <a:ext uri="{FF2B5EF4-FFF2-40B4-BE49-F238E27FC236}">
                <a16:creationId xmlns:a16="http://schemas.microsoft.com/office/drawing/2014/main" id="{45C55C63-8CB4-0AF9-FAA7-AD5627B0ACD4}"/>
              </a:ext>
            </a:extLst>
          </p:cNvPr>
          <p:cNvPicPr>
            <a:picLocks noChangeAspect="1"/>
          </p:cNvPicPr>
          <p:nvPr/>
        </p:nvPicPr>
        <p:blipFill>
          <a:blip r:embed="rId2"/>
          <a:stretch>
            <a:fillRect/>
          </a:stretch>
        </p:blipFill>
        <p:spPr>
          <a:xfrm>
            <a:off x="1028701" y="1976078"/>
            <a:ext cx="5406218" cy="2905842"/>
          </a:xfrm>
          <a:prstGeom prst="rect">
            <a:avLst/>
          </a:prstGeom>
          <a:noFill/>
        </p:spPr>
      </p:pic>
      <p:sp>
        <p:nvSpPr>
          <p:cNvPr id="3" name="Content Placeholder 2">
            <a:extLst>
              <a:ext uri="{FF2B5EF4-FFF2-40B4-BE49-F238E27FC236}">
                <a16:creationId xmlns:a16="http://schemas.microsoft.com/office/drawing/2014/main" id="{9213DFC6-685E-51E6-40AD-5E42A3D55D5B}"/>
              </a:ext>
            </a:extLst>
          </p:cNvPr>
          <p:cNvSpPr>
            <a:spLocks noGrp="1"/>
          </p:cNvSpPr>
          <p:nvPr>
            <p:ph idx="1"/>
          </p:nvPr>
        </p:nvSpPr>
        <p:spPr>
          <a:xfrm>
            <a:off x="7239000" y="2736850"/>
            <a:ext cx="3924299" cy="2978150"/>
          </a:xfrm>
        </p:spPr>
        <p:txBody>
          <a:bodyPr>
            <a:normAutofit/>
          </a:bodyPr>
          <a:lstStyle/>
          <a:p>
            <a:pPr marL="0" indent="0">
              <a:buNone/>
            </a:pPr>
            <a:endParaRPr lang="en-GB" dirty="0"/>
          </a:p>
          <a:p>
            <a:r>
              <a:rPr lang="en-GB" dirty="0"/>
              <a:t>Cyberbullying: Online gaming can be a platform for cyberbullying and toxic behaviour.</a:t>
            </a:r>
          </a:p>
          <a:p>
            <a:r>
              <a:rPr lang="en-GB" dirty="0"/>
              <a:t>Impacts on Mental Health: Harassment and toxicity may lead to mental health issues.</a:t>
            </a:r>
          </a:p>
        </p:txBody>
      </p:sp>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325E0845-38A5-4F8A-9DB0-E558FB17A7AE}" type="datetime1">
              <a:rPr lang="en-US" smtClean="0"/>
              <a:pPr>
                <a:spcAft>
                  <a:spcPts val="600"/>
                </a:spcAft>
              </a:pPr>
              <a:t>8/7/2023</a:t>
            </a:fld>
            <a:endParaRPr lang="en-US"/>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26</a:t>
            </a:fld>
            <a:endParaRPr lang="en-US"/>
          </a:p>
        </p:txBody>
      </p:sp>
    </p:spTree>
    <p:extLst>
      <p:ext uri="{BB962C8B-B14F-4D97-AF65-F5344CB8AC3E}">
        <p14:creationId xmlns:p14="http://schemas.microsoft.com/office/powerpoint/2010/main" val="833686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BCC3-B220-0E8E-5521-90E68117CD1A}"/>
              </a:ext>
            </a:extLst>
          </p:cNvPr>
          <p:cNvSpPr>
            <a:spLocks noGrp="1"/>
          </p:cNvSpPr>
          <p:nvPr>
            <p:ph type="title"/>
          </p:nvPr>
        </p:nvSpPr>
        <p:spPr>
          <a:xfrm>
            <a:off x="1066800" y="1142999"/>
            <a:ext cx="4173416" cy="1257299"/>
          </a:xfrm>
        </p:spPr>
        <p:txBody>
          <a:bodyPr anchor="ctr">
            <a:normAutofit/>
          </a:bodyPr>
          <a:lstStyle/>
          <a:p>
            <a:pPr algn="ctr"/>
            <a:r>
              <a:rPr lang="en-GB" sz="2700" dirty="0"/>
              <a:t>Academic and Social Impact</a:t>
            </a:r>
            <a:br>
              <a:rPr lang="en-GB" sz="2700" dirty="0"/>
            </a:br>
            <a:endParaRPr lang="en-GB" sz="2700" dirty="0"/>
          </a:p>
        </p:txBody>
      </p:sp>
      <p:sp>
        <p:nvSpPr>
          <p:cNvPr id="3" name="Content Placeholder 2">
            <a:extLst>
              <a:ext uri="{FF2B5EF4-FFF2-40B4-BE49-F238E27FC236}">
                <a16:creationId xmlns:a16="http://schemas.microsoft.com/office/drawing/2014/main" id="{C683DF14-4F91-6BF0-FFCF-4E3C07134270}"/>
              </a:ext>
            </a:extLst>
          </p:cNvPr>
          <p:cNvSpPr>
            <a:spLocks noGrp="1"/>
          </p:cNvSpPr>
          <p:nvPr>
            <p:ph idx="1"/>
          </p:nvPr>
        </p:nvSpPr>
        <p:spPr>
          <a:xfrm>
            <a:off x="1066797" y="2113808"/>
            <a:ext cx="4173415" cy="3601194"/>
          </a:xfrm>
        </p:spPr>
        <p:txBody>
          <a:bodyPr>
            <a:normAutofit/>
          </a:bodyPr>
          <a:lstStyle/>
          <a:p>
            <a:pPr marL="0" indent="0">
              <a:buNone/>
            </a:pPr>
            <a:endParaRPr lang="en-GB" dirty="0"/>
          </a:p>
          <a:p>
            <a:r>
              <a:rPr lang="en-GB" dirty="0"/>
              <a:t>Academic Performance: Excessive gaming may negatively impact academic performance.</a:t>
            </a:r>
          </a:p>
          <a:p>
            <a:r>
              <a:rPr lang="en-GB" dirty="0"/>
              <a:t>Social Isolation: Over-reliance on online gaming can lead to reduced face-to-face interactions.</a:t>
            </a:r>
          </a:p>
        </p:txBody>
      </p:sp>
      <p:pic>
        <p:nvPicPr>
          <p:cNvPr id="4" name="Picture 3">
            <a:extLst>
              <a:ext uri="{FF2B5EF4-FFF2-40B4-BE49-F238E27FC236}">
                <a16:creationId xmlns:a16="http://schemas.microsoft.com/office/drawing/2014/main" id="{EB4C1E11-5024-15B6-9FD7-7C18748F170A}"/>
              </a:ext>
            </a:extLst>
          </p:cNvPr>
          <p:cNvPicPr>
            <a:picLocks noChangeAspect="1"/>
          </p:cNvPicPr>
          <p:nvPr/>
        </p:nvPicPr>
        <p:blipFill>
          <a:blip r:embed="rId2"/>
          <a:stretch>
            <a:fillRect/>
          </a:stretch>
        </p:blipFill>
        <p:spPr>
          <a:xfrm>
            <a:off x="6096000" y="2018909"/>
            <a:ext cx="4953000" cy="2786062"/>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27</a:t>
            </a:fld>
            <a:endParaRPr lang="en-US"/>
          </a:p>
        </p:txBody>
      </p:sp>
    </p:spTree>
    <p:extLst>
      <p:ext uri="{BB962C8B-B14F-4D97-AF65-F5344CB8AC3E}">
        <p14:creationId xmlns:p14="http://schemas.microsoft.com/office/powerpoint/2010/main" val="37128350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7BDE-78A8-9238-0206-310D6C7E9818}"/>
              </a:ext>
            </a:extLst>
          </p:cNvPr>
          <p:cNvSpPr>
            <a:spLocks noGrp="1"/>
          </p:cNvSpPr>
          <p:nvPr>
            <p:ph type="title"/>
          </p:nvPr>
        </p:nvSpPr>
        <p:spPr>
          <a:xfrm>
            <a:off x="1066800" y="1142999"/>
            <a:ext cx="4173416" cy="1257299"/>
          </a:xfrm>
        </p:spPr>
        <p:txBody>
          <a:bodyPr anchor="ctr">
            <a:normAutofit/>
          </a:bodyPr>
          <a:lstStyle/>
          <a:p>
            <a:r>
              <a:rPr lang="en-GB" sz="2700"/>
              <a:t> Financial Implications</a:t>
            </a:r>
            <a:br>
              <a:rPr lang="en-GB" sz="2700"/>
            </a:br>
            <a:endParaRPr lang="en-GB" sz="2700"/>
          </a:p>
        </p:txBody>
      </p:sp>
      <p:sp>
        <p:nvSpPr>
          <p:cNvPr id="3" name="Content Placeholder 2">
            <a:extLst>
              <a:ext uri="{FF2B5EF4-FFF2-40B4-BE49-F238E27FC236}">
                <a16:creationId xmlns:a16="http://schemas.microsoft.com/office/drawing/2014/main" id="{6216AAF6-B26A-99CE-B7BA-5ABF2BC8E269}"/>
              </a:ext>
            </a:extLst>
          </p:cNvPr>
          <p:cNvSpPr>
            <a:spLocks noGrp="1"/>
          </p:cNvSpPr>
          <p:nvPr>
            <p:ph idx="1"/>
          </p:nvPr>
        </p:nvSpPr>
        <p:spPr>
          <a:xfrm>
            <a:off x="665018" y="2400298"/>
            <a:ext cx="4414982" cy="3314704"/>
          </a:xfrm>
        </p:spPr>
        <p:txBody>
          <a:bodyPr>
            <a:normAutofit/>
          </a:bodyPr>
          <a:lstStyle/>
          <a:p>
            <a:pPr marL="0" indent="0">
              <a:buNone/>
            </a:pPr>
            <a:endParaRPr lang="en-GB" dirty="0"/>
          </a:p>
          <a:p>
            <a:r>
              <a:rPr lang="en-GB" dirty="0"/>
              <a:t>In-Game Purchases: Microtransactions in games can lead to overspending.</a:t>
            </a:r>
          </a:p>
          <a:p>
            <a:r>
              <a:rPr lang="en-GB" dirty="0"/>
              <a:t>Predatory Practices: Some games exploit young users with gambling-like mechanics.</a:t>
            </a:r>
          </a:p>
        </p:txBody>
      </p:sp>
      <p:pic>
        <p:nvPicPr>
          <p:cNvPr id="4" name="Picture 3">
            <a:extLst>
              <a:ext uri="{FF2B5EF4-FFF2-40B4-BE49-F238E27FC236}">
                <a16:creationId xmlns:a16="http://schemas.microsoft.com/office/drawing/2014/main" id="{8A6CBCB7-50A2-F958-10B3-C399F3F4D59B}"/>
              </a:ext>
            </a:extLst>
          </p:cNvPr>
          <p:cNvPicPr>
            <a:picLocks noChangeAspect="1"/>
          </p:cNvPicPr>
          <p:nvPr/>
        </p:nvPicPr>
        <p:blipFill rotWithShape="1">
          <a:blip r:embed="rId2"/>
          <a:srcRect l="11881" r="11802" b="-2"/>
          <a:stretch/>
        </p:blipFill>
        <p:spPr>
          <a:xfrm>
            <a:off x="6120859" y="882650"/>
            <a:ext cx="5184373" cy="5095021"/>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A9ECDA12-4B7E-4690-8F70-E4D13D446BD6}"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28</a:t>
            </a:fld>
            <a:endParaRPr lang="en-US"/>
          </a:p>
        </p:txBody>
      </p:sp>
    </p:spTree>
    <p:extLst>
      <p:ext uri="{BB962C8B-B14F-4D97-AF65-F5344CB8AC3E}">
        <p14:creationId xmlns:p14="http://schemas.microsoft.com/office/powerpoint/2010/main" val="2115570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E5AEA-57CD-3F78-F59D-745C47951C77}"/>
              </a:ext>
            </a:extLst>
          </p:cNvPr>
          <p:cNvSpPr>
            <a:spLocks noGrp="1"/>
          </p:cNvSpPr>
          <p:nvPr>
            <p:ph type="title"/>
          </p:nvPr>
        </p:nvSpPr>
        <p:spPr>
          <a:xfrm>
            <a:off x="7239000" y="1143000"/>
            <a:ext cx="3924299" cy="1612290"/>
          </a:xfrm>
        </p:spPr>
        <p:txBody>
          <a:bodyPr anchor="ctr">
            <a:normAutofit/>
          </a:bodyPr>
          <a:lstStyle/>
          <a:p>
            <a:r>
              <a:rPr lang="en-GB" dirty="0"/>
              <a:t>Parental Involvement</a:t>
            </a:r>
            <a:br>
              <a:rPr lang="en-GB" dirty="0"/>
            </a:br>
            <a:endParaRPr lang="en-GB"/>
          </a:p>
        </p:txBody>
      </p:sp>
      <p:pic>
        <p:nvPicPr>
          <p:cNvPr id="4" name="Picture 3">
            <a:extLst>
              <a:ext uri="{FF2B5EF4-FFF2-40B4-BE49-F238E27FC236}">
                <a16:creationId xmlns:a16="http://schemas.microsoft.com/office/drawing/2014/main" id="{335A5E76-CEBA-EA10-2326-E4A890E30F12}"/>
              </a:ext>
            </a:extLst>
          </p:cNvPr>
          <p:cNvPicPr>
            <a:picLocks noChangeAspect="1"/>
          </p:cNvPicPr>
          <p:nvPr/>
        </p:nvPicPr>
        <p:blipFill>
          <a:blip r:embed="rId2"/>
          <a:stretch>
            <a:fillRect/>
          </a:stretch>
        </p:blipFill>
        <p:spPr>
          <a:xfrm>
            <a:off x="1028701" y="1881470"/>
            <a:ext cx="5406218" cy="3095059"/>
          </a:xfrm>
          <a:prstGeom prst="rect">
            <a:avLst/>
          </a:prstGeom>
          <a:noFill/>
        </p:spPr>
      </p:pic>
      <p:sp>
        <p:nvSpPr>
          <p:cNvPr id="3" name="Content Placeholder 2">
            <a:extLst>
              <a:ext uri="{FF2B5EF4-FFF2-40B4-BE49-F238E27FC236}">
                <a16:creationId xmlns:a16="http://schemas.microsoft.com/office/drawing/2014/main" id="{67E8A5EC-5313-5CBC-19C6-29D917237252}"/>
              </a:ext>
            </a:extLst>
          </p:cNvPr>
          <p:cNvSpPr>
            <a:spLocks noGrp="1"/>
          </p:cNvSpPr>
          <p:nvPr>
            <p:ph idx="1"/>
          </p:nvPr>
        </p:nvSpPr>
        <p:spPr>
          <a:xfrm>
            <a:off x="7239000" y="2736850"/>
            <a:ext cx="3924299" cy="2978150"/>
          </a:xfrm>
        </p:spPr>
        <p:txBody>
          <a:bodyPr>
            <a:normAutofit/>
          </a:bodyPr>
          <a:lstStyle/>
          <a:p>
            <a:pPr>
              <a:lnSpc>
                <a:spcPct val="110000"/>
              </a:lnSpc>
            </a:pPr>
            <a:endParaRPr lang="en-GB" sz="1500"/>
          </a:p>
          <a:p>
            <a:pPr>
              <a:lnSpc>
                <a:spcPct val="110000"/>
              </a:lnSpc>
            </a:pPr>
            <a:r>
              <a:rPr lang="en-GB" sz="1500"/>
              <a:t>Setting Boundaries: Parents play a vital role in setting limits on gaming time.</a:t>
            </a:r>
          </a:p>
          <a:p>
            <a:pPr>
              <a:lnSpc>
                <a:spcPct val="110000"/>
              </a:lnSpc>
            </a:pPr>
            <a:r>
              <a:rPr lang="en-GB" sz="1500"/>
              <a:t>Monitoring Content: Being aware of the content and themes in the games their children play.</a:t>
            </a:r>
          </a:p>
          <a:p>
            <a:pPr>
              <a:lnSpc>
                <a:spcPct val="110000"/>
              </a:lnSpc>
            </a:pPr>
            <a:r>
              <a:rPr lang="en-GB" sz="1500"/>
              <a:t>Encouraging a Balanced Lifestyle: Balancing gaming with other activities.</a:t>
            </a:r>
          </a:p>
        </p:txBody>
      </p:sp>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325E0845-38A5-4F8A-9DB0-E558FB17A7AE}" type="datetime1">
              <a:rPr lang="en-US" smtClean="0"/>
              <a:pPr>
                <a:spcAft>
                  <a:spcPts val="600"/>
                </a:spcAft>
              </a:pPr>
              <a:t>8/7/2023</a:t>
            </a:fld>
            <a:endParaRPr lang="en-US"/>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29</a:t>
            </a:fld>
            <a:endParaRPr lang="en-US"/>
          </a:p>
        </p:txBody>
      </p:sp>
    </p:spTree>
    <p:extLst>
      <p:ext uri="{BB962C8B-B14F-4D97-AF65-F5344CB8AC3E}">
        <p14:creationId xmlns:p14="http://schemas.microsoft.com/office/powerpoint/2010/main" val="1698659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34DE-F359-5C78-9EFC-861AC38D310C}"/>
              </a:ext>
            </a:extLst>
          </p:cNvPr>
          <p:cNvSpPr>
            <a:spLocks noGrp="1"/>
          </p:cNvSpPr>
          <p:nvPr>
            <p:ph type="title"/>
          </p:nvPr>
        </p:nvSpPr>
        <p:spPr/>
        <p:txBody>
          <a:bodyPr>
            <a:normAutofit fontScale="90000"/>
          </a:bodyPr>
          <a:lstStyle/>
          <a:p>
            <a:pPr algn="ctr"/>
            <a:r>
              <a:rPr lang="en-GB" dirty="0"/>
              <a:t>Unrealistic careers becoming realistic: Streaming</a:t>
            </a:r>
          </a:p>
        </p:txBody>
      </p:sp>
      <p:sp>
        <p:nvSpPr>
          <p:cNvPr id="3" name="Content Placeholder 2">
            <a:extLst>
              <a:ext uri="{FF2B5EF4-FFF2-40B4-BE49-F238E27FC236}">
                <a16:creationId xmlns:a16="http://schemas.microsoft.com/office/drawing/2014/main" id="{D76278D6-43B3-C4E8-DCCF-AB534206FCE9}"/>
              </a:ext>
            </a:extLst>
          </p:cNvPr>
          <p:cNvSpPr>
            <a:spLocks noGrp="1"/>
          </p:cNvSpPr>
          <p:nvPr>
            <p:ph idx="1"/>
          </p:nvPr>
        </p:nvSpPr>
        <p:spPr/>
        <p:txBody>
          <a:bodyPr>
            <a:normAutofit/>
          </a:bodyPr>
          <a:lstStyle/>
          <a:p>
            <a:pPr marL="0" indent="0">
              <a:buNone/>
            </a:pPr>
            <a:r>
              <a:rPr lang="en-GB" dirty="0"/>
              <a:t>According to Cabeza-Ramírez, Muñoz-Fernández and  Santos-</a:t>
            </a:r>
            <a:r>
              <a:rPr lang="en-GB" dirty="0" err="1"/>
              <a:t>Roldán</a:t>
            </a:r>
            <a:r>
              <a:rPr lang="en-GB" dirty="0"/>
              <a:t> (2021) the video gaming world has revolutionized and has saw an increase in e-sports (competitions) and live streaming. </a:t>
            </a:r>
          </a:p>
          <a:p>
            <a:pPr marL="0" indent="0">
              <a:buNone/>
            </a:pPr>
            <a:r>
              <a:rPr lang="en-GB" dirty="0"/>
              <a:t>Streaming platforms (</a:t>
            </a:r>
            <a:r>
              <a:rPr lang="en-GB" dirty="0" err="1"/>
              <a:t>Youtube</a:t>
            </a:r>
            <a:r>
              <a:rPr lang="en-GB" dirty="0"/>
              <a:t> and Twitch) in 2019 generated approximately:</a:t>
            </a:r>
          </a:p>
          <a:p>
            <a:r>
              <a:rPr lang="en-GB" dirty="0"/>
              <a:t> 3.3billion hours in hours watched</a:t>
            </a:r>
          </a:p>
          <a:p>
            <a:r>
              <a:rPr lang="en-GB" dirty="0"/>
              <a:t>131 million live hours</a:t>
            </a:r>
          </a:p>
          <a:p>
            <a:r>
              <a:rPr lang="en-GB" dirty="0"/>
              <a:t>1.6 average viewers  </a:t>
            </a:r>
          </a:p>
          <a:p>
            <a:pPr marL="0" indent="0">
              <a:buNone/>
            </a:pPr>
            <a:endParaRPr lang="en-GB" dirty="0"/>
          </a:p>
        </p:txBody>
      </p:sp>
    </p:spTree>
    <p:extLst>
      <p:ext uri="{BB962C8B-B14F-4D97-AF65-F5344CB8AC3E}">
        <p14:creationId xmlns:p14="http://schemas.microsoft.com/office/powerpoint/2010/main" val="34626122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6B39D-8419-1150-68C8-FF95887D7719}"/>
              </a:ext>
            </a:extLst>
          </p:cNvPr>
          <p:cNvSpPr>
            <a:spLocks noGrp="1"/>
          </p:cNvSpPr>
          <p:nvPr>
            <p:ph type="title"/>
          </p:nvPr>
        </p:nvSpPr>
        <p:spPr/>
        <p:txBody>
          <a:bodyPr>
            <a:normAutofit fontScale="90000"/>
          </a:bodyPr>
          <a:lstStyle/>
          <a:p>
            <a:pPr algn="ctr"/>
            <a:r>
              <a:rPr lang="en-GB" dirty="0"/>
              <a:t>Unrealistic Careers Becoming Realistic : Competitive Gamers </a:t>
            </a:r>
          </a:p>
        </p:txBody>
      </p:sp>
      <p:pic>
        <p:nvPicPr>
          <p:cNvPr id="4" name="Online Media 3" title="Esports: Inside the relentless training of professional gaming stars">
            <a:hlinkClick r:id="" action="ppaction://media"/>
            <a:extLst>
              <a:ext uri="{FF2B5EF4-FFF2-40B4-BE49-F238E27FC236}">
                <a16:creationId xmlns:a16="http://schemas.microsoft.com/office/drawing/2014/main" id="{52BCA8B7-2261-A9FA-35CD-EF14C1A1E422}"/>
              </a:ext>
            </a:extLst>
          </p:cNvPr>
          <p:cNvPicPr>
            <a:picLocks noGrp="1" noRot="1" noChangeAspect="1"/>
          </p:cNvPicPr>
          <p:nvPr>
            <p:ph idx="1"/>
            <a:videoFile r:link="rId1"/>
          </p:nvPr>
        </p:nvPicPr>
        <p:blipFill>
          <a:blip r:embed="rId3"/>
          <a:stretch>
            <a:fillRect/>
          </a:stretch>
        </p:blipFill>
        <p:spPr>
          <a:xfrm>
            <a:off x="2259013" y="2139950"/>
            <a:ext cx="6507162" cy="3676650"/>
          </a:xfrm>
          <a:prstGeom prst="rect">
            <a:avLst/>
          </a:prstGeom>
        </p:spPr>
      </p:pic>
    </p:spTree>
    <p:extLst>
      <p:ext uri="{BB962C8B-B14F-4D97-AF65-F5344CB8AC3E}">
        <p14:creationId xmlns:p14="http://schemas.microsoft.com/office/powerpoint/2010/main" val="360859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F4DB-2D2B-0AC0-251E-EFE1A4F9D600}"/>
              </a:ext>
            </a:extLst>
          </p:cNvPr>
          <p:cNvSpPr>
            <a:spLocks noGrp="1"/>
          </p:cNvSpPr>
          <p:nvPr>
            <p:ph type="title"/>
          </p:nvPr>
        </p:nvSpPr>
        <p:spPr>
          <a:xfrm>
            <a:off x="1066800" y="1142999"/>
            <a:ext cx="4173416" cy="1257299"/>
          </a:xfrm>
        </p:spPr>
        <p:txBody>
          <a:bodyPr anchor="ctr">
            <a:normAutofit/>
          </a:bodyPr>
          <a:lstStyle/>
          <a:p>
            <a:r>
              <a:rPr lang="en-GB" dirty="0"/>
              <a:t>Activity: Practical </a:t>
            </a:r>
            <a:endParaRPr lang="en-GB"/>
          </a:p>
        </p:txBody>
      </p:sp>
      <p:sp>
        <p:nvSpPr>
          <p:cNvPr id="3" name="Content Placeholder 2">
            <a:extLst>
              <a:ext uri="{FF2B5EF4-FFF2-40B4-BE49-F238E27FC236}">
                <a16:creationId xmlns:a16="http://schemas.microsoft.com/office/drawing/2014/main" id="{592ED468-B25C-81DA-6C74-58ED84DB7C1C}"/>
              </a:ext>
            </a:extLst>
          </p:cNvPr>
          <p:cNvSpPr>
            <a:spLocks noGrp="1"/>
          </p:cNvSpPr>
          <p:nvPr>
            <p:ph idx="1"/>
          </p:nvPr>
        </p:nvSpPr>
        <p:spPr>
          <a:xfrm>
            <a:off x="1066797" y="2736850"/>
            <a:ext cx="4173415" cy="2978152"/>
          </a:xfrm>
        </p:spPr>
        <p:txBody>
          <a:bodyPr>
            <a:normAutofit/>
          </a:bodyPr>
          <a:lstStyle/>
          <a:p>
            <a:pPr marL="0" indent="0">
              <a:buNone/>
            </a:pPr>
            <a:r>
              <a:rPr lang="en-GB" dirty="0"/>
              <a:t>Knowing some of the benefits of computer games, we are going to play a game and you are going to report back how do you feel? </a:t>
            </a:r>
          </a:p>
          <a:p>
            <a:pPr marL="0" indent="0">
              <a:buNone/>
            </a:pPr>
            <a:endParaRPr lang="en-GB" dirty="0"/>
          </a:p>
        </p:txBody>
      </p:sp>
      <p:pic>
        <p:nvPicPr>
          <p:cNvPr id="6" name="Picture 5">
            <a:extLst>
              <a:ext uri="{FF2B5EF4-FFF2-40B4-BE49-F238E27FC236}">
                <a16:creationId xmlns:a16="http://schemas.microsoft.com/office/drawing/2014/main" id="{B5EE46E8-4A10-87E2-5F60-0CEDE5A419B3}"/>
              </a:ext>
            </a:extLst>
          </p:cNvPr>
          <p:cNvPicPr>
            <a:picLocks noChangeAspect="1"/>
          </p:cNvPicPr>
          <p:nvPr/>
        </p:nvPicPr>
        <p:blipFill>
          <a:blip r:embed="rId2"/>
          <a:stretch>
            <a:fillRect/>
          </a:stretch>
        </p:blipFill>
        <p:spPr>
          <a:xfrm>
            <a:off x="6096000" y="1926040"/>
            <a:ext cx="4953000" cy="2971800"/>
          </a:xfrm>
          <a:prstGeom prst="rect">
            <a:avLst/>
          </a:prstGeom>
          <a:noFill/>
        </p:spPr>
      </p:pic>
      <p:sp>
        <p:nvSpPr>
          <p:cNvPr id="11"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8/7/2023</a:t>
            </a:fld>
            <a:endParaRPr lang="en-US" dirty="0"/>
          </a:p>
        </p:txBody>
      </p:sp>
      <p:sp>
        <p:nvSpPr>
          <p:cNvPr id="13"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5"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32</a:t>
            </a:fld>
            <a:endParaRPr lang="en-US"/>
          </a:p>
        </p:txBody>
      </p:sp>
    </p:spTree>
    <p:extLst>
      <p:ext uri="{BB962C8B-B14F-4D97-AF65-F5344CB8AC3E}">
        <p14:creationId xmlns:p14="http://schemas.microsoft.com/office/powerpoint/2010/main" val="4178526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A6AC2-A1C5-55A2-F3D2-E728C6457C89}"/>
              </a:ext>
            </a:extLst>
          </p:cNvPr>
          <p:cNvSpPr>
            <a:spLocks noGrp="1"/>
          </p:cNvSpPr>
          <p:nvPr>
            <p:ph type="title"/>
          </p:nvPr>
        </p:nvSpPr>
        <p:spPr>
          <a:xfrm>
            <a:off x="1066800" y="1142999"/>
            <a:ext cx="4173416" cy="1257299"/>
          </a:xfrm>
        </p:spPr>
        <p:txBody>
          <a:bodyPr anchor="ctr">
            <a:normAutofit/>
          </a:bodyPr>
          <a:lstStyle/>
          <a:p>
            <a:pPr algn="ctr"/>
            <a:r>
              <a:rPr lang="en-GB" dirty="0"/>
              <a:t>Conclusion </a:t>
            </a:r>
          </a:p>
        </p:txBody>
      </p:sp>
      <p:sp>
        <p:nvSpPr>
          <p:cNvPr id="3" name="Content Placeholder 2">
            <a:extLst>
              <a:ext uri="{FF2B5EF4-FFF2-40B4-BE49-F238E27FC236}">
                <a16:creationId xmlns:a16="http://schemas.microsoft.com/office/drawing/2014/main" id="{CD48D329-9030-8AC6-8AC0-0DF410D1A665}"/>
              </a:ext>
            </a:extLst>
          </p:cNvPr>
          <p:cNvSpPr>
            <a:spLocks noGrp="1"/>
          </p:cNvSpPr>
          <p:nvPr>
            <p:ph idx="1"/>
          </p:nvPr>
        </p:nvSpPr>
        <p:spPr>
          <a:xfrm>
            <a:off x="287212" y="2400298"/>
            <a:ext cx="5662325" cy="3314704"/>
          </a:xfrm>
        </p:spPr>
        <p:txBody>
          <a:bodyPr>
            <a:normAutofit/>
          </a:bodyPr>
          <a:lstStyle/>
          <a:p>
            <a:pPr marL="0" indent="0">
              <a:lnSpc>
                <a:spcPct val="110000"/>
              </a:lnSpc>
              <a:buNone/>
            </a:pPr>
            <a:endParaRPr lang="en-GB" sz="1500" dirty="0"/>
          </a:p>
          <a:p>
            <a:pPr marL="0" indent="0">
              <a:lnSpc>
                <a:spcPct val="110000"/>
              </a:lnSpc>
              <a:buNone/>
            </a:pPr>
            <a:r>
              <a:rPr lang="en-GB" sz="1500" dirty="0"/>
              <a:t>Online gaming has both positive and negative impacts on children and young people.</a:t>
            </a:r>
          </a:p>
          <a:p>
            <a:pPr marL="0" indent="0">
              <a:lnSpc>
                <a:spcPct val="110000"/>
              </a:lnSpc>
              <a:buNone/>
            </a:pPr>
            <a:r>
              <a:rPr lang="en-GB" sz="1500" dirty="0"/>
              <a:t>Striking a balance and fostering responsible gaming habits is essential.</a:t>
            </a:r>
          </a:p>
          <a:p>
            <a:pPr marL="0" indent="0">
              <a:lnSpc>
                <a:spcPct val="110000"/>
              </a:lnSpc>
              <a:buNone/>
            </a:pPr>
            <a:r>
              <a:rPr lang="en-GB" sz="1500" dirty="0"/>
              <a:t>Empowering them with media literacy and parental support can maximize the benefits and minimize the risks of online gaming.</a:t>
            </a:r>
          </a:p>
        </p:txBody>
      </p:sp>
      <p:pic>
        <p:nvPicPr>
          <p:cNvPr id="4" name="Picture 3">
            <a:extLst>
              <a:ext uri="{FF2B5EF4-FFF2-40B4-BE49-F238E27FC236}">
                <a16:creationId xmlns:a16="http://schemas.microsoft.com/office/drawing/2014/main" id="{9D236A32-FB5D-4DF5-10CC-5703A817924C}"/>
              </a:ext>
            </a:extLst>
          </p:cNvPr>
          <p:cNvPicPr>
            <a:picLocks noChangeAspect="1"/>
          </p:cNvPicPr>
          <p:nvPr/>
        </p:nvPicPr>
        <p:blipFill>
          <a:blip r:embed="rId2"/>
          <a:stretch>
            <a:fillRect/>
          </a:stretch>
        </p:blipFill>
        <p:spPr>
          <a:xfrm>
            <a:off x="6096000" y="1926040"/>
            <a:ext cx="4953000" cy="2971800"/>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9E390588-D381-460B-B461-914E1785F9C6}"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33</a:t>
            </a:fld>
            <a:endParaRPr lang="en-US"/>
          </a:p>
        </p:txBody>
      </p:sp>
    </p:spTree>
    <p:extLst>
      <p:ext uri="{BB962C8B-B14F-4D97-AF65-F5344CB8AC3E}">
        <p14:creationId xmlns:p14="http://schemas.microsoft.com/office/powerpoint/2010/main" val="12339275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01820-5C2D-8E27-7DB4-FE268F67F128}"/>
              </a:ext>
            </a:extLst>
          </p:cNvPr>
          <p:cNvSpPr>
            <a:spLocks noGrp="1"/>
          </p:cNvSpPr>
          <p:nvPr>
            <p:ph type="title"/>
          </p:nvPr>
        </p:nvSpPr>
        <p:spPr>
          <a:xfrm>
            <a:off x="1066800" y="1142999"/>
            <a:ext cx="4173416" cy="1257299"/>
          </a:xfrm>
        </p:spPr>
        <p:txBody>
          <a:bodyPr anchor="ctr">
            <a:normAutofit/>
          </a:bodyPr>
          <a:lstStyle/>
          <a:p>
            <a:r>
              <a:rPr lang="en-GB" dirty="0"/>
              <a:t>Independent Study </a:t>
            </a:r>
            <a:endParaRPr lang="en-GB"/>
          </a:p>
        </p:txBody>
      </p:sp>
      <p:sp>
        <p:nvSpPr>
          <p:cNvPr id="3" name="Content Placeholder 2">
            <a:extLst>
              <a:ext uri="{FF2B5EF4-FFF2-40B4-BE49-F238E27FC236}">
                <a16:creationId xmlns:a16="http://schemas.microsoft.com/office/drawing/2014/main" id="{96776F8D-75C8-821B-919D-689599420A2A}"/>
              </a:ext>
            </a:extLst>
          </p:cNvPr>
          <p:cNvSpPr>
            <a:spLocks noGrp="1"/>
          </p:cNvSpPr>
          <p:nvPr>
            <p:ph idx="1"/>
          </p:nvPr>
        </p:nvSpPr>
        <p:spPr>
          <a:xfrm>
            <a:off x="205303" y="2736849"/>
            <a:ext cx="5599217" cy="3794579"/>
          </a:xfrm>
        </p:spPr>
        <p:txBody>
          <a:bodyPr>
            <a:normAutofit/>
          </a:bodyPr>
          <a:lstStyle/>
          <a:p>
            <a:pPr marL="0" indent="0">
              <a:lnSpc>
                <a:spcPct val="110000"/>
              </a:lnSpc>
              <a:buNone/>
            </a:pPr>
            <a:r>
              <a:rPr lang="en-GB" dirty="0"/>
              <a:t>Using a  psychological theory (e.g. social learning theory or cognitive development theory) investigate how a video game of your choosing can: </a:t>
            </a:r>
          </a:p>
          <a:p>
            <a:pPr>
              <a:lnSpc>
                <a:spcPct val="110000"/>
              </a:lnSpc>
            </a:pPr>
            <a:r>
              <a:rPr lang="en-GB" dirty="0"/>
              <a:t> Positively impact child development? </a:t>
            </a:r>
          </a:p>
          <a:p>
            <a:pPr>
              <a:lnSpc>
                <a:spcPct val="110000"/>
              </a:lnSpc>
            </a:pPr>
            <a:r>
              <a:rPr lang="en-GB" dirty="0"/>
              <a:t> Negatively impact child development? </a:t>
            </a:r>
          </a:p>
          <a:p>
            <a:pPr>
              <a:lnSpc>
                <a:spcPct val="110000"/>
              </a:lnSpc>
            </a:pPr>
            <a:endParaRPr lang="en-GB" dirty="0"/>
          </a:p>
        </p:txBody>
      </p:sp>
      <p:pic>
        <p:nvPicPr>
          <p:cNvPr id="4" name="Picture 3">
            <a:extLst>
              <a:ext uri="{FF2B5EF4-FFF2-40B4-BE49-F238E27FC236}">
                <a16:creationId xmlns:a16="http://schemas.microsoft.com/office/drawing/2014/main" id="{CAB0CAA4-9EBF-FECC-1A97-C0EEE433324D}"/>
              </a:ext>
            </a:extLst>
          </p:cNvPr>
          <p:cNvPicPr>
            <a:picLocks noChangeAspect="1"/>
          </p:cNvPicPr>
          <p:nvPr/>
        </p:nvPicPr>
        <p:blipFill rotWithShape="1">
          <a:blip r:embed="rId3"/>
          <a:srcRect l="18848" r="13485" b="-1"/>
          <a:stretch/>
        </p:blipFill>
        <p:spPr>
          <a:xfrm>
            <a:off x="6120859" y="882650"/>
            <a:ext cx="5184373" cy="5095021"/>
          </a:xfrm>
          <a:prstGeom prst="rect">
            <a:avLst/>
          </a:prstGeom>
          <a:noFill/>
        </p:spPr>
      </p:pic>
      <p:sp>
        <p:nvSpPr>
          <p:cNvPr id="9" name="Date Placeholder 3">
            <a:extLst>
              <a:ext uri="{FF2B5EF4-FFF2-40B4-BE49-F238E27FC236}">
                <a16:creationId xmlns:a16="http://schemas.microsoft.com/office/drawing/2014/main" id="{FE3DA1AA-4BBD-31B3-0380-BB0333A77B3A}"/>
              </a:ext>
            </a:extLst>
          </p:cNvPr>
          <p:cNvSpPr>
            <a:spLocks noGrp="1"/>
          </p:cNvSpPr>
          <p:nvPr>
            <p:ph type="dt" sz="half" idx="10"/>
          </p:nvPr>
        </p:nvSpPr>
        <p:spPr>
          <a:xfrm rot="5400000">
            <a:off x="10477379" y="4629744"/>
            <a:ext cx="2653508" cy="365125"/>
          </a:xfrm>
        </p:spPr>
        <p:txBody>
          <a:bodyPr/>
          <a:lstStyle/>
          <a:p>
            <a:pPr>
              <a:spcAft>
                <a:spcPts val="600"/>
              </a:spcAft>
            </a:pPr>
            <a:fld id="{A9ECDA12-4B7E-4690-8F70-E4D13D446BD6}" type="datetime1">
              <a:rPr lang="en-US" smtClean="0"/>
              <a:pPr>
                <a:spcAft>
                  <a:spcPts val="600"/>
                </a:spcAft>
              </a:pPr>
              <a:t>8/7/2023</a:t>
            </a:fld>
            <a:endParaRPr lang="en-US" dirty="0"/>
          </a:p>
        </p:txBody>
      </p:sp>
      <p:sp>
        <p:nvSpPr>
          <p:cNvPr id="11" name="Footer Placeholder 4">
            <a:extLst>
              <a:ext uri="{FF2B5EF4-FFF2-40B4-BE49-F238E27FC236}">
                <a16:creationId xmlns:a16="http://schemas.microsoft.com/office/drawing/2014/main" id="{1708E09F-170D-14D7-B0A7-90CEA3BF602E}"/>
              </a:ext>
            </a:extLst>
          </p:cNvPr>
          <p:cNvSpPr>
            <a:spLocks noGrp="1"/>
          </p:cNvSpPr>
          <p:nvPr>
            <p:ph type="ftr" sz="quarter" idx="11"/>
          </p:nvPr>
        </p:nvSpPr>
        <p:spPr>
          <a:xfrm>
            <a:off x="8610602" y="6318446"/>
            <a:ext cx="2743198" cy="365125"/>
          </a:xfrm>
        </p:spPr>
        <p:txBody>
          <a:bodyPr/>
          <a:lstStyle/>
          <a:p>
            <a:pPr>
              <a:spcAft>
                <a:spcPts val="600"/>
              </a:spcAft>
            </a:pPr>
            <a:r>
              <a:rPr lang="en-US" dirty="0"/>
              <a:t>Sample Footer Text</a:t>
            </a:r>
          </a:p>
        </p:txBody>
      </p:sp>
      <p:sp>
        <p:nvSpPr>
          <p:cNvPr id="13" name="Slide Number Placeholder 5">
            <a:extLst>
              <a:ext uri="{FF2B5EF4-FFF2-40B4-BE49-F238E27FC236}">
                <a16:creationId xmlns:a16="http://schemas.microsoft.com/office/drawing/2014/main" id="{F76A1578-4BAB-8672-0768-2FB5B6E7D8CD}"/>
              </a:ext>
            </a:extLst>
          </p:cNvPr>
          <p:cNvSpPr>
            <a:spLocks noGrp="1"/>
          </p:cNvSpPr>
          <p:nvPr>
            <p:ph type="sldNum" sz="quarter" idx="12"/>
          </p:nvPr>
        </p:nvSpPr>
        <p:spPr>
          <a:xfrm>
            <a:off x="11353800" y="6318446"/>
            <a:ext cx="615696" cy="365125"/>
          </a:xfrm>
        </p:spPr>
        <p:txBody>
          <a:bodyPr/>
          <a:lstStyle/>
          <a:p>
            <a:pPr>
              <a:spcAft>
                <a:spcPts val="600"/>
              </a:spcAft>
            </a:pPr>
            <a:fld id="{5E84AC6A-A0EF-437B-BCEE-4772B0214A58}" type="slidenum">
              <a:rPr lang="en-US" smtClean="0"/>
              <a:pPr>
                <a:spcAft>
                  <a:spcPts val="600"/>
                </a:spcAft>
              </a:pPr>
              <a:t>34</a:t>
            </a:fld>
            <a:endParaRPr lang="en-US"/>
          </a:p>
        </p:txBody>
      </p:sp>
    </p:spTree>
    <p:extLst>
      <p:ext uri="{BB962C8B-B14F-4D97-AF65-F5344CB8AC3E}">
        <p14:creationId xmlns:p14="http://schemas.microsoft.com/office/powerpoint/2010/main" val="5596601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EF0C-2DCF-557F-2D32-D3DB5D6D5434}"/>
              </a:ext>
            </a:extLst>
          </p:cNvPr>
          <p:cNvSpPr>
            <a:spLocks noGrp="1"/>
          </p:cNvSpPr>
          <p:nvPr>
            <p:ph type="title"/>
          </p:nvPr>
        </p:nvSpPr>
        <p:spPr>
          <a:xfrm>
            <a:off x="1209304" y="0"/>
            <a:ext cx="8886884" cy="443030"/>
          </a:xfrm>
        </p:spPr>
        <p:txBody>
          <a:bodyPr>
            <a:normAutofit fontScale="90000"/>
          </a:bodyPr>
          <a:lstStyle/>
          <a:p>
            <a:pPr algn="ctr"/>
            <a:r>
              <a:rPr lang="en-GB" dirty="0"/>
              <a:t>Reference List </a:t>
            </a:r>
          </a:p>
        </p:txBody>
      </p:sp>
      <p:sp>
        <p:nvSpPr>
          <p:cNvPr id="3" name="Content Placeholder 2">
            <a:extLst>
              <a:ext uri="{FF2B5EF4-FFF2-40B4-BE49-F238E27FC236}">
                <a16:creationId xmlns:a16="http://schemas.microsoft.com/office/drawing/2014/main" id="{21207AC6-6CC6-673D-E3F3-6CD371984BAD}"/>
              </a:ext>
            </a:extLst>
          </p:cNvPr>
          <p:cNvSpPr>
            <a:spLocks noGrp="1"/>
          </p:cNvSpPr>
          <p:nvPr>
            <p:ph idx="1"/>
          </p:nvPr>
        </p:nvSpPr>
        <p:spPr>
          <a:xfrm>
            <a:off x="0" y="443030"/>
            <a:ext cx="12100956" cy="6590806"/>
          </a:xfrm>
        </p:spPr>
        <p:txBody>
          <a:bodyPr>
            <a:normAutofit/>
          </a:bodyPr>
          <a:lstStyle/>
          <a:p>
            <a:r>
              <a:rPr lang="en-GB" sz="900" dirty="0"/>
              <a:t>Statista (2023) Video Games – Worldwide. [Online] Available at: </a:t>
            </a:r>
            <a:r>
              <a:rPr lang="en-GB" sz="900" dirty="0">
                <a:hlinkClick r:id="rId2"/>
              </a:rPr>
              <a:t>https://www.statista.com/outlook/dmo/digital-media/video-games/worldwide</a:t>
            </a:r>
            <a:r>
              <a:rPr lang="en-GB" sz="900" dirty="0"/>
              <a:t>. (Accessed 1</a:t>
            </a:r>
            <a:r>
              <a:rPr lang="en-GB" sz="900" baseline="30000" dirty="0"/>
              <a:t>st</a:t>
            </a:r>
            <a:r>
              <a:rPr lang="en-GB" sz="900" dirty="0"/>
              <a:t> August 2023)  </a:t>
            </a:r>
          </a:p>
          <a:p>
            <a:r>
              <a:rPr lang="en-GB" sz="900" dirty="0"/>
              <a:t> Ofcom (2022). Adults’ Media Use and Attitudes report 2022. [Online] Available at: </a:t>
            </a:r>
            <a:r>
              <a:rPr lang="en-GB" sz="900" dirty="0">
                <a:hlinkClick r:id="rId3"/>
              </a:rPr>
              <a:t>https://www.ofcom.org.uk/__data/assets/pdf_file/0020/234362/adults-media-use-and-attitudes-report-2022.pdf</a:t>
            </a:r>
            <a:r>
              <a:rPr lang="en-GB" sz="900" dirty="0"/>
              <a:t>. (Accessed 1</a:t>
            </a:r>
            <a:r>
              <a:rPr lang="en-GB" sz="900" baseline="30000" dirty="0"/>
              <a:t>st</a:t>
            </a:r>
            <a:r>
              <a:rPr lang="en-GB" sz="900" dirty="0"/>
              <a:t> August 2023) </a:t>
            </a:r>
          </a:p>
          <a:p>
            <a:r>
              <a:rPr lang="en-GB" sz="900" dirty="0"/>
              <a:t>Childrens Commissioner (2019) Gaming the System. [Online] Available at: </a:t>
            </a:r>
            <a:r>
              <a:rPr lang="en-GB" sz="900" dirty="0">
                <a:hlinkClick r:id="rId4"/>
              </a:rPr>
              <a:t>https://www.childrenscommissioner.gov.uk/resource/gaming-the-system/</a:t>
            </a:r>
            <a:r>
              <a:rPr lang="en-GB" sz="900" dirty="0"/>
              <a:t>. (Accessed 1</a:t>
            </a:r>
            <a:r>
              <a:rPr lang="en-GB" sz="900" baseline="30000" dirty="0"/>
              <a:t>st</a:t>
            </a:r>
            <a:r>
              <a:rPr lang="en-GB" sz="900" dirty="0"/>
              <a:t> August 2023)</a:t>
            </a:r>
          </a:p>
          <a:p>
            <a:r>
              <a:rPr lang="en-GB" sz="900" dirty="0"/>
              <a:t>World Health Organization (2023) Gaming Disorder. [Online] Available at: </a:t>
            </a:r>
            <a:r>
              <a:rPr lang="en-GB" sz="900" dirty="0">
                <a:hlinkClick r:id="rId5"/>
              </a:rPr>
              <a:t>https://www.who.int/standards/classifications/frequently-asked-questions/gaming-disorder#:~:text=Gaming%20disorder%20is%20defined%20in,the%20extent%20that%20gaming%20takes</a:t>
            </a:r>
            <a:r>
              <a:rPr lang="en-GB" sz="900" dirty="0"/>
              <a:t>. (Accessed 1</a:t>
            </a:r>
            <a:r>
              <a:rPr lang="en-GB" sz="900" baseline="30000" dirty="0"/>
              <a:t>st</a:t>
            </a:r>
            <a:r>
              <a:rPr lang="en-GB" sz="900" dirty="0"/>
              <a:t> August 2023)</a:t>
            </a:r>
          </a:p>
          <a:p>
            <a:endParaRPr lang="en-GB" sz="900" dirty="0"/>
          </a:p>
          <a:p>
            <a:r>
              <a:rPr lang="en-GB" sz="900" dirty="0"/>
              <a:t>Cabeza-Ramírez, L. J.,  Muñoz-Fernández, G. A., and  Santos-</a:t>
            </a:r>
            <a:r>
              <a:rPr lang="en-GB" sz="900" dirty="0" err="1"/>
              <a:t>Roldán</a:t>
            </a:r>
            <a:r>
              <a:rPr lang="en-GB" sz="900" dirty="0"/>
              <a:t>, L. (2021) ‘Video Game Streaming in Young People and Teenagers: Uptake, User Groups, Dangers, and Opportunities’, Healthcare (Basel). 9 (2): pp. 192- </a:t>
            </a:r>
          </a:p>
          <a:p>
            <a:r>
              <a:rPr lang="en-GB" sz="900" dirty="0"/>
              <a:t> Kowal, M., Conroy, E.,  Ramsbottom, N., Smithies, T., Toth, A., and Campbell, M. (2021) Gaming Your Mental Health: A Narrative Review on Mitigating Symptoms of Depression and Anxiety Using Commercial Video Games. JMIR Serious Games. 9 (2): pp:  </a:t>
            </a:r>
            <a:r>
              <a:rPr lang="pt-BR" sz="900" dirty="0"/>
              <a:t>e26575. </a:t>
            </a:r>
            <a:r>
              <a:rPr lang="pt-BR" sz="900" dirty="0" err="1"/>
              <a:t>doi</a:t>
            </a:r>
            <a:r>
              <a:rPr lang="pt-BR" sz="900" dirty="0"/>
              <a:t>: 10.2196/26575. PMID: 34132648; PMCID: PMC8277305.</a:t>
            </a:r>
          </a:p>
          <a:p>
            <a:r>
              <a:rPr lang="en-GB" sz="900" dirty="0"/>
              <a:t>Using Video Games to Improve Capabilities in Decision Making and Cognitive Skill: A Literature Review</a:t>
            </a:r>
          </a:p>
          <a:p>
            <a:endParaRPr lang="en-GB" sz="900" dirty="0"/>
          </a:p>
          <a:p>
            <a:r>
              <a:rPr lang="en-GB" sz="900" dirty="0"/>
              <a:t>Reynaldo, </a:t>
            </a:r>
            <a:r>
              <a:rPr lang="en-GB" sz="900" dirty="0" err="1"/>
              <a:t>C.,Christian</a:t>
            </a:r>
            <a:r>
              <a:rPr lang="en-GB" sz="900" dirty="0"/>
              <a:t>, R., and Hosea, H. (2021) Using Video Games to Improve Capabilities in Decision Making and Cognitive Skill: A Literature Review  Procedia Computer Science: </a:t>
            </a:r>
            <a:r>
              <a:rPr lang="it-IT" sz="900" dirty="0"/>
              <a:t>179(1): pp. 211-221</a:t>
            </a:r>
            <a:endParaRPr lang="en-GB" sz="900" dirty="0"/>
          </a:p>
          <a:p>
            <a:r>
              <a:rPr lang="en-GB" sz="900" dirty="0"/>
              <a:t>Zheng, R. Z. and Gardner, M. K. (2017). Handbook of Research on Serious Games for Educational Applications. IGI Global. </a:t>
            </a:r>
            <a:r>
              <a:rPr lang="en-GB" sz="900" dirty="0">
                <a:hlinkClick r:id="rId6"/>
              </a:rPr>
              <a:t>https://doi-org.ezproxy.uwtsd.ac.uk/10.4018/978-1-5225-0513-6</a:t>
            </a:r>
            <a:endParaRPr lang="en-GB" sz="900" dirty="0"/>
          </a:p>
          <a:p>
            <a:r>
              <a:rPr lang="en-GB" sz="900" dirty="0"/>
              <a:t>Keith, M. J.,  Dean, D. L.,  Gaskin, J., and Anderson, G. (2021) Team Building Through Team Video Games: Randomized Controlled Trial. JMIR Serious Games. 9 (4): e28896  </a:t>
            </a:r>
            <a:r>
              <a:rPr lang="en-GB" sz="900" dirty="0" err="1"/>
              <a:t>doi</a:t>
            </a:r>
            <a:r>
              <a:rPr lang="en-GB" sz="900" dirty="0"/>
              <a:t>: 10.2196/28896 </a:t>
            </a:r>
          </a:p>
          <a:p>
            <a:r>
              <a:rPr lang="en-GB" sz="900" dirty="0"/>
              <a:t>Granic, I., </a:t>
            </a:r>
            <a:r>
              <a:rPr lang="en-GB" sz="900" dirty="0" err="1"/>
              <a:t>Lobel</a:t>
            </a:r>
            <a:r>
              <a:rPr lang="en-GB" sz="900" dirty="0"/>
              <a:t>, A.  Engels, R. C. M. E. (2014) The Benefits of Playing Video Games [Online] Available at: </a:t>
            </a:r>
            <a:r>
              <a:rPr lang="en-GB" sz="900" dirty="0">
                <a:hlinkClick r:id="rId7"/>
              </a:rPr>
              <a:t>https://www.apa.org/pubs/journals/releases/amp-a0034857.pdf</a:t>
            </a:r>
            <a:r>
              <a:rPr lang="en-GB" sz="900" dirty="0"/>
              <a:t> (Accessed 2nd August 2023) </a:t>
            </a:r>
          </a:p>
          <a:p>
            <a:endParaRPr lang="en-GB" dirty="0"/>
          </a:p>
          <a:p>
            <a:endParaRPr lang="en-GB" dirty="0"/>
          </a:p>
          <a:p>
            <a:endParaRPr lang="en-GB" dirty="0"/>
          </a:p>
        </p:txBody>
      </p:sp>
    </p:spTree>
    <p:extLst>
      <p:ext uri="{BB962C8B-B14F-4D97-AF65-F5344CB8AC3E}">
        <p14:creationId xmlns:p14="http://schemas.microsoft.com/office/powerpoint/2010/main" val="1572912156"/>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2399</Words>
  <Application>Microsoft Office PowerPoint</Application>
  <PresentationFormat>Widescreen</PresentationFormat>
  <Paragraphs>285</Paragraphs>
  <Slides>35</Slides>
  <Notes>15</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Neue Haas Grotesk Text Pro</vt:lpstr>
      <vt:lpstr>SwellVTI</vt:lpstr>
      <vt:lpstr>The Impact of Online Gaming on Children and Young People: Exploring the Positives and Negatives</vt:lpstr>
      <vt:lpstr>Contents Page</vt:lpstr>
      <vt:lpstr>Introduction </vt:lpstr>
      <vt:lpstr>Social Learning Theory </vt:lpstr>
      <vt:lpstr>Online Gaming: What is it? </vt:lpstr>
      <vt:lpstr> How much is the industry worth? </vt:lpstr>
      <vt:lpstr>Popular game Genre’s </vt:lpstr>
      <vt:lpstr>User Demographic</vt:lpstr>
      <vt:lpstr>PowerPoint Presentation</vt:lpstr>
      <vt:lpstr>PowerPoint Presentation</vt:lpstr>
      <vt:lpstr>PowerPoint Presentation</vt:lpstr>
      <vt:lpstr>The Positives of Online Gaming: Cognitive benefits:  </vt:lpstr>
      <vt:lpstr>The Positives of Online Gaming: Teamwork and social skills  </vt:lpstr>
      <vt:lpstr>The Positives of Online Gaming: Mental Health  </vt:lpstr>
      <vt:lpstr>Positive Gaming Environments </vt:lpstr>
      <vt:lpstr>Educational Opportunities </vt:lpstr>
      <vt:lpstr>Educational Opportunities</vt:lpstr>
      <vt:lpstr>Computer Games and Trauma </vt:lpstr>
      <vt:lpstr>Technology Proficiency </vt:lpstr>
      <vt:lpstr>Media Literacy for Gaming </vt:lpstr>
      <vt:lpstr>The Negatives of Online Gaming </vt:lpstr>
      <vt:lpstr>Health concerns </vt:lpstr>
      <vt:lpstr>Gaming Disorder </vt:lpstr>
      <vt:lpstr>Gaming Disorder</vt:lpstr>
      <vt:lpstr>How is it diagnosed? </vt:lpstr>
      <vt:lpstr>Online Harassment and Toxicity </vt:lpstr>
      <vt:lpstr>Academic and Social Impact </vt:lpstr>
      <vt:lpstr> Financial Implications </vt:lpstr>
      <vt:lpstr>Parental Involvement </vt:lpstr>
      <vt:lpstr>Unrealistic careers becoming realistic: Streaming</vt:lpstr>
      <vt:lpstr>Unrealistic Careers Becoming Realistic : Competitive Gamers </vt:lpstr>
      <vt:lpstr>Activity: Practical </vt:lpstr>
      <vt:lpstr>Conclusion </vt:lpstr>
      <vt:lpstr>Independent Study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Online Gaming on Children and Young People: Exploring the Positives and Negatives</dc:title>
  <dc:creator>Jonathan Wyatt</dc:creator>
  <cp:lastModifiedBy>Jonathan Wyatt</cp:lastModifiedBy>
  <cp:revision>14</cp:revision>
  <dcterms:created xsi:type="dcterms:W3CDTF">2023-08-01T12:26:53Z</dcterms:created>
  <dcterms:modified xsi:type="dcterms:W3CDTF">2023-08-07T09:57:24Z</dcterms:modified>
</cp:coreProperties>
</file>