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5" r:id="rId9"/>
    <p:sldId id="264" r:id="rId10"/>
    <p:sldId id="266" r:id="rId11"/>
    <p:sldId id="268" r:id="rId12"/>
    <p:sldId id="269" r:id="rId13"/>
    <p:sldId id="271" r:id="rId14"/>
    <p:sldId id="272" r:id="rId15"/>
    <p:sldId id="273" r:id="rId16"/>
    <p:sldId id="274" r:id="rId17"/>
    <p:sldId id="276" r:id="rId18"/>
    <p:sldId id="275" r:id="rId1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E3FF5A0-3E9B-4949-A0D9-6318B1517595}">
          <p14:sldIdLst/>
        </p14:section>
        <p14:section name="Untitled Section" id="{0EA70371-4F19-4F91-B1AD-F60FEDFA4258}">
          <p14:sldIdLst>
            <p14:sldId id="256"/>
            <p14:sldId id="257"/>
            <p14:sldId id="258"/>
            <p14:sldId id="259"/>
            <p14:sldId id="260"/>
            <p14:sldId id="261"/>
            <p14:sldId id="262"/>
            <p14:sldId id="265"/>
            <p14:sldId id="264"/>
            <p14:sldId id="266"/>
            <p14:sldId id="268"/>
            <p14:sldId id="269"/>
            <p14:sldId id="271"/>
            <p14:sldId id="272"/>
            <p14:sldId id="273"/>
            <p14:sldId id="274"/>
            <p14:sldId id="276"/>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80" autoAdjust="0"/>
  </p:normalViewPr>
  <p:slideViewPr>
    <p:cSldViewPr snapToGrid="0">
      <p:cViewPr varScale="1">
        <p:scale>
          <a:sx n="109" d="100"/>
          <a:sy n="109" d="100"/>
        </p:scale>
        <p:origin x="6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0607FFFC-2DBD-42EB-BF41-B22E88F3D6F9}" type="datetimeFigureOut">
              <a:rPr lang="en-GB" smtClean="0"/>
              <a:t>16/02/2018</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4E888B2E-F531-4F9C-8E3F-D8A13155C5E6}" type="slidenum">
              <a:rPr lang="en-GB" smtClean="0"/>
              <a:t>‹#›</a:t>
            </a:fld>
            <a:endParaRPr lang="en-GB"/>
          </a:p>
        </p:txBody>
      </p:sp>
    </p:spTree>
    <p:extLst>
      <p:ext uri="{BB962C8B-B14F-4D97-AF65-F5344CB8AC3E}">
        <p14:creationId xmlns:p14="http://schemas.microsoft.com/office/powerpoint/2010/main" val="738445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5A9B2-B2F1-4B07-AC84-E7CFD57983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E793A8-5168-439E-8A4B-434EAFBF6C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EE19BA-E06F-44D8-B8EC-C7516F4D873B}"/>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5" name="Footer Placeholder 4">
            <a:extLst>
              <a:ext uri="{FF2B5EF4-FFF2-40B4-BE49-F238E27FC236}">
                <a16:creationId xmlns:a16="http://schemas.microsoft.com/office/drawing/2014/main" id="{06B73DF4-D7DC-4A32-9695-340EAC3CF6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ABA1B6-7096-4323-8650-95FEA7FDC7E8}"/>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3216339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C6A2-815C-40E9-BE74-0FAE8BE507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16207F-F4EC-4766-8784-027C4570C15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0CB38-0A86-4843-8949-CB1A5EB57A2A}"/>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5" name="Footer Placeholder 4">
            <a:extLst>
              <a:ext uri="{FF2B5EF4-FFF2-40B4-BE49-F238E27FC236}">
                <a16:creationId xmlns:a16="http://schemas.microsoft.com/office/drawing/2014/main" id="{F5A190A3-C217-4DD8-A392-0D1000B38B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CF213F-8733-4272-B86E-C14EB71BD53E}"/>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4132249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CB854-2E51-4D13-99E8-34FF4A87BC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B83AA8-2C7F-4290-8672-A32191DCC3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6024E4-05D4-41B8-BBFD-05EAB940ADEB}"/>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5" name="Footer Placeholder 4">
            <a:extLst>
              <a:ext uri="{FF2B5EF4-FFF2-40B4-BE49-F238E27FC236}">
                <a16:creationId xmlns:a16="http://schemas.microsoft.com/office/drawing/2014/main" id="{9417067E-9B76-4982-84C3-9465E8DA0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17D942-C36A-41AF-BD33-A8E1D9F029CE}"/>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4024012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8B03-4108-42D6-93D7-A811A21055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262B3-0BEC-4008-93A4-DC87726CC19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E38D16-DA35-41CC-A54D-F90E71D656C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09A5B0-D918-4D89-A88D-04A1377B6315}"/>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6" name="Footer Placeholder 5">
            <a:extLst>
              <a:ext uri="{FF2B5EF4-FFF2-40B4-BE49-F238E27FC236}">
                <a16:creationId xmlns:a16="http://schemas.microsoft.com/office/drawing/2014/main" id="{5C335A3A-3DA5-49CD-9F2D-F0F5B77B81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08EC1C-A4DB-4C81-9EC5-50B7BA133D1F}"/>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2794562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D0074-E8D4-4612-B894-60668C8974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69F3C4-A62A-4B4D-8E63-782FE9982D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880BCFD-48B1-40F4-8CEC-E23F984BE84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323789-D335-466B-AACE-BBC34AACEF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781C9A8-8996-416E-A26F-A4D9D59C768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169C29-3E4D-4F9E-B7F1-6F1434A9C8D3}"/>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8" name="Footer Placeholder 7">
            <a:extLst>
              <a:ext uri="{FF2B5EF4-FFF2-40B4-BE49-F238E27FC236}">
                <a16:creationId xmlns:a16="http://schemas.microsoft.com/office/drawing/2014/main" id="{3E0D8F94-BE72-4A53-93C9-6B0C1C1585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FD8411-462E-4201-ACFE-E74A621CD8A5}"/>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1506377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51E4B-A6C1-4FEB-A3EA-CF79AE8E75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F66F62-7FB6-45A3-A689-79869F0FCF4A}"/>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4" name="Footer Placeholder 3">
            <a:extLst>
              <a:ext uri="{FF2B5EF4-FFF2-40B4-BE49-F238E27FC236}">
                <a16:creationId xmlns:a16="http://schemas.microsoft.com/office/drawing/2014/main" id="{377E31BE-B2E1-40E3-A167-1DA5203953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BC2BC7-A64B-443B-B529-79679B0A7722}"/>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2394418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211FC6-513E-4DB7-A793-6467AC709D81}"/>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3" name="Footer Placeholder 2">
            <a:extLst>
              <a:ext uri="{FF2B5EF4-FFF2-40B4-BE49-F238E27FC236}">
                <a16:creationId xmlns:a16="http://schemas.microsoft.com/office/drawing/2014/main" id="{9174F022-C376-4E7F-91A6-4857A4AA67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404A12-B4C5-4D83-A81A-1815A2B84163}"/>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5922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AA2E4-78CA-4E80-A4FC-206A3C89E0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59F885-C84F-4A1F-81AC-1ED3124BA6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F3C5E6-1772-45DC-AB55-301F1BD1A5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8E48DAA-666B-4FAD-9E54-AEE33FE85E58}"/>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6" name="Footer Placeholder 5">
            <a:extLst>
              <a:ext uri="{FF2B5EF4-FFF2-40B4-BE49-F238E27FC236}">
                <a16:creationId xmlns:a16="http://schemas.microsoft.com/office/drawing/2014/main" id="{9241FF54-9AC8-47D5-9231-26CDE1E654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BA5CAC-11BD-4312-9629-A5BAB7C4D1CF}"/>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1647998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E3DA1-B90E-4AC5-AAC2-776E494DC4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A31299-0EB3-4D8D-A228-8D58D2CBC5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9F72B7-D5F4-4864-B17B-7057979977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3B8C6B9-4DA4-4F8B-8012-0CEF25D3F947}"/>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6" name="Footer Placeholder 5">
            <a:extLst>
              <a:ext uri="{FF2B5EF4-FFF2-40B4-BE49-F238E27FC236}">
                <a16:creationId xmlns:a16="http://schemas.microsoft.com/office/drawing/2014/main" id="{2A672D2B-1B36-422D-ACFA-EF80D89342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DCE122-3F93-40C4-8AA8-1B91942E360A}"/>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1871491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F43E4-8969-444C-A7BC-1F312E141A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89746E-327E-40E0-8965-2364EE9BB9C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920FA-774B-4CA2-A10D-1EC0258F4FD0}"/>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5" name="Footer Placeholder 4">
            <a:extLst>
              <a:ext uri="{FF2B5EF4-FFF2-40B4-BE49-F238E27FC236}">
                <a16:creationId xmlns:a16="http://schemas.microsoft.com/office/drawing/2014/main" id="{73738E85-3572-4E65-BAB6-EE01912798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31F0F-5BA9-48B0-9502-5DB17E7F6C04}"/>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913483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739A2B-BD68-4946-A794-34E17D13A8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93FB8A-442D-4045-A39E-4A65711EF29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8F665A-1A24-4355-B1DA-826C0F3BE071}"/>
              </a:ext>
            </a:extLst>
          </p:cNvPr>
          <p:cNvSpPr>
            <a:spLocks noGrp="1"/>
          </p:cNvSpPr>
          <p:nvPr>
            <p:ph type="dt" sz="half" idx="10"/>
          </p:nvPr>
        </p:nvSpPr>
        <p:spPr/>
        <p:txBody>
          <a:bodyPr/>
          <a:lstStyle/>
          <a:p>
            <a:fld id="{D273A1CF-386D-4620-94AE-B6B25F5641D5}" type="datetimeFigureOut">
              <a:rPr lang="en-GB" smtClean="0"/>
              <a:t>16/02/2018</a:t>
            </a:fld>
            <a:endParaRPr lang="en-GB"/>
          </a:p>
        </p:txBody>
      </p:sp>
      <p:sp>
        <p:nvSpPr>
          <p:cNvPr id="5" name="Footer Placeholder 4">
            <a:extLst>
              <a:ext uri="{FF2B5EF4-FFF2-40B4-BE49-F238E27FC236}">
                <a16:creationId xmlns:a16="http://schemas.microsoft.com/office/drawing/2014/main" id="{6A0B7753-34B1-4E33-BF8E-C16205F72F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D02888-F1B3-4D5F-9A9B-71B0E7AEC34C}"/>
              </a:ext>
            </a:extLst>
          </p:cNvPr>
          <p:cNvSpPr>
            <a:spLocks noGrp="1"/>
          </p:cNvSpPr>
          <p:nvPr>
            <p:ph type="sldNum" sz="quarter" idx="12"/>
          </p:nvPr>
        </p:nvSpPr>
        <p:spPr/>
        <p:txBody>
          <a:bodyPr/>
          <a:lstStyle/>
          <a:p>
            <a:fld id="{34E6A4F4-D950-486C-9ED6-887525EECBA4}" type="slidenum">
              <a:rPr lang="en-GB" smtClean="0"/>
              <a:t>‹#›</a:t>
            </a:fld>
            <a:endParaRPr lang="en-GB"/>
          </a:p>
        </p:txBody>
      </p:sp>
    </p:spTree>
    <p:extLst>
      <p:ext uri="{BB962C8B-B14F-4D97-AF65-F5344CB8AC3E}">
        <p14:creationId xmlns:p14="http://schemas.microsoft.com/office/powerpoint/2010/main" val="1744986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C0525A-57F1-40CA-B3A0-7A6B8A9451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68E6AF-F025-4CC3-9BD9-5AFC5A98F1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9822BB-DCCA-4F5C-A3C6-8BD73B7E8A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3A1CF-386D-4620-94AE-B6B25F5641D5}" type="datetimeFigureOut">
              <a:rPr lang="en-GB" smtClean="0"/>
              <a:t>16/02/2018</a:t>
            </a:fld>
            <a:endParaRPr lang="en-GB"/>
          </a:p>
        </p:txBody>
      </p:sp>
      <p:sp>
        <p:nvSpPr>
          <p:cNvPr id="5" name="Footer Placeholder 4">
            <a:extLst>
              <a:ext uri="{FF2B5EF4-FFF2-40B4-BE49-F238E27FC236}">
                <a16:creationId xmlns:a16="http://schemas.microsoft.com/office/drawing/2014/main" id="{0A332AC2-3645-4FE9-B5EA-0A7E78D77F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CA2C56-A93C-4CC6-9E1F-614EAB6F76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E6A4F4-D950-486C-9ED6-887525EECBA4}" type="slidenum">
              <a:rPr lang="en-GB" smtClean="0"/>
              <a:t>‹#›</a:t>
            </a:fld>
            <a:endParaRPr lang="en-GB"/>
          </a:p>
        </p:txBody>
      </p:sp>
    </p:spTree>
    <p:extLst>
      <p:ext uri="{BB962C8B-B14F-4D97-AF65-F5344CB8AC3E}">
        <p14:creationId xmlns:p14="http://schemas.microsoft.com/office/powerpoint/2010/main" val="4264247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ell Me and I Forget, Teach Me and I Remember, Involve Me and I Learn, Benjamin Franklin Vinyl Wall Art Home Decor Quote Wall Decals by VWAQ">
            <a:extLst>
              <a:ext uri="{FF2B5EF4-FFF2-40B4-BE49-F238E27FC236}">
                <a16:creationId xmlns:a16="http://schemas.microsoft.com/office/drawing/2014/main" id="{D7CCB13D-52B8-4871-980E-A7B1D1D017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42" b="18997"/>
          <a:stretch/>
        </p:blipFill>
        <p:spPr bwMode="auto">
          <a:xfrm>
            <a:off x="2123583" y="735290"/>
            <a:ext cx="6040029" cy="5030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3510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39376-954C-4F84-9B92-3729A0D76B19}"/>
              </a:ext>
            </a:extLst>
          </p:cNvPr>
          <p:cNvSpPr>
            <a:spLocks noGrp="1"/>
          </p:cNvSpPr>
          <p:nvPr>
            <p:ph type="title"/>
          </p:nvPr>
        </p:nvSpPr>
        <p:spPr/>
        <p:txBody>
          <a:bodyPr/>
          <a:lstStyle/>
          <a:p>
            <a:r>
              <a:rPr lang="en-GB" dirty="0"/>
              <a:t> What is Assessment for Learning</a:t>
            </a:r>
          </a:p>
        </p:txBody>
      </p:sp>
      <p:sp>
        <p:nvSpPr>
          <p:cNvPr id="3" name="Content Placeholder 2">
            <a:extLst>
              <a:ext uri="{FF2B5EF4-FFF2-40B4-BE49-F238E27FC236}">
                <a16:creationId xmlns:a16="http://schemas.microsoft.com/office/drawing/2014/main" id="{25556CC2-446F-4A85-9797-3562FBDA55DB}"/>
              </a:ext>
            </a:extLst>
          </p:cNvPr>
          <p:cNvSpPr>
            <a:spLocks noGrp="1"/>
          </p:cNvSpPr>
          <p:nvPr>
            <p:ph idx="1"/>
          </p:nvPr>
        </p:nvSpPr>
        <p:spPr/>
        <p:txBody>
          <a:bodyPr>
            <a:normAutofit/>
          </a:bodyPr>
          <a:lstStyle/>
          <a:p>
            <a:r>
              <a:rPr lang="en-GB" sz="1800" dirty="0"/>
              <a:t>It was set up by Assessment Reform Group a decade ago. The group was dedicated to ensuring that assessment policies and practices are informed by research evidence. </a:t>
            </a:r>
          </a:p>
          <a:p>
            <a:r>
              <a:rPr lang="en-GB" sz="1800" dirty="0"/>
              <a:t>They proposed seven precepts promoting that learning should be:</a:t>
            </a:r>
          </a:p>
          <a:p>
            <a:pPr marL="0" indent="0">
              <a:buNone/>
            </a:pPr>
            <a:endParaRPr lang="en-GB" sz="1800" dirty="0" smtClean="0"/>
          </a:p>
          <a:p>
            <a:pPr marL="0" indent="0">
              <a:buNone/>
            </a:pPr>
            <a:r>
              <a:rPr lang="en-GB" sz="1800" dirty="0" smtClean="0"/>
              <a:t>(</a:t>
            </a:r>
            <a:r>
              <a:rPr lang="en-GB" sz="1800" dirty="0"/>
              <a:t>a)  teaching and learning is an essential part</a:t>
            </a:r>
          </a:p>
          <a:p>
            <a:pPr marL="0" indent="0">
              <a:buNone/>
            </a:pPr>
            <a:endParaRPr lang="en-GB" sz="1800" dirty="0" smtClean="0"/>
          </a:p>
          <a:p>
            <a:pPr marL="0" indent="0">
              <a:buNone/>
            </a:pPr>
            <a:r>
              <a:rPr lang="en-GB" sz="1800" dirty="0" smtClean="0"/>
              <a:t>(</a:t>
            </a:r>
            <a:r>
              <a:rPr lang="en-GB" sz="1800" dirty="0"/>
              <a:t>b)  involve sharing goals with pupils</a:t>
            </a:r>
          </a:p>
          <a:p>
            <a:pPr marL="0" indent="0">
              <a:buNone/>
            </a:pPr>
            <a:endParaRPr lang="en-GB" sz="1800" dirty="0" smtClean="0"/>
          </a:p>
          <a:p>
            <a:pPr marL="0" indent="0">
              <a:buNone/>
            </a:pPr>
            <a:r>
              <a:rPr lang="en-GB" sz="1800" dirty="0" smtClean="0"/>
              <a:t>(</a:t>
            </a:r>
            <a:r>
              <a:rPr lang="en-GB" sz="1800" dirty="0"/>
              <a:t>c)   helps pupils to know and recognise the standards they are aiming for</a:t>
            </a:r>
            <a:r>
              <a:rPr lang="en-GB" sz="1800" dirty="0" smtClean="0"/>
              <a:t>. (</a:t>
            </a:r>
            <a:r>
              <a:rPr lang="en-GB" sz="1800" dirty="0"/>
              <a:t>Broadfoot et al.,1999,p.7)</a:t>
            </a:r>
          </a:p>
        </p:txBody>
      </p:sp>
    </p:spTree>
    <p:extLst>
      <p:ext uri="{BB962C8B-B14F-4D97-AF65-F5344CB8AC3E}">
        <p14:creationId xmlns:p14="http://schemas.microsoft.com/office/powerpoint/2010/main" val="17731051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1304A-50F1-4988-92CB-CCB22C1986D8}"/>
              </a:ext>
            </a:extLst>
          </p:cNvPr>
          <p:cNvSpPr>
            <a:spLocks noGrp="1"/>
          </p:cNvSpPr>
          <p:nvPr>
            <p:ph type="title"/>
          </p:nvPr>
        </p:nvSpPr>
        <p:spPr/>
        <p:txBody>
          <a:bodyPr/>
          <a:lstStyle/>
          <a:p>
            <a:r>
              <a:rPr lang="en-GB" dirty="0"/>
              <a:t>What is Assessment for Learning?</a:t>
            </a:r>
          </a:p>
        </p:txBody>
      </p:sp>
      <p:sp>
        <p:nvSpPr>
          <p:cNvPr id="6" name="Content Placeholder 5">
            <a:extLst>
              <a:ext uri="{FF2B5EF4-FFF2-40B4-BE49-F238E27FC236}">
                <a16:creationId xmlns:a16="http://schemas.microsoft.com/office/drawing/2014/main" id="{352425C0-7BF0-4245-98D6-7A959921A7E3}"/>
              </a:ext>
            </a:extLst>
          </p:cNvPr>
          <p:cNvSpPr>
            <a:spLocks noGrp="1"/>
          </p:cNvSpPr>
          <p:nvPr>
            <p:ph idx="1"/>
          </p:nvPr>
        </p:nvSpPr>
        <p:spPr/>
        <p:txBody>
          <a:bodyPr>
            <a:normAutofit/>
          </a:bodyPr>
          <a:lstStyle/>
          <a:p>
            <a:r>
              <a:rPr lang="en-GB" sz="1800" dirty="0"/>
              <a:t>It is just any assess which is designed with the purpose of promoting students’ learning. it is different from assessment designed primarily designed for ranking, ranking or certifying competence.(Black et al., 2004,p.10). </a:t>
            </a:r>
          </a:p>
          <a:p>
            <a:r>
              <a:rPr lang="en-GB" sz="1800" dirty="0"/>
              <a:t>It has broad concepts however its important purpose is to contribute to students’ learning and its aim is to determine the extent to which students has achieved curricular objectives.</a:t>
            </a:r>
          </a:p>
          <a:p>
            <a:r>
              <a:rPr lang="en-GB" sz="1800" dirty="0"/>
              <a:t>It gathers information about students performance and gives the feedback which contributes to their learning. (Yorke,2003)</a:t>
            </a:r>
          </a:p>
          <a:p>
            <a:r>
              <a:rPr lang="en-GB" sz="1800" dirty="0"/>
              <a:t>It is an assessment activity that can help learning if it provides information that teachers and students can use feedback in assessing themselves and modifying the teaching and learning activities in which they are engaged in. Such assessment become “formative assessments” when the evidence is used to adapt teaching work to meet learning needs.  But it is used to refer to assessments for learning which is formative assessment but has low-stake tests. (Black et al., 2004,p. 10)</a:t>
            </a:r>
          </a:p>
        </p:txBody>
      </p:sp>
    </p:spTree>
    <p:extLst>
      <p:ext uri="{BB962C8B-B14F-4D97-AF65-F5344CB8AC3E}">
        <p14:creationId xmlns:p14="http://schemas.microsoft.com/office/powerpoint/2010/main" val="19889184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D2F19-22C1-4B7D-B20A-EF611D7EC408}"/>
              </a:ext>
            </a:extLst>
          </p:cNvPr>
          <p:cNvSpPr>
            <a:spLocks noGrp="1"/>
          </p:cNvSpPr>
          <p:nvPr>
            <p:ph type="title"/>
          </p:nvPr>
        </p:nvSpPr>
        <p:spPr/>
        <p:txBody>
          <a:bodyPr/>
          <a:lstStyle/>
          <a:p>
            <a:r>
              <a:rPr lang="en-GB" dirty="0"/>
              <a:t>How is Assessment for Learning is implemented?</a:t>
            </a:r>
          </a:p>
        </p:txBody>
      </p:sp>
      <p:sp>
        <p:nvSpPr>
          <p:cNvPr id="3" name="Content Placeholder 2">
            <a:extLst>
              <a:ext uri="{FF2B5EF4-FFF2-40B4-BE49-F238E27FC236}">
                <a16:creationId xmlns:a16="http://schemas.microsoft.com/office/drawing/2014/main" id="{2960662B-981D-4DFF-9023-E24DBB65BD56}"/>
              </a:ext>
            </a:extLst>
          </p:cNvPr>
          <p:cNvSpPr>
            <a:spLocks noGrp="1"/>
          </p:cNvSpPr>
          <p:nvPr>
            <p:ph idx="1"/>
          </p:nvPr>
        </p:nvSpPr>
        <p:spPr/>
        <p:txBody>
          <a:bodyPr>
            <a:normAutofit/>
          </a:bodyPr>
          <a:lstStyle/>
          <a:p>
            <a:endParaRPr lang="en-GB" sz="1800" dirty="0" smtClean="0"/>
          </a:p>
          <a:p>
            <a:pPr marL="0" indent="0">
              <a:buNone/>
            </a:pPr>
            <a:r>
              <a:rPr lang="en-GB" sz="1800" dirty="0" smtClean="0"/>
              <a:t>It </a:t>
            </a:r>
            <a:r>
              <a:rPr lang="en-GB" sz="1800" dirty="0"/>
              <a:t>can be used with Peer </a:t>
            </a:r>
            <a:r>
              <a:rPr lang="en-GB" sz="1800" dirty="0" smtClean="0"/>
              <a:t>Assessment in order to make the learner being effective in their </a:t>
            </a:r>
            <a:r>
              <a:rPr lang="en-GB" sz="1800" dirty="0" err="1" smtClean="0"/>
              <a:t>learing</a:t>
            </a:r>
            <a:r>
              <a:rPr lang="en-GB" sz="1800" dirty="0" smtClean="0"/>
              <a:t>.</a:t>
            </a:r>
          </a:p>
          <a:p>
            <a:endParaRPr lang="en-GB" sz="1800" dirty="0"/>
          </a:p>
          <a:p>
            <a:r>
              <a:rPr lang="en-GB" sz="1800" dirty="0" smtClean="0"/>
              <a:t>Peer assessment is </a:t>
            </a:r>
            <a:r>
              <a:rPr lang="en-GB" sz="1800" dirty="0"/>
              <a:t>whereby </a:t>
            </a:r>
            <a:r>
              <a:rPr lang="en-GB" sz="1800" dirty="0" smtClean="0"/>
              <a:t>arrangements are made </a:t>
            </a:r>
            <a:r>
              <a:rPr lang="en-GB" sz="1800" dirty="0"/>
              <a:t>for learners </a:t>
            </a:r>
            <a:r>
              <a:rPr lang="en-GB" sz="1800" dirty="0" smtClean="0"/>
              <a:t> </a:t>
            </a:r>
            <a:r>
              <a:rPr lang="en-GB" sz="1800" dirty="0"/>
              <a:t>to consider and specify the level, the value or quality of the product which is a piece of written work by other students/ equals.</a:t>
            </a:r>
          </a:p>
          <a:p>
            <a:r>
              <a:rPr lang="en-GB" sz="1800" dirty="0"/>
              <a:t>Peer assessment includes writing, oral </a:t>
            </a:r>
            <a:r>
              <a:rPr lang="en-GB" sz="1800" dirty="0" smtClean="0"/>
              <a:t>presentations, </a:t>
            </a:r>
            <a:r>
              <a:rPr lang="en-GB" sz="1800" dirty="0"/>
              <a:t>portfolios, test performances or other skilled behaviours.</a:t>
            </a:r>
          </a:p>
          <a:p>
            <a:r>
              <a:rPr lang="en-GB" sz="1800" dirty="0"/>
              <a:t>It can be summative or formative. (Topping,2009)</a:t>
            </a:r>
          </a:p>
          <a:p>
            <a:r>
              <a:rPr lang="en-GB" sz="1800" dirty="0"/>
              <a:t>It is not new concept </a:t>
            </a:r>
            <a:r>
              <a:rPr lang="en-GB" sz="1800" dirty="0" smtClean="0"/>
              <a:t>according to Gaillet(1992) and </a:t>
            </a:r>
            <a:r>
              <a:rPr lang="en-GB" sz="1800" dirty="0"/>
              <a:t>it was deployed for centuries by Professor George Jardine who was a professor in University of Glasgow in 1774 to 1828. He described the methods and advantages of peer assessment</a:t>
            </a:r>
            <a:r>
              <a:rPr lang="en-GB" sz="1800" dirty="0" smtClean="0"/>
              <a:t>. (Topping,2009)</a:t>
            </a:r>
            <a:endParaRPr lang="en-GB" sz="1800" dirty="0"/>
          </a:p>
          <a:p>
            <a:endParaRPr lang="en-GB" sz="1800" dirty="0"/>
          </a:p>
        </p:txBody>
      </p:sp>
    </p:spTree>
    <p:extLst>
      <p:ext uri="{BB962C8B-B14F-4D97-AF65-F5344CB8AC3E}">
        <p14:creationId xmlns:p14="http://schemas.microsoft.com/office/powerpoint/2010/main" val="33276427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B601A-FD43-4457-857E-763433880C32}"/>
              </a:ext>
            </a:extLst>
          </p:cNvPr>
          <p:cNvSpPr>
            <a:spLocks noGrp="1"/>
          </p:cNvSpPr>
          <p:nvPr>
            <p:ph type="title"/>
          </p:nvPr>
        </p:nvSpPr>
        <p:spPr/>
        <p:txBody>
          <a:bodyPr>
            <a:normAutofit/>
          </a:bodyPr>
          <a:lstStyle/>
          <a:p>
            <a:r>
              <a:rPr lang="en-GB" sz="2800" dirty="0"/>
              <a:t>Peer Assessment Method: An Ice cream Bowl/ Glass Strategy.</a:t>
            </a:r>
          </a:p>
        </p:txBody>
      </p:sp>
      <p:sp>
        <p:nvSpPr>
          <p:cNvPr id="3" name="Content Placeholder 2">
            <a:extLst>
              <a:ext uri="{FF2B5EF4-FFF2-40B4-BE49-F238E27FC236}">
                <a16:creationId xmlns:a16="http://schemas.microsoft.com/office/drawing/2014/main" id="{39AE9B50-3F25-4EC4-9EDC-3A8AB4587E39}"/>
              </a:ext>
            </a:extLst>
          </p:cNvPr>
          <p:cNvSpPr>
            <a:spLocks noGrp="1"/>
          </p:cNvSpPr>
          <p:nvPr>
            <p:ph sz="half" idx="1"/>
          </p:nvPr>
        </p:nvSpPr>
        <p:spPr>
          <a:xfrm>
            <a:off x="838200" y="2616590"/>
            <a:ext cx="5181600" cy="3868615"/>
          </a:xfrm>
        </p:spPr>
        <p:txBody>
          <a:bodyPr/>
          <a:lstStyle/>
          <a:p>
            <a:r>
              <a:rPr lang="en-GB" dirty="0"/>
              <a:t>Ice cream Bowl/Glass Strategy</a:t>
            </a:r>
          </a:p>
          <a:p>
            <a:endParaRPr lang="en-GB" dirty="0"/>
          </a:p>
          <a:p>
            <a:endParaRPr lang="en-GB" dirty="0"/>
          </a:p>
        </p:txBody>
      </p:sp>
      <p:sp>
        <p:nvSpPr>
          <p:cNvPr id="13" name="Content Placeholder 12">
            <a:extLst>
              <a:ext uri="{FF2B5EF4-FFF2-40B4-BE49-F238E27FC236}">
                <a16:creationId xmlns:a16="http://schemas.microsoft.com/office/drawing/2014/main" id="{E1CC5EA0-6655-49E1-817A-237484E4E0C2}"/>
              </a:ext>
            </a:extLst>
          </p:cNvPr>
          <p:cNvSpPr>
            <a:spLocks noGrp="1"/>
          </p:cNvSpPr>
          <p:nvPr>
            <p:ph sz="half" idx="2"/>
          </p:nvPr>
        </p:nvSpPr>
        <p:spPr>
          <a:xfrm>
            <a:off x="7441808" y="1825625"/>
            <a:ext cx="3911991" cy="4351338"/>
          </a:xfrm>
        </p:spPr>
        <p:txBody>
          <a:bodyPr/>
          <a:lstStyle/>
          <a:p>
            <a:pPr marL="0" indent="0">
              <a:buNone/>
            </a:pPr>
            <a:endParaRPr lang="en-GB" dirty="0"/>
          </a:p>
          <a:p>
            <a:pPr marL="0" indent="0">
              <a:buNone/>
            </a:pPr>
            <a:r>
              <a:rPr lang="en-GB" sz="2000" u="sng" dirty="0">
                <a:latin typeface="+mj-lt"/>
              </a:rPr>
              <a:t>Step One</a:t>
            </a:r>
            <a:r>
              <a:rPr lang="en-GB" sz="2000" dirty="0">
                <a:latin typeface="+mj-lt"/>
              </a:rPr>
              <a:t>.</a:t>
            </a:r>
          </a:p>
          <a:p>
            <a:pPr marL="0" indent="0">
              <a:buNone/>
            </a:pPr>
            <a:r>
              <a:rPr lang="en-GB" sz="2000" dirty="0">
                <a:latin typeface="+mj-lt"/>
              </a:rPr>
              <a:t>The empty glass represents :</a:t>
            </a:r>
          </a:p>
          <a:p>
            <a:pPr marL="0" indent="0">
              <a:buNone/>
            </a:pPr>
            <a:r>
              <a:rPr lang="en-GB" sz="2000" dirty="0">
                <a:latin typeface="+mj-lt"/>
              </a:rPr>
              <a:t>The presenter did not meet any requirements of the presentation</a:t>
            </a:r>
            <a:r>
              <a:rPr lang="en-GB" dirty="0"/>
              <a:t>.</a:t>
            </a:r>
          </a:p>
        </p:txBody>
      </p:sp>
      <p:sp>
        <p:nvSpPr>
          <p:cNvPr id="4" name="AutoShape 2" descr="Image titled Make a Knickerbocker Glory Step 1">
            <a:extLst>
              <a:ext uri="{FF2B5EF4-FFF2-40B4-BE49-F238E27FC236}">
                <a16:creationId xmlns:a16="http://schemas.microsoft.com/office/drawing/2014/main" id="{424AB81F-C351-45C0-B7D4-A1E8A13779D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2FFE94F4-3CAD-40BB-8FA6-7C17968227F8}"/>
              </a:ext>
            </a:extLst>
          </p:cNvPr>
          <p:cNvPicPr>
            <a:picLocks noChangeAspect="1"/>
          </p:cNvPicPr>
          <p:nvPr/>
        </p:nvPicPr>
        <p:blipFill>
          <a:blip r:embed="rId2"/>
          <a:stretch>
            <a:fillRect/>
          </a:stretch>
        </p:blipFill>
        <p:spPr>
          <a:xfrm>
            <a:off x="267286" y="2312644"/>
            <a:ext cx="5981114" cy="3864319"/>
          </a:xfrm>
          <a:prstGeom prst="rect">
            <a:avLst/>
          </a:prstGeom>
        </p:spPr>
      </p:pic>
      <p:pic>
        <p:nvPicPr>
          <p:cNvPr id="14" name="Picture 13">
            <a:extLst>
              <a:ext uri="{FF2B5EF4-FFF2-40B4-BE49-F238E27FC236}">
                <a16:creationId xmlns:a16="http://schemas.microsoft.com/office/drawing/2014/main" id="{BE94EF21-FC94-4B60-B3D0-153BFF3F86E6}"/>
              </a:ext>
            </a:extLst>
          </p:cNvPr>
          <p:cNvPicPr>
            <a:picLocks noChangeAspect="1"/>
          </p:cNvPicPr>
          <p:nvPr/>
        </p:nvPicPr>
        <p:blipFill>
          <a:blip r:embed="rId2"/>
          <a:stretch>
            <a:fillRect/>
          </a:stretch>
        </p:blipFill>
        <p:spPr>
          <a:xfrm>
            <a:off x="419686" y="2465044"/>
            <a:ext cx="5981114" cy="3864319"/>
          </a:xfrm>
          <a:prstGeom prst="rect">
            <a:avLst/>
          </a:prstGeom>
        </p:spPr>
      </p:pic>
      <p:pic>
        <p:nvPicPr>
          <p:cNvPr id="15" name="Picture 14">
            <a:extLst>
              <a:ext uri="{FF2B5EF4-FFF2-40B4-BE49-F238E27FC236}">
                <a16:creationId xmlns:a16="http://schemas.microsoft.com/office/drawing/2014/main" id="{CAC91A95-B04B-4D8C-842C-3B8B0ABF02E1}"/>
              </a:ext>
            </a:extLst>
          </p:cNvPr>
          <p:cNvPicPr>
            <a:picLocks noChangeAspect="1"/>
          </p:cNvPicPr>
          <p:nvPr/>
        </p:nvPicPr>
        <p:blipFill>
          <a:blip r:embed="rId2"/>
          <a:stretch>
            <a:fillRect/>
          </a:stretch>
        </p:blipFill>
        <p:spPr>
          <a:xfrm>
            <a:off x="572086" y="2617444"/>
            <a:ext cx="5981114" cy="3864319"/>
          </a:xfrm>
          <a:prstGeom prst="rect">
            <a:avLst/>
          </a:prstGeom>
        </p:spPr>
      </p:pic>
      <p:pic>
        <p:nvPicPr>
          <p:cNvPr id="16" name="Picture 15">
            <a:extLst>
              <a:ext uri="{FF2B5EF4-FFF2-40B4-BE49-F238E27FC236}">
                <a16:creationId xmlns:a16="http://schemas.microsoft.com/office/drawing/2014/main" id="{CF53DA57-3AEC-4E11-9B21-9454DA58AE6C}"/>
              </a:ext>
            </a:extLst>
          </p:cNvPr>
          <p:cNvPicPr>
            <a:picLocks noChangeAspect="1"/>
          </p:cNvPicPr>
          <p:nvPr/>
        </p:nvPicPr>
        <p:blipFill>
          <a:blip r:embed="rId2"/>
          <a:stretch>
            <a:fillRect/>
          </a:stretch>
        </p:blipFill>
        <p:spPr>
          <a:xfrm>
            <a:off x="267287" y="2017254"/>
            <a:ext cx="7145958" cy="4616909"/>
          </a:xfrm>
          <a:prstGeom prst="rect">
            <a:avLst/>
          </a:prstGeom>
        </p:spPr>
      </p:pic>
    </p:spTree>
    <p:extLst>
      <p:ext uri="{BB962C8B-B14F-4D97-AF65-F5344CB8AC3E}">
        <p14:creationId xmlns:p14="http://schemas.microsoft.com/office/powerpoint/2010/main" val="16358788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29316-C167-4BEA-9B79-798FE1394AC7}"/>
              </a:ext>
            </a:extLst>
          </p:cNvPr>
          <p:cNvSpPr>
            <a:spLocks noGrp="1"/>
          </p:cNvSpPr>
          <p:nvPr>
            <p:ph type="title"/>
          </p:nvPr>
        </p:nvSpPr>
        <p:spPr/>
        <p:txBody>
          <a:bodyPr/>
          <a:lstStyle/>
          <a:p>
            <a:r>
              <a:rPr lang="en-GB" dirty="0"/>
              <a:t> </a:t>
            </a:r>
            <a:r>
              <a:rPr lang="en-GB" sz="2000" u="sng" dirty="0"/>
              <a:t>Step Two </a:t>
            </a:r>
            <a:br>
              <a:rPr lang="en-GB" sz="2000" u="sng" dirty="0"/>
            </a:br>
            <a:endParaRPr lang="en-GB" sz="2000" dirty="0"/>
          </a:p>
        </p:txBody>
      </p:sp>
      <p:pic>
        <p:nvPicPr>
          <p:cNvPr id="5" name="Content Placeholder 4">
            <a:extLst>
              <a:ext uri="{FF2B5EF4-FFF2-40B4-BE49-F238E27FC236}">
                <a16:creationId xmlns:a16="http://schemas.microsoft.com/office/drawing/2014/main" id="{CD6C29B7-B93A-465A-A151-ECE486BF5916}"/>
              </a:ext>
            </a:extLst>
          </p:cNvPr>
          <p:cNvPicPr>
            <a:picLocks noGrp="1" noChangeAspect="1"/>
          </p:cNvPicPr>
          <p:nvPr>
            <p:ph sz="half" idx="1"/>
          </p:nvPr>
        </p:nvPicPr>
        <p:blipFill>
          <a:blip r:embed="rId2"/>
          <a:stretch>
            <a:fillRect/>
          </a:stretch>
        </p:blipFill>
        <p:spPr>
          <a:xfrm>
            <a:off x="351691" y="1448972"/>
            <a:ext cx="6386733" cy="5064370"/>
          </a:xfrm>
          <a:prstGeom prst="rect">
            <a:avLst/>
          </a:prstGeom>
        </p:spPr>
      </p:pic>
      <p:sp>
        <p:nvSpPr>
          <p:cNvPr id="4" name="Content Placeholder 3">
            <a:extLst>
              <a:ext uri="{FF2B5EF4-FFF2-40B4-BE49-F238E27FC236}">
                <a16:creationId xmlns:a16="http://schemas.microsoft.com/office/drawing/2014/main" id="{12806DB4-7F54-4B53-B991-6DBE869B8140}"/>
              </a:ext>
            </a:extLst>
          </p:cNvPr>
          <p:cNvSpPr>
            <a:spLocks noGrp="1"/>
          </p:cNvSpPr>
          <p:nvPr>
            <p:ph sz="half" idx="2"/>
          </p:nvPr>
        </p:nvSpPr>
        <p:spPr>
          <a:xfrm>
            <a:off x="6921304" y="1825625"/>
            <a:ext cx="4432495" cy="4351338"/>
          </a:xfrm>
        </p:spPr>
        <p:txBody>
          <a:bodyPr/>
          <a:lstStyle/>
          <a:p>
            <a:pPr marL="0" indent="0">
              <a:buNone/>
            </a:pPr>
            <a:endParaRPr lang="en-GB" dirty="0"/>
          </a:p>
          <a:p>
            <a:pPr marL="0" indent="0">
              <a:buNone/>
            </a:pPr>
            <a:endParaRPr lang="en-GB" dirty="0"/>
          </a:p>
          <a:p>
            <a:pPr marL="0" indent="0">
              <a:buNone/>
            </a:pPr>
            <a:r>
              <a:rPr lang="en-GB" sz="2000" dirty="0">
                <a:latin typeface="+mj-lt"/>
              </a:rPr>
              <a:t>The presenter met same , but not all requirements of that section.</a:t>
            </a:r>
          </a:p>
        </p:txBody>
      </p:sp>
    </p:spTree>
    <p:extLst>
      <p:ext uri="{BB962C8B-B14F-4D97-AF65-F5344CB8AC3E}">
        <p14:creationId xmlns:p14="http://schemas.microsoft.com/office/powerpoint/2010/main" val="18633628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A57DC-13B7-41AD-80B9-D49F1D961AC4}"/>
              </a:ext>
            </a:extLst>
          </p:cNvPr>
          <p:cNvSpPr>
            <a:spLocks noGrp="1"/>
          </p:cNvSpPr>
          <p:nvPr>
            <p:ph type="title"/>
          </p:nvPr>
        </p:nvSpPr>
        <p:spPr/>
        <p:txBody>
          <a:bodyPr>
            <a:normAutofit/>
          </a:bodyPr>
          <a:lstStyle/>
          <a:p>
            <a:r>
              <a:rPr lang="en-GB" sz="2000" dirty="0"/>
              <a:t>Step 2</a:t>
            </a:r>
          </a:p>
        </p:txBody>
      </p:sp>
      <p:pic>
        <p:nvPicPr>
          <p:cNvPr id="5" name="Content Placeholder 4">
            <a:extLst>
              <a:ext uri="{FF2B5EF4-FFF2-40B4-BE49-F238E27FC236}">
                <a16:creationId xmlns:a16="http://schemas.microsoft.com/office/drawing/2014/main" id="{7EEC3FEB-6E75-4D46-AD7B-C2F07ADC9412}"/>
              </a:ext>
            </a:extLst>
          </p:cNvPr>
          <p:cNvPicPr>
            <a:picLocks noGrp="1" noChangeAspect="1"/>
          </p:cNvPicPr>
          <p:nvPr>
            <p:ph sz="half" idx="1"/>
          </p:nvPr>
        </p:nvPicPr>
        <p:blipFill>
          <a:blip r:embed="rId2"/>
          <a:stretch>
            <a:fillRect/>
          </a:stretch>
        </p:blipFill>
        <p:spPr>
          <a:xfrm>
            <a:off x="838200" y="2275280"/>
            <a:ext cx="5181600" cy="4336535"/>
          </a:xfrm>
          <a:prstGeom prst="rect">
            <a:avLst/>
          </a:prstGeom>
        </p:spPr>
      </p:pic>
      <p:sp>
        <p:nvSpPr>
          <p:cNvPr id="4" name="Content Placeholder 3">
            <a:extLst>
              <a:ext uri="{FF2B5EF4-FFF2-40B4-BE49-F238E27FC236}">
                <a16:creationId xmlns:a16="http://schemas.microsoft.com/office/drawing/2014/main" id="{E47A651D-5640-45F4-96C6-D6CC81DAF354}"/>
              </a:ext>
            </a:extLst>
          </p:cNvPr>
          <p:cNvSpPr>
            <a:spLocks noGrp="1"/>
          </p:cNvSpPr>
          <p:nvPr>
            <p:ph sz="half" idx="2"/>
          </p:nvPr>
        </p:nvSpPr>
        <p:spPr/>
        <p:txBody>
          <a:bodyPr/>
          <a:lstStyle/>
          <a:p>
            <a:pPr marL="0" indent="0">
              <a:buNone/>
            </a:pPr>
            <a:endParaRPr lang="en-GB" dirty="0"/>
          </a:p>
          <a:p>
            <a:r>
              <a:rPr lang="en-GB" sz="2000" dirty="0">
                <a:latin typeface="+mj-lt"/>
              </a:rPr>
              <a:t>The presenter met the requirements of that section</a:t>
            </a:r>
          </a:p>
        </p:txBody>
      </p:sp>
    </p:spTree>
    <p:extLst>
      <p:ext uri="{BB962C8B-B14F-4D97-AF65-F5344CB8AC3E}">
        <p14:creationId xmlns:p14="http://schemas.microsoft.com/office/powerpoint/2010/main" val="16879605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1874C-E6E2-4CA9-8920-55E1D8C436A8}"/>
              </a:ext>
            </a:extLst>
          </p:cNvPr>
          <p:cNvSpPr>
            <a:spLocks noGrp="1"/>
          </p:cNvSpPr>
          <p:nvPr>
            <p:ph type="title"/>
          </p:nvPr>
        </p:nvSpPr>
        <p:spPr/>
        <p:txBody>
          <a:bodyPr>
            <a:normAutofit/>
          </a:bodyPr>
          <a:lstStyle/>
          <a:p>
            <a:r>
              <a:rPr lang="en-GB" sz="2400" dirty="0" smtClean="0"/>
              <a:t>Step 3 </a:t>
            </a:r>
            <a:br>
              <a:rPr lang="en-GB" sz="2400" dirty="0" smtClean="0"/>
            </a:br>
            <a:endParaRPr lang="en-GB" sz="2400" dirty="0"/>
          </a:p>
        </p:txBody>
      </p:sp>
      <p:pic>
        <p:nvPicPr>
          <p:cNvPr id="5" name="Content Placeholder 4">
            <a:extLst>
              <a:ext uri="{FF2B5EF4-FFF2-40B4-BE49-F238E27FC236}">
                <a16:creationId xmlns:a16="http://schemas.microsoft.com/office/drawing/2014/main" id="{49DDB065-E6DB-405C-AF0B-B0D1187C2507}"/>
              </a:ext>
            </a:extLst>
          </p:cNvPr>
          <p:cNvPicPr>
            <a:picLocks noGrp="1" noChangeAspect="1"/>
          </p:cNvPicPr>
          <p:nvPr>
            <p:ph sz="half" idx="1"/>
          </p:nvPr>
        </p:nvPicPr>
        <p:blipFill>
          <a:blip r:embed="rId2"/>
          <a:stretch>
            <a:fillRect/>
          </a:stretch>
        </p:blipFill>
        <p:spPr>
          <a:xfrm>
            <a:off x="838200" y="2275280"/>
            <a:ext cx="5181600" cy="3452027"/>
          </a:xfrm>
          <a:prstGeom prst="rect">
            <a:avLst/>
          </a:prstGeom>
        </p:spPr>
      </p:pic>
      <p:sp>
        <p:nvSpPr>
          <p:cNvPr id="4" name="Content Placeholder 3">
            <a:extLst>
              <a:ext uri="{FF2B5EF4-FFF2-40B4-BE49-F238E27FC236}">
                <a16:creationId xmlns:a16="http://schemas.microsoft.com/office/drawing/2014/main" id="{9C21F4C2-E1AE-4EBD-8B1B-B4E663D0884E}"/>
              </a:ext>
            </a:extLst>
          </p:cNvPr>
          <p:cNvSpPr>
            <a:spLocks noGrp="1"/>
          </p:cNvSpPr>
          <p:nvPr>
            <p:ph sz="half" idx="2"/>
          </p:nvPr>
        </p:nvSpPr>
        <p:spPr/>
        <p:txBody>
          <a:bodyPr/>
          <a:lstStyle/>
          <a:p>
            <a:pPr marL="0" indent="0">
              <a:buNone/>
            </a:pPr>
            <a:endParaRPr lang="en-GB" u="sng" dirty="0" smtClean="0"/>
          </a:p>
          <a:p>
            <a:pPr marL="0" indent="0">
              <a:buNone/>
            </a:pPr>
            <a:r>
              <a:rPr lang="en-GB" sz="2000" u="sng" dirty="0" smtClean="0">
                <a:latin typeface="+mj-lt"/>
              </a:rPr>
              <a:t>Extra Toppings</a:t>
            </a:r>
            <a:endParaRPr lang="en-GB" sz="2000" u="sng" dirty="0">
              <a:latin typeface="+mj-lt"/>
            </a:endParaRPr>
          </a:p>
          <a:p>
            <a:r>
              <a:rPr lang="en-GB" sz="2000" dirty="0" smtClean="0">
                <a:latin typeface="+mj-lt"/>
              </a:rPr>
              <a:t>The </a:t>
            </a:r>
            <a:r>
              <a:rPr lang="en-GB" sz="2000" dirty="0">
                <a:latin typeface="+mj-lt"/>
              </a:rPr>
              <a:t>presenter went way beyond the requirements of that section by giving a special effort and adding something extra. (</a:t>
            </a:r>
            <a:r>
              <a:rPr lang="en-GB" sz="2000" dirty="0" smtClean="0">
                <a:latin typeface="+mj-lt"/>
              </a:rPr>
              <a:t>Winterhill School </a:t>
            </a:r>
            <a:r>
              <a:rPr lang="en-GB" sz="2000" dirty="0">
                <a:latin typeface="+mj-lt"/>
              </a:rPr>
              <a:t>,2014)</a:t>
            </a:r>
          </a:p>
        </p:txBody>
      </p:sp>
    </p:spTree>
    <p:extLst>
      <p:ext uri="{BB962C8B-B14F-4D97-AF65-F5344CB8AC3E}">
        <p14:creationId xmlns:p14="http://schemas.microsoft.com/office/powerpoint/2010/main" val="6322676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F01E-19D2-444B-A7AA-6B1CAB8FF2A9}"/>
              </a:ext>
            </a:extLst>
          </p:cNvPr>
          <p:cNvSpPr>
            <a:spLocks noGrp="1"/>
          </p:cNvSpPr>
          <p:nvPr>
            <p:ph type="title"/>
          </p:nvPr>
        </p:nvSpPr>
        <p:spPr/>
        <p:txBody>
          <a:bodyPr>
            <a:normAutofit/>
          </a:bodyPr>
          <a:lstStyle/>
          <a:p>
            <a:r>
              <a:rPr lang="en-GB" sz="2000" dirty="0" smtClean="0"/>
              <a:t>The ice </a:t>
            </a:r>
            <a:r>
              <a:rPr lang="en-GB" sz="2000" dirty="0"/>
              <a:t>cream bowl/ Glass strategy</a:t>
            </a:r>
          </a:p>
        </p:txBody>
      </p:sp>
      <p:sp>
        <p:nvSpPr>
          <p:cNvPr id="8" name="Content Placeholder 7">
            <a:extLst>
              <a:ext uri="{FF2B5EF4-FFF2-40B4-BE49-F238E27FC236}">
                <a16:creationId xmlns:a16="http://schemas.microsoft.com/office/drawing/2014/main" id="{FDC21410-9647-4EC9-A0B9-6233C7313BA0}"/>
              </a:ext>
            </a:extLst>
          </p:cNvPr>
          <p:cNvSpPr>
            <a:spLocks noGrp="1"/>
          </p:cNvSpPr>
          <p:nvPr>
            <p:ph idx="1"/>
          </p:nvPr>
        </p:nvSpPr>
        <p:spPr/>
        <p:txBody>
          <a:bodyPr/>
          <a:lstStyle/>
          <a:p>
            <a:endParaRPr lang="en-GB" sz="2000" dirty="0" smtClean="0">
              <a:latin typeface="+mj-lt"/>
            </a:endParaRPr>
          </a:p>
          <a:p>
            <a:r>
              <a:rPr lang="en-GB" sz="2000" dirty="0" smtClean="0">
                <a:latin typeface="+mj-lt"/>
              </a:rPr>
              <a:t>Is also called </a:t>
            </a:r>
            <a:r>
              <a:rPr lang="en-GB" sz="2000" dirty="0">
                <a:latin typeface="+mj-lt"/>
              </a:rPr>
              <a:t>Cooperative Peer Improvement where students swap their work, writing on targets and passing back.</a:t>
            </a:r>
          </a:p>
          <a:p>
            <a:r>
              <a:rPr lang="en-GB" sz="2000" dirty="0">
                <a:latin typeface="+mj-lt"/>
              </a:rPr>
              <a:t>They discuss the quality of each others’ work together and then improve their work there and then which is based on that feedback</a:t>
            </a:r>
            <a:r>
              <a:rPr lang="en-GB" dirty="0"/>
              <a:t>.</a:t>
            </a:r>
          </a:p>
        </p:txBody>
      </p:sp>
    </p:spTree>
    <p:extLst>
      <p:ext uri="{BB962C8B-B14F-4D97-AF65-F5344CB8AC3E}">
        <p14:creationId xmlns:p14="http://schemas.microsoft.com/office/powerpoint/2010/main" val="10233098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9E4F6-9A41-4E1F-85D8-343060F5CCD9}"/>
              </a:ext>
            </a:extLst>
          </p:cNvPr>
          <p:cNvSpPr>
            <a:spLocks noGrp="1"/>
          </p:cNvSpPr>
          <p:nvPr>
            <p:ph type="title"/>
          </p:nvPr>
        </p:nvSpPr>
        <p:spPr/>
        <p:txBody>
          <a:bodyPr>
            <a:normAutofit/>
          </a:bodyPr>
          <a:lstStyle/>
          <a:p>
            <a:r>
              <a:rPr lang="en-GB" sz="2000" dirty="0"/>
              <a:t>Self evaluation Strategy</a:t>
            </a:r>
          </a:p>
        </p:txBody>
      </p:sp>
      <p:sp>
        <p:nvSpPr>
          <p:cNvPr id="3" name="Content Placeholder 2">
            <a:extLst>
              <a:ext uri="{FF2B5EF4-FFF2-40B4-BE49-F238E27FC236}">
                <a16:creationId xmlns:a16="http://schemas.microsoft.com/office/drawing/2014/main" id="{3EFE9241-DB02-4936-9486-9EFFD28E479B}"/>
              </a:ext>
            </a:extLst>
          </p:cNvPr>
          <p:cNvSpPr>
            <a:spLocks noGrp="1"/>
          </p:cNvSpPr>
          <p:nvPr>
            <p:ph idx="1"/>
          </p:nvPr>
        </p:nvSpPr>
        <p:spPr/>
        <p:txBody>
          <a:bodyPr>
            <a:normAutofit/>
          </a:bodyPr>
          <a:lstStyle/>
          <a:p>
            <a:endParaRPr lang="en-GB" sz="2000" dirty="0"/>
          </a:p>
          <a:p>
            <a:r>
              <a:rPr lang="en-GB" sz="1800" dirty="0">
                <a:latin typeface="+mj-lt"/>
              </a:rPr>
              <a:t>Self Evaluation involves how students learn whereas self-assessment is what has been learned.</a:t>
            </a:r>
          </a:p>
          <a:p>
            <a:r>
              <a:rPr lang="en-GB" sz="1800" dirty="0">
                <a:latin typeface="+mj-lt"/>
              </a:rPr>
              <a:t>It activates students to have the ownership of their own learning (Winterhill, 2014)</a:t>
            </a:r>
          </a:p>
          <a:p>
            <a:endParaRPr lang="en-GB" sz="1800" dirty="0">
              <a:latin typeface="+mj-lt"/>
            </a:endParaRPr>
          </a:p>
          <a:p>
            <a:pPr marL="0" indent="0">
              <a:buNone/>
            </a:pPr>
            <a:r>
              <a:rPr lang="en-GB" sz="1800" dirty="0">
                <a:latin typeface="+mj-lt"/>
              </a:rPr>
              <a:t>In order </a:t>
            </a:r>
            <a:r>
              <a:rPr lang="en-GB" sz="1800" dirty="0" smtClean="0">
                <a:latin typeface="+mj-lt"/>
              </a:rPr>
              <a:t>to learn, the students are trained to </a:t>
            </a:r>
            <a:r>
              <a:rPr lang="en-GB" sz="1800" dirty="0">
                <a:latin typeface="+mj-lt"/>
              </a:rPr>
              <a:t>self evaluation questions such as :</a:t>
            </a:r>
          </a:p>
          <a:p>
            <a:endParaRPr lang="en-GB" sz="1800" dirty="0">
              <a:latin typeface="+mj-lt"/>
            </a:endParaRPr>
          </a:p>
          <a:p>
            <a:pPr marL="0" indent="0">
              <a:buNone/>
            </a:pPr>
            <a:r>
              <a:rPr lang="en-GB" sz="1800" dirty="0">
                <a:latin typeface="+mj-lt"/>
              </a:rPr>
              <a:t>(a) Think about what had happened when the learning has taken place.</a:t>
            </a:r>
          </a:p>
          <a:p>
            <a:pPr marL="0" indent="0">
              <a:buNone/>
            </a:pPr>
            <a:r>
              <a:rPr lang="en-GB" sz="1800" dirty="0">
                <a:latin typeface="+mj-lt"/>
              </a:rPr>
              <a:t>(b) What really made you think? What did you find it  difficult?</a:t>
            </a:r>
          </a:p>
          <a:p>
            <a:pPr marL="0" indent="0">
              <a:buNone/>
            </a:pPr>
            <a:r>
              <a:rPr lang="en-GB" sz="1800" dirty="0">
                <a:latin typeface="+mj-lt"/>
              </a:rPr>
              <a:t>(c) What do you need help with? </a:t>
            </a:r>
          </a:p>
          <a:p>
            <a:pPr marL="0" indent="0">
              <a:buNone/>
            </a:pPr>
            <a:r>
              <a:rPr lang="en-GB" sz="1800" dirty="0">
                <a:latin typeface="+mj-lt"/>
              </a:rPr>
              <a:t>(d) What are pleased about</a:t>
            </a:r>
            <a:r>
              <a:rPr lang="en-GB" sz="2000" dirty="0">
                <a:latin typeface="+mj-lt"/>
              </a:rPr>
              <a:t>?</a:t>
            </a:r>
          </a:p>
          <a:p>
            <a:pPr marL="0" indent="0">
              <a:buNone/>
            </a:pPr>
            <a:endParaRPr lang="en-GB" sz="2000" dirty="0"/>
          </a:p>
        </p:txBody>
      </p:sp>
    </p:spTree>
    <p:extLst>
      <p:ext uri="{BB962C8B-B14F-4D97-AF65-F5344CB8AC3E}">
        <p14:creationId xmlns:p14="http://schemas.microsoft.com/office/powerpoint/2010/main" val="36801715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B8255-7214-4D54-9652-B4155EE08AC7}"/>
              </a:ext>
            </a:extLst>
          </p:cNvPr>
          <p:cNvSpPr>
            <a:spLocks noGrp="1"/>
          </p:cNvSpPr>
          <p:nvPr>
            <p:ph type="title"/>
          </p:nvPr>
        </p:nvSpPr>
        <p:spPr/>
        <p:txBody>
          <a:bodyPr>
            <a:normAutofit/>
          </a:bodyPr>
          <a:lstStyle/>
          <a:p>
            <a:r>
              <a:rPr lang="en-GB" sz="2000" dirty="0"/>
              <a:t>Traffic Lights as Self Assessment Strategy</a:t>
            </a:r>
          </a:p>
        </p:txBody>
      </p:sp>
      <p:pic>
        <p:nvPicPr>
          <p:cNvPr id="5" name="Content Placeholder 4">
            <a:extLst>
              <a:ext uri="{FF2B5EF4-FFF2-40B4-BE49-F238E27FC236}">
                <a16:creationId xmlns:a16="http://schemas.microsoft.com/office/drawing/2014/main" id="{28EDDF50-E63C-4E1A-A558-DB010F3178A0}"/>
              </a:ext>
            </a:extLst>
          </p:cNvPr>
          <p:cNvPicPr>
            <a:picLocks noGrp="1" noChangeAspect="1"/>
          </p:cNvPicPr>
          <p:nvPr>
            <p:ph sz="half" idx="1"/>
          </p:nvPr>
        </p:nvPicPr>
        <p:blipFill>
          <a:blip r:embed="rId2"/>
          <a:stretch>
            <a:fillRect/>
          </a:stretch>
        </p:blipFill>
        <p:spPr>
          <a:xfrm>
            <a:off x="1861068" y="1825625"/>
            <a:ext cx="3135864" cy="4351338"/>
          </a:xfrm>
          <a:prstGeom prst="rect">
            <a:avLst/>
          </a:prstGeom>
        </p:spPr>
      </p:pic>
      <p:sp>
        <p:nvSpPr>
          <p:cNvPr id="4" name="Content Placeholder 3">
            <a:extLst>
              <a:ext uri="{FF2B5EF4-FFF2-40B4-BE49-F238E27FC236}">
                <a16:creationId xmlns:a16="http://schemas.microsoft.com/office/drawing/2014/main" id="{5AC1E55D-0790-4466-AFAB-648CC5969109}"/>
              </a:ext>
            </a:extLst>
          </p:cNvPr>
          <p:cNvSpPr>
            <a:spLocks noGrp="1"/>
          </p:cNvSpPr>
          <p:nvPr>
            <p:ph sz="half" idx="2"/>
          </p:nvPr>
        </p:nvSpPr>
        <p:spPr/>
        <p:txBody>
          <a:bodyPr/>
          <a:lstStyle/>
          <a:p>
            <a:r>
              <a:rPr lang="en-GB" sz="1800" dirty="0">
                <a:latin typeface="+mj-lt"/>
              </a:rPr>
              <a:t>Red indicates that the pupil need help.</a:t>
            </a:r>
          </a:p>
          <a:p>
            <a:pPr marL="0" indent="0">
              <a:buNone/>
            </a:pPr>
            <a:endParaRPr lang="en-GB" sz="1800" dirty="0">
              <a:latin typeface="+mj-lt"/>
            </a:endParaRPr>
          </a:p>
          <a:p>
            <a:endParaRPr lang="en-GB" sz="1800" dirty="0">
              <a:latin typeface="+mj-lt"/>
            </a:endParaRPr>
          </a:p>
          <a:p>
            <a:r>
              <a:rPr lang="en-GB" sz="1800" dirty="0">
                <a:latin typeface="+mj-lt"/>
              </a:rPr>
              <a:t>Amber indicates that the pupil is getting there.</a:t>
            </a:r>
          </a:p>
          <a:p>
            <a:endParaRPr lang="en-GB" sz="1800" dirty="0">
              <a:latin typeface="+mj-lt"/>
            </a:endParaRPr>
          </a:p>
          <a:p>
            <a:r>
              <a:rPr lang="en-GB" sz="1800" dirty="0">
                <a:latin typeface="+mj-lt"/>
              </a:rPr>
              <a:t>Green indicates that the pupil is getting it</a:t>
            </a:r>
            <a:r>
              <a:rPr lang="en-GB" dirty="0" smtClean="0"/>
              <a:t>. </a:t>
            </a:r>
          </a:p>
          <a:p>
            <a:endParaRPr lang="en-GB" sz="1800" dirty="0">
              <a:latin typeface="+mj-lt"/>
            </a:endParaRPr>
          </a:p>
          <a:p>
            <a:endParaRPr lang="en-GB" sz="1800" dirty="0" smtClean="0">
              <a:latin typeface="+mj-lt"/>
            </a:endParaRPr>
          </a:p>
          <a:p>
            <a:endParaRPr lang="en-GB" sz="1800" dirty="0">
              <a:latin typeface="+mj-lt"/>
            </a:endParaRPr>
          </a:p>
          <a:p>
            <a:pPr marL="0" indent="0">
              <a:buNone/>
            </a:pPr>
            <a:r>
              <a:rPr lang="en-GB" sz="1800" dirty="0" smtClean="0">
                <a:latin typeface="+mj-lt"/>
              </a:rPr>
              <a:t>(Winterhill school,2014)</a:t>
            </a:r>
            <a:endParaRPr lang="en-GB" sz="1800" dirty="0">
              <a:latin typeface="+mj-lt"/>
            </a:endParaRPr>
          </a:p>
        </p:txBody>
      </p:sp>
    </p:spTree>
    <p:extLst>
      <p:ext uri="{BB962C8B-B14F-4D97-AF65-F5344CB8AC3E}">
        <p14:creationId xmlns:p14="http://schemas.microsoft.com/office/powerpoint/2010/main" val="11055816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99C5-4986-4BEB-BA5C-A21D0506D9BE}"/>
              </a:ext>
            </a:extLst>
          </p:cNvPr>
          <p:cNvSpPr>
            <a:spLocks noGrp="1"/>
          </p:cNvSpPr>
          <p:nvPr>
            <p:ph type="title"/>
          </p:nvPr>
        </p:nvSpPr>
        <p:spPr/>
        <p:txBody>
          <a:bodyPr>
            <a:normAutofit/>
          </a:bodyPr>
          <a:lstStyle/>
          <a:p>
            <a:r>
              <a:rPr lang="en-GB" sz="2000" dirty="0"/>
              <a:t>Learning Journal </a:t>
            </a:r>
            <a:r>
              <a:rPr lang="en-GB" sz="2000" dirty="0" smtClean="0"/>
              <a:t>Strategy can also be used as a Self evaluation strategy</a:t>
            </a:r>
            <a:endParaRPr lang="en-GB" sz="2000" dirty="0"/>
          </a:p>
        </p:txBody>
      </p:sp>
      <p:sp>
        <p:nvSpPr>
          <p:cNvPr id="5" name="Content Placeholder 4">
            <a:extLst>
              <a:ext uri="{FF2B5EF4-FFF2-40B4-BE49-F238E27FC236}">
                <a16:creationId xmlns:a16="http://schemas.microsoft.com/office/drawing/2014/main" id="{81D64CBC-F12D-40F9-8049-8613FF63992D}"/>
              </a:ext>
            </a:extLst>
          </p:cNvPr>
          <p:cNvSpPr>
            <a:spLocks noGrp="1"/>
          </p:cNvSpPr>
          <p:nvPr>
            <p:ph idx="1"/>
          </p:nvPr>
        </p:nvSpPr>
        <p:spPr/>
        <p:txBody>
          <a:bodyPr>
            <a:normAutofit/>
          </a:bodyPr>
          <a:lstStyle/>
          <a:p>
            <a:pPr marL="0" indent="0">
              <a:buNone/>
            </a:pPr>
            <a:r>
              <a:rPr lang="en-GB" sz="2000" dirty="0" smtClean="0">
                <a:latin typeface="+mj-lt"/>
              </a:rPr>
              <a:t>   Students benefits by using this strategy because:</a:t>
            </a:r>
          </a:p>
          <a:p>
            <a:pPr marL="457200" indent="-457200">
              <a:buAutoNum type="arabicPeriod"/>
            </a:pPr>
            <a:r>
              <a:rPr lang="en-GB" sz="2000" dirty="0" smtClean="0">
                <a:latin typeface="+mj-lt"/>
              </a:rPr>
              <a:t>A survey was conducted on accounting students and some never did self assessment and others had revealed that they were self evaluating/ self assess.</a:t>
            </a:r>
          </a:p>
          <a:p>
            <a:pPr marL="457200" indent="-457200">
              <a:buAutoNum type="arabicPeriod"/>
            </a:pPr>
            <a:r>
              <a:rPr lang="en-GB" sz="2000" dirty="0" smtClean="0">
                <a:latin typeface="+mj-lt"/>
              </a:rPr>
              <a:t>It is stated that as it was introduced- it took a while to register but the tutors kept with the implementation.</a:t>
            </a:r>
          </a:p>
          <a:p>
            <a:pPr marL="457200" indent="-457200">
              <a:buAutoNum type="arabicPeriod"/>
            </a:pPr>
            <a:endParaRPr lang="en-GB" sz="2000" dirty="0">
              <a:latin typeface="+mj-lt"/>
            </a:endParaRPr>
          </a:p>
          <a:p>
            <a:pPr marL="0" indent="0">
              <a:buNone/>
            </a:pPr>
            <a:r>
              <a:rPr lang="en-GB" sz="2000" u="sng" dirty="0" smtClean="0">
                <a:latin typeface="+mj-lt"/>
              </a:rPr>
              <a:t>   RESULTS</a:t>
            </a:r>
          </a:p>
          <a:p>
            <a:pPr marL="457200" indent="-457200">
              <a:buAutoNum type="arabicPeriod"/>
            </a:pPr>
            <a:r>
              <a:rPr lang="en-GB" sz="2000" dirty="0" smtClean="0">
                <a:latin typeface="+mj-lt"/>
              </a:rPr>
              <a:t>They indicated that they would use self assessment.</a:t>
            </a:r>
          </a:p>
          <a:p>
            <a:pPr marL="457200" indent="-457200">
              <a:buAutoNum type="arabicPeriod"/>
            </a:pPr>
            <a:r>
              <a:rPr lang="en-GB" sz="2000" dirty="0" smtClean="0">
                <a:latin typeface="+mj-lt"/>
              </a:rPr>
              <a:t>They believed that self assessment would improve their overall academic performance.</a:t>
            </a:r>
          </a:p>
          <a:p>
            <a:pPr marL="457200" indent="-457200">
              <a:buAutoNum type="arabicPeriod"/>
            </a:pPr>
            <a:r>
              <a:rPr lang="en-GB" sz="2000" dirty="0" smtClean="0">
                <a:latin typeface="+mj-lt"/>
              </a:rPr>
              <a:t>The said that , in future they would apply it. (Hill,2016)</a:t>
            </a:r>
            <a:endParaRPr lang="en-GB" sz="2000" dirty="0">
              <a:latin typeface="+mj-lt"/>
            </a:endParaRPr>
          </a:p>
        </p:txBody>
      </p:sp>
    </p:spTree>
    <p:extLst>
      <p:ext uri="{BB962C8B-B14F-4D97-AF65-F5344CB8AC3E}">
        <p14:creationId xmlns:p14="http://schemas.microsoft.com/office/powerpoint/2010/main" val="23594753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C01F-C748-49F9-BE24-D5CC572804C1}"/>
              </a:ext>
            </a:extLst>
          </p:cNvPr>
          <p:cNvSpPr>
            <a:spLocks noGrp="1"/>
          </p:cNvSpPr>
          <p:nvPr>
            <p:ph type="title"/>
          </p:nvPr>
        </p:nvSpPr>
        <p:spPr/>
        <p:txBody>
          <a:bodyPr>
            <a:normAutofit/>
          </a:bodyPr>
          <a:lstStyle/>
          <a:p>
            <a:r>
              <a:rPr lang="en-GB" sz="2000" dirty="0"/>
              <a:t>De Bono’s thinking hats as Self Assessment Strategy</a:t>
            </a:r>
            <a:r>
              <a:rPr lang="en-GB" sz="2000" dirty="0" smtClean="0"/>
              <a:t>. (Winterhill school,2014)</a:t>
            </a:r>
            <a:endParaRPr lang="en-GB" sz="2000" dirty="0"/>
          </a:p>
        </p:txBody>
      </p:sp>
      <p:pic>
        <p:nvPicPr>
          <p:cNvPr id="4" name="Content Placeholder 3">
            <a:extLst>
              <a:ext uri="{FF2B5EF4-FFF2-40B4-BE49-F238E27FC236}">
                <a16:creationId xmlns:a16="http://schemas.microsoft.com/office/drawing/2014/main" id="{B6CC8A25-E8D9-4305-B0D4-AF5BEE43B403}"/>
              </a:ext>
            </a:extLst>
          </p:cNvPr>
          <p:cNvPicPr>
            <a:picLocks noGrp="1" noChangeAspect="1"/>
          </p:cNvPicPr>
          <p:nvPr>
            <p:ph idx="1"/>
          </p:nvPr>
        </p:nvPicPr>
        <p:blipFill>
          <a:blip r:embed="rId2"/>
          <a:stretch>
            <a:fillRect/>
          </a:stretch>
        </p:blipFill>
        <p:spPr>
          <a:xfrm>
            <a:off x="2377440" y="1832639"/>
            <a:ext cx="7042785" cy="3484079"/>
          </a:xfrm>
          <a:prstGeom prst="rect">
            <a:avLst/>
          </a:prstGeom>
        </p:spPr>
      </p:pic>
    </p:spTree>
    <p:extLst>
      <p:ext uri="{BB962C8B-B14F-4D97-AF65-F5344CB8AC3E}">
        <p14:creationId xmlns:p14="http://schemas.microsoft.com/office/powerpoint/2010/main" val="3450528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AEEC7-01E4-4319-8299-01BAD3980519}"/>
              </a:ext>
            </a:extLst>
          </p:cNvPr>
          <p:cNvSpPr>
            <a:spLocks noGrp="1"/>
          </p:cNvSpPr>
          <p:nvPr>
            <p:ph type="title"/>
          </p:nvPr>
        </p:nvSpPr>
        <p:spPr/>
        <p:txBody>
          <a:bodyPr>
            <a:normAutofit/>
          </a:bodyPr>
          <a:lstStyle/>
          <a:p>
            <a:r>
              <a:rPr lang="en-GB" sz="2000" dirty="0"/>
              <a:t>However there </a:t>
            </a:r>
            <a:r>
              <a:rPr lang="en-GB" sz="2000" dirty="0" smtClean="0"/>
              <a:t>are some </a:t>
            </a:r>
            <a:r>
              <a:rPr lang="en-GB" sz="2000" dirty="0"/>
              <a:t>concerns about AfL</a:t>
            </a:r>
          </a:p>
        </p:txBody>
      </p:sp>
      <p:sp>
        <p:nvSpPr>
          <p:cNvPr id="3" name="Content Placeholder 2">
            <a:extLst>
              <a:ext uri="{FF2B5EF4-FFF2-40B4-BE49-F238E27FC236}">
                <a16:creationId xmlns:a16="http://schemas.microsoft.com/office/drawing/2014/main" id="{FB46045D-CE28-47BF-9E7D-33494A9419CC}"/>
              </a:ext>
            </a:extLst>
          </p:cNvPr>
          <p:cNvSpPr>
            <a:spLocks noGrp="1"/>
          </p:cNvSpPr>
          <p:nvPr>
            <p:ph idx="1"/>
          </p:nvPr>
        </p:nvSpPr>
        <p:spPr/>
        <p:txBody>
          <a:bodyPr>
            <a:normAutofit/>
          </a:bodyPr>
          <a:lstStyle/>
          <a:p>
            <a:pPr marL="0" indent="0">
              <a:buNone/>
            </a:pPr>
            <a:endParaRPr lang="en-GB" sz="2000" dirty="0"/>
          </a:p>
          <a:p>
            <a:r>
              <a:rPr lang="en-GB" sz="2000" dirty="0" smtClean="0">
                <a:latin typeface="+mj-lt"/>
              </a:rPr>
              <a:t>As </a:t>
            </a:r>
            <a:r>
              <a:rPr lang="en-GB" sz="2000" dirty="0">
                <a:latin typeface="+mj-lt"/>
              </a:rPr>
              <a:t>William (2010) put it this way , it “isn’t happening” in many classrooms. This is according to the co author of the Inside the Black Box.</a:t>
            </a:r>
          </a:p>
          <a:p>
            <a:r>
              <a:rPr lang="en-GB" sz="2000" dirty="0">
                <a:latin typeface="+mj-lt"/>
              </a:rPr>
              <a:t>Some teachers thought AfL was about good teaching and stated that they were wrong. </a:t>
            </a:r>
            <a:r>
              <a:rPr lang="en-GB" sz="2000" dirty="0" smtClean="0">
                <a:latin typeface="+mj-lt"/>
              </a:rPr>
              <a:t>Professor </a:t>
            </a:r>
            <a:r>
              <a:rPr lang="en-GB" sz="2000" dirty="0">
                <a:latin typeface="+mj-lt"/>
              </a:rPr>
              <a:t>Black in quotation marks, “Sadly they are not” and furthermore he said that it is not that “they are being dishonest, they think they are interacting with their pupils and involving them in the discussion”. </a:t>
            </a:r>
            <a:endParaRPr lang="en-GB" sz="2000" dirty="0" smtClean="0">
              <a:latin typeface="+mj-lt"/>
            </a:endParaRPr>
          </a:p>
          <a:p>
            <a:r>
              <a:rPr lang="en-GB" sz="2000" dirty="0" smtClean="0">
                <a:latin typeface="+mj-lt"/>
              </a:rPr>
              <a:t>But </a:t>
            </a:r>
            <a:r>
              <a:rPr lang="en-GB" sz="2000" dirty="0">
                <a:latin typeface="+mj-lt"/>
              </a:rPr>
              <a:t>the observer in their classroom might say that the teacher thought that they were talking 50% of the time but it was actually 80% of the time. </a:t>
            </a:r>
            <a:r>
              <a:rPr lang="en-GB" sz="2000" dirty="0" smtClean="0">
                <a:latin typeface="+mj-lt"/>
              </a:rPr>
              <a:t>(</a:t>
            </a:r>
            <a:r>
              <a:rPr lang="en-GB" sz="2000" dirty="0">
                <a:latin typeface="+mj-lt"/>
              </a:rPr>
              <a:t>William, 2010)</a:t>
            </a:r>
          </a:p>
        </p:txBody>
      </p:sp>
    </p:spTree>
    <p:extLst>
      <p:ext uri="{BB962C8B-B14F-4D97-AF65-F5344CB8AC3E}">
        <p14:creationId xmlns:p14="http://schemas.microsoft.com/office/powerpoint/2010/main" val="14345120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D2CBB-EC2B-4224-8B59-666EBBA5DCB3}"/>
              </a:ext>
            </a:extLst>
          </p:cNvPr>
          <p:cNvSpPr>
            <a:spLocks noGrp="1"/>
          </p:cNvSpPr>
          <p:nvPr>
            <p:ph type="title"/>
          </p:nvPr>
        </p:nvSpPr>
        <p:spPr/>
        <p:txBody>
          <a:bodyPr>
            <a:normAutofit/>
          </a:bodyPr>
          <a:lstStyle/>
          <a:p>
            <a:r>
              <a:rPr lang="en-GB" sz="2000" dirty="0"/>
              <a:t>Professor and co author of Inside the Black Box Dylan William Comments on this matter</a:t>
            </a:r>
            <a:r>
              <a:rPr lang="en-GB" sz="2000" dirty="0" smtClean="0"/>
              <a:t>.</a:t>
            </a:r>
            <a:endParaRPr lang="en-GB" sz="2000" dirty="0"/>
          </a:p>
        </p:txBody>
      </p:sp>
      <p:sp>
        <p:nvSpPr>
          <p:cNvPr id="3" name="Content Placeholder 2">
            <a:extLst>
              <a:ext uri="{FF2B5EF4-FFF2-40B4-BE49-F238E27FC236}">
                <a16:creationId xmlns:a16="http://schemas.microsoft.com/office/drawing/2014/main" id="{61D1D3B3-99EA-475C-A88A-9DB077DD4E13}"/>
              </a:ext>
            </a:extLst>
          </p:cNvPr>
          <p:cNvSpPr>
            <a:spLocks noGrp="1"/>
          </p:cNvSpPr>
          <p:nvPr>
            <p:ph idx="1"/>
          </p:nvPr>
        </p:nvSpPr>
        <p:spPr/>
        <p:txBody>
          <a:bodyPr>
            <a:normAutofit/>
          </a:bodyPr>
          <a:lstStyle/>
          <a:p>
            <a:pPr marL="0" indent="0">
              <a:buNone/>
            </a:pPr>
            <a:endParaRPr lang="en-GB" sz="2000" dirty="0"/>
          </a:p>
          <a:p>
            <a:pPr marL="0" indent="0">
              <a:buNone/>
            </a:pPr>
            <a:r>
              <a:rPr lang="en-GB" sz="2000" dirty="0" smtClean="0">
                <a:latin typeface="+mj-lt"/>
              </a:rPr>
              <a:t>It </a:t>
            </a:r>
            <a:r>
              <a:rPr lang="en-GB" sz="2000" dirty="0">
                <a:latin typeface="+mj-lt"/>
              </a:rPr>
              <a:t>is reported in Birmingham Conference for Specialist Schools and Academies Trust that , the professor and other education expects commented that,</a:t>
            </a:r>
          </a:p>
          <a:p>
            <a:endParaRPr lang="en-GB" sz="2000" dirty="0" smtClean="0">
              <a:latin typeface="+mj-lt"/>
            </a:endParaRPr>
          </a:p>
          <a:p>
            <a:r>
              <a:rPr lang="en-GB" sz="2000" dirty="0" smtClean="0">
                <a:latin typeface="+mj-lt"/>
              </a:rPr>
              <a:t>since </a:t>
            </a:r>
            <a:r>
              <a:rPr lang="en-GB" sz="2000" dirty="0">
                <a:latin typeface="+mj-lt"/>
              </a:rPr>
              <a:t>the Afl was introduced the Government has taken up the idea and the ministers reduced its value by focusing on its least radical  and easiest to implement the aspects if it.</a:t>
            </a:r>
          </a:p>
          <a:p>
            <a:r>
              <a:rPr lang="en-GB" sz="2000" dirty="0">
                <a:latin typeface="+mj-lt"/>
              </a:rPr>
              <a:t>Instead of teachers holding their monthly meetings about their progress  and deciding how to improve before the next meeting, they can introduce the Afl approach properly instead. (William,2008).</a:t>
            </a:r>
          </a:p>
          <a:p>
            <a:endParaRPr lang="en-GB" sz="2000" dirty="0"/>
          </a:p>
        </p:txBody>
      </p:sp>
    </p:spTree>
    <p:extLst>
      <p:ext uri="{BB962C8B-B14F-4D97-AF65-F5344CB8AC3E}">
        <p14:creationId xmlns:p14="http://schemas.microsoft.com/office/powerpoint/2010/main" val="3379828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7DEC7-6794-4D47-ACA3-AF039489423C}"/>
              </a:ext>
            </a:extLst>
          </p:cNvPr>
          <p:cNvSpPr>
            <a:spLocks noGrp="1"/>
          </p:cNvSpPr>
          <p:nvPr>
            <p:ph type="title"/>
          </p:nvPr>
        </p:nvSpPr>
        <p:spPr/>
        <p:txBody>
          <a:bodyPr>
            <a:normAutofit/>
          </a:bodyPr>
          <a:lstStyle/>
          <a:p>
            <a:r>
              <a:rPr lang="en-GB" sz="2000" dirty="0" smtClean="0"/>
              <a:t>Concerns from Dylan William</a:t>
            </a:r>
            <a:endParaRPr lang="en-GB" sz="2000" dirty="0"/>
          </a:p>
        </p:txBody>
      </p:sp>
      <p:sp>
        <p:nvSpPr>
          <p:cNvPr id="3" name="Content Placeholder 2">
            <a:extLst>
              <a:ext uri="{FF2B5EF4-FFF2-40B4-BE49-F238E27FC236}">
                <a16:creationId xmlns:a16="http://schemas.microsoft.com/office/drawing/2014/main" id="{F682EF08-9FB2-4A0A-8B52-CEBEA39B7D0B}"/>
              </a:ext>
            </a:extLst>
          </p:cNvPr>
          <p:cNvSpPr>
            <a:spLocks noGrp="1"/>
          </p:cNvSpPr>
          <p:nvPr>
            <p:ph idx="1"/>
          </p:nvPr>
        </p:nvSpPr>
        <p:spPr/>
        <p:txBody>
          <a:bodyPr>
            <a:normAutofit/>
          </a:bodyPr>
          <a:lstStyle/>
          <a:p>
            <a:endParaRPr lang="en-GB" sz="2000" dirty="0" smtClean="0">
              <a:latin typeface="+mj-lt"/>
            </a:endParaRPr>
          </a:p>
          <a:p>
            <a:endParaRPr lang="en-GB" sz="2000" dirty="0">
              <a:latin typeface="+mj-lt"/>
            </a:endParaRPr>
          </a:p>
          <a:p>
            <a:r>
              <a:rPr lang="en-GB" sz="2000" dirty="0" smtClean="0">
                <a:latin typeface="+mj-lt"/>
              </a:rPr>
              <a:t>He </a:t>
            </a:r>
            <a:r>
              <a:rPr lang="en-GB" sz="2000" dirty="0">
                <a:latin typeface="+mj-lt"/>
              </a:rPr>
              <a:t>suggested that in their “teachers learning communities” they would give a focus on the </a:t>
            </a:r>
            <a:r>
              <a:rPr lang="en-GB" sz="2000" dirty="0" err="1">
                <a:latin typeface="+mj-lt"/>
              </a:rPr>
              <a:t>Afl</a:t>
            </a:r>
            <a:r>
              <a:rPr lang="en-GB" sz="2000" dirty="0">
                <a:latin typeface="+mj-lt"/>
              </a:rPr>
              <a:t> techniques such as giving feedback to the pupils instead of grades, getting pupils to check and take responsibility for each others work and increasing wait for an answer after asking pupils a question.</a:t>
            </a:r>
          </a:p>
          <a:p>
            <a:r>
              <a:rPr lang="en-GB" sz="2000" dirty="0">
                <a:latin typeface="+mj-lt"/>
              </a:rPr>
              <a:t>Dylan William stated that most teacher are aware of “wait time” theory but they claim that it takes six months of trying- he likens this as “trying to change the golf swing in the middle of the tournament”. (William,2008</a:t>
            </a:r>
            <a:r>
              <a:rPr lang="en-GB" sz="2000" dirty="0" smtClean="0">
                <a:latin typeface="+mj-lt"/>
              </a:rPr>
              <a:t>).</a:t>
            </a:r>
          </a:p>
          <a:p>
            <a:endParaRPr lang="en-GB" sz="2000" dirty="0">
              <a:latin typeface="+mj-lt"/>
            </a:endParaRPr>
          </a:p>
          <a:p>
            <a:pPr marL="0" indent="0">
              <a:buNone/>
            </a:pPr>
            <a:endParaRPr lang="en-GB" sz="2000" dirty="0">
              <a:latin typeface="+mj-lt"/>
            </a:endParaRPr>
          </a:p>
        </p:txBody>
      </p:sp>
    </p:spTree>
    <p:extLst>
      <p:ext uri="{BB962C8B-B14F-4D97-AF65-F5344CB8AC3E}">
        <p14:creationId xmlns:p14="http://schemas.microsoft.com/office/powerpoint/2010/main" val="40562329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FOR LISTENING.</a:t>
            </a:r>
            <a:endParaRPr lang="en-GB" dirty="0"/>
          </a:p>
        </p:txBody>
      </p:sp>
      <p:sp>
        <p:nvSpPr>
          <p:cNvPr id="4" name="Content Placeholder 3"/>
          <p:cNvSpPr>
            <a:spLocks noGrp="1"/>
          </p:cNvSpPr>
          <p:nvPr>
            <p:ph idx="1"/>
          </p:nvPr>
        </p:nvSpPr>
        <p:spPr/>
        <p:txBody>
          <a:bodyPr/>
          <a:lstStyle/>
          <a:p>
            <a:pPr marL="0" indent="0">
              <a:buNone/>
            </a:pPr>
            <a:endParaRPr lang="en-GB" dirty="0" smtClean="0"/>
          </a:p>
          <a:p>
            <a:pPr marL="0" indent="0">
              <a:buNone/>
            </a:pPr>
            <a:r>
              <a:rPr lang="en-GB" dirty="0" smtClean="0"/>
              <a:t>Any Questions Ladies and Gentlemen.</a:t>
            </a:r>
            <a:endParaRPr lang="en-GB" dirty="0"/>
          </a:p>
        </p:txBody>
      </p:sp>
    </p:spTree>
    <p:extLst>
      <p:ext uri="{BB962C8B-B14F-4D97-AF65-F5344CB8AC3E}">
        <p14:creationId xmlns:p14="http://schemas.microsoft.com/office/powerpoint/2010/main" val="1568113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smtClean="0"/>
              <a:t>References</a:t>
            </a:r>
            <a:endParaRPr lang="en-GB" sz="2000" dirty="0"/>
          </a:p>
        </p:txBody>
      </p:sp>
      <p:sp>
        <p:nvSpPr>
          <p:cNvPr id="3" name="Content Placeholder 2"/>
          <p:cNvSpPr>
            <a:spLocks noGrp="1"/>
          </p:cNvSpPr>
          <p:nvPr>
            <p:ph idx="1"/>
          </p:nvPr>
        </p:nvSpPr>
        <p:spPr/>
        <p:txBody>
          <a:bodyPr>
            <a:normAutofit/>
          </a:bodyPr>
          <a:lstStyle/>
          <a:p>
            <a:pPr marL="0" indent="0">
              <a:buNone/>
            </a:pPr>
            <a:endParaRPr lang="en-GB" sz="1400" dirty="0" smtClean="0"/>
          </a:p>
          <a:p>
            <a:pPr marL="0" indent="0">
              <a:buNone/>
            </a:pPr>
            <a:endParaRPr lang="en-GB" sz="1400" dirty="0" smtClean="0"/>
          </a:p>
          <a:p>
            <a:pPr marL="342900" indent="-342900">
              <a:buFont typeface="+mj-lt"/>
              <a:buAutoNum type="arabicPeriod"/>
            </a:pPr>
            <a:r>
              <a:rPr lang="en-GB" sz="2000" dirty="0" smtClean="0"/>
              <a:t>HILL, T. (2016). Do accounting students believe in self-assessment? </a:t>
            </a:r>
            <a:r>
              <a:rPr lang="en-GB" sz="2000" i="1" dirty="0" smtClean="0"/>
              <a:t>Accounting Education. </a:t>
            </a:r>
            <a:r>
              <a:rPr lang="en-GB" sz="2000" dirty="0" smtClean="0"/>
              <a:t>Vol.25, no4, pp.291-306.</a:t>
            </a:r>
            <a:endParaRPr lang="en-GB" sz="2000" dirty="0"/>
          </a:p>
          <a:p>
            <a:pPr marL="342900" indent="-342900">
              <a:buFont typeface="+mj-lt"/>
              <a:buAutoNum type="arabicPeriod"/>
            </a:pPr>
            <a:r>
              <a:rPr lang="en-GB" sz="2000" dirty="0" smtClean="0"/>
              <a:t>TOPPING,K. (2009) . Peer Assessment. </a:t>
            </a:r>
            <a:r>
              <a:rPr lang="en-GB" sz="2000" i="1" dirty="0" smtClean="0"/>
              <a:t>Theory Into Practise</a:t>
            </a:r>
            <a:r>
              <a:rPr lang="en-GB" sz="2000" dirty="0" smtClean="0"/>
              <a:t>. 48: pp. 20-27</a:t>
            </a:r>
            <a:endParaRPr lang="en-GB" sz="2000" dirty="0"/>
          </a:p>
          <a:p>
            <a:pPr marL="342900" indent="-342900">
              <a:buFont typeface="+mj-lt"/>
              <a:buAutoNum type="arabicPeriod"/>
            </a:pPr>
            <a:r>
              <a:rPr lang="en-GB" sz="2000" dirty="0" smtClean="0"/>
              <a:t> WILLIAM,D. (2011). What is assessment for learning? </a:t>
            </a:r>
            <a:r>
              <a:rPr lang="en-GB" sz="2000" i="1" dirty="0" smtClean="0"/>
              <a:t>Studies in Educational Evaluation</a:t>
            </a:r>
            <a:r>
              <a:rPr lang="en-GB" sz="2000" dirty="0" smtClean="0"/>
              <a:t>. Vol.37, no.1, pp. 3-14.</a:t>
            </a:r>
          </a:p>
          <a:p>
            <a:pPr marL="342900" indent="-342900">
              <a:buFont typeface="+mj-lt"/>
              <a:buAutoNum type="arabicPeriod"/>
            </a:pPr>
            <a:r>
              <a:rPr lang="en-GB" sz="2000" dirty="0" smtClean="0"/>
              <a:t> WILLIAM, S.  A decade on, academic who led AFL admits it “isn’t happening ”. </a:t>
            </a:r>
            <a:r>
              <a:rPr lang="en-GB" sz="2000" i="1" dirty="0" smtClean="0"/>
              <a:t>The Times Educational Supplement, </a:t>
            </a:r>
            <a:r>
              <a:rPr lang="en-GB" sz="2000" dirty="0" smtClean="0"/>
              <a:t>London  Iss.4915 5</a:t>
            </a:r>
            <a:r>
              <a:rPr lang="en-GB" sz="2000" baseline="30000" dirty="0" smtClean="0"/>
              <a:t>th</a:t>
            </a:r>
            <a:r>
              <a:rPr lang="en-GB" sz="2000" dirty="0" smtClean="0"/>
              <a:t>    November, 2010.</a:t>
            </a:r>
          </a:p>
          <a:p>
            <a:pPr marL="342900" indent="-342900">
              <a:buFont typeface="+mj-lt"/>
              <a:buAutoNum type="arabicPeriod"/>
            </a:pPr>
            <a:r>
              <a:rPr lang="en-GB" sz="2000" dirty="0" smtClean="0"/>
              <a:t>William, S. 75 minutes to up your game. </a:t>
            </a:r>
            <a:r>
              <a:rPr lang="en-GB" sz="2000" i="1" dirty="0" smtClean="0"/>
              <a:t>The Times Supplement</a:t>
            </a:r>
            <a:r>
              <a:rPr lang="en-GB" sz="2000" dirty="0" smtClean="0"/>
              <a:t>, Nov 28, 2008,The </a:t>
            </a:r>
            <a:r>
              <a:rPr lang="en-GB" sz="2000" dirty="0"/>
              <a:t>Times Educational Supplement, Nov 28, 2008, Issue 4816, p.15 </a:t>
            </a:r>
            <a:endParaRPr lang="en-GB" sz="2000" dirty="0" smtClean="0"/>
          </a:p>
          <a:p>
            <a:pPr marL="0" indent="0">
              <a:buNone/>
            </a:pPr>
            <a:endParaRPr lang="en-GB" sz="2000" dirty="0" smtClean="0"/>
          </a:p>
          <a:p>
            <a:pPr marL="342900" indent="-342900">
              <a:buAutoNum type="arabicPeriod" startAt="3"/>
            </a:pPr>
            <a:endParaRPr lang="en-GB" sz="1400" dirty="0"/>
          </a:p>
        </p:txBody>
      </p:sp>
    </p:spTree>
    <p:extLst>
      <p:ext uri="{BB962C8B-B14F-4D97-AF65-F5344CB8AC3E}">
        <p14:creationId xmlns:p14="http://schemas.microsoft.com/office/powerpoint/2010/main" val="1767000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885</TotalTime>
  <Words>1277</Words>
  <Application>Microsoft Office PowerPoint</Application>
  <PresentationFormat>Widescreen</PresentationFormat>
  <Paragraphs>102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 What is Assessment for Learning</vt:lpstr>
      <vt:lpstr>What is Assessment for Learning?</vt:lpstr>
      <vt:lpstr>How is Assessment for Learning is implemented?</vt:lpstr>
      <vt:lpstr>Peer Assessment Method: An Ice cream Bowl/ Glass Strategy.</vt:lpstr>
      <vt:lpstr> Step Two  </vt:lpstr>
      <vt:lpstr>Step 2</vt:lpstr>
      <vt:lpstr>Step 3  </vt:lpstr>
      <vt:lpstr>The ice cream bowl/ Glass strategy</vt:lpstr>
      <vt:lpstr>Self evaluation Strategy</vt:lpstr>
      <vt:lpstr>Traffic Lights as Self Assessment Strategy</vt:lpstr>
      <vt:lpstr>Learning Journal Strategy can also be used as a Self evaluation strategy</vt:lpstr>
      <vt:lpstr>De Bono’s thinking hats as Self Assessment Strategy. (Winterhill school,2014)</vt:lpstr>
      <vt:lpstr>However there are some concerns about AfL</vt:lpstr>
      <vt:lpstr>Professor and co author of Inside the Black Box Dylan William Comments on this matter.</vt:lpstr>
      <vt:lpstr>Concerns from Dylan William</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Sindiswa</dc:creator>
  <cp:lastModifiedBy>Sindiswa Zicina (P143392)</cp:lastModifiedBy>
  <cp:revision>55</cp:revision>
  <cp:lastPrinted>2018-02-15T12:45:00Z</cp:lastPrinted>
  <dcterms:created xsi:type="dcterms:W3CDTF">2018-02-14T02:40:34Z</dcterms:created>
  <dcterms:modified xsi:type="dcterms:W3CDTF">2018-02-16T14:04:03Z</dcterms:modified>
</cp:coreProperties>
</file>