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7" r:id="rId2"/>
    <p:sldId id="259" r:id="rId3"/>
    <p:sldId id="260" r:id="rId4"/>
    <p:sldId id="261" r:id="rId5"/>
    <p:sldId id="262" r:id="rId6"/>
    <p:sldId id="263" r:id="rId7"/>
    <p:sldId id="264" r:id="rId8"/>
    <p:sldId id="265" r:id="rId9"/>
    <p:sldId id="267" r:id="rId10"/>
    <p:sldId id="266" r:id="rId11"/>
    <p:sldId id="25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38"/>
    <p:restoredTop sz="94657"/>
  </p:normalViewPr>
  <p:slideViewPr>
    <p:cSldViewPr snapToGrid="0" showGuides="1">
      <p:cViewPr varScale="1">
        <p:scale>
          <a:sx n="102" d="100"/>
          <a:sy n="102" d="100"/>
        </p:scale>
        <p:origin x="816"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EF6874-81A0-9942-9593-5021556A9CFA}" type="datetimeFigureOut">
              <a:rPr lang="en-US" smtClean="0"/>
              <a:t>7/4/26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4A9284-4856-E647-8E0C-E184AE87A3D1}" type="slidenum">
              <a:rPr lang="en-US" smtClean="0"/>
              <a:t>‹#›</a:t>
            </a:fld>
            <a:endParaRPr lang="en-US"/>
          </a:p>
        </p:txBody>
      </p:sp>
    </p:spTree>
    <p:extLst>
      <p:ext uri="{BB962C8B-B14F-4D97-AF65-F5344CB8AC3E}">
        <p14:creationId xmlns:p14="http://schemas.microsoft.com/office/powerpoint/2010/main" val="26011972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04A9284-4856-E647-8E0C-E184AE87A3D1}" type="slidenum">
              <a:rPr lang="en-US" smtClean="0"/>
              <a:t>4</a:t>
            </a:fld>
            <a:endParaRPr lang="en-US"/>
          </a:p>
        </p:txBody>
      </p:sp>
    </p:spTree>
    <p:extLst>
      <p:ext uri="{BB962C8B-B14F-4D97-AF65-F5344CB8AC3E}">
        <p14:creationId xmlns:p14="http://schemas.microsoft.com/office/powerpoint/2010/main" val="317150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0CC42-808F-2CCD-A3B7-D5749DD3228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B3865A4-408E-074B-699E-C114C7C7A1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2DCF238-6C45-67D1-3BDB-70F722450D96}"/>
              </a:ext>
            </a:extLst>
          </p:cNvPr>
          <p:cNvSpPr>
            <a:spLocks noGrp="1"/>
          </p:cNvSpPr>
          <p:nvPr>
            <p:ph type="dt" sz="half" idx="10"/>
          </p:nvPr>
        </p:nvSpPr>
        <p:spPr/>
        <p:txBody>
          <a:bodyPr/>
          <a:lstStyle/>
          <a:p>
            <a:fld id="{4E69F914-F75C-DF4A-8E3D-0EE1CE742B98}" type="datetimeFigureOut">
              <a:rPr lang="en-GB" smtClean="0"/>
              <a:t>04/07/2026</a:t>
            </a:fld>
            <a:endParaRPr lang="en-GB"/>
          </a:p>
        </p:txBody>
      </p:sp>
      <p:sp>
        <p:nvSpPr>
          <p:cNvPr id="5" name="Footer Placeholder 4">
            <a:extLst>
              <a:ext uri="{FF2B5EF4-FFF2-40B4-BE49-F238E27FC236}">
                <a16:creationId xmlns:a16="http://schemas.microsoft.com/office/drawing/2014/main" id="{03ECEACF-7E31-E59F-D3C0-E3920B0A35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84EB35-8398-C701-BD34-A4600B20CC97}"/>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174202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9ADA0-752E-5085-9260-CD957E82BA1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B4DEF25-9036-5029-2C69-FE82F331284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DB7DD5-7256-2038-1257-85238511B8DF}"/>
              </a:ext>
            </a:extLst>
          </p:cNvPr>
          <p:cNvSpPr>
            <a:spLocks noGrp="1"/>
          </p:cNvSpPr>
          <p:nvPr>
            <p:ph type="dt" sz="half" idx="10"/>
          </p:nvPr>
        </p:nvSpPr>
        <p:spPr/>
        <p:txBody>
          <a:bodyPr/>
          <a:lstStyle/>
          <a:p>
            <a:fld id="{4E69F914-F75C-DF4A-8E3D-0EE1CE742B98}" type="datetimeFigureOut">
              <a:rPr lang="en-GB" smtClean="0"/>
              <a:t>04/07/2026</a:t>
            </a:fld>
            <a:endParaRPr lang="en-GB"/>
          </a:p>
        </p:txBody>
      </p:sp>
      <p:sp>
        <p:nvSpPr>
          <p:cNvPr id="5" name="Footer Placeholder 4">
            <a:extLst>
              <a:ext uri="{FF2B5EF4-FFF2-40B4-BE49-F238E27FC236}">
                <a16:creationId xmlns:a16="http://schemas.microsoft.com/office/drawing/2014/main" id="{6756E32C-5AFC-65E6-B9CA-6E4153CF65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AB0160-E0A3-EA39-496C-B480A8D6967D}"/>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2519274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90656-9002-7BE6-D578-58CBBF1EF82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324E418-0697-21BE-4EF9-57E1D9F8DB5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35A3436-85AC-9998-8432-E23D910F3808}"/>
              </a:ext>
            </a:extLst>
          </p:cNvPr>
          <p:cNvSpPr>
            <a:spLocks noGrp="1"/>
          </p:cNvSpPr>
          <p:nvPr>
            <p:ph type="dt" sz="half" idx="10"/>
          </p:nvPr>
        </p:nvSpPr>
        <p:spPr/>
        <p:txBody>
          <a:bodyPr/>
          <a:lstStyle/>
          <a:p>
            <a:fld id="{4E69F914-F75C-DF4A-8E3D-0EE1CE742B98}" type="datetimeFigureOut">
              <a:rPr lang="en-GB" smtClean="0"/>
              <a:t>04/07/2026</a:t>
            </a:fld>
            <a:endParaRPr lang="en-GB"/>
          </a:p>
        </p:txBody>
      </p:sp>
      <p:sp>
        <p:nvSpPr>
          <p:cNvPr id="5" name="Footer Placeholder 4">
            <a:extLst>
              <a:ext uri="{FF2B5EF4-FFF2-40B4-BE49-F238E27FC236}">
                <a16:creationId xmlns:a16="http://schemas.microsoft.com/office/drawing/2014/main" id="{7EB3B488-D143-DA76-81A4-409ABCF51F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5A72BA-F43C-F1D7-3905-207B5CA4777F}"/>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1913597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6A984-410A-E89F-251C-E0D1EE75EDF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160A796-B2A1-9BBB-E151-640BBB0CF87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7D9EE35-E278-28BB-DED7-DE30A0246EE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5DE36BA-70E3-CFC8-5A31-9F37517220DC}"/>
              </a:ext>
            </a:extLst>
          </p:cNvPr>
          <p:cNvSpPr>
            <a:spLocks noGrp="1"/>
          </p:cNvSpPr>
          <p:nvPr>
            <p:ph type="dt" sz="half" idx="10"/>
          </p:nvPr>
        </p:nvSpPr>
        <p:spPr/>
        <p:txBody>
          <a:bodyPr/>
          <a:lstStyle/>
          <a:p>
            <a:fld id="{4E69F914-F75C-DF4A-8E3D-0EE1CE742B98}" type="datetimeFigureOut">
              <a:rPr lang="en-GB" smtClean="0"/>
              <a:t>04/07/2026</a:t>
            </a:fld>
            <a:endParaRPr lang="en-GB"/>
          </a:p>
        </p:txBody>
      </p:sp>
      <p:sp>
        <p:nvSpPr>
          <p:cNvPr id="6" name="Footer Placeholder 5">
            <a:extLst>
              <a:ext uri="{FF2B5EF4-FFF2-40B4-BE49-F238E27FC236}">
                <a16:creationId xmlns:a16="http://schemas.microsoft.com/office/drawing/2014/main" id="{FB8C244D-0519-6904-4D07-8EF185EF41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3CE7DB-F670-B5E1-6E0D-70E8A7AAF3A7}"/>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3762488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AAF91-9F4E-6142-AC9C-2E5BD010652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0307E359-D523-43F7-FECC-270EB0F91B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EEE4E04-F4B4-9AE6-1AE4-7115D5287AB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1E4068F-12E8-73B7-85CA-E960E4E5B4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06D68F7-B4F6-00F7-C366-5507CF6488B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F61EA94-3C5E-8B16-8A72-6F8B33176825}"/>
              </a:ext>
            </a:extLst>
          </p:cNvPr>
          <p:cNvSpPr>
            <a:spLocks noGrp="1"/>
          </p:cNvSpPr>
          <p:nvPr>
            <p:ph type="dt" sz="half" idx="10"/>
          </p:nvPr>
        </p:nvSpPr>
        <p:spPr/>
        <p:txBody>
          <a:bodyPr/>
          <a:lstStyle/>
          <a:p>
            <a:fld id="{4E69F914-F75C-DF4A-8E3D-0EE1CE742B98}" type="datetimeFigureOut">
              <a:rPr lang="en-GB" smtClean="0"/>
              <a:t>04/07/2026</a:t>
            </a:fld>
            <a:endParaRPr lang="en-GB"/>
          </a:p>
        </p:txBody>
      </p:sp>
      <p:sp>
        <p:nvSpPr>
          <p:cNvPr id="8" name="Footer Placeholder 7">
            <a:extLst>
              <a:ext uri="{FF2B5EF4-FFF2-40B4-BE49-F238E27FC236}">
                <a16:creationId xmlns:a16="http://schemas.microsoft.com/office/drawing/2014/main" id="{C9E5227C-80C1-11AE-21C0-21F5EF8A3EE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EB22750-F746-BCB5-5249-51ADB17ACF66}"/>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3441029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E5072-A408-62B9-5309-75C2D099801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6E7167D-45E0-9D81-866A-3DB9A40FE5BE}"/>
              </a:ext>
            </a:extLst>
          </p:cNvPr>
          <p:cNvSpPr>
            <a:spLocks noGrp="1"/>
          </p:cNvSpPr>
          <p:nvPr>
            <p:ph type="dt" sz="half" idx="10"/>
          </p:nvPr>
        </p:nvSpPr>
        <p:spPr/>
        <p:txBody>
          <a:bodyPr/>
          <a:lstStyle/>
          <a:p>
            <a:fld id="{4E69F914-F75C-DF4A-8E3D-0EE1CE742B98}" type="datetimeFigureOut">
              <a:rPr lang="en-GB" smtClean="0"/>
              <a:t>04/07/2026</a:t>
            </a:fld>
            <a:endParaRPr lang="en-GB"/>
          </a:p>
        </p:txBody>
      </p:sp>
      <p:sp>
        <p:nvSpPr>
          <p:cNvPr id="4" name="Footer Placeholder 3">
            <a:extLst>
              <a:ext uri="{FF2B5EF4-FFF2-40B4-BE49-F238E27FC236}">
                <a16:creationId xmlns:a16="http://schemas.microsoft.com/office/drawing/2014/main" id="{E762D9CC-B3D3-370B-C5A9-207C0C6DF60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1ADE64-0020-C37F-E98A-89794398B937}"/>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1491294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785793-17BA-9612-1E2C-1BADC5C9C2AD}"/>
              </a:ext>
            </a:extLst>
          </p:cNvPr>
          <p:cNvSpPr>
            <a:spLocks noGrp="1"/>
          </p:cNvSpPr>
          <p:nvPr>
            <p:ph type="dt" sz="half" idx="10"/>
          </p:nvPr>
        </p:nvSpPr>
        <p:spPr/>
        <p:txBody>
          <a:bodyPr/>
          <a:lstStyle/>
          <a:p>
            <a:fld id="{4E69F914-F75C-DF4A-8E3D-0EE1CE742B98}" type="datetimeFigureOut">
              <a:rPr lang="en-GB" smtClean="0"/>
              <a:t>04/07/2026</a:t>
            </a:fld>
            <a:endParaRPr lang="en-GB"/>
          </a:p>
        </p:txBody>
      </p:sp>
      <p:sp>
        <p:nvSpPr>
          <p:cNvPr id="3" name="Footer Placeholder 2">
            <a:extLst>
              <a:ext uri="{FF2B5EF4-FFF2-40B4-BE49-F238E27FC236}">
                <a16:creationId xmlns:a16="http://schemas.microsoft.com/office/drawing/2014/main" id="{97FC386E-BE0D-0D19-F082-D30B2BA5B27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41364C6-71D2-EB16-D321-A203CA416171}"/>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2956422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F3028-E3AA-12F5-00B3-724937C0691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FF21DDAB-441E-08B3-C88B-2850D31B87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53FA943-9CEE-C9A1-3A4D-4BAEB93F80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3DCA1C-D700-1D67-1F52-14A61CCBE42F}"/>
              </a:ext>
            </a:extLst>
          </p:cNvPr>
          <p:cNvSpPr>
            <a:spLocks noGrp="1"/>
          </p:cNvSpPr>
          <p:nvPr>
            <p:ph type="dt" sz="half" idx="10"/>
          </p:nvPr>
        </p:nvSpPr>
        <p:spPr/>
        <p:txBody>
          <a:bodyPr/>
          <a:lstStyle/>
          <a:p>
            <a:fld id="{4E69F914-F75C-DF4A-8E3D-0EE1CE742B98}" type="datetimeFigureOut">
              <a:rPr lang="en-GB" smtClean="0"/>
              <a:t>04/07/2026</a:t>
            </a:fld>
            <a:endParaRPr lang="en-GB"/>
          </a:p>
        </p:txBody>
      </p:sp>
      <p:sp>
        <p:nvSpPr>
          <p:cNvPr id="6" name="Footer Placeholder 5">
            <a:extLst>
              <a:ext uri="{FF2B5EF4-FFF2-40B4-BE49-F238E27FC236}">
                <a16:creationId xmlns:a16="http://schemas.microsoft.com/office/drawing/2014/main" id="{185700BC-80FE-B0FC-270D-C73B6BDAAE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02D6B9-4A44-8428-FCE2-D22276126E2B}"/>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709891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7B0A3-5D8F-88AD-D47A-8C1547864D3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14F7AD5-C927-8428-97FD-6532B00153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DD7BD74-8CD3-58FD-B9D6-994B172563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B0D7F4C-DC3A-D7CF-4F5A-6B2C955AAFA8}"/>
              </a:ext>
            </a:extLst>
          </p:cNvPr>
          <p:cNvSpPr>
            <a:spLocks noGrp="1"/>
          </p:cNvSpPr>
          <p:nvPr>
            <p:ph type="dt" sz="half" idx="10"/>
          </p:nvPr>
        </p:nvSpPr>
        <p:spPr/>
        <p:txBody>
          <a:bodyPr/>
          <a:lstStyle/>
          <a:p>
            <a:fld id="{4E69F914-F75C-DF4A-8E3D-0EE1CE742B98}" type="datetimeFigureOut">
              <a:rPr lang="en-GB" smtClean="0"/>
              <a:t>04/07/2026</a:t>
            </a:fld>
            <a:endParaRPr lang="en-GB"/>
          </a:p>
        </p:txBody>
      </p:sp>
      <p:sp>
        <p:nvSpPr>
          <p:cNvPr id="6" name="Footer Placeholder 5">
            <a:extLst>
              <a:ext uri="{FF2B5EF4-FFF2-40B4-BE49-F238E27FC236}">
                <a16:creationId xmlns:a16="http://schemas.microsoft.com/office/drawing/2014/main" id="{BF98141B-1421-001F-BEF3-5D7DF9F1D9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6E85ED-1DCB-75AE-777A-4CC33436DC3D}"/>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18003222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3BF90-F186-952D-8720-DEE297566E16}"/>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30278E0-4BC9-CC19-2A3B-F31F7466799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F456413-F833-C7E3-B991-852522984F15}"/>
              </a:ext>
            </a:extLst>
          </p:cNvPr>
          <p:cNvSpPr>
            <a:spLocks noGrp="1"/>
          </p:cNvSpPr>
          <p:nvPr>
            <p:ph type="dt" sz="half" idx="10"/>
          </p:nvPr>
        </p:nvSpPr>
        <p:spPr/>
        <p:txBody>
          <a:bodyPr/>
          <a:lstStyle/>
          <a:p>
            <a:fld id="{4E69F914-F75C-DF4A-8E3D-0EE1CE742B98}" type="datetimeFigureOut">
              <a:rPr lang="en-GB" smtClean="0"/>
              <a:t>04/07/2026</a:t>
            </a:fld>
            <a:endParaRPr lang="en-GB"/>
          </a:p>
        </p:txBody>
      </p:sp>
      <p:sp>
        <p:nvSpPr>
          <p:cNvPr id="5" name="Footer Placeholder 4">
            <a:extLst>
              <a:ext uri="{FF2B5EF4-FFF2-40B4-BE49-F238E27FC236}">
                <a16:creationId xmlns:a16="http://schemas.microsoft.com/office/drawing/2014/main" id="{B7EEC61E-BE6A-758B-D5B3-BD7E13FA98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A57092-7AB0-C3B8-3583-79FED627C7DE}"/>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2492402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A1B76D-1F2B-5518-E691-D94AD19146A3}"/>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0E8209C-2120-B9D2-8EFE-69C0B094964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3F7C464-5685-7CDE-FFC3-B35E5AA4BE89}"/>
              </a:ext>
            </a:extLst>
          </p:cNvPr>
          <p:cNvSpPr>
            <a:spLocks noGrp="1"/>
          </p:cNvSpPr>
          <p:nvPr>
            <p:ph type="dt" sz="half" idx="10"/>
          </p:nvPr>
        </p:nvSpPr>
        <p:spPr/>
        <p:txBody>
          <a:bodyPr/>
          <a:lstStyle/>
          <a:p>
            <a:fld id="{4E69F914-F75C-DF4A-8E3D-0EE1CE742B98}" type="datetimeFigureOut">
              <a:rPr lang="en-GB" smtClean="0"/>
              <a:t>04/07/2026</a:t>
            </a:fld>
            <a:endParaRPr lang="en-GB"/>
          </a:p>
        </p:txBody>
      </p:sp>
      <p:sp>
        <p:nvSpPr>
          <p:cNvPr id="5" name="Footer Placeholder 4">
            <a:extLst>
              <a:ext uri="{FF2B5EF4-FFF2-40B4-BE49-F238E27FC236}">
                <a16:creationId xmlns:a16="http://schemas.microsoft.com/office/drawing/2014/main" id="{C4F16323-D7B8-5EB0-0272-C030A2690D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7D3419-8297-82BB-75E2-1B82B11AF3CF}"/>
              </a:ext>
            </a:extLst>
          </p:cNvPr>
          <p:cNvSpPr>
            <a:spLocks noGrp="1"/>
          </p:cNvSpPr>
          <p:nvPr>
            <p:ph type="sldNum" sz="quarter" idx="12"/>
          </p:nvPr>
        </p:nvSpPr>
        <p:spPr/>
        <p:txBody>
          <a:bodyPr/>
          <a:lstStyle/>
          <a:p>
            <a:fld id="{7CFAF8B9-F476-9E49-9916-EFFC20CDCF66}" type="slidenum">
              <a:rPr lang="en-GB" smtClean="0"/>
              <a:t>‹#›</a:t>
            </a:fld>
            <a:endParaRPr lang="en-GB"/>
          </a:p>
        </p:txBody>
      </p:sp>
    </p:spTree>
    <p:extLst>
      <p:ext uri="{BB962C8B-B14F-4D97-AF65-F5344CB8AC3E}">
        <p14:creationId xmlns:p14="http://schemas.microsoft.com/office/powerpoint/2010/main" val="3318330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A5478A-C627-90F6-FF0F-5FDD1A1DE0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8AC349D-231F-1D2B-8BB1-404088F6BB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84E9BD-F54C-A39C-46F7-6F07EDB272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E69F914-F75C-DF4A-8E3D-0EE1CE742B98}" type="datetimeFigureOut">
              <a:rPr lang="en-GB" smtClean="0"/>
              <a:t>04/07/2026</a:t>
            </a:fld>
            <a:endParaRPr lang="en-GB"/>
          </a:p>
        </p:txBody>
      </p:sp>
      <p:sp>
        <p:nvSpPr>
          <p:cNvPr id="5" name="Footer Placeholder 4">
            <a:extLst>
              <a:ext uri="{FF2B5EF4-FFF2-40B4-BE49-F238E27FC236}">
                <a16:creationId xmlns:a16="http://schemas.microsoft.com/office/drawing/2014/main" id="{CDCB274E-F41A-6412-79FF-240E070353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92CD336-E469-A974-392B-2B502DF00C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CFAF8B9-F476-9E49-9916-EFFC20CDCF66}" type="slidenum">
              <a:rPr lang="en-GB" smtClean="0"/>
              <a:t>‹#›</a:t>
            </a:fld>
            <a:endParaRPr lang="en-GB"/>
          </a:p>
        </p:txBody>
      </p:sp>
    </p:spTree>
    <p:extLst>
      <p:ext uri="{BB962C8B-B14F-4D97-AF65-F5344CB8AC3E}">
        <p14:creationId xmlns:p14="http://schemas.microsoft.com/office/powerpoint/2010/main" val="13695927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868237" y="2371241"/>
            <a:ext cx="8539079" cy="967524"/>
          </a:xfrm>
        </p:spPr>
        <p:txBody>
          <a:bodyPr>
            <a:normAutofit fontScale="90000"/>
          </a:bodyPr>
          <a:lstStyle/>
          <a:p>
            <a:pPr algn="l"/>
            <a:br>
              <a:rPr lang="en-GB" sz="667" b="1" dirty="0">
                <a:ea typeface="Aptos" panose="020B0004020202020204" pitchFamily="34" charset="0"/>
              </a:rPr>
            </a:br>
            <a:br>
              <a:rPr lang="en-GB" sz="1800" dirty="0"/>
            </a:br>
            <a:r>
              <a:rPr lang="en-GB" sz="2200" dirty="0">
                <a:latin typeface="Arial" panose="020B0604020202020204" pitchFamily="34" charset="0"/>
                <a:cs typeface="Arial" panose="020B0604020202020204" pitchFamily="34" charset="0"/>
              </a:rPr>
              <a:t>Student name: Huma Irfan</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Student number: 2513415</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Lecturer’s name: Shepherd Ziko</a:t>
            </a:r>
            <a:br>
              <a:rPr lang="en-GB" sz="1125" dirty="0"/>
            </a:br>
            <a:endParaRPr lang="en-GB" sz="1125" dirty="0"/>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480446" y="3519236"/>
            <a:ext cx="11313763" cy="3098539"/>
          </a:xfrm>
        </p:spPr>
        <p:txBody>
          <a:bodyPr>
            <a:noAutofit/>
          </a:bodyPr>
          <a:lstStyle/>
          <a:p>
            <a:pPr algn="l"/>
            <a:r>
              <a:rPr lang="en-GB" sz="1800" b="1" dirty="0">
                <a:latin typeface="Arial" panose="020B0604020202020204" pitchFamily="34" charset="0"/>
                <a:cs typeface="Arial" panose="020B0604020202020204" pitchFamily="34" charset="0"/>
              </a:rPr>
              <a:t>Acknowledgement of the use of AI tools (</a:t>
            </a:r>
            <a:r>
              <a:rPr lang="en-GB" sz="1800" b="1" dirty="0">
                <a:solidFill>
                  <a:srgbClr val="FF0000"/>
                </a:solidFill>
                <a:latin typeface="Arial" panose="020B0604020202020204" pitchFamily="34" charset="0"/>
                <a:cs typeface="Arial" panose="020B0604020202020204" pitchFamily="34" charset="0"/>
              </a:rPr>
              <a:t>read the statements below and delete/amend as appropriate</a:t>
            </a:r>
            <a:r>
              <a:rPr lang="en-GB" sz="1800" b="1" dirty="0">
                <a:latin typeface="Arial" panose="020B0604020202020204" pitchFamily="34" charset="0"/>
                <a:cs typeface="Arial" panose="020B0604020202020204" pitchFamily="34" charset="0"/>
              </a:rPr>
              <a:t>)</a:t>
            </a:r>
          </a:p>
          <a:p>
            <a:pPr algn="l"/>
            <a:r>
              <a:rPr lang="en-GB" sz="1800" dirty="0">
                <a:latin typeface="Arial" panose="020B0604020202020204" pitchFamily="34" charset="0"/>
                <a:cs typeface="Arial" panose="020B0604020202020204" pitchFamily="34" charset="0"/>
              </a:rPr>
              <a:t>I confirm that I have </a:t>
            </a:r>
            <a:r>
              <a:rPr lang="en-GB" sz="1800" b="1" dirty="0">
                <a:latin typeface="Arial" panose="020B0604020202020204" pitchFamily="34" charset="0"/>
                <a:cs typeface="Arial" panose="020B0604020202020204" pitchFamily="34" charset="0"/>
              </a:rPr>
              <a:t>not </a:t>
            </a:r>
            <a:r>
              <a:rPr lang="en-GB" sz="1800" dirty="0">
                <a:latin typeface="Arial" panose="020B0604020202020204" pitchFamily="34" charset="0"/>
                <a:cs typeface="Arial" panose="020B0604020202020204" pitchFamily="34" charset="0"/>
              </a:rPr>
              <a:t>used any AI tools in the research and creation of this assignment. I confirm that I have not presented any AI generated materials as my own work. </a:t>
            </a:r>
          </a:p>
          <a:p>
            <a:endParaRPr lang="en-GB" b="1"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DB5D689-0DBF-6610-F166-1771F1505D35}"/>
              </a:ext>
            </a:extLst>
          </p:cNvPr>
          <p:cNvSpPr txBox="1"/>
          <p:nvPr/>
        </p:nvSpPr>
        <p:spPr>
          <a:xfrm>
            <a:off x="3253361" y="1363899"/>
            <a:ext cx="6049210" cy="707886"/>
          </a:xfrm>
          <a:prstGeom prst="rect">
            <a:avLst/>
          </a:prstGeom>
          <a:noFill/>
        </p:spPr>
        <p:txBody>
          <a:bodyPr wrap="square" rtlCol="0">
            <a:spAutoFit/>
          </a:bodyPr>
          <a:lstStyle/>
          <a:p>
            <a:pPr algn="ctr"/>
            <a:r>
              <a:rPr lang="en-GB" sz="2000" b="1" dirty="0">
                <a:latin typeface="Arial" panose="020B0604020202020204" pitchFamily="34" charset="0"/>
                <a:cs typeface="Arial" panose="020B0604020202020204" pitchFamily="34" charset="0"/>
              </a:rPr>
              <a:t>LCHS4010</a:t>
            </a:r>
          </a:p>
          <a:p>
            <a:pPr algn="ctr"/>
            <a:r>
              <a:rPr lang="en-GB" sz="2000" b="1" dirty="0">
                <a:latin typeface="Arial" panose="020B0604020202020204" pitchFamily="34" charset="0"/>
                <a:cs typeface="Arial" panose="020B0604020202020204" pitchFamily="34" charset="0"/>
              </a:rPr>
              <a:t>Psychology in Health and Social Care</a:t>
            </a:r>
            <a:endParaRPr lang="en-GB" sz="2000" dirty="0">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8237" y="-22125"/>
            <a:ext cx="3272089" cy="1308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10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3F0F3-A943-03FA-BD6B-E6E6B03FEB21}"/>
              </a:ext>
            </a:extLst>
          </p:cNvPr>
          <p:cNvSpPr>
            <a:spLocks noGrp="1"/>
          </p:cNvSpPr>
          <p:nvPr>
            <p:ph type="title"/>
          </p:nvPr>
        </p:nvSpPr>
        <p:spPr>
          <a:xfrm>
            <a:off x="612058" y="86236"/>
            <a:ext cx="10515600" cy="1325563"/>
          </a:xfrm>
        </p:spPr>
        <p:txBody>
          <a:bodyPr/>
          <a:lstStyle/>
          <a:p>
            <a:pPr algn="ctr"/>
            <a:r>
              <a:rPr lang="en-GB" b="1" dirty="0"/>
              <a:t>INTRODUCTION</a:t>
            </a:r>
          </a:p>
        </p:txBody>
      </p:sp>
      <p:sp>
        <p:nvSpPr>
          <p:cNvPr id="9" name="TextBox 8">
            <a:extLst>
              <a:ext uri="{FF2B5EF4-FFF2-40B4-BE49-F238E27FC236}">
                <a16:creationId xmlns:a16="http://schemas.microsoft.com/office/drawing/2014/main" id="{C57E7828-FF27-B6E1-B8C4-A79BD2AED337}"/>
              </a:ext>
            </a:extLst>
          </p:cNvPr>
          <p:cNvSpPr txBox="1"/>
          <p:nvPr/>
        </p:nvSpPr>
        <p:spPr>
          <a:xfrm>
            <a:off x="580103" y="1446376"/>
            <a:ext cx="11138720" cy="4647426"/>
          </a:xfrm>
          <a:prstGeom prst="rect">
            <a:avLst/>
          </a:prstGeom>
          <a:noFill/>
        </p:spPr>
        <p:txBody>
          <a:bodyPr wrap="square">
            <a:spAutoFit/>
          </a:bodyPr>
          <a:lstStyle/>
          <a:p>
            <a:pPr>
              <a:buNone/>
            </a:pPr>
            <a:r>
              <a:rPr lang="en-GB" sz="2800" b="1" dirty="0"/>
              <a:t>Case study:</a:t>
            </a:r>
          </a:p>
          <a:p>
            <a:pPr>
              <a:buNone/>
            </a:pPr>
            <a:r>
              <a:rPr lang="en-GB" sz="2000" dirty="0"/>
              <a:t>Isaac is a 4 year old boy attending a children’s centre. He lives with his mother who is a single parent experiencing post-natal depression, low confidence and they have limited social support. The family has also recently moved to London which has led to disrupted childcare arrangements. Isaac has been observed to be quiet and withdrawn, is distressed when separated from his mother, has delayed language development and often struggles to join and participate in group activities.</a:t>
            </a:r>
          </a:p>
          <a:p>
            <a:pPr>
              <a:buNone/>
            </a:pPr>
            <a:r>
              <a:rPr lang="en-GB" sz="2000" dirty="0"/>
              <a:t>His mother also says Isaac has difficulty sleeping, is clingy and rarely plays by himself.</a:t>
            </a:r>
          </a:p>
          <a:p>
            <a:pPr>
              <a:buNone/>
            </a:pPr>
            <a:endParaRPr lang="en-GB" sz="2000" dirty="0"/>
          </a:p>
          <a:p>
            <a:pPr>
              <a:buNone/>
            </a:pPr>
            <a:r>
              <a:rPr lang="en-GB" sz="2800" b="1" dirty="0"/>
              <a:t>Chosen theory:</a:t>
            </a:r>
          </a:p>
          <a:p>
            <a:r>
              <a:rPr lang="en-GB" sz="2000" dirty="0"/>
              <a:t>I have chosen Bowlby’s attachment theory to explain how Isaac’s early experiences may have influenced his emotional, social and cognitive development. I chose this theory because of its heavy emphasis on maternal factors and Isaac’s strong attachment related issues caused by inconsistent care and changes within his family and social environment. </a:t>
            </a:r>
            <a:r>
              <a:rPr lang="en-GB" dirty="0"/>
              <a:t>(Bowlby, 1969)</a:t>
            </a:r>
          </a:p>
          <a:p>
            <a:pPr>
              <a:buNone/>
            </a:pPr>
            <a:endParaRPr lang="en-GB" sz="2000" dirty="0"/>
          </a:p>
        </p:txBody>
      </p:sp>
    </p:spTree>
    <p:extLst>
      <p:ext uri="{BB962C8B-B14F-4D97-AF65-F5344CB8AC3E}">
        <p14:creationId xmlns:p14="http://schemas.microsoft.com/office/powerpoint/2010/main" val="2390117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766DD-BFA8-CA6D-388A-DD1342AE7079}"/>
              </a:ext>
            </a:extLst>
          </p:cNvPr>
          <p:cNvSpPr>
            <a:spLocks noGrp="1"/>
          </p:cNvSpPr>
          <p:nvPr>
            <p:ph type="title"/>
          </p:nvPr>
        </p:nvSpPr>
        <p:spPr/>
        <p:txBody>
          <a:bodyPr/>
          <a:lstStyle/>
          <a:p>
            <a:pPr algn="ctr"/>
            <a:r>
              <a:rPr lang="en-GB" b="1" dirty="0"/>
              <a:t>Bowlby’s Attachment Theory</a:t>
            </a:r>
          </a:p>
        </p:txBody>
      </p:sp>
      <p:sp>
        <p:nvSpPr>
          <p:cNvPr id="5" name="TextBox 4">
            <a:extLst>
              <a:ext uri="{FF2B5EF4-FFF2-40B4-BE49-F238E27FC236}">
                <a16:creationId xmlns:a16="http://schemas.microsoft.com/office/drawing/2014/main" id="{D1CC5D47-026C-8C1E-437E-33F67FE27AB1}"/>
              </a:ext>
            </a:extLst>
          </p:cNvPr>
          <p:cNvSpPr txBox="1"/>
          <p:nvPr/>
        </p:nvSpPr>
        <p:spPr>
          <a:xfrm>
            <a:off x="437585" y="1359515"/>
            <a:ext cx="11511960" cy="5047536"/>
          </a:xfrm>
          <a:prstGeom prst="rect">
            <a:avLst/>
          </a:prstGeom>
          <a:noFill/>
        </p:spPr>
        <p:txBody>
          <a:bodyPr wrap="square">
            <a:spAutoFit/>
          </a:bodyPr>
          <a:lstStyle/>
          <a:p>
            <a:r>
              <a:rPr lang="en-GB" sz="1600" b="1" dirty="0"/>
              <a:t>Bowlby's Attachment Theory</a:t>
            </a:r>
          </a:p>
          <a:p>
            <a:r>
              <a:rPr lang="en-GB" sz="1600" dirty="0"/>
              <a:t>John Bowlby developed Attachment Theory between 1958 and 1969. He believed children are biologically programmed to form strong emotional attachments with their primary caregiver because this increases their chances of survival (Bowlby, 1969).</a:t>
            </a:r>
          </a:p>
          <a:p>
            <a:r>
              <a:rPr lang="en-GB" sz="1600" b="1" dirty="0"/>
              <a:t>Main Concepts:</a:t>
            </a:r>
          </a:p>
          <a:p>
            <a:r>
              <a:rPr lang="en-GB" sz="1600" b="1" dirty="0"/>
              <a:t>Attachment</a:t>
            </a:r>
            <a:endParaRPr lang="en-GB" sz="1600" dirty="0"/>
          </a:p>
          <a:p>
            <a:r>
              <a:rPr lang="en-GB" sz="1600" dirty="0"/>
              <a:t>The emotional bond between a child and their caregiver.</a:t>
            </a:r>
          </a:p>
          <a:p>
            <a:r>
              <a:rPr lang="en-GB" sz="1600" b="1" dirty="0"/>
              <a:t>Monotropy</a:t>
            </a:r>
            <a:endParaRPr lang="en-GB" sz="1600" dirty="0"/>
          </a:p>
          <a:p>
            <a:r>
              <a:rPr lang="en-GB" sz="1600" dirty="0"/>
              <a:t>Bowlby believed children usually form one primary attachment figure, often their mother, although later research suggests children can develop multiple attachments. </a:t>
            </a:r>
            <a:r>
              <a:rPr lang="en-GB" sz="1400" dirty="0"/>
              <a:t>(Bowlby, 1988)</a:t>
            </a:r>
            <a:endParaRPr lang="en-GB" sz="1200" dirty="0"/>
          </a:p>
          <a:p>
            <a:r>
              <a:rPr lang="en-GB" sz="1600" b="1" dirty="0"/>
              <a:t>Secure Attachment</a:t>
            </a:r>
            <a:endParaRPr lang="en-GB" sz="1600" dirty="0"/>
          </a:p>
          <a:p>
            <a:r>
              <a:rPr lang="en-GB" sz="1600" dirty="0"/>
              <a:t>Develops when caregivers consistently respond to children's emotional and physical needs, allowing children to feel safe and confident.</a:t>
            </a:r>
          </a:p>
          <a:p>
            <a:r>
              <a:rPr lang="en-GB" sz="1600" b="1" dirty="0"/>
              <a:t>Internal Working Model</a:t>
            </a:r>
            <a:endParaRPr lang="en-GB" sz="1600" dirty="0"/>
          </a:p>
          <a:p>
            <a:r>
              <a:rPr lang="en-GB" sz="1600" dirty="0"/>
              <a:t>Children develop beliefs about themselves and others based on early attachment experiences. These influence future relationships throughout life.</a:t>
            </a:r>
          </a:p>
          <a:p>
            <a:r>
              <a:rPr lang="en-GB" sz="1600" b="1" dirty="0"/>
              <a:t>Sensitive Period</a:t>
            </a:r>
            <a:endParaRPr lang="en-GB" sz="1600" dirty="0"/>
          </a:p>
          <a:p>
            <a:r>
              <a:rPr lang="en-GB" sz="1600" dirty="0"/>
              <a:t>Bowlby suggested attachment is most important during approximately the first two years of life. Poor attachment during this period may affect later development.</a:t>
            </a:r>
          </a:p>
          <a:p>
            <a:r>
              <a:rPr lang="en-GB" sz="1600" b="1" dirty="0"/>
              <a:t>Relevance to Early Childhood</a:t>
            </a:r>
          </a:p>
          <a:p>
            <a:r>
              <a:rPr lang="en-GB" sz="1600" dirty="0"/>
              <a:t>Children with secure attachments are generally more confident exploring, regulating emotions and forming friendships.</a:t>
            </a:r>
          </a:p>
        </p:txBody>
      </p:sp>
    </p:spTree>
    <p:extLst>
      <p:ext uri="{BB962C8B-B14F-4D97-AF65-F5344CB8AC3E}">
        <p14:creationId xmlns:p14="http://schemas.microsoft.com/office/powerpoint/2010/main" val="1851759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456ED-6DAB-31EB-3438-EF75E77620E3}"/>
              </a:ext>
            </a:extLst>
          </p:cNvPr>
          <p:cNvSpPr>
            <a:spLocks noGrp="1"/>
          </p:cNvSpPr>
          <p:nvPr>
            <p:ph type="title"/>
          </p:nvPr>
        </p:nvSpPr>
        <p:spPr/>
        <p:txBody>
          <a:bodyPr/>
          <a:lstStyle/>
          <a:p>
            <a:pPr algn="ctr"/>
            <a:r>
              <a:rPr lang="en-GB" b="1" dirty="0"/>
              <a:t>Applying Theory To Isaac</a:t>
            </a:r>
          </a:p>
        </p:txBody>
      </p:sp>
      <p:sp>
        <p:nvSpPr>
          <p:cNvPr id="5" name="TextBox 4">
            <a:extLst>
              <a:ext uri="{FF2B5EF4-FFF2-40B4-BE49-F238E27FC236}">
                <a16:creationId xmlns:a16="http://schemas.microsoft.com/office/drawing/2014/main" id="{21081FEA-15F8-B427-B6C7-6FE618B68088}"/>
              </a:ext>
            </a:extLst>
          </p:cNvPr>
          <p:cNvSpPr txBox="1"/>
          <p:nvPr/>
        </p:nvSpPr>
        <p:spPr>
          <a:xfrm>
            <a:off x="658762" y="1480036"/>
            <a:ext cx="11100422" cy="5355312"/>
          </a:xfrm>
          <a:prstGeom prst="rect">
            <a:avLst/>
          </a:prstGeom>
          <a:noFill/>
        </p:spPr>
        <p:txBody>
          <a:bodyPr wrap="square">
            <a:spAutoFit/>
          </a:bodyPr>
          <a:lstStyle/>
          <a:p>
            <a:r>
              <a:rPr lang="en-GB" b="1" dirty="0"/>
              <a:t>Separation Anxiety:</a:t>
            </a:r>
          </a:p>
          <a:p>
            <a:pPr marL="285750" indent="-285750">
              <a:buFont typeface="Arial" panose="020B0604020202020204" pitchFamily="34" charset="0"/>
              <a:buChar char="•"/>
            </a:pPr>
            <a:r>
              <a:rPr lang="en-GB" dirty="0"/>
              <a:t>Isaac becomes distressed when separated from his mother.</a:t>
            </a:r>
          </a:p>
          <a:p>
            <a:pPr marL="285750" indent="-285750">
              <a:buFont typeface="Arial" panose="020B0604020202020204" pitchFamily="34" charset="0"/>
              <a:buChar char="•"/>
            </a:pPr>
            <a:r>
              <a:rPr lang="en-GB" dirty="0"/>
              <a:t>Attachment theory suggests that insecure attachment can lead to heightened anxiety when separated from the primary caregiver because the child feels unsafe. (Bowlby, 1988)</a:t>
            </a:r>
          </a:p>
          <a:p>
            <a:r>
              <a:rPr lang="en-GB" b="1" dirty="0"/>
              <a:t>Clinginess:</a:t>
            </a:r>
          </a:p>
          <a:p>
            <a:pPr marL="285750" indent="-285750">
              <a:buFont typeface="Arial" panose="020B0604020202020204" pitchFamily="34" charset="0"/>
              <a:buChar char="•"/>
            </a:pPr>
            <a:r>
              <a:rPr lang="en-GB" dirty="0"/>
              <a:t>Isaac rarely plays independently and remains close to his mother.</a:t>
            </a:r>
          </a:p>
          <a:p>
            <a:pPr marL="285750" indent="-285750">
              <a:buFont typeface="Arial" panose="020B0604020202020204" pitchFamily="34" charset="0"/>
              <a:buChar char="•"/>
            </a:pPr>
            <a:r>
              <a:rPr lang="en-GB" dirty="0"/>
              <a:t>This may indicate that he has not developed a secure base, meaning he lacks confidence to explore independently. </a:t>
            </a:r>
          </a:p>
          <a:p>
            <a:r>
              <a:rPr lang="en-GB" b="1" dirty="0"/>
              <a:t>Withdrawn Behaviour:</a:t>
            </a:r>
          </a:p>
          <a:p>
            <a:pPr marL="285750" indent="-285750">
              <a:buFont typeface="Arial" panose="020B0604020202020204" pitchFamily="34" charset="0"/>
              <a:buChar char="•"/>
            </a:pPr>
            <a:r>
              <a:rPr lang="en-GB" dirty="0"/>
              <a:t>Isaac avoids group activities and free play.</a:t>
            </a:r>
          </a:p>
          <a:p>
            <a:pPr marL="285750" indent="-285750">
              <a:buFont typeface="Arial" panose="020B0604020202020204" pitchFamily="34" charset="0"/>
              <a:buChar char="•"/>
            </a:pPr>
            <a:r>
              <a:rPr lang="en-GB" dirty="0"/>
              <a:t>Children with insecure attachment may find it difficult to trust unfamiliar adults and peers, reducing confidence in social situations.</a:t>
            </a:r>
          </a:p>
          <a:p>
            <a:r>
              <a:rPr lang="en-GB" b="1" dirty="0"/>
              <a:t>Language Delay:</a:t>
            </a:r>
          </a:p>
          <a:p>
            <a:pPr marL="285750" indent="-285750">
              <a:buFont typeface="Arial" panose="020B0604020202020204" pitchFamily="34" charset="0"/>
              <a:buChar char="•"/>
            </a:pPr>
            <a:r>
              <a:rPr lang="en-GB" dirty="0"/>
              <a:t>Attachment theory suggests language develops through warm, responsive interactions.</a:t>
            </a:r>
          </a:p>
          <a:p>
            <a:pPr marL="285750" indent="-285750">
              <a:buFont typeface="Arial" panose="020B0604020202020204" pitchFamily="34" charset="0"/>
              <a:buChar char="•"/>
            </a:pPr>
            <a:r>
              <a:rPr lang="en-GB" dirty="0"/>
              <a:t>Maternal depression and disrupted routines may have reduced opportunities for conversations, shared play and communication. (Murray, et al., 2011)</a:t>
            </a:r>
          </a:p>
          <a:p>
            <a:r>
              <a:rPr lang="en-GB" b="1" dirty="0"/>
              <a:t>Difficulty Sleeping:</a:t>
            </a:r>
          </a:p>
          <a:p>
            <a:pPr marL="285750" indent="-285750">
              <a:buFont typeface="Arial" panose="020B0604020202020204" pitchFamily="34" charset="0"/>
              <a:buChar char="•"/>
            </a:pPr>
            <a:r>
              <a:rPr lang="en-GB" dirty="0"/>
              <a:t>Children experiencing emotional insecurity may have higher stress levels, making it harder to regulate emotions and settle to sleep.</a:t>
            </a:r>
          </a:p>
        </p:txBody>
      </p:sp>
    </p:spTree>
    <p:extLst>
      <p:ext uri="{BB962C8B-B14F-4D97-AF65-F5344CB8AC3E}">
        <p14:creationId xmlns:p14="http://schemas.microsoft.com/office/powerpoint/2010/main" val="75175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40C2A-F63D-3F95-05BA-A7570D2AF02C}"/>
              </a:ext>
            </a:extLst>
          </p:cNvPr>
          <p:cNvSpPr>
            <a:spLocks noGrp="1"/>
          </p:cNvSpPr>
          <p:nvPr>
            <p:ph type="title"/>
          </p:nvPr>
        </p:nvSpPr>
        <p:spPr/>
        <p:txBody>
          <a:bodyPr/>
          <a:lstStyle/>
          <a:p>
            <a:r>
              <a:rPr lang="en-GB" b="1" dirty="0"/>
              <a:t>Isaac’s Development (PIES)</a:t>
            </a:r>
          </a:p>
        </p:txBody>
      </p:sp>
      <p:sp>
        <p:nvSpPr>
          <p:cNvPr id="5" name="TextBox 4">
            <a:extLst>
              <a:ext uri="{FF2B5EF4-FFF2-40B4-BE49-F238E27FC236}">
                <a16:creationId xmlns:a16="http://schemas.microsoft.com/office/drawing/2014/main" id="{749E06E9-29DB-DECB-1B84-C34DD6A1FA62}"/>
              </a:ext>
            </a:extLst>
          </p:cNvPr>
          <p:cNvSpPr txBox="1"/>
          <p:nvPr/>
        </p:nvSpPr>
        <p:spPr>
          <a:xfrm>
            <a:off x="422787" y="1383784"/>
            <a:ext cx="11769213" cy="5078313"/>
          </a:xfrm>
          <a:prstGeom prst="rect">
            <a:avLst/>
          </a:prstGeom>
          <a:noFill/>
        </p:spPr>
        <p:txBody>
          <a:bodyPr wrap="square">
            <a:spAutoFit/>
          </a:bodyPr>
          <a:lstStyle/>
          <a:p>
            <a:r>
              <a:rPr lang="en-GB" b="1" dirty="0"/>
              <a:t>Physical:</a:t>
            </a:r>
          </a:p>
          <a:p>
            <a:pPr marL="285750" indent="-285750">
              <a:buFont typeface="Arial" panose="020B0604020202020204" pitchFamily="34" charset="0"/>
              <a:buChar char="•"/>
            </a:pPr>
            <a:r>
              <a:rPr lang="en-GB" dirty="0"/>
              <a:t>Difficulty sleeping </a:t>
            </a:r>
          </a:p>
          <a:p>
            <a:pPr marL="285750" indent="-285750">
              <a:buFont typeface="Arial" panose="020B0604020202020204" pitchFamily="34" charset="0"/>
              <a:buChar char="•"/>
            </a:pPr>
            <a:r>
              <a:rPr lang="en-GB" dirty="0"/>
              <a:t>Stress may influence brain development and overall wellbeing </a:t>
            </a:r>
          </a:p>
          <a:p>
            <a:r>
              <a:rPr lang="en-GB" b="1" dirty="0"/>
              <a:t>Intellectual (Cognitive):</a:t>
            </a:r>
          </a:p>
          <a:p>
            <a:pPr marL="285750" indent="-285750">
              <a:buFont typeface="Arial" panose="020B0604020202020204" pitchFamily="34" charset="0"/>
              <a:buChar char="•"/>
            </a:pPr>
            <a:r>
              <a:rPr lang="en-GB" dirty="0"/>
              <a:t>Anxiety may reduce concentration and willingness to explore new learning experiences </a:t>
            </a:r>
          </a:p>
          <a:p>
            <a:pPr marL="285750" indent="-285750">
              <a:buFont typeface="Arial" panose="020B0604020202020204" pitchFamily="34" charset="0"/>
              <a:buChar char="•"/>
            </a:pPr>
            <a:r>
              <a:rPr lang="en-GB" dirty="0"/>
              <a:t>Language development may be delayed because of reduced interaction </a:t>
            </a:r>
          </a:p>
          <a:p>
            <a:r>
              <a:rPr lang="en-GB" b="1" dirty="0"/>
              <a:t>Emotional:</a:t>
            </a:r>
          </a:p>
          <a:p>
            <a:pPr marL="285750" indent="-285750">
              <a:buFont typeface="Arial" panose="020B0604020202020204" pitchFamily="34" charset="0"/>
              <a:buChar char="•"/>
            </a:pPr>
            <a:r>
              <a:rPr lang="en-GB" dirty="0"/>
              <a:t>Separation anxiety </a:t>
            </a:r>
          </a:p>
          <a:p>
            <a:pPr marL="285750" indent="-285750">
              <a:buFont typeface="Arial" panose="020B0604020202020204" pitchFamily="34" charset="0"/>
              <a:buChar char="•"/>
            </a:pPr>
            <a:r>
              <a:rPr lang="en-GB" dirty="0"/>
              <a:t>Poor emotional regulation </a:t>
            </a:r>
          </a:p>
          <a:p>
            <a:pPr marL="285750" indent="-285750">
              <a:buFont typeface="Arial" panose="020B0604020202020204" pitchFamily="34" charset="0"/>
              <a:buChar char="•"/>
            </a:pPr>
            <a:r>
              <a:rPr lang="en-GB" dirty="0"/>
              <a:t>Increased dependence on caregiver </a:t>
            </a:r>
          </a:p>
          <a:p>
            <a:r>
              <a:rPr lang="en-GB" b="1" dirty="0"/>
              <a:t>Social:</a:t>
            </a:r>
          </a:p>
          <a:p>
            <a:pPr marL="285750" indent="-285750">
              <a:buFont typeface="Arial" panose="020B0604020202020204" pitchFamily="34" charset="0"/>
              <a:buChar char="•"/>
            </a:pPr>
            <a:r>
              <a:rPr lang="en-GB" dirty="0"/>
              <a:t>Withdrawn behaviour </a:t>
            </a:r>
          </a:p>
          <a:p>
            <a:pPr marL="285750" indent="-285750">
              <a:buFont typeface="Arial" panose="020B0604020202020204" pitchFamily="34" charset="0"/>
              <a:buChar char="•"/>
            </a:pPr>
            <a:r>
              <a:rPr lang="en-GB" dirty="0"/>
              <a:t>Difficulty making friends </a:t>
            </a:r>
          </a:p>
          <a:p>
            <a:pPr marL="285750" indent="-285750">
              <a:buFont typeface="Arial" panose="020B0604020202020204" pitchFamily="34" charset="0"/>
              <a:buChar char="•"/>
            </a:pPr>
            <a:r>
              <a:rPr lang="en-GB" dirty="0"/>
              <a:t>Limited participation in group activities </a:t>
            </a:r>
          </a:p>
          <a:p>
            <a:endParaRPr lang="en-GB" b="1" dirty="0"/>
          </a:p>
          <a:p>
            <a:r>
              <a:rPr lang="en-GB" b="1" dirty="0"/>
              <a:t>Overall:</a:t>
            </a:r>
          </a:p>
          <a:p>
            <a:r>
              <a:rPr lang="en-GB" dirty="0"/>
              <a:t>Because attachment affects how safe children feel, it influences every area of development rather than emotional development alone. (Sroufe, 2005)</a:t>
            </a:r>
          </a:p>
        </p:txBody>
      </p:sp>
    </p:spTree>
    <p:extLst>
      <p:ext uri="{BB962C8B-B14F-4D97-AF65-F5344CB8AC3E}">
        <p14:creationId xmlns:p14="http://schemas.microsoft.com/office/powerpoint/2010/main" val="3128499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7406-170C-AE62-C328-F7E4D369F02A}"/>
              </a:ext>
            </a:extLst>
          </p:cNvPr>
          <p:cNvSpPr>
            <a:spLocks noGrp="1"/>
          </p:cNvSpPr>
          <p:nvPr>
            <p:ph type="title"/>
          </p:nvPr>
        </p:nvSpPr>
        <p:spPr/>
        <p:txBody>
          <a:bodyPr/>
          <a:lstStyle/>
          <a:p>
            <a:pPr algn="ctr"/>
            <a:r>
              <a:rPr lang="en-GB" b="1" dirty="0"/>
              <a:t>Strategies to Support Isaac</a:t>
            </a:r>
          </a:p>
        </p:txBody>
      </p:sp>
      <p:sp>
        <p:nvSpPr>
          <p:cNvPr id="5" name="TextBox 4">
            <a:extLst>
              <a:ext uri="{FF2B5EF4-FFF2-40B4-BE49-F238E27FC236}">
                <a16:creationId xmlns:a16="http://schemas.microsoft.com/office/drawing/2014/main" id="{7BEB5DEA-C024-7E8C-0396-432AE029F986}"/>
              </a:ext>
            </a:extLst>
          </p:cNvPr>
          <p:cNvSpPr txBox="1"/>
          <p:nvPr/>
        </p:nvSpPr>
        <p:spPr>
          <a:xfrm>
            <a:off x="329184" y="1789922"/>
            <a:ext cx="11576304" cy="4770537"/>
          </a:xfrm>
          <a:prstGeom prst="rect">
            <a:avLst/>
          </a:prstGeom>
          <a:noFill/>
        </p:spPr>
        <p:txBody>
          <a:bodyPr wrap="square">
            <a:spAutoFit/>
          </a:bodyPr>
          <a:lstStyle/>
          <a:p>
            <a:r>
              <a:rPr lang="en-GB" sz="1600" b="1" dirty="0"/>
              <a:t>Consistent Key Person:</a:t>
            </a:r>
          </a:p>
          <a:p>
            <a:r>
              <a:rPr lang="en-GB" sz="1600" dirty="0"/>
              <a:t>Assign one familiar adult to build trust and provide emotional security.</a:t>
            </a:r>
          </a:p>
          <a:p>
            <a:r>
              <a:rPr lang="en-GB" sz="1600" dirty="0"/>
              <a:t>Theory Link - secure attachment and secure base.</a:t>
            </a:r>
          </a:p>
          <a:p>
            <a:endParaRPr lang="en-GB" sz="1600" dirty="0"/>
          </a:p>
          <a:p>
            <a:r>
              <a:rPr lang="en-GB" sz="1600" b="1" dirty="0"/>
              <a:t>Predictable Daily Routine:</a:t>
            </a:r>
          </a:p>
          <a:p>
            <a:r>
              <a:rPr lang="en-GB" sz="1600" dirty="0"/>
              <a:t>Visual timetables and consistent transitions reduce uncertainty and anxiety.</a:t>
            </a:r>
          </a:p>
          <a:p>
            <a:r>
              <a:rPr lang="en-GB" sz="1600" dirty="0"/>
              <a:t>Theory Link - secure attachment develops through predictable caregiving.</a:t>
            </a:r>
          </a:p>
          <a:p>
            <a:endParaRPr lang="en-GB" sz="1600" b="1" dirty="0"/>
          </a:p>
          <a:p>
            <a:r>
              <a:rPr lang="en-GB" sz="1600" b="1" dirty="0"/>
              <a:t>Gentle Separation Support:</a:t>
            </a:r>
          </a:p>
          <a:p>
            <a:r>
              <a:rPr lang="en-GB" sz="1600" dirty="0"/>
              <a:t>Gradually increase separation from mum while reassuring Isaac that she will return.</a:t>
            </a:r>
          </a:p>
          <a:p>
            <a:r>
              <a:rPr lang="en-GB" sz="1600" dirty="0"/>
              <a:t>Theory Link - builds confidence and emotional security.</a:t>
            </a:r>
          </a:p>
          <a:p>
            <a:endParaRPr lang="en-GB" sz="1600" b="1" dirty="0"/>
          </a:p>
          <a:p>
            <a:r>
              <a:rPr lang="en-GB" sz="1600" b="1" dirty="0"/>
              <a:t>Emotional Coaching:</a:t>
            </a:r>
          </a:p>
          <a:p>
            <a:r>
              <a:rPr lang="en-GB" sz="1600" dirty="0"/>
              <a:t>Adults should help Isaac identify and name emotions using books, visuals and discussions.</a:t>
            </a:r>
          </a:p>
          <a:p>
            <a:r>
              <a:rPr lang="en-GB" sz="1600" dirty="0"/>
              <a:t>Theory Link - responsive caregiving strengthens attachment. (Bowlby, 1988)</a:t>
            </a:r>
          </a:p>
          <a:p>
            <a:endParaRPr lang="en-GB" sz="1600" b="1" dirty="0"/>
          </a:p>
          <a:p>
            <a:r>
              <a:rPr lang="en-GB" sz="1600" b="1" dirty="0"/>
              <a:t>Safe Quiet Area:</a:t>
            </a:r>
          </a:p>
          <a:p>
            <a:r>
              <a:rPr lang="en-GB" sz="1600" dirty="0"/>
              <a:t>Provide a calm space where Isaac can regulate emotions before rejoining activities.</a:t>
            </a:r>
          </a:p>
          <a:p>
            <a:r>
              <a:rPr lang="en-GB" sz="1600" dirty="0"/>
              <a:t>Theory Link - supports emotional security.</a:t>
            </a:r>
          </a:p>
        </p:txBody>
      </p:sp>
    </p:spTree>
    <p:extLst>
      <p:ext uri="{BB962C8B-B14F-4D97-AF65-F5344CB8AC3E}">
        <p14:creationId xmlns:p14="http://schemas.microsoft.com/office/powerpoint/2010/main" val="4176907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37F12-666A-7C2A-9ACD-5F54E720EEED}"/>
              </a:ext>
            </a:extLst>
          </p:cNvPr>
          <p:cNvSpPr>
            <a:spLocks noGrp="1"/>
          </p:cNvSpPr>
          <p:nvPr>
            <p:ph type="title"/>
          </p:nvPr>
        </p:nvSpPr>
        <p:spPr/>
        <p:txBody>
          <a:bodyPr/>
          <a:lstStyle/>
          <a:p>
            <a:pPr algn="ctr"/>
            <a:r>
              <a:rPr lang="en-GB" b="1" dirty="0"/>
              <a:t>Factors Affecting Isaac’s Development</a:t>
            </a:r>
          </a:p>
        </p:txBody>
      </p:sp>
      <p:sp>
        <p:nvSpPr>
          <p:cNvPr id="5" name="TextBox 4">
            <a:extLst>
              <a:ext uri="{FF2B5EF4-FFF2-40B4-BE49-F238E27FC236}">
                <a16:creationId xmlns:a16="http://schemas.microsoft.com/office/drawing/2014/main" id="{0C134238-3583-36A1-D001-957A508E06BF}"/>
              </a:ext>
            </a:extLst>
          </p:cNvPr>
          <p:cNvSpPr txBox="1"/>
          <p:nvPr/>
        </p:nvSpPr>
        <p:spPr>
          <a:xfrm>
            <a:off x="838199" y="1366079"/>
            <a:ext cx="10951029" cy="5355312"/>
          </a:xfrm>
          <a:prstGeom prst="rect">
            <a:avLst/>
          </a:prstGeom>
          <a:noFill/>
        </p:spPr>
        <p:txBody>
          <a:bodyPr wrap="square">
            <a:spAutoFit/>
          </a:bodyPr>
          <a:lstStyle/>
          <a:p>
            <a:r>
              <a:rPr lang="en-GB" b="1" dirty="0"/>
              <a:t>Environmental (Nurture):</a:t>
            </a:r>
          </a:p>
          <a:p>
            <a:pPr marL="285750" indent="-285750">
              <a:buFont typeface="Arial" panose="020B0604020202020204" pitchFamily="34" charset="0"/>
              <a:buChar char="•"/>
            </a:pPr>
            <a:r>
              <a:rPr lang="en-GB" dirty="0"/>
              <a:t>Maternal post-natal depression </a:t>
            </a:r>
          </a:p>
          <a:p>
            <a:pPr marL="285750" indent="-285750">
              <a:buFont typeface="Arial" panose="020B0604020202020204" pitchFamily="34" charset="0"/>
              <a:buChar char="•"/>
            </a:pPr>
            <a:r>
              <a:rPr lang="en-GB" dirty="0"/>
              <a:t>Recent house move </a:t>
            </a:r>
          </a:p>
          <a:p>
            <a:pPr marL="285750" indent="-285750">
              <a:buFont typeface="Arial" panose="020B0604020202020204" pitchFamily="34" charset="0"/>
              <a:buChar char="•"/>
            </a:pPr>
            <a:r>
              <a:rPr lang="en-GB" dirty="0"/>
              <a:t>Disrupted childcare </a:t>
            </a:r>
          </a:p>
          <a:p>
            <a:pPr marL="285750" indent="-285750">
              <a:buFont typeface="Arial" panose="020B0604020202020204" pitchFamily="34" charset="0"/>
              <a:buChar char="•"/>
            </a:pPr>
            <a:r>
              <a:rPr lang="en-GB" dirty="0"/>
              <a:t>Limited social interaction </a:t>
            </a:r>
          </a:p>
          <a:p>
            <a:pPr marL="285750" indent="-285750">
              <a:buFont typeface="Arial" panose="020B0604020202020204" pitchFamily="34" charset="0"/>
              <a:buChar char="•"/>
            </a:pPr>
            <a:r>
              <a:rPr lang="en-GB" dirty="0"/>
              <a:t>Reduced support network </a:t>
            </a:r>
          </a:p>
          <a:p>
            <a:r>
              <a:rPr lang="en-GB" dirty="0"/>
              <a:t>These experiences may affect attachment security and emotional development. (Shonkoff, 2000)</a:t>
            </a:r>
            <a:br>
              <a:rPr lang="en-GB" dirty="0"/>
            </a:br>
            <a:endParaRPr lang="en-GB" dirty="0"/>
          </a:p>
          <a:p>
            <a:r>
              <a:rPr lang="en-GB" b="1" dirty="0"/>
              <a:t>Biological (Nature):</a:t>
            </a:r>
          </a:p>
          <a:p>
            <a:pPr marL="285750" indent="-285750">
              <a:buFont typeface="Arial" panose="020B0604020202020204" pitchFamily="34" charset="0"/>
              <a:buChar char="•"/>
            </a:pPr>
            <a:r>
              <a:rPr lang="en-GB" dirty="0"/>
              <a:t>Genetic influences </a:t>
            </a:r>
          </a:p>
          <a:p>
            <a:pPr marL="285750" indent="-285750">
              <a:buFont typeface="Arial" panose="020B0604020202020204" pitchFamily="34" charset="0"/>
              <a:buChar char="•"/>
            </a:pPr>
            <a:r>
              <a:rPr lang="en-GB" dirty="0"/>
              <a:t>Temperament </a:t>
            </a:r>
          </a:p>
          <a:p>
            <a:pPr marL="285750" indent="-285750">
              <a:buFont typeface="Arial" panose="020B0604020202020204" pitchFamily="34" charset="0"/>
              <a:buChar char="•"/>
            </a:pPr>
            <a:r>
              <a:rPr lang="en-GB" dirty="0"/>
              <a:t>Early brain development </a:t>
            </a:r>
          </a:p>
          <a:p>
            <a:pPr marL="285750" indent="-285750">
              <a:buFont typeface="Arial" panose="020B0604020202020204" pitchFamily="34" charset="0"/>
              <a:buChar char="•"/>
            </a:pPr>
            <a:r>
              <a:rPr lang="en-GB" dirty="0"/>
              <a:t>Individual sensitivity to stress </a:t>
            </a:r>
          </a:p>
          <a:p>
            <a:r>
              <a:rPr lang="en-GB" dirty="0"/>
              <a:t>Some children are naturally more anxious or emotionally reactive than others.</a:t>
            </a:r>
          </a:p>
          <a:p>
            <a:endParaRPr lang="en-GB" dirty="0"/>
          </a:p>
          <a:p>
            <a:r>
              <a:rPr lang="en-GB" b="1" dirty="0"/>
              <a:t>Interaction:</a:t>
            </a:r>
          </a:p>
          <a:p>
            <a:r>
              <a:rPr lang="en-GB" dirty="0"/>
              <a:t>Isaac's development is likely influenced by both biology and his environment. Bowlby recognised that children are biologically prepared to form attachments, but the quality of caregiving determines whether attachments become secure or insecure.</a:t>
            </a:r>
          </a:p>
        </p:txBody>
      </p:sp>
    </p:spTree>
    <p:extLst>
      <p:ext uri="{BB962C8B-B14F-4D97-AF65-F5344CB8AC3E}">
        <p14:creationId xmlns:p14="http://schemas.microsoft.com/office/powerpoint/2010/main" val="14859431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F771F-32BB-C6A6-EEF1-20FACE9CB65D}"/>
              </a:ext>
            </a:extLst>
          </p:cNvPr>
          <p:cNvSpPr>
            <a:spLocks noGrp="1"/>
          </p:cNvSpPr>
          <p:nvPr>
            <p:ph type="title"/>
          </p:nvPr>
        </p:nvSpPr>
        <p:spPr/>
        <p:txBody>
          <a:bodyPr/>
          <a:lstStyle/>
          <a:p>
            <a:pPr algn="ctr"/>
            <a:r>
              <a:rPr lang="en-GB" b="1" dirty="0"/>
              <a:t>Strengths of Bowlby’s Theory</a:t>
            </a:r>
          </a:p>
        </p:txBody>
      </p:sp>
      <p:sp>
        <p:nvSpPr>
          <p:cNvPr id="5" name="TextBox 4">
            <a:extLst>
              <a:ext uri="{FF2B5EF4-FFF2-40B4-BE49-F238E27FC236}">
                <a16:creationId xmlns:a16="http://schemas.microsoft.com/office/drawing/2014/main" id="{0D1BB83A-FF61-D8C0-F1AB-FE368D4E6D95}"/>
              </a:ext>
            </a:extLst>
          </p:cNvPr>
          <p:cNvSpPr txBox="1"/>
          <p:nvPr/>
        </p:nvSpPr>
        <p:spPr>
          <a:xfrm>
            <a:off x="599768" y="1414562"/>
            <a:ext cx="10754032" cy="5078313"/>
          </a:xfrm>
          <a:prstGeom prst="rect">
            <a:avLst/>
          </a:prstGeom>
          <a:noFill/>
        </p:spPr>
        <p:txBody>
          <a:bodyPr wrap="square">
            <a:spAutoFit/>
          </a:bodyPr>
          <a:lstStyle/>
          <a:p>
            <a:r>
              <a:rPr lang="en-GB" b="1" dirty="0"/>
              <a:t>Explains Isaac's Behaviour Well:</a:t>
            </a:r>
          </a:p>
          <a:p>
            <a:r>
              <a:rPr lang="en-GB" dirty="0"/>
              <a:t>The theory clearly explains Isaac's clinginess, separation anxiety and withdrawn behaviour through insecure attachment.</a:t>
            </a:r>
            <a:br>
              <a:rPr lang="en-GB" dirty="0"/>
            </a:br>
            <a:endParaRPr lang="en-GB" dirty="0"/>
          </a:p>
          <a:p>
            <a:r>
              <a:rPr lang="en-GB" b="1" dirty="0"/>
              <a:t>Supported by Research:</a:t>
            </a:r>
          </a:p>
          <a:p>
            <a:r>
              <a:rPr lang="en-GB" dirty="0"/>
              <a:t>Research consistently shows that secure attachment is associated with better emotional regulation, resilience and social competence (Sroufe, 2005).</a:t>
            </a:r>
          </a:p>
          <a:p>
            <a:endParaRPr lang="en-GB" dirty="0"/>
          </a:p>
          <a:p>
            <a:r>
              <a:rPr lang="en-GB" b="1" dirty="0"/>
              <a:t>Useful for Early Years Practice:</a:t>
            </a:r>
          </a:p>
          <a:p>
            <a:r>
              <a:rPr lang="en-GB" dirty="0"/>
              <a:t>The theory has influenced:</a:t>
            </a:r>
          </a:p>
          <a:p>
            <a:pPr marL="285750" indent="-285750">
              <a:buFont typeface="Arial" panose="020B0604020202020204" pitchFamily="34" charset="0"/>
              <a:buChar char="•"/>
            </a:pPr>
            <a:r>
              <a:rPr lang="en-GB" dirty="0"/>
              <a:t>EYFS Key Person approach </a:t>
            </a:r>
          </a:p>
          <a:p>
            <a:pPr marL="285750" indent="-285750">
              <a:buFont typeface="Arial" panose="020B0604020202020204" pitchFamily="34" charset="0"/>
              <a:buChar char="•"/>
            </a:pPr>
            <a:r>
              <a:rPr lang="en-GB" dirty="0"/>
              <a:t>Early Help services </a:t>
            </a:r>
          </a:p>
          <a:p>
            <a:pPr marL="285750" indent="-285750">
              <a:buFont typeface="Arial" panose="020B0604020202020204" pitchFamily="34" charset="0"/>
              <a:buChar char="•"/>
            </a:pPr>
            <a:r>
              <a:rPr lang="en-GB" dirty="0"/>
              <a:t>Children's Centres </a:t>
            </a:r>
          </a:p>
          <a:p>
            <a:pPr marL="285750" indent="-285750">
              <a:buFont typeface="Arial" panose="020B0604020202020204" pitchFamily="34" charset="0"/>
              <a:buChar char="•"/>
            </a:pPr>
            <a:r>
              <a:rPr lang="en-GB" dirty="0"/>
              <a:t>Family support interventions </a:t>
            </a:r>
            <a:br>
              <a:rPr lang="en-GB" dirty="0"/>
            </a:br>
            <a:endParaRPr lang="en-GB" dirty="0"/>
          </a:p>
          <a:p>
            <a:r>
              <a:rPr lang="en-GB" b="1" dirty="0"/>
              <a:t>Helps Professionals Plan Support:</a:t>
            </a:r>
          </a:p>
          <a:p>
            <a:r>
              <a:rPr lang="en-GB" dirty="0"/>
              <a:t>Attachment theory provides practical strategies such as consistent caregiving, nurturing relationships and emotional support, making it highly applicable in Isaac's setting.</a:t>
            </a:r>
          </a:p>
        </p:txBody>
      </p:sp>
    </p:spTree>
    <p:extLst>
      <p:ext uri="{BB962C8B-B14F-4D97-AF65-F5344CB8AC3E}">
        <p14:creationId xmlns:p14="http://schemas.microsoft.com/office/powerpoint/2010/main" val="3055936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5594EC-2073-BBDE-123C-5ECC12E6AA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E4D51A-1110-CAE2-278F-1EF6F402329F}"/>
              </a:ext>
            </a:extLst>
          </p:cNvPr>
          <p:cNvSpPr>
            <a:spLocks noGrp="1"/>
          </p:cNvSpPr>
          <p:nvPr>
            <p:ph type="title"/>
          </p:nvPr>
        </p:nvSpPr>
        <p:spPr/>
        <p:txBody>
          <a:bodyPr/>
          <a:lstStyle/>
          <a:p>
            <a:pPr algn="ctr"/>
            <a:r>
              <a:rPr lang="en-GB" b="1" dirty="0"/>
              <a:t>Limitations of Bowlby’s Theory</a:t>
            </a:r>
          </a:p>
        </p:txBody>
      </p:sp>
      <p:sp>
        <p:nvSpPr>
          <p:cNvPr id="5" name="TextBox 4">
            <a:extLst>
              <a:ext uri="{FF2B5EF4-FFF2-40B4-BE49-F238E27FC236}">
                <a16:creationId xmlns:a16="http://schemas.microsoft.com/office/drawing/2014/main" id="{0C5D5BC9-1E89-D3EE-DE66-C64E597BC413}"/>
              </a:ext>
            </a:extLst>
          </p:cNvPr>
          <p:cNvSpPr txBox="1"/>
          <p:nvPr/>
        </p:nvSpPr>
        <p:spPr>
          <a:xfrm>
            <a:off x="599768" y="1414562"/>
            <a:ext cx="10754032" cy="4247317"/>
          </a:xfrm>
          <a:prstGeom prst="rect">
            <a:avLst/>
          </a:prstGeom>
          <a:noFill/>
        </p:spPr>
        <p:txBody>
          <a:bodyPr wrap="square">
            <a:spAutoFit/>
          </a:bodyPr>
          <a:lstStyle/>
          <a:p>
            <a:r>
              <a:rPr lang="en-GB" b="1" dirty="0"/>
              <a:t>Focuses Too Much on the Mother:</a:t>
            </a:r>
          </a:p>
          <a:p>
            <a:r>
              <a:rPr lang="en-GB" dirty="0"/>
              <a:t>Bowlby emphasised one primary attachment figure (monotropy). However, research now shows children can form secure attachments with several caregivers. (Rutter, 1995)</a:t>
            </a:r>
          </a:p>
          <a:p>
            <a:endParaRPr lang="en-GB" dirty="0"/>
          </a:p>
          <a:p>
            <a:r>
              <a:rPr lang="en-GB" b="1" dirty="0"/>
              <a:t>Limited Explanation of Language Development:</a:t>
            </a:r>
          </a:p>
          <a:p>
            <a:r>
              <a:rPr lang="en-GB" dirty="0"/>
              <a:t>The theory does not fully explain Isaac's language delay. Vygotsky's Sociocultural Theory places greater emphasis on learning through communication and social interaction.</a:t>
            </a:r>
          </a:p>
          <a:p>
            <a:endParaRPr lang="en-GB" dirty="0"/>
          </a:p>
          <a:p>
            <a:r>
              <a:rPr lang="en-GB" b="1" dirty="0"/>
              <a:t>Cultural Differences:</a:t>
            </a:r>
          </a:p>
          <a:p>
            <a:r>
              <a:rPr lang="en-GB" dirty="0"/>
              <a:t>Some cultures encourage multiple caregivers rather than one primary attachment figure, making Bowlby's theory less universally applicable.</a:t>
            </a:r>
            <a:br>
              <a:rPr lang="en-GB" dirty="0"/>
            </a:br>
            <a:endParaRPr lang="en-GB" dirty="0"/>
          </a:p>
          <a:p>
            <a:r>
              <a:rPr lang="en-GB" b="1" dirty="0"/>
              <a:t>Oversimplifies Development:</a:t>
            </a:r>
          </a:p>
          <a:p>
            <a:r>
              <a:rPr lang="en-GB" dirty="0"/>
              <a:t>Children's development is influenced by many factors including poverty, education, genetics, community support and life experiences, not attachment alone. (Gross, 2020)</a:t>
            </a:r>
          </a:p>
        </p:txBody>
      </p:sp>
    </p:spTree>
    <p:extLst>
      <p:ext uri="{BB962C8B-B14F-4D97-AF65-F5344CB8AC3E}">
        <p14:creationId xmlns:p14="http://schemas.microsoft.com/office/powerpoint/2010/main" val="3131781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82266-40BB-EC39-9375-A41DFA84D3FB}"/>
              </a:ext>
            </a:extLst>
          </p:cNvPr>
          <p:cNvSpPr>
            <a:spLocks noGrp="1"/>
          </p:cNvSpPr>
          <p:nvPr>
            <p:ph type="title"/>
          </p:nvPr>
        </p:nvSpPr>
        <p:spPr/>
        <p:txBody>
          <a:bodyPr/>
          <a:lstStyle/>
          <a:p>
            <a:pPr algn="ctr"/>
            <a:r>
              <a:rPr lang="en-GB" dirty="0"/>
              <a:t>CONCLUSION</a:t>
            </a:r>
          </a:p>
        </p:txBody>
      </p:sp>
      <p:sp>
        <p:nvSpPr>
          <p:cNvPr id="5" name="TextBox 4">
            <a:extLst>
              <a:ext uri="{FF2B5EF4-FFF2-40B4-BE49-F238E27FC236}">
                <a16:creationId xmlns:a16="http://schemas.microsoft.com/office/drawing/2014/main" id="{F266FF70-AC46-9FFB-C3DF-5943440E24B6}"/>
              </a:ext>
            </a:extLst>
          </p:cNvPr>
          <p:cNvSpPr txBox="1"/>
          <p:nvPr/>
        </p:nvSpPr>
        <p:spPr>
          <a:xfrm>
            <a:off x="342901" y="1501396"/>
            <a:ext cx="11413670" cy="4093428"/>
          </a:xfrm>
          <a:prstGeom prst="rect">
            <a:avLst/>
          </a:prstGeom>
          <a:noFill/>
        </p:spPr>
        <p:txBody>
          <a:bodyPr wrap="square">
            <a:spAutoFit/>
          </a:bodyPr>
          <a:lstStyle/>
          <a:p>
            <a:r>
              <a:rPr lang="en-GB" sz="2000" dirty="0"/>
              <a:t>Bowlby's Attachment Theory provides an effective framework for understanding Isaac's developmental needs. His experiences of disrupted childcare, maternal post-natal depression and recent life changes may have contributed to insecure attachment, affecting his emotional, social and language development.</a:t>
            </a:r>
          </a:p>
          <a:p>
            <a:r>
              <a:rPr lang="en-GB" sz="2000" dirty="0"/>
              <a:t>The theory supports practical interventions such as developing secure relationships with a consistent key person, providing predictable routines, supporting communication and working closely with Isaac's mother and other professionals.</a:t>
            </a:r>
          </a:p>
          <a:p>
            <a:endParaRPr lang="en-GB" sz="2000" dirty="0"/>
          </a:p>
          <a:p>
            <a:r>
              <a:rPr lang="en-GB" sz="2000" dirty="0"/>
              <a:t>Although Bowlby's theory has limitations and should be considered alongside other developmental perspectives, it remains highly valuable for planning early help interventions within an early years setting.</a:t>
            </a:r>
          </a:p>
          <a:p>
            <a:r>
              <a:rPr lang="en-GB" sz="2000" dirty="0"/>
              <a:t>Overall, by strengthening secure relationships around Isaac, early years practitioners can help improve his confidence, emotional wellbeing and readiness for future learning.</a:t>
            </a:r>
          </a:p>
        </p:txBody>
      </p:sp>
    </p:spTree>
    <p:extLst>
      <p:ext uri="{BB962C8B-B14F-4D97-AF65-F5344CB8AC3E}">
        <p14:creationId xmlns:p14="http://schemas.microsoft.com/office/powerpoint/2010/main" val="635308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AD9C4-2521-DCB7-1E6E-1EC3A3E54ABB}"/>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0C0A1F15-2B6F-3DC4-0A13-B27D439F2F08}"/>
              </a:ext>
            </a:extLst>
          </p:cNvPr>
          <p:cNvSpPr>
            <a:spLocks noGrp="1"/>
          </p:cNvSpPr>
          <p:nvPr>
            <p:ph idx="1"/>
          </p:nvPr>
        </p:nvSpPr>
        <p:spPr/>
        <p:txBody>
          <a:bodyPr>
            <a:normAutofit fontScale="70000" lnSpcReduction="20000"/>
          </a:bodyPr>
          <a:lstStyle/>
          <a:p>
            <a:r>
              <a:rPr lang="en-GB" dirty="0"/>
              <a:t>Bowlby, J., 1969. </a:t>
            </a:r>
            <a:r>
              <a:rPr lang="en-GB" i="1" dirty="0"/>
              <a:t>Attachment and Loss. Volume 1: Attachment. </a:t>
            </a:r>
            <a:r>
              <a:rPr lang="en-GB" dirty="0"/>
              <a:t>London: Penguin Books.</a:t>
            </a:r>
          </a:p>
          <a:p>
            <a:r>
              <a:rPr lang="en-GB" dirty="0"/>
              <a:t>Bowlby, J., 1988. </a:t>
            </a:r>
            <a:r>
              <a:rPr lang="en-GB" i="1" dirty="0"/>
              <a:t>A Secure Base: Parent-Child Attachment and Healthy Human Development. </a:t>
            </a:r>
            <a:r>
              <a:rPr lang="en-GB" dirty="0"/>
              <a:t>London: Penguin Books.</a:t>
            </a:r>
          </a:p>
          <a:p>
            <a:r>
              <a:rPr lang="en-GB" dirty="0"/>
              <a:t>Gross, R., 2020. </a:t>
            </a:r>
            <a:r>
              <a:rPr lang="en-GB" i="1" dirty="0"/>
              <a:t>Psychology: The Science of Mind and Behaviour. </a:t>
            </a:r>
            <a:r>
              <a:rPr lang="en-GB" dirty="0"/>
              <a:t>8th Edition ed. London: Hodder Education.</a:t>
            </a:r>
          </a:p>
          <a:p>
            <a:r>
              <a:rPr lang="en-GB" dirty="0"/>
              <a:t>Murray, L. et al., 2011. Maternal postnatal depression and the development of depression in offspring up to 16 years of age. </a:t>
            </a:r>
            <a:r>
              <a:rPr lang="en-GB" i="1" dirty="0"/>
              <a:t>Journal of the American Academy of Child &amp; Adolescent Psychiatry, </a:t>
            </a:r>
            <a:r>
              <a:rPr lang="en-GB" dirty="0"/>
              <a:t>pp. 460-470.</a:t>
            </a:r>
          </a:p>
          <a:p>
            <a:r>
              <a:rPr lang="en-GB" dirty="0"/>
              <a:t>Rutter, M., 1995. Clinical implications of attachment concepts: Retrospect and prospect. </a:t>
            </a:r>
            <a:r>
              <a:rPr lang="en-GB" i="1" dirty="0"/>
              <a:t>Journal of Child Psychology and Psychiatry, </a:t>
            </a:r>
            <a:r>
              <a:rPr lang="en-GB" dirty="0"/>
              <a:t>pp. 549-571.</a:t>
            </a:r>
          </a:p>
          <a:p>
            <a:r>
              <a:rPr lang="en-GB" dirty="0"/>
              <a:t>Shonkoff, J., 2000. </a:t>
            </a:r>
            <a:r>
              <a:rPr lang="en-GB" i="1" dirty="0"/>
              <a:t>From Neurons to Neighbourhoods: The Science of Early Childhood Development. </a:t>
            </a:r>
            <a:r>
              <a:rPr lang="en-GB" dirty="0"/>
              <a:t>Washington, DC: National Academies Press.</a:t>
            </a:r>
          </a:p>
          <a:p>
            <a:r>
              <a:rPr lang="en-GB" dirty="0"/>
              <a:t>Sroufe, 2005. Attachment and Development: A prospective, longitudinal study from birth to adulthood. </a:t>
            </a:r>
            <a:r>
              <a:rPr lang="en-GB" i="1" dirty="0"/>
              <a:t>Attachment &amp; Human Development, </a:t>
            </a:r>
            <a:r>
              <a:rPr lang="en-GB" dirty="0"/>
              <a:t>pp. 349-367.</a:t>
            </a:r>
          </a:p>
          <a:p>
            <a:r>
              <a:rPr lang="en-GB" dirty="0"/>
              <a:t> </a:t>
            </a:r>
          </a:p>
          <a:p>
            <a:pPr marL="0" indent="0">
              <a:buNone/>
            </a:pPr>
            <a:endParaRPr lang="en-GB" dirty="0"/>
          </a:p>
        </p:txBody>
      </p:sp>
    </p:spTree>
    <p:extLst>
      <p:ext uri="{BB962C8B-B14F-4D97-AF65-F5344CB8AC3E}">
        <p14:creationId xmlns:p14="http://schemas.microsoft.com/office/powerpoint/2010/main" val="41163888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4578</TotalTime>
  <Words>1474</Words>
  <Application>Microsoft Macintosh PowerPoint</Application>
  <PresentationFormat>Widescreen</PresentationFormat>
  <Paragraphs>139</Paragraphs>
  <Slides>11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Aptos</vt:lpstr>
      <vt:lpstr>Aptos Display</vt:lpstr>
      <vt:lpstr>Arial</vt:lpstr>
      <vt:lpstr>Office Theme</vt:lpstr>
      <vt:lpstr>  Student name: Huma Irfan Student number: 2513415 Lecturer’s name: Shepherd Ziko </vt:lpstr>
      <vt:lpstr>INTRODUCTION</vt:lpstr>
      <vt:lpstr>Bowlby’s Attachment Theory</vt:lpstr>
      <vt:lpstr>Applying Theory To Isaac</vt:lpstr>
      <vt:lpstr>Isaac’s Development (PIES)</vt:lpstr>
      <vt:lpstr>Strategies to Support Isaac</vt:lpstr>
      <vt:lpstr>Factors Affecting Isaac’s Development</vt:lpstr>
      <vt:lpstr>Strengths of Bowlby’s Theory</vt:lpstr>
      <vt:lpstr>Limitations of Bowlby’s Theory</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Azka Irfan</cp:lastModifiedBy>
  <cp:revision>9</cp:revision>
  <dcterms:created xsi:type="dcterms:W3CDTF">2025-10-14T20:52:47Z</dcterms:created>
  <dcterms:modified xsi:type="dcterms:W3CDTF">2026-07-07T12:03:33Z</dcterms:modified>
</cp:coreProperties>
</file>