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3"/>
  </p:notesMasterIdLst>
  <p:sldIdLst>
    <p:sldId id="310" r:id="rId2"/>
    <p:sldId id="265" r:id="rId3"/>
    <p:sldId id="325" r:id="rId4"/>
    <p:sldId id="326" r:id="rId5"/>
    <p:sldId id="319" r:id="rId6"/>
    <p:sldId id="320" r:id="rId7"/>
    <p:sldId id="321" r:id="rId8"/>
    <p:sldId id="323" r:id="rId9"/>
    <p:sldId id="322" r:id="rId10"/>
    <p:sldId id="324" r:id="rId11"/>
    <p:sldId id="32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09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3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911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2E75BE-E5FB-4F9B-BD65-67570377E8C6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84C874-BAAE-419B-9B7C-BBA891A223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8706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4ABF25-8DC0-4265-BEFB-D02090AA66F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1100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3/3/2026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3/3/2026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3/3/2026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3/3/2026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3/3/2026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3/3/2026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3/3/2026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1608" y="545232"/>
            <a:ext cx="8825658" cy="2289759"/>
          </a:xfrm>
        </p:spPr>
        <p:txBody>
          <a:bodyPr/>
          <a:lstStyle/>
          <a:p>
            <a:pPr algn="ctr"/>
            <a:r>
              <a:rPr lang="en-GB" sz="6000" dirty="0"/>
              <a:t>ECAS7011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7367" y="3161590"/>
            <a:ext cx="9630422" cy="861420"/>
          </a:xfrm>
        </p:spPr>
        <p:txBody>
          <a:bodyPr>
            <a:noAutofit/>
          </a:bodyPr>
          <a:lstStyle/>
          <a:p>
            <a:pPr algn="ctr"/>
            <a:r>
              <a:rPr lang="en-GB" sz="4000" dirty="0"/>
              <a:t>Behavioural Economics</a:t>
            </a:r>
          </a:p>
          <a:p>
            <a:pPr algn="ctr"/>
            <a:r>
              <a:rPr lang="en-GB" sz="4000" dirty="0"/>
              <a:t>And</a:t>
            </a:r>
          </a:p>
          <a:p>
            <a:pPr algn="ctr"/>
            <a:r>
              <a:rPr lang="en-GB" sz="4000" dirty="0"/>
              <a:t>choice architecture </a:t>
            </a:r>
          </a:p>
          <a:p>
            <a:pPr algn="ctr"/>
            <a:endParaRPr lang="en-GB" sz="4000" dirty="0"/>
          </a:p>
          <a:p>
            <a:pPr algn="ctr"/>
            <a:r>
              <a:rPr lang="en-GB" sz="2400" dirty="0"/>
              <a:t>Assoc prof </a:t>
            </a:r>
            <a:r>
              <a:rPr lang="en-GB" sz="2400" dirty="0" err="1"/>
              <a:t>paul</a:t>
            </a:r>
            <a:r>
              <a:rPr lang="en-GB" sz="2400" dirty="0"/>
              <a:t> B. </a:t>
            </a:r>
            <a:r>
              <a:rPr lang="en-GB" sz="2400" dirty="0" err="1"/>
              <a:t>hutchings</a:t>
            </a:r>
            <a:r>
              <a:rPr lang="en-GB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072984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103312" y="853440"/>
            <a:ext cx="8946541" cy="5394959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Social cognition models focus upon belief and intention</a:t>
            </a:r>
          </a:p>
          <a:p>
            <a:pPr lvl="1"/>
            <a:r>
              <a:rPr lang="en-GB" altLang="en-US" sz="2000" dirty="0"/>
              <a:t>Conscious processes</a:t>
            </a:r>
          </a:p>
          <a:p>
            <a:pPr marL="457200" lvl="1" indent="0">
              <a:buNone/>
            </a:pPr>
            <a:endParaRPr lang="en-GB" altLang="en-US" sz="2000" dirty="0"/>
          </a:p>
          <a:p>
            <a:r>
              <a:rPr lang="en-GB" altLang="en-US" sz="2400" dirty="0"/>
              <a:t>Increased recognition that non-conscious processes, cues and contexts play a role in behaviour</a:t>
            </a:r>
          </a:p>
          <a:p>
            <a:endParaRPr lang="en-GB" altLang="en-US" sz="2400" dirty="0"/>
          </a:p>
          <a:p>
            <a:r>
              <a:rPr lang="en-GB" altLang="en-US" sz="2400" dirty="0"/>
              <a:t>At the forefront of these are ‘nudge interventions’ (Thaler &amp; Sunstein, 2008) </a:t>
            </a:r>
          </a:p>
          <a:p>
            <a:pPr lvl="1"/>
            <a:r>
              <a:rPr lang="en-GB" altLang="en-US" sz="2000" dirty="0"/>
              <a:t>A framework for interventions aimed at changing behaviour by altering the context in which the behaviour occurs (Marteau et al., 2020)</a:t>
            </a:r>
          </a:p>
          <a:p>
            <a:pPr lvl="1"/>
            <a:endParaRPr lang="en-GB" altLang="en-US" sz="2000" dirty="0"/>
          </a:p>
          <a:p>
            <a:pPr lvl="1"/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42470470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64A96-C602-B9BE-0380-149A2CF64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677813"/>
          </a:xfrm>
        </p:spPr>
        <p:txBody>
          <a:bodyPr/>
          <a:lstStyle/>
          <a:p>
            <a:pPr algn="ctr"/>
            <a:r>
              <a:rPr lang="en-GB" sz="3600" dirty="0"/>
              <a:t>Economic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D377EF-088D-D685-88DA-209DDCE50D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Nudge came out of economic theory which has one primary driving force – expected utility (Von Neumann &amp; Morganstern, 1953)</a:t>
            </a:r>
          </a:p>
          <a:p>
            <a:pPr lvl="1"/>
            <a:r>
              <a:rPr lang="en-GB" dirty="0"/>
              <a:t>People choose the action that is best for them</a:t>
            </a:r>
          </a:p>
          <a:p>
            <a:pPr lvl="1"/>
            <a:r>
              <a:rPr lang="en-GB" dirty="0"/>
              <a:t>People know what they like and are able to rank their preferences</a:t>
            </a:r>
          </a:p>
          <a:p>
            <a:pPr lvl="2"/>
            <a:r>
              <a:rPr lang="en-GB" dirty="0"/>
              <a:t>And this is transitive:</a:t>
            </a:r>
          </a:p>
          <a:p>
            <a:pPr lvl="2"/>
            <a:r>
              <a:rPr lang="en-GB" dirty="0"/>
              <a:t>If I prefer A&gt;B and prefer B&gt;C, I also prefer A&gt;C</a:t>
            </a:r>
          </a:p>
          <a:p>
            <a:pPr lvl="1"/>
            <a:r>
              <a:rPr lang="en-GB" dirty="0"/>
              <a:t>People use the available information, including probabilities of events and potential costs and benefits, to choose the action that is best for them </a:t>
            </a:r>
          </a:p>
        </p:txBody>
      </p:sp>
    </p:spTree>
    <p:extLst>
      <p:ext uri="{BB962C8B-B14F-4D97-AF65-F5344CB8AC3E}">
        <p14:creationId xmlns:p14="http://schemas.microsoft.com/office/powerpoint/2010/main" val="7220957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2A956-62B4-57E9-6447-A69DE6FFAD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772024"/>
          </a:xfrm>
        </p:spPr>
        <p:txBody>
          <a:bodyPr/>
          <a:lstStyle/>
          <a:p>
            <a:pPr algn="ctr"/>
            <a:r>
              <a:rPr lang="en-GB" sz="3600" dirty="0"/>
              <a:t>Libertarian Paternalism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9D6F7F-E80F-F6C9-0474-067D1CBD39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way for Government/society to influence utility is to alter the costs and rewards associated with the behaviour</a:t>
            </a:r>
          </a:p>
          <a:p>
            <a:pPr lvl="1"/>
            <a:r>
              <a:rPr lang="en-GB" dirty="0"/>
              <a:t>Taxation</a:t>
            </a:r>
          </a:p>
          <a:p>
            <a:pPr lvl="1"/>
            <a:r>
              <a:rPr lang="en-GB" dirty="0"/>
              <a:t>Legislation</a:t>
            </a:r>
          </a:p>
          <a:p>
            <a:pPr lvl="1"/>
            <a:endParaRPr lang="en-GB" dirty="0"/>
          </a:p>
          <a:p>
            <a:r>
              <a:rPr lang="en-GB" dirty="0"/>
              <a:t>Alternative approach – use psychology, neuroscience, sociology and economics to influence ‘behavioural economics’</a:t>
            </a:r>
          </a:p>
          <a:p>
            <a:pPr lvl="1"/>
            <a:r>
              <a:rPr lang="en-GB" dirty="0"/>
              <a:t>Use of Behavioural Insights Units</a:t>
            </a:r>
          </a:p>
          <a:p>
            <a:pPr lvl="1"/>
            <a:r>
              <a:rPr lang="en-GB" dirty="0"/>
              <a:t>Development of policy to change behaviour e.g., OECD</a:t>
            </a:r>
          </a:p>
        </p:txBody>
      </p:sp>
    </p:spTree>
    <p:extLst>
      <p:ext uri="{BB962C8B-B14F-4D97-AF65-F5344CB8AC3E}">
        <p14:creationId xmlns:p14="http://schemas.microsoft.com/office/powerpoint/2010/main" val="28368094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B257FC-F6CF-00FB-0FFE-7BCD20F8F8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770" y="866969"/>
            <a:ext cx="8946541" cy="5467329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Choice architecture – a form of situationism</a:t>
            </a:r>
          </a:p>
          <a:p>
            <a:pPr lvl="1"/>
            <a:r>
              <a:rPr lang="en-GB" sz="2000" dirty="0"/>
              <a:t>Behaviour regarded as principally determined by external, environmental factors rather than personality traits or motivation</a:t>
            </a:r>
          </a:p>
          <a:p>
            <a:endParaRPr lang="en-GB" sz="2400" dirty="0"/>
          </a:p>
          <a:p>
            <a:r>
              <a:rPr lang="en-GB" sz="2400" dirty="0"/>
              <a:t>Better fit with dual-process theories of behaviour (implicit/explicit, system 1/system 2)</a:t>
            </a:r>
          </a:p>
          <a:p>
            <a:endParaRPr lang="en-GB" sz="2400" dirty="0"/>
          </a:p>
          <a:p>
            <a:r>
              <a:rPr lang="en-GB" sz="2400" dirty="0"/>
              <a:t>Unlikely to be a pure dichotomy</a:t>
            </a:r>
          </a:p>
          <a:p>
            <a:pPr lvl="1"/>
            <a:r>
              <a:rPr lang="en-GB" sz="2000" dirty="0"/>
              <a:t>More likely that e.g., motivation interacts with situations people find themselves in (Melnikoff &amp; </a:t>
            </a:r>
            <a:r>
              <a:rPr lang="en-GB" sz="2000" dirty="0" err="1"/>
              <a:t>Bargh</a:t>
            </a:r>
            <a:r>
              <a:rPr lang="en-GB" sz="2000" dirty="0"/>
              <a:t>, 2018)</a:t>
            </a:r>
          </a:p>
          <a:p>
            <a:r>
              <a:rPr lang="en-GB" sz="2400" dirty="0"/>
              <a:t>Choice architecture highlights the role of context as a predictor of behaviour, and highlights that conscious processing is not necessary for changing behaviour</a:t>
            </a:r>
          </a:p>
        </p:txBody>
      </p:sp>
    </p:spTree>
    <p:extLst>
      <p:ext uri="{BB962C8B-B14F-4D97-AF65-F5344CB8AC3E}">
        <p14:creationId xmlns:p14="http://schemas.microsoft.com/office/powerpoint/2010/main" val="42806410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467C6-D8C1-7BAF-8BE5-D37A5CED71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004780"/>
          </a:xfrm>
        </p:spPr>
        <p:txBody>
          <a:bodyPr/>
          <a:lstStyle/>
          <a:p>
            <a:pPr algn="ctr"/>
            <a:r>
              <a:rPr lang="en-GB" sz="2800" dirty="0"/>
              <a:t>Typology of Interventions in Proximal Physical Micro-Environments (TIPPME; Hollands et al., 2017)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F2A9D-AAFF-7190-6238-41DFF9B8D8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Alter properties or placement of objects/stimuli within proximal, sensorily perceptible, physical micro-environments</a:t>
            </a:r>
          </a:p>
          <a:p>
            <a:pPr marL="0" indent="0">
              <a:buNone/>
            </a:pPr>
            <a:endParaRPr lang="en-GB" dirty="0"/>
          </a:p>
          <a:p>
            <a:pPr lvl="1"/>
            <a:r>
              <a:rPr lang="en-GB" dirty="0"/>
              <a:t>Availability</a:t>
            </a:r>
          </a:p>
          <a:p>
            <a:pPr lvl="1"/>
            <a:r>
              <a:rPr lang="en-GB" dirty="0"/>
              <a:t>Position</a:t>
            </a:r>
          </a:p>
          <a:p>
            <a:pPr marL="457200" lvl="1" indent="0">
              <a:buNone/>
            </a:pPr>
            <a:endParaRPr lang="en-GB" dirty="0"/>
          </a:p>
          <a:p>
            <a:pPr lvl="1"/>
            <a:r>
              <a:rPr lang="en-GB" dirty="0"/>
              <a:t>Functionality</a:t>
            </a:r>
          </a:p>
          <a:p>
            <a:pPr lvl="1"/>
            <a:r>
              <a:rPr lang="en-GB" dirty="0"/>
              <a:t>Presentation</a:t>
            </a:r>
          </a:p>
          <a:p>
            <a:pPr lvl="1"/>
            <a:r>
              <a:rPr lang="en-GB" dirty="0"/>
              <a:t>Size</a:t>
            </a:r>
          </a:p>
          <a:p>
            <a:pPr lvl="1"/>
            <a:r>
              <a:rPr lang="en-GB" dirty="0"/>
              <a:t>Information</a:t>
            </a:r>
          </a:p>
        </p:txBody>
      </p:sp>
      <p:sp>
        <p:nvSpPr>
          <p:cNvPr id="4" name="Right Brace 3">
            <a:extLst>
              <a:ext uri="{FF2B5EF4-FFF2-40B4-BE49-F238E27FC236}">
                <a16:creationId xmlns:a16="http://schemas.microsoft.com/office/drawing/2014/main" id="{CEFE1500-E1CA-0BBC-1EB1-CD7AD3DBAA8F}"/>
              </a:ext>
            </a:extLst>
          </p:cNvPr>
          <p:cNvSpPr/>
          <p:nvPr/>
        </p:nvSpPr>
        <p:spPr>
          <a:xfrm>
            <a:off x="3826239" y="3149252"/>
            <a:ext cx="562131" cy="92939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ight Brace 4">
            <a:extLst>
              <a:ext uri="{FF2B5EF4-FFF2-40B4-BE49-F238E27FC236}">
                <a16:creationId xmlns:a16="http://schemas.microsoft.com/office/drawing/2014/main" id="{FB2D2988-6EC7-B2F1-B599-8040102E9C01}"/>
              </a:ext>
            </a:extLst>
          </p:cNvPr>
          <p:cNvSpPr/>
          <p:nvPr/>
        </p:nvSpPr>
        <p:spPr>
          <a:xfrm>
            <a:off x="3826239" y="4476517"/>
            <a:ext cx="562131" cy="1536356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625378-AEA6-B61E-E060-66D763ED09C5}"/>
              </a:ext>
            </a:extLst>
          </p:cNvPr>
          <p:cNvSpPr txBox="1"/>
          <p:nvPr/>
        </p:nvSpPr>
        <p:spPr>
          <a:xfrm>
            <a:off x="4596939" y="3429000"/>
            <a:ext cx="1598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Placement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1A2D679-173A-DBAA-945B-EB096891B78E}"/>
              </a:ext>
            </a:extLst>
          </p:cNvPr>
          <p:cNvSpPr txBox="1"/>
          <p:nvPr/>
        </p:nvSpPr>
        <p:spPr>
          <a:xfrm>
            <a:off x="4673265" y="5060029"/>
            <a:ext cx="1598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Properties</a:t>
            </a:r>
          </a:p>
        </p:txBody>
      </p:sp>
    </p:spTree>
    <p:extLst>
      <p:ext uri="{BB962C8B-B14F-4D97-AF65-F5344CB8AC3E}">
        <p14:creationId xmlns:p14="http://schemas.microsoft.com/office/powerpoint/2010/main" val="41765695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1030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033" name="Picture 1032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035" name="Oval 1034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037" name="Picture 1036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39" name="Picture 1038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041" name="Rectangle 1040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3" name="Rectangle 1042">
            <a:extLst>
              <a:ext uri="{FF2B5EF4-FFF2-40B4-BE49-F238E27FC236}">
                <a16:creationId xmlns:a16="http://schemas.microsoft.com/office/drawing/2014/main" id="{DFB3CEA1-88D9-42FB-88ED-1E9807FE6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26" name="Picture 2" descr="Simplified version of TIPPME for changing selection, purchase and consumption of food, alcohol and tobacco.">
            <a:extLst>
              <a:ext uri="{FF2B5EF4-FFF2-40B4-BE49-F238E27FC236}">
                <a16:creationId xmlns:a16="http://schemas.microsoft.com/office/drawing/2014/main" id="{01F2B210-6637-13FF-2805-59981C68E06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12074" y="643467"/>
            <a:ext cx="5767851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5" name="Rectangle 1044">
            <a:extLst>
              <a:ext uri="{FF2B5EF4-FFF2-40B4-BE49-F238E27FC236}">
                <a16:creationId xmlns:a16="http://schemas.microsoft.com/office/drawing/2014/main" id="{9A6C928E-4252-4F33-8C34-E50A12A31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85CC3CB-7FE5-A619-B48A-E20CC34A38C9}"/>
              </a:ext>
            </a:extLst>
          </p:cNvPr>
          <p:cNvSpPr txBox="1"/>
          <p:nvPr/>
        </p:nvSpPr>
        <p:spPr>
          <a:xfrm>
            <a:off x="9376347" y="6418314"/>
            <a:ext cx="37775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Hollands et al., 2017</a:t>
            </a:r>
          </a:p>
        </p:txBody>
      </p:sp>
    </p:spTree>
    <p:extLst>
      <p:ext uri="{BB962C8B-B14F-4D97-AF65-F5344CB8AC3E}">
        <p14:creationId xmlns:p14="http://schemas.microsoft.com/office/powerpoint/2010/main" val="18085269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B55399C-B580-9345-B2BC-072245CC4F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96" name="Picture 3095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098" name="Picture 3097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099" name="Oval 3098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100" name="Picture 3099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101" name="Picture 3100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102" name="Rectangle 3101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3103" name="Rectangle 3102">
            <a:extLst>
              <a:ext uri="{FF2B5EF4-FFF2-40B4-BE49-F238E27FC236}">
                <a16:creationId xmlns:a16="http://schemas.microsoft.com/office/drawing/2014/main" id="{D27CF008-4B18-436D-B2D5-C1346C1243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"/>
            <a:ext cx="12191695" cy="473074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04" name="Rectangle 3103">
            <a:extLst>
              <a:ext uri="{FF2B5EF4-FFF2-40B4-BE49-F238E27FC236}">
                <a16:creationId xmlns:a16="http://schemas.microsoft.com/office/drawing/2014/main" id="{CE22DAD8-5F67-4B73-ADA9-06EF381F7A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95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3074" name="Picture 2" descr="TIPPME intervention typology for environments to change behaviour according to Hollands et al. (2017)">
            <a:extLst>
              <a:ext uri="{FF2B5EF4-FFF2-40B4-BE49-F238E27FC236}">
                <a16:creationId xmlns:a16="http://schemas.microsoft.com/office/drawing/2014/main" id="{4780B409-9CB0-0E48-43E9-CF23F399645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53321" y="570703"/>
            <a:ext cx="8878103" cy="3749693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97" name="Freeform: Shape 3096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0EE985-28F9-0B48-0C2F-48224F919D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916" y="4854346"/>
            <a:ext cx="9149350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6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Typology of Interventions in Proximal Physical Micro-Environments (TIPPME; Hollands et al., 2017)</a:t>
            </a:r>
          </a:p>
        </p:txBody>
      </p:sp>
    </p:spTree>
    <p:extLst>
      <p:ext uri="{BB962C8B-B14F-4D97-AF65-F5344CB8AC3E}">
        <p14:creationId xmlns:p14="http://schemas.microsoft.com/office/powerpoint/2010/main" val="23153948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2054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057" name="Picture 2056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059" name="Oval 2058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061" name="Picture 2060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063" name="Picture 2062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65" name="Rectangle 2064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7" name="Rectangle 2066">
            <a:extLst>
              <a:ext uri="{FF2B5EF4-FFF2-40B4-BE49-F238E27FC236}">
                <a16:creationId xmlns:a16="http://schemas.microsoft.com/office/drawing/2014/main" id="{DFB3CEA1-88D9-42FB-88ED-1E9807FE6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0" name="Picture 2" descr="Changing Behavior by Changing Environments (Chapter 14) - The Handbook of  Behavior Change">
            <a:extLst>
              <a:ext uri="{FF2B5EF4-FFF2-40B4-BE49-F238E27FC236}">
                <a16:creationId xmlns:a16="http://schemas.microsoft.com/office/drawing/2014/main" id="{755EF3AF-F213-9F8D-8219-36369754E0A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71887" y="643467"/>
            <a:ext cx="8048226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9" name="Rectangle 2068">
            <a:extLst>
              <a:ext uri="{FF2B5EF4-FFF2-40B4-BE49-F238E27FC236}">
                <a16:creationId xmlns:a16="http://schemas.microsoft.com/office/drawing/2014/main" id="{9A6C928E-4252-4F33-8C34-E50A12A31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6FA1CA-D4C3-7BF2-1070-B528A6A7FE74}"/>
              </a:ext>
            </a:extLst>
          </p:cNvPr>
          <p:cNvSpPr txBox="1"/>
          <p:nvPr/>
        </p:nvSpPr>
        <p:spPr>
          <a:xfrm>
            <a:off x="9274254" y="6432854"/>
            <a:ext cx="47727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Marteau et al., 2020</a:t>
            </a:r>
          </a:p>
        </p:txBody>
      </p:sp>
    </p:spTree>
    <p:extLst>
      <p:ext uri="{BB962C8B-B14F-4D97-AF65-F5344CB8AC3E}">
        <p14:creationId xmlns:p14="http://schemas.microsoft.com/office/powerpoint/2010/main" val="3655290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C143373-7B27-10AC-DA56-8FF04854CC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4" name="Rectangle 2073">
            <a:extLst>
              <a:ext uri="{FF2B5EF4-FFF2-40B4-BE49-F238E27FC236}">
                <a16:creationId xmlns:a16="http://schemas.microsoft.com/office/drawing/2014/main" id="{EE4E366E-272A-409E-840F-9A6A64A9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76" name="Rectangle 2075">
            <a:extLst>
              <a:ext uri="{FF2B5EF4-FFF2-40B4-BE49-F238E27FC236}">
                <a16:creationId xmlns:a16="http://schemas.microsoft.com/office/drawing/2014/main" id="{A721560C-E4AB-4287-A29C-3F691679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78" name="Freeform 7">
            <a:extLst>
              <a:ext uri="{FF2B5EF4-FFF2-40B4-BE49-F238E27FC236}">
                <a16:creationId xmlns:a16="http://schemas.microsoft.com/office/drawing/2014/main" id="{DF6CFF07-D953-4F9C-9A0E-E0A6AACB6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080" name="Freeform: Shape 2079">
            <a:extLst>
              <a:ext uri="{FF2B5EF4-FFF2-40B4-BE49-F238E27FC236}">
                <a16:creationId xmlns:a16="http://schemas.microsoft.com/office/drawing/2014/main" id="{DAA4FEEE-0B5F-41BF-825D-60F9FB089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C0025D-8D48-B5B4-B89B-32C0986F80BF}"/>
              </a:ext>
            </a:extLst>
          </p:cNvPr>
          <p:cNvSpPr txBox="1"/>
          <p:nvPr/>
        </p:nvSpPr>
        <p:spPr>
          <a:xfrm>
            <a:off x="119920" y="2218544"/>
            <a:ext cx="5899513" cy="452702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dirty="0">
                <a:latin typeface="+mj-lt"/>
                <a:ea typeface="+mj-ea"/>
                <a:cs typeface="+mj-cs"/>
              </a:rPr>
              <a:t>*1 Agent model – agent comprehension of the world; incorporates planning and pre-commitment (such as not purchasing alcohol in day to consume in evening)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dirty="0">
                <a:latin typeface="+mj-lt"/>
                <a:ea typeface="+mj-ea"/>
                <a:cs typeface="+mj-cs"/>
              </a:rPr>
              <a:t>*2 Probability of Action – intervention aimed at shifting pattern of </a:t>
            </a:r>
            <a:r>
              <a:rPr lang="en-US" dirty="0" err="1">
                <a:latin typeface="+mj-lt"/>
                <a:ea typeface="+mj-ea"/>
                <a:cs typeface="+mj-cs"/>
              </a:rPr>
              <a:t>behaviour</a:t>
            </a:r>
            <a:endParaRPr lang="en-US" dirty="0">
              <a:latin typeface="+mj-lt"/>
              <a:ea typeface="+mj-ea"/>
              <a:cs typeface="+mj-cs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dirty="0">
                <a:latin typeface="+mj-lt"/>
                <a:ea typeface="+mj-ea"/>
                <a:cs typeface="+mj-cs"/>
              </a:rPr>
              <a:t>*3 Action-Outcome Pairing – degree of effort influencing chance that </a:t>
            </a:r>
            <a:r>
              <a:rPr lang="en-US" dirty="0" err="1">
                <a:latin typeface="+mj-lt"/>
                <a:ea typeface="+mj-ea"/>
                <a:cs typeface="+mj-cs"/>
              </a:rPr>
              <a:t>behaviour</a:t>
            </a:r>
            <a:r>
              <a:rPr lang="en-US" dirty="0">
                <a:latin typeface="+mj-lt"/>
                <a:ea typeface="+mj-ea"/>
                <a:cs typeface="+mj-cs"/>
              </a:rPr>
              <a:t> is performed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dirty="0">
                <a:latin typeface="+mj-lt"/>
                <a:ea typeface="+mj-ea"/>
                <a:cs typeface="+mj-cs"/>
              </a:rPr>
              <a:t>*4 Range of Outcomes – control range of outcomes to attenuate actions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dirty="0">
                <a:latin typeface="+mj-lt"/>
                <a:ea typeface="+mj-ea"/>
                <a:cs typeface="+mj-cs"/>
              </a:rPr>
              <a:t>*5 Value of Outcome – Alter reward value to reinforce learning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dirty="0">
                <a:latin typeface="+mj-lt"/>
                <a:ea typeface="+mj-ea"/>
                <a:cs typeface="+mj-cs"/>
              </a:rPr>
              <a:t>*6 Environmental State – Actions change the environment</a:t>
            </a:r>
          </a:p>
        </p:txBody>
      </p:sp>
      <p:pic>
        <p:nvPicPr>
          <p:cNvPr id="2050" name="Picture 2" descr="Changing Behavior by Changing Environments (Chapter 14) - The Handbook of  Behavior Change">
            <a:extLst>
              <a:ext uri="{FF2B5EF4-FFF2-40B4-BE49-F238E27FC236}">
                <a16:creationId xmlns:a16="http://schemas.microsoft.com/office/drawing/2014/main" id="{67227C74-5CB2-6F3B-F29F-E47A6D2F674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72567" y="2548281"/>
            <a:ext cx="5290325" cy="3662018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74F68EC-8DB7-62C3-8B1E-3D3D7D11BA06}"/>
              </a:ext>
            </a:extLst>
          </p:cNvPr>
          <p:cNvSpPr txBox="1"/>
          <p:nvPr/>
        </p:nvSpPr>
        <p:spPr>
          <a:xfrm>
            <a:off x="674557" y="307298"/>
            <a:ext cx="87041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Agent-Environment Interaction Model ((Model-Based/Model-Free Framework; Drew et al., 2011)</a:t>
            </a:r>
          </a:p>
        </p:txBody>
      </p:sp>
    </p:spTree>
    <p:extLst>
      <p:ext uri="{BB962C8B-B14F-4D97-AF65-F5344CB8AC3E}">
        <p14:creationId xmlns:p14="http://schemas.microsoft.com/office/powerpoint/2010/main" val="42752423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6CC43-83B8-1D49-A734-FB0B7A4A6A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Tasks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7AD43-D9A5-659C-5093-8F74128586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Use TIPPME, AEIM, and EAST </a:t>
            </a:r>
            <a:r>
              <a:rPr lang="en-GB" dirty="0"/>
              <a:t>to address the following behaviour change requirements: </a:t>
            </a:r>
          </a:p>
        </p:txBody>
      </p:sp>
    </p:spTree>
    <p:extLst>
      <p:ext uri="{BB962C8B-B14F-4D97-AF65-F5344CB8AC3E}">
        <p14:creationId xmlns:p14="http://schemas.microsoft.com/office/powerpoint/2010/main" val="17412776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508</Words>
  <Application>Microsoft Office PowerPoint</Application>
  <PresentationFormat>Widescreen</PresentationFormat>
  <Paragraphs>61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Calibri</vt:lpstr>
      <vt:lpstr>Century Gothic</vt:lpstr>
      <vt:lpstr>Wingdings 3</vt:lpstr>
      <vt:lpstr>Ion</vt:lpstr>
      <vt:lpstr>ECAS7011</vt:lpstr>
      <vt:lpstr>PowerPoint Presentation</vt:lpstr>
      <vt:lpstr>Economic Theory</vt:lpstr>
      <vt:lpstr>Libertarian Paternalism</vt:lpstr>
      <vt:lpstr>PowerPoint Presentation</vt:lpstr>
      <vt:lpstr>Typology of Interventions in Proximal Physical Micro-Environments (TIPPME; Hollands et al., 2017)</vt:lpstr>
      <vt:lpstr>PowerPoint Presentation</vt:lpstr>
      <vt:lpstr>Typology of Interventions in Proximal Physical Micro-Environments (TIPPME; Hollands et al., 2017)</vt:lpstr>
      <vt:lpstr>PowerPoint Presentation</vt:lpstr>
      <vt:lpstr>PowerPoint Presentation</vt:lpstr>
      <vt:lpstr>Tasks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ECAS7003 Behaviour Change in Context</dc:title>
  <dc:creator>Ceri Phelps</dc:creator>
  <cp:lastModifiedBy>Paul Hutchings</cp:lastModifiedBy>
  <cp:revision>8</cp:revision>
  <dcterms:created xsi:type="dcterms:W3CDTF">2020-10-22T10:39:34Z</dcterms:created>
  <dcterms:modified xsi:type="dcterms:W3CDTF">2026-03-03T07:47:53Z</dcterms:modified>
</cp:coreProperties>
</file>