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6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7" r:id="rId14"/>
    <p:sldId id="264" r:id="rId15"/>
    <p:sldId id="269" r:id="rId16"/>
    <p:sldId id="265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94B3FF-74A6-8F4A-9E89-91B610FE6B39}" v="17" dt="2026-03-11T11:20:32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9216" autoAdjust="0"/>
    <p:restoredTop sz="94679"/>
  </p:normalViewPr>
  <p:slideViewPr>
    <p:cSldViewPr snapToGrid="0">
      <p:cViewPr varScale="1">
        <p:scale>
          <a:sx n="76" d="100"/>
          <a:sy n="76" d="100"/>
        </p:scale>
        <p:origin x="216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948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412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688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160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148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358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036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20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278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3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38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40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ke and cupcakes on a table&#10;&#10;AI-generated content may be incorrect.">
            <a:extLst>
              <a:ext uri="{FF2B5EF4-FFF2-40B4-BE49-F238E27FC236}">
                <a16:creationId xmlns:a16="http://schemas.microsoft.com/office/drawing/2014/main" id="{F62927A4-8582-4244-ADFA-3E144AACE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168" b="1628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2BE1FA-DEF3-D81B-52DD-A4A426A6EB46}"/>
              </a:ext>
            </a:extLst>
          </p:cNvPr>
          <p:cNvSpPr txBox="1"/>
          <p:nvPr/>
        </p:nvSpPr>
        <p:spPr>
          <a:xfrm>
            <a:off x="5725297" y="864972"/>
            <a:ext cx="308732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Rainbow Cake Crewe – Business Plan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7D78CC-94CB-6F53-100C-392090E6425F}"/>
              </a:ext>
            </a:extLst>
          </p:cNvPr>
          <p:cNvSpPr txBox="1"/>
          <p:nvPr/>
        </p:nvSpPr>
        <p:spPr>
          <a:xfrm>
            <a:off x="8321040" y="2137410"/>
            <a:ext cx="36918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ELISA IULIANA BURLACU (2412263)</a:t>
            </a:r>
          </a:p>
          <a:p>
            <a:r>
              <a:rPr lang="en-GB" b="1" dirty="0"/>
              <a:t>MODUL NAME: ENTREPRENEURSHIP</a:t>
            </a:r>
          </a:p>
          <a:p>
            <a:r>
              <a:rPr lang="en-GB" b="1" dirty="0"/>
              <a:t>MODULE CODE: LCBB5013</a:t>
            </a:r>
          </a:p>
        </p:txBody>
      </p:sp>
    </p:spTree>
    <p:extLst>
      <p:ext uri="{BB962C8B-B14F-4D97-AF65-F5344CB8AC3E}">
        <p14:creationId xmlns:p14="http://schemas.microsoft.com/office/powerpoint/2010/main" val="2662366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7B4472A-332B-71E5-8009-33841E7C3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27629-6F9D-339B-6F4D-5E80C0C27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74" y="1635260"/>
            <a:ext cx="3348297" cy="22417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LOGO</a:t>
            </a:r>
          </a:p>
        </p:txBody>
      </p:sp>
      <p:pic>
        <p:nvPicPr>
          <p:cNvPr id="5" name="Content Placeholder 4" descr="A circular sign with a picture of cakes and cupcakes&#10;&#10;AI-generated content may be incorrect.">
            <a:extLst>
              <a:ext uri="{FF2B5EF4-FFF2-40B4-BE49-F238E27FC236}">
                <a16:creationId xmlns:a16="http://schemas.microsoft.com/office/drawing/2014/main" id="{9EA37EB9-39D1-5ECB-60AB-44CD455C8B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536" y="394504"/>
            <a:ext cx="6061934" cy="606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366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158A6-8DFA-4FB1-DA4F-FA446ECC8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>
            <a:normAutofit/>
          </a:bodyPr>
          <a:lstStyle/>
          <a:p>
            <a:r>
              <a:rPr lang="en-GB" sz="1800" b="1"/>
              <a:t>Rainbow Cake Crewe</a:t>
            </a:r>
            <a:endParaRPr lang="en-GB" sz="1800"/>
          </a:p>
          <a:p>
            <a:r>
              <a:rPr lang="en-GB" sz="1800"/>
              <a:t>Business Plan Overview</a:t>
            </a:r>
          </a:p>
          <a:p>
            <a:r>
              <a:rPr lang="en-GB" sz="1800"/>
              <a:t>Location: Crewe, UK</a:t>
            </a:r>
          </a:p>
          <a:p>
            <a:r>
              <a:rPr lang="en-GB" sz="1800"/>
              <a:t>Concept: Artisan colourful cake bakery</a:t>
            </a:r>
          </a:p>
          <a:p>
            <a:r>
              <a:rPr lang="en-GB" sz="1800"/>
              <a:t>Focus: Handmade cakes &amp; celebration desserts</a:t>
            </a:r>
          </a:p>
          <a:p>
            <a:endParaRPr lang="en-GB" sz="1800"/>
          </a:p>
        </p:txBody>
      </p:sp>
      <p:pic>
        <p:nvPicPr>
          <p:cNvPr id="5" name="Picture 4" descr="A piece of cake with whipped cream and cherries&#10;&#10;AI-generated content may be incorrect.">
            <a:extLst>
              <a:ext uri="{FF2B5EF4-FFF2-40B4-BE49-F238E27FC236}">
                <a16:creationId xmlns:a16="http://schemas.microsoft.com/office/drawing/2014/main" id="{CA94E29D-64E5-B35A-355E-8DDA7B2FDB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95" r="22146" b="2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441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20CE451-818C-E63D-258B-234B6C543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99843-220E-407D-FC7D-DC77C7DE6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4361687" cy="40965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b="1"/>
              <a:t>Business Concept</a:t>
            </a:r>
            <a:endParaRPr lang="en-GB" sz="1300"/>
          </a:p>
          <a:p>
            <a:pPr>
              <a:lnSpc>
                <a:spcPct val="110000"/>
              </a:lnSpc>
            </a:pPr>
            <a:r>
              <a:rPr lang="en-GB" sz="1300"/>
              <a:t>Independent bakery on Nantwich Road</a:t>
            </a:r>
          </a:p>
          <a:p>
            <a:pPr>
              <a:lnSpc>
                <a:spcPct val="110000"/>
              </a:lnSpc>
            </a:pPr>
            <a:r>
              <a:rPr lang="en-GB" sz="1300"/>
              <a:t>Specialises in rainbow cakes, cupcakes, celebration cakes</a:t>
            </a:r>
          </a:p>
          <a:p>
            <a:pPr>
              <a:lnSpc>
                <a:spcPct val="110000"/>
              </a:lnSpc>
            </a:pPr>
            <a:r>
              <a:rPr lang="en-GB" sz="1300"/>
              <a:t>Handmade desserts using high-quality ingredients</a:t>
            </a:r>
          </a:p>
          <a:p>
            <a:pPr>
              <a:lnSpc>
                <a:spcPct val="110000"/>
              </a:lnSpc>
            </a:pPr>
            <a:r>
              <a:rPr lang="en-GB" sz="1300"/>
              <a:t>Small dine-in area + takeaway</a:t>
            </a:r>
          </a:p>
          <a:p>
            <a:pPr>
              <a:lnSpc>
                <a:spcPct val="110000"/>
              </a:lnSpc>
            </a:pPr>
            <a:endParaRPr lang="en-GB" sz="1300"/>
          </a:p>
          <a:p>
            <a:pPr>
              <a:lnSpc>
                <a:spcPct val="110000"/>
              </a:lnSpc>
            </a:pPr>
            <a:r>
              <a:rPr lang="en-GB" sz="1300" b="1"/>
              <a:t>Business Objectives</a:t>
            </a:r>
            <a:endParaRPr lang="en-GB" sz="1300"/>
          </a:p>
          <a:p>
            <a:pPr>
              <a:lnSpc>
                <a:spcPct val="110000"/>
              </a:lnSpc>
            </a:pPr>
            <a:r>
              <a:rPr lang="en-GB" sz="1300"/>
              <a:t>Short term (Year 1): Successful launch, sell 25–30 cakes weekly, strong social media presence</a:t>
            </a:r>
          </a:p>
          <a:p>
            <a:pPr>
              <a:lnSpc>
                <a:spcPct val="110000"/>
              </a:lnSpc>
            </a:pPr>
            <a:r>
              <a:rPr lang="en-GB" sz="1300"/>
              <a:t>Long term (3–5 years): Expand product range, catering for events, possible second location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5" name="Picture 4" descr="A store front with pink windows&#10;&#10;AI-generated content may be incorrect.">
            <a:extLst>
              <a:ext uri="{FF2B5EF4-FFF2-40B4-BE49-F238E27FC236}">
                <a16:creationId xmlns:a16="http://schemas.microsoft.com/office/drawing/2014/main" id="{3BCA426B-EB80-9ECC-957E-68F8183C68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68" r="19492" b="-2"/>
          <a:stretch>
            <a:fillRect/>
          </a:stretch>
        </p:blipFill>
        <p:spPr>
          <a:xfrm>
            <a:off x="5818632" y="-1"/>
            <a:ext cx="637336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83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nk and yellow cake with decorations&#10;&#10;AI-generated content may be incorrect.">
            <a:extLst>
              <a:ext uri="{FF2B5EF4-FFF2-40B4-BE49-F238E27FC236}">
                <a16:creationId xmlns:a16="http://schemas.microsoft.com/office/drawing/2014/main" id="{10DDCB23-FA62-A10C-C9F3-913EDAF658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34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76C94-EE59-0323-E383-8533CF964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GB" sz="1800" b="1"/>
              <a:t>Unique Selling Point (USP)</a:t>
            </a:r>
            <a:endParaRPr lang="en-GB" sz="1800"/>
          </a:p>
          <a:p>
            <a:r>
              <a:rPr lang="en-GB" sz="1800"/>
              <a:t>Colourful Instagram-friendly cakes</a:t>
            </a:r>
          </a:p>
          <a:p>
            <a:r>
              <a:rPr lang="en-GB" sz="1800"/>
              <a:t>Signature Rainbow Layer Cake</a:t>
            </a:r>
          </a:p>
          <a:p>
            <a:r>
              <a:rPr lang="en-GB" sz="1800"/>
              <a:t>Fast personalised cake orders</a:t>
            </a:r>
          </a:p>
          <a:p>
            <a:r>
              <a:rPr lang="en-GB" sz="1800"/>
              <a:t>Premium quality but affordable pricing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754682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oster of a company's business">
            <a:extLst>
              <a:ext uri="{FF2B5EF4-FFF2-40B4-BE49-F238E27FC236}">
                <a16:creationId xmlns:a16="http://schemas.microsoft.com/office/drawing/2014/main" id="{8A102D50-DFE2-BE16-9A04-42D9E5EE48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93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09FCD-7DDE-74AD-3ABE-661B7C3E9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5" y="418916"/>
            <a:ext cx="3434399" cy="6033900"/>
          </a:xfrm>
        </p:spPr>
        <p:txBody>
          <a:bodyPr>
            <a:normAutofit fontScale="92500"/>
          </a:bodyPr>
          <a:lstStyle/>
          <a:p>
            <a:r>
              <a:rPr lang="en-GB" sz="1800" b="1" dirty="0"/>
              <a:t>PESTEL Analysis</a:t>
            </a:r>
            <a:endParaRPr lang="en-GB" sz="1800" dirty="0"/>
          </a:p>
          <a:p>
            <a:pPr lvl="0"/>
            <a:r>
              <a:rPr lang="en-GB" dirty="0"/>
              <a:t>Political: Food safety regulations ( Hickey , 2026).</a:t>
            </a:r>
          </a:p>
          <a:p>
            <a:pPr lvl="0"/>
            <a:r>
              <a:rPr lang="en-GB" dirty="0"/>
              <a:t>Economic: Ingredient costs &amp; economy.</a:t>
            </a:r>
          </a:p>
          <a:p>
            <a:pPr lvl="0"/>
            <a:r>
              <a:rPr lang="en-GB" dirty="0"/>
              <a:t>Social: Demand for unique desserts (Anon., 2026).</a:t>
            </a:r>
          </a:p>
          <a:p>
            <a:pPr lvl="0"/>
            <a:r>
              <a:rPr lang="en-GB" dirty="0"/>
              <a:t>Technological: Social media &amp; online orders.</a:t>
            </a:r>
          </a:p>
          <a:p>
            <a:pPr lvl="0"/>
            <a:r>
              <a:rPr lang="en-GB" dirty="0"/>
              <a:t>Environmental: Recyclable packaging.</a:t>
            </a:r>
          </a:p>
          <a:p>
            <a:pPr lvl="0"/>
            <a:r>
              <a:rPr lang="en-GB" dirty="0"/>
              <a:t>Legal: Employment &amp; food safety laws (Anon., 2026).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43241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59064A-7BD3-673D-2606-9507EFB4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agram of swot analysis&#10;&#10;AI-generated content may be incorrect.">
            <a:extLst>
              <a:ext uri="{FF2B5EF4-FFF2-40B4-BE49-F238E27FC236}">
                <a16:creationId xmlns:a16="http://schemas.microsoft.com/office/drawing/2014/main" id="{1AAFAE69-724B-BAD0-47A1-C4D3078604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5" b="1448"/>
          <a:stretch>
            <a:fillRect/>
          </a:stretch>
        </p:blipFill>
        <p:spPr>
          <a:xfrm>
            <a:off x="419099" y="419102"/>
            <a:ext cx="7129183" cy="46638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BA506-B17F-C378-89CD-0FC4ABF03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5" y="418916"/>
            <a:ext cx="3434399" cy="6033900"/>
          </a:xfrm>
        </p:spPr>
        <p:txBody>
          <a:bodyPr>
            <a:normAutofit/>
          </a:bodyPr>
          <a:lstStyle/>
          <a:p>
            <a:r>
              <a:rPr lang="en-GB" sz="1800" b="1"/>
              <a:t>SWOT Analysis</a:t>
            </a:r>
            <a:endParaRPr lang="en-GB" sz="1800"/>
          </a:p>
          <a:p>
            <a:r>
              <a:rPr lang="en-GB" sz="1800"/>
              <a:t>Strengths: Unique colourful cakes, good location, fresh ingredients</a:t>
            </a:r>
          </a:p>
          <a:p>
            <a:r>
              <a:rPr lang="en-GB" sz="1800"/>
              <a:t>Weaknesses: New brand, limited budget</a:t>
            </a:r>
          </a:p>
          <a:p>
            <a:r>
              <a:rPr lang="en-GB" sz="1800"/>
              <a:t>Opportunities: Custom cake demand, social media marketing</a:t>
            </a:r>
          </a:p>
          <a:p>
            <a:r>
              <a:rPr lang="en-GB" sz="1800"/>
              <a:t>Threats: Supermarkets &amp; other bakeries</a:t>
            </a:r>
          </a:p>
        </p:txBody>
      </p:sp>
    </p:spTree>
    <p:extLst>
      <p:ext uri="{BB962C8B-B14F-4D97-AF65-F5344CB8AC3E}">
        <p14:creationId xmlns:p14="http://schemas.microsoft.com/office/powerpoint/2010/main" val="2746781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0440A-08CE-DD7B-6DF8-70B4E693C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 fontScale="92500" lnSpcReduction="20000"/>
          </a:bodyPr>
          <a:lstStyle/>
          <a:p>
            <a:r>
              <a:rPr lang="en-GB" sz="1700" b="1" dirty="0"/>
              <a:t>Competitor Analysis</a:t>
            </a:r>
          </a:p>
          <a:p>
            <a:pPr lvl="0"/>
            <a:r>
              <a:rPr lang="en-GB" dirty="0"/>
              <a:t>Direct: Local cake shops (Greenway Cakes, Amazing Cakes, Stacey Anderson) (Anon., 2026).</a:t>
            </a:r>
          </a:p>
          <a:p>
            <a:pPr lvl="0"/>
            <a:r>
              <a:rPr lang="en-GB" dirty="0"/>
              <a:t>Indirect: Cafés, dessert shops, chains like Greggs (Parker , 2026).</a:t>
            </a:r>
          </a:p>
          <a:p>
            <a:pPr lvl="0"/>
            <a:r>
              <a:rPr lang="en-GB" dirty="0"/>
              <a:t>Future: Cake Box franchise, supermarket expansion, interactive cake shops (Anon., 2026).</a:t>
            </a:r>
          </a:p>
          <a:p>
            <a:endParaRPr lang="en-GB" sz="1700" dirty="0"/>
          </a:p>
        </p:txBody>
      </p:sp>
      <p:pic>
        <p:nvPicPr>
          <p:cNvPr id="5" name="Picture 4" descr="A screenshot of a computer game&#10;&#10;AI-generated content may be incorrect.">
            <a:extLst>
              <a:ext uri="{FF2B5EF4-FFF2-40B4-BE49-F238E27FC236}">
                <a16:creationId xmlns:a16="http://schemas.microsoft.com/office/drawing/2014/main" id="{20A27E17-7F9D-C5D7-86BE-4F21E9268A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480641"/>
            <a:ext cx="5837780" cy="389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466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8A17B-8084-2E95-44D9-E67136553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r>
              <a:rPr lang="en-GB" sz="1800" b="1" dirty="0"/>
              <a:t>Target Market</a:t>
            </a:r>
            <a:endParaRPr lang="en-GB" sz="1800" dirty="0"/>
          </a:p>
          <a:p>
            <a:r>
              <a:rPr lang="en-GB" sz="1800" dirty="0"/>
              <a:t>Students &amp; young adults, busy professionals, dessert lovers</a:t>
            </a:r>
          </a:p>
          <a:p>
            <a:r>
              <a:rPr lang="en-GB" sz="1800" dirty="0"/>
              <a:t>Weekend premium customers, health-conscious consumers</a:t>
            </a:r>
          </a:p>
          <a:p>
            <a:r>
              <a:rPr lang="en-GB" sz="1800" b="1" dirty="0"/>
              <a:t>Segments of target :</a:t>
            </a:r>
          </a:p>
          <a:p>
            <a:r>
              <a:rPr lang="en-GB" sz="1800" dirty="0"/>
              <a:t>The type of segments is demographic.</a:t>
            </a:r>
          </a:p>
        </p:txBody>
      </p:sp>
      <p:pic>
        <p:nvPicPr>
          <p:cNvPr id="5" name="Picture 4" descr="A poster of a market&#10;&#10;AI-generated content may be incorrect.">
            <a:extLst>
              <a:ext uri="{FF2B5EF4-FFF2-40B4-BE49-F238E27FC236}">
                <a16:creationId xmlns:a16="http://schemas.microsoft.com/office/drawing/2014/main" id="{92C54061-B6D4-24C4-CBA3-EE8B614849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84" r="12806" b="-1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746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012443-84CD-A380-3C46-F316C2BD1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ouple of cell phones with cupcakes and a card&#10;&#10;AI-generated content may be incorrect.">
            <a:extLst>
              <a:ext uri="{FF2B5EF4-FFF2-40B4-BE49-F238E27FC236}">
                <a16:creationId xmlns:a16="http://schemas.microsoft.com/office/drawing/2014/main" id="{23CCA46E-4DD9-497A-46F7-CAE2A5BCAB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2" b="3558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A9B95-0EE6-79CF-DB6F-FB332BDA2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/>
              <a:t>Product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Rainbow will stand out with artisan sponge, tarts and pastries and keep the high quality for each cakes.</a:t>
            </a:r>
          </a:p>
          <a:p>
            <a:pPr marL="0" indent="0">
              <a:buNone/>
            </a:pPr>
            <a:endParaRPr lang="en-GB" sz="1800" b="1" dirty="0"/>
          </a:p>
          <a:p>
            <a:pPr marL="0" indent="0">
              <a:buNone/>
            </a:pPr>
            <a:r>
              <a:rPr lang="en-GB" sz="1800" b="1" dirty="0"/>
              <a:t>Price</a:t>
            </a:r>
          </a:p>
          <a:p>
            <a:pPr marL="0" indent="0">
              <a:buNone/>
            </a:pPr>
            <a:r>
              <a:rPr lang="en-GB" sz="1800" dirty="0"/>
              <a:t>The bakery  used a tiered system : single pastries , small tarts for entry-level. </a:t>
            </a:r>
          </a:p>
          <a:p>
            <a:pPr marL="0" indent="0">
              <a:buNone/>
            </a:pPr>
            <a:r>
              <a:rPr lang="en-GB" sz="1800" dirty="0"/>
              <a:t>For example :</a:t>
            </a:r>
          </a:p>
          <a:p>
            <a:pPr marL="0" indent="0">
              <a:buNone/>
            </a:pPr>
            <a:r>
              <a:rPr lang="en-GB" sz="1800" dirty="0"/>
              <a:t>cupcakes 2.5£</a:t>
            </a:r>
          </a:p>
          <a:p>
            <a:pPr marL="0" indent="0">
              <a:buNone/>
            </a:pPr>
            <a:r>
              <a:rPr lang="en-GB" sz="1800" dirty="0"/>
              <a:t>Cake slices:4.5£</a:t>
            </a:r>
          </a:p>
          <a:p>
            <a:pPr marL="0" indent="0">
              <a:buNone/>
            </a:pPr>
            <a:r>
              <a:rPr lang="en-GB" sz="1800" dirty="0" err="1"/>
              <a:t>Custumers</a:t>
            </a:r>
            <a:r>
              <a:rPr lang="en-GB" sz="1800" dirty="0"/>
              <a:t> cakes: 40£-80£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57991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uple of cell phones with cupcakes and a card&#10;&#10;AI-generated content may be incorrect.">
            <a:extLst>
              <a:ext uri="{FF2B5EF4-FFF2-40B4-BE49-F238E27FC236}">
                <a16:creationId xmlns:a16="http://schemas.microsoft.com/office/drawing/2014/main" id="{33DCA03F-93EE-149F-5166-9BB5F0C48A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2" b="3558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4BD5C-0B29-7EE7-D3A3-38E216FBC3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1" dirty="0"/>
              <a:t>Promotion</a:t>
            </a:r>
            <a:endParaRPr lang="en-GB" sz="1800" dirty="0"/>
          </a:p>
          <a:p>
            <a:r>
              <a:rPr lang="en-GB" sz="1800" dirty="0"/>
              <a:t>Social media (Instagram, TikTok)</a:t>
            </a:r>
          </a:p>
          <a:p>
            <a:r>
              <a:rPr lang="en-GB" sz="1800" dirty="0"/>
              <a:t>Google Business Profile optimisation</a:t>
            </a:r>
          </a:p>
          <a:p>
            <a:r>
              <a:rPr lang="en-GB" sz="1800" dirty="0"/>
              <a:t>Loyalty offers (buy 5 get 1 free)</a:t>
            </a:r>
          </a:p>
          <a:p>
            <a:r>
              <a:rPr lang="en-GB" sz="1800" dirty="0"/>
              <a:t>Promotions &amp; collaboration </a:t>
            </a:r>
          </a:p>
          <a:p>
            <a:pPr marL="0" indent="0">
              <a:buNone/>
            </a:pPr>
            <a:r>
              <a:rPr lang="en-GB" sz="1800" b="1" dirty="0"/>
              <a:t>Place</a:t>
            </a:r>
          </a:p>
          <a:p>
            <a:pPr marL="0" indent="0">
              <a:buNone/>
            </a:pPr>
            <a:r>
              <a:rPr lang="en-GB" sz="1800" dirty="0"/>
              <a:t>Location matters , so the bakery sits in a spot that’s easy for commuters and locals to find Nantwich Road, with great visibility in Crewe.</a:t>
            </a:r>
          </a:p>
        </p:txBody>
      </p:sp>
    </p:spTree>
    <p:extLst>
      <p:ext uri="{BB962C8B-B14F-4D97-AF65-F5344CB8AC3E}">
        <p14:creationId xmlns:p14="http://schemas.microsoft.com/office/powerpoint/2010/main" val="758755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98352F-64D9-4C46-1DBF-FAC892C49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C2794-64EA-7AC3-00C8-97B86C872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40534"/>
            <a:ext cx="3912637" cy="5483059"/>
          </a:xfrm>
        </p:spPr>
        <p:txBody>
          <a:bodyPr anchor="b">
            <a:normAutofit/>
          </a:bodyPr>
          <a:lstStyle/>
          <a:p>
            <a:r>
              <a:rPr lang="en-GB" dirty="0"/>
              <a:t>Business Forms</a:t>
            </a:r>
            <a:br>
              <a:rPr lang="en-GB" dirty="0"/>
            </a:b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730A17C-5CE9-7E80-5066-9D477D37D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5920" y="740534"/>
            <a:ext cx="5865224" cy="5483059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GB" b="1" dirty="0"/>
              <a:t>Limited Company</a:t>
            </a:r>
            <a:endParaRPr lang="en-GB" dirty="0"/>
          </a:p>
          <a:p>
            <a:pPr lvl="0"/>
            <a:r>
              <a:rPr lang="en-GB" dirty="0"/>
              <a:t>Separate Legal Entity (</a:t>
            </a:r>
            <a:r>
              <a:rPr lang="en-GB" dirty="0" err="1"/>
              <a:t>macey</a:t>
            </a:r>
            <a:r>
              <a:rPr lang="en-GB" dirty="0"/>
              <a:t>, 2026).</a:t>
            </a:r>
          </a:p>
          <a:p>
            <a:pPr lvl="0"/>
            <a:r>
              <a:rPr lang="en-GB" b="1" dirty="0"/>
              <a:t>Sole Trader</a:t>
            </a:r>
            <a:endParaRPr lang="en-GB" dirty="0"/>
          </a:p>
          <a:p>
            <a:pPr lvl="0"/>
            <a:r>
              <a:rPr lang="en-GB" dirty="0"/>
              <a:t>Single Owner Liability (Anon., 2026).</a:t>
            </a:r>
          </a:p>
          <a:p>
            <a:pPr lvl="0"/>
            <a:r>
              <a:rPr lang="en-GB" b="1" dirty="0"/>
              <a:t>Partnership</a:t>
            </a:r>
            <a:endParaRPr lang="en-GB" dirty="0"/>
          </a:p>
          <a:p>
            <a:pPr lvl="0"/>
            <a:r>
              <a:rPr lang="en-GB" dirty="0"/>
              <a:t>Shared Ownership Responsibilities (Anon., 2026).</a:t>
            </a:r>
          </a:p>
          <a:p>
            <a:pPr lvl="0"/>
            <a:r>
              <a:rPr lang="en-GB" b="1" dirty="0"/>
              <a:t>Franchise</a:t>
            </a:r>
            <a:endParaRPr lang="en-GB" dirty="0"/>
          </a:p>
          <a:p>
            <a:pPr lvl="0"/>
            <a:r>
              <a:rPr lang="en-GB" dirty="0"/>
              <a:t>Licensed Branded Operation ( </a:t>
            </a:r>
            <a:r>
              <a:rPr lang="en-GB" dirty="0" err="1"/>
              <a:t>Montevirgen</a:t>
            </a:r>
            <a:r>
              <a:rPr lang="en-GB" dirty="0"/>
              <a:t>, 2026).</a:t>
            </a:r>
          </a:p>
          <a:p>
            <a:pPr lvl="0"/>
            <a:r>
              <a:rPr lang="en-GB" b="1" dirty="0"/>
              <a:t>Social Enterprise</a:t>
            </a:r>
            <a:endParaRPr lang="en-GB" dirty="0"/>
          </a:p>
          <a:p>
            <a:pPr lvl="0"/>
            <a:r>
              <a:rPr lang="en-GB" dirty="0"/>
              <a:t>Profit With Purpose (Anon., 2026).</a:t>
            </a:r>
          </a:p>
          <a:p>
            <a:pPr lvl="0"/>
            <a:r>
              <a:rPr lang="en-GB" b="1" dirty="0"/>
              <a:t>Online Enterprise</a:t>
            </a:r>
            <a:endParaRPr lang="en-GB" dirty="0"/>
          </a:p>
          <a:p>
            <a:pPr lvl="0"/>
            <a:r>
              <a:rPr lang="en-GB" dirty="0"/>
              <a:t>Digital First Business (Anon., 2026).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674196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oster of a financial plan&#10;&#10;AI-generated content may be incorrect.">
            <a:extLst>
              <a:ext uri="{FF2B5EF4-FFF2-40B4-BE49-F238E27FC236}">
                <a16:creationId xmlns:a16="http://schemas.microsoft.com/office/drawing/2014/main" id="{EE35212C-CDFC-991D-AF3C-0F087216E0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91" b="15104"/>
          <a:stretch>
            <a:fillRect/>
          </a:stretch>
        </p:blipFill>
        <p:spPr>
          <a:xfrm>
            <a:off x="20" y="209006"/>
            <a:ext cx="12191980" cy="434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7A4097-2015-4F0D-380D-4C0D37FEF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2"/>
            <a:ext cx="5753567" cy="161568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b="1" dirty="0"/>
              <a:t>Financial Plan</a:t>
            </a:r>
            <a:endParaRPr lang="en-GB" dirty="0"/>
          </a:p>
          <a:p>
            <a:pPr lvl="0"/>
            <a:r>
              <a:rPr lang="en-GB" dirty="0"/>
              <a:t>Estimated startup cost: £63,800</a:t>
            </a:r>
          </a:p>
          <a:p>
            <a:pPr lvl="0"/>
            <a:r>
              <a:rPr lang="en-GB" dirty="0"/>
              <a:t>Major costs: Rent, equipment, staff wages, marketing, inventory (Anon., </a:t>
            </a:r>
            <a:r>
              <a:rPr lang="en-GB"/>
              <a:t>2026).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>
              <a:lnSpc>
                <a:spcPct val="11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79345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9A7AD23E-B141-E220-3831-E23E0AC3A2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0" y="1043732"/>
            <a:ext cx="8915400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Hickey , M. (2026, 02 14).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Brisco Business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The Importance of Hygiene Ratings When Selling Baked Food: https://briscobusiness.co.uk/business-insurance/shop-insurance/bakery/the-importance-of-hygiene-ratings-when-selling-baked-food?utm_source=chatgpt.com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Montevirgen, K. (2026, 02 19).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Britannica Money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Household Finance: https://www.britannica.com/money/what-is-franchising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about cakes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15). Retrieved from discover crewe: https://discovercrewe.co.uk/explore-crewe/cake-box/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and management &amp; marcheting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15). Retrieved from pestel analistic confectionery: https://swotandpestleanalysis.com/pestle-analysis-of-confectionery-industry/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20). Retrieved from Limited companies: https://www.gov.uk/limited-company-formation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gov.uk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25). Retrieved from Apply for a Start Up Loan for your business: https://www.gov.uk/apply-start-up-loan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HMRC internal manual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18). Retrieved from gov.uk: https://www.gov.uk/hmrc-internal-manuals/partnership-manual/pm120100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regulations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14). Retrieved from food standards agency: https://www.food.gov.uk/about-us/key-regulations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macey, j. (2026, 02 16).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 forma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What is a Limited Company in the UK?: https://www.bing.com/search?q=ltd+definition&amp;form=ANNTH1&amp;refig=69aa10fed8ac46f1847d904009917696&amp;pc=HCTS&amp;pq=ltd+def&amp;pqlth=7&amp;assgl=14&amp;sgcn=ltd+definition&amp;qs=AS&amp;sgtpv=AS&amp;smvpcn=0&amp;swbcn=10&amp;sctcn=0&amp;sc=10-7&amp;sp=1&amp;ghc=0&amp;cvid=69aa10fed8ac46f1847d904009917696&amp;clcka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our shop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14). Retrieved from Greenwaycakes: https://greenwaycakes.co.uk/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Parker , R. (2026, 02 15).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Major bakery chain set to relocate to bigger Crewe town centre unit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crewe new hub: https://crewe.nub.news/news/local-news/major-bakery-chain-set-to-relocate-to-bigger-crewe-town-centre-unit-272825?utm_source=chatgpt.com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Plutus Blog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20). Retrieved from What is Online Business? Meaning, Benefits And How It Works: https://plutuseducation.com/blog/what-is-online-business/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remi. (2026, 02 15). 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swot analistyc for bakery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Retrieved from sharpsheets: https://sharpsheets.io/blog/swot-analysis-bakery/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Enterprise UK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19). Retrieved from All about social enterprise: https://www.socialenterprise.org.uk/all-about-social-enterprise/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Starting your food business safely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14). Retrieved from food standards agency: https://www.food.gov.uk/business-guidance/starting-your-food-business-safely?utm_source=chatgpt.com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a sole trader is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(2026, 02 18). Retrieved from gov: https://www.gov.uk/become-sole-trader</a:t>
            </a:r>
            <a:endParaRPr kumimoji="0" lang="en-US" altLang="en-US" sz="1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Process 4">
            <a:extLst>
              <a:ext uri="{FF2B5EF4-FFF2-40B4-BE49-F238E27FC236}">
                <a16:creationId xmlns:a16="http://schemas.microsoft.com/office/drawing/2014/main" id="{1442167E-7101-292A-CFF7-EB2288D7C768}"/>
              </a:ext>
            </a:extLst>
          </p:cNvPr>
          <p:cNvSpPr/>
          <p:nvPr/>
        </p:nvSpPr>
        <p:spPr>
          <a:xfrm>
            <a:off x="1287780" y="350520"/>
            <a:ext cx="3169920" cy="457200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84701926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1a53e1522a4b38c3d452e8cd7fe1901f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faae97e9ab520dd2a1d40ff83a79a815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857A68EC-CCEA-4D51-B51F-56A70360C2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63830-F9C2-496A-8B6D-4A77E42E3FE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1488B5-D9D5-456D-AC4D-5642555FD3C3}">
  <ds:schemaRefs>
    <ds:schemaRef ds:uri="http://schemas.microsoft.com/office/2006/documentManagement/types"/>
    <ds:schemaRef ds:uri="http://www.w3.org/XML/1998/namespace"/>
    <ds:schemaRef ds:uri="0085e1a2-9cbf-4b92-866b-21f3c89040b6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1074</Words>
  <Application>Microsoft Macintosh PowerPoint</Application>
  <PresentationFormat>Widescreen</PresentationFormat>
  <Paragraphs>95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Neue Haas Grotesk Text Pro</vt:lpstr>
      <vt:lpstr>VanillaVTI</vt:lpstr>
      <vt:lpstr>PowerPoint Presentation</vt:lpstr>
      <vt:lpstr>LOGO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Business Forms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Elisa Burlacu (2412263)</dc:creator>
  <cp:lastModifiedBy>Simona Cotofan (2313525)</cp:lastModifiedBy>
  <cp:revision>3</cp:revision>
  <dcterms:created xsi:type="dcterms:W3CDTF">2026-03-10T21:43:30Z</dcterms:created>
  <dcterms:modified xsi:type="dcterms:W3CDTF">2026-03-11T11:29:47Z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