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B56F1"/>
    <a:srgbClr val="9BEBF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32"/>
  </p:normalViewPr>
  <p:slideViewPr>
    <p:cSldViewPr snapToGrid="0" snapToObjects="1">
      <p:cViewPr>
        <p:scale>
          <a:sx n="159" d="100"/>
          <a:sy n="159" d="100"/>
        </p:scale>
        <p:origin x="15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9/12/20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9/12/20</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9/12/20</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9/12/20</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books.google.co.uk/books?hl=en&amp;lr=&amp;id=E1IPDQAAQBAJ&amp;oi=fnd&amp;pg=PT8&amp;dq=critical+thinking+and+education&amp;ots=88eSndCZRB&amp;sig=U3VMg9Kqw75UmOVoBWc2rKAt0MM&amp;redir_esc=y#v=onepage&amp;q=critical%20thinking%20and%20education&amp;f=false&lt;[Accessed" TargetMode="External"/><Relationship Id="rId2" Type="http://schemas.openxmlformats.org/officeDocument/2006/relationships/hyperlink" Target="https://books.google.co.uk/books?hl=en&amp;lr=&amp;id=0fVADwAAQBAJ&amp;oi=fnd&amp;pg=PA1&amp;dq=critical+thinking+skills+Stella+cotrell&amp;ots=Wca_dzZfIP&amp;sig=OW20LQRskhUhstFAt5-HL77S_pg&amp;redir_esc=y#v=onepage&amp;q=critical%20thinking%20skills%20Stella%20cotrell&amp;f=fals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638D6DE-3B03-CC4D-89F5-239CBCB92588}"/>
              </a:ext>
            </a:extLst>
          </p:cNvPr>
          <p:cNvSpPr txBox="1"/>
          <p:nvPr/>
        </p:nvSpPr>
        <p:spPr>
          <a:xfrm>
            <a:off x="3756409" y="2999153"/>
            <a:ext cx="4700987" cy="769441"/>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Critical Thinking</a:t>
            </a:r>
          </a:p>
        </p:txBody>
      </p:sp>
      <p:pic>
        <p:nvPicPr>
          <p:cNvPr id="3" name="Picture 2">
            <a:extLst>
              <a:ext uri="{FF2B5EF4-FFF2-40B4-BE49-F238E27FC236}">
                <a16:creationId xmlns:a16="http://schemas.microsoft.com/office/drawing/2014/main" id="{9EB2C56A-A0F1-354C-B83C-FFB5B000EE03}"/>
              </a:ext>
            </a:extLst>
          </p:cNvPr>
          <p:cNvPicPr>
            <a:picLocks noChangeAspect="1"/>
          </p:cNvPicPr>
          <p:nvPr/>
        </p:nvPicPr>
        <p:blipFill rotWithShape="1">
          <a:blip r:embed="rId2"/>
          <a:srcRect l="40608" r="27722" b="6943"/>
          <a:stretch/>
        </p:blipFill>
        <p:spPr>
          <a:xfrm>
            <a:off x="9364859" y="33539"/>
            <a:ext cx="1411767" cy="2195028"/>
          </a:xfrm>
          <a:prstGeom prst="rect">
            <a:avLst/>
          </a:prstGeom>
        </p:spPr>
      </p:pic>
      <p:pic>
        <p:nvPicPr>
          <p:cNvPr id="5" name="Picture 4">
            <a:extLst>
              <a:ext uri="{FF2B5EF4-FFF2-40B4-BE49-F238E27FC236}">
                <a16:creationId xmlns:a16="http://schemas.microsoft.com/office/drawing/2014/main" id="{69FC9D52-C873-BD4D-8331-133D0889ADEF}"/>
              </a:ext>
            </a:extLst>
          </p:cNvPr>
          <p:cNvPicPr>
            <a:picLocks noChangeAspect="1"/>
          </p:cNvPicPr>
          <p:nvPr/>
        </p:nvPicPr>
        <p:blipFill rotWithShape="1">
          <a:blip r:embed="rId3"/>
          <a:srcRect l="26288" t="-1" r="36678" b="47355"/>
          <a:stretch/>
        </p:blipFill>
        <p:spPr>
          <a:xfrm>
            <a:off x="10910309" y="33539"/>
            <a:ext cx="1146782" cy="2195028"/>
          </a:xfrm>
          <a:prstGeom prst="rect">
            <a:avLst/>
          </a:prstGeom>
        </p:spPr>
      </p:pic>
      <p:sp>
        <p:nvSpPr>
          <p:cNvPr id="6" name="TextBox 5">
            <a:extLst>
              <a:ext uri="{FF2B5EF4-FFF2-40B4-BE49-F238E27FC236}">
                <a16:creationId xmlns:a16="http://schemas.microsoft.com/office/drawing/2014/main" id="{A9231094-72E8-484B-8721-BF999169EDCD}"/>
              </a:ext>
            </a:extLst>
          </p:cNvPr>
          <p:cNvSpPr txBox="1"/>
          <p:nvPr/>
        </p:nvSpPr>
        <p:spPr>
          <a:xfrm>
            <a:off x="9899680" y="2013123"/>
            <a:ext cx="1107088" cy="215444"/>
          </a:xfrm>
          <a:prstGeom prst="rect">
            <a:avLst/>
          </a:prstGeom>
          <a:noFill/>
        </p:spPr>
        <p:txBody>
          <a:bodyPr wrap="square" rtlCol="0">
            <a:spAutoFit/>
          </a:bodyPr>
          <a:lstStyle/>
          <a:p>
            <a:pPr algn="ctr"/>
            <a:r>
              <a:rPr lang="en-GB" sz="800" dirty="0"/>
              <a:t>(</a:t>
            </a:r>
            <a:r>
              <a:rPr lang="en-GB" sz="800" dirty="0" err="1"/>
              <a:t>Unilad</a:t>
            </a:r>
            <a:r>
              <a:rPr lang="en-GB" sz="800" dirty="0"/>
              <a:t>, 2018)</a:t>
            </a:r>
            <a:endParaRPr lang="en-US" sz="800" dirty="0"/>
          </a:p>
        </p:txBody>
      </p:sp>
      <p:pic>
        <p:nvPicPr>
          <p:cNvPr id="7" name="Graphic 6" descr="Brain in head">
            <a:extLst>
              <a:ext uri="{FF2B5EF4-FFF2-40B4-BE49-F238E27FC236}">
                <a16:creationId xmlns:a16="http://schemas.microsoft.com/office/drawing/2014/main" id="{D4C15EFF-AB33-4F47-8BC3-BC7A4A4AED8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761084" y="2991644"/>
            <a:ext cx="719464" cy="719464"/>
          </a:xfrm>
          <a:prstGeom prst="rect">
            <a:avLst/>
          </a:prstGeom>
        </p:spPr>
      </p:pic>
      <p:sp>
        <p:nvSpPr>
          <p:cNvPr id="8" name="TextBox 7">
            <a:extLst>
              <a:ext uri="{FF2B5EF4-FFF2-40B4-BE49-F238E27FC236}">
                <a16:creationId xmlns:a16="http://schemas.microsoft.com/office/drawing/2014/main" id="{F88B71AF-8886-7341-8F1C-B6468359E136}"/>
              </a:ext>
            </a:extLst>
          </p:cNvPr>
          <p:cNvSpPr txBox="1"/>
          <p:nvPr/>
        </p:nvSpPr>
        <p:spPr>
          <a:xfrm>
            <a:off x="79237" y="-34082"/>
            <a:ext cx="3362916" cy="332398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What Critical thinking Involves</a:t>
            </a:r>
          </a:p>
          <a:p>
            <a:r>
              <a:rPr lang="en-US" sz="1200" dirty="0">
                <a:latin typeface="Arial" panose="020B0604020202020204" pitchFamily="34" charset="0"/>
                <a:cs typeface="Arial" panose="020B0604020202020204" pitchFamily="34" charset="0"/>
              </a:rPr>
              <a:t>As Cottrell states in her book, to be a Critical Thinker it takes accuracy and precision which means a lot of time researching to find the right answers and conclusions. It’s important to go over your reading to ensure you haven’t missed any important information. The reason for this is if you missed a single sentence or even word, this could change the whole dynamic of the story/fact. As stated in the book as critical thinkers we must go into our research with an open mind, so looking at other perspectives. This can be challenging for some where it may be something they feel very strongly about. To be a critical thinker your opinions must not be taken into account. </a:t>
            </a:r>
            <a:r>
              <a:rPr lang="en-GB" dirty="0"/>
              <a:t>(</a:t>
            </a:r>
            <a:r>
              <a:rPr lang="en-GB" sz="1200" dirty="0" err="1">
                <a:latin typeface="Arial" panose="020B0604020202020204" pitchFamily="34" charset="0"/>
                <a:cs typeface="Arial" panose="020B0604020202020204" pitchFamily="34" charset="0"/>
              </a:rPr>
              <a:t>Cotrell</a:t>
            </a:r>
            <a:r>
              <a:rPr lang="en-GB" sz="1200" dirty="0">
                <a:latin typeface="Arial" panose="020B0604020202020204" pitchFamily="34" charset="0"/>
                <a:cs typeface="Arial" panose="020B0604020202020204" pitchFamily="34" charset="0"/>
              </a:rPr>
              <a:t>, 2017)</a:t>
            </a:r>
            <a:endParaRPr lang="en-US"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636BE0C6-1D27-6341-AB29-2D4553848369}"/>
              </a:ext>
            </a:extLst>
          </p:cNvPr>
          <p:cNvSpPr txBox="1"/>
          <p:nvPr/>
        </p:nvSpPr>
        <p:spPr>
          <a:xfrm>
            <a:off x="7187878" y="0"/>
            <a:ext cx="2130678" cy="3046988"/>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‘Fake News’ </a:t>
            </a:r>
          </a:p>
          <a:p>
            <a:r>
              <a:rPr lang="en-US" sz="1200" dirty="0">
                <a:latin typeface="Arial" panose="020B0604020202020204" pitchFamily="34" charset="0"/>
                <a:cs typeface="Arial" panose="020B0604020202020204" pitchFamily="34" charset="0"/>
              </a:rPr>
              <a:t>It’s important not to believe all that we hear and read in the media. They are a business meaning they post things they think is going to get the most views and the most newspapers sold.</a:t>
            </a:r>
            <a:r>
              <a:rPr lang="en-GB" sz="1200" dirty="0">
                <a:latin typeface="Arial" panose="020B0604020202020204" pitchFamily="34" charset="0"/>
                <a:cs typeface="Arial" panose="020B0604020202020204" pitchFamily="34" charset="0"/>
              </a:rPr>
              <a:t> “The extensive spread of fake news has the potential for extremely negative impacts on individuals and society”(Shu et al, 2017).</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This picture of prince William supports Shu and </a:t>
            </a:r>
            <a:r>
              <a:rPr lang="en-US" sz="1200" dirty="0" err="1">
                <a:latin typeface="Arial" panose="020B0604020202020204" pitchFamily="34" charset="0"/>
                <a:cs typeface="Arial" panose="020B0604020202020204" pitchFamily="34" charset="0"/>
              </a:rPr>
              <a:t>Sliva’s</a:t>
            </a:r>
            <a:r>
              <a:rPr lang="en-US" sz="1200" dirty="0">
                <a:latin typeface="Arial" panose="020B0604020202020204" pitchFamily="34" charset="0"/>
                <a:cs typeface="Arial" panose="020B0604020202020204" pitchFamily="34" charset="0"/>
              </a:rPr>
              <a:t> newsletter. </a:t>
            </a:r>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36165BAD-B0A7-3945-A0E4-9FE2910A66F5}"/>
              </a:ext>
            </a:extLst>
          </p:cNvPr>
          <p:cNvSpPr txBox="1"/>
          <p:nvPr/>
        </p:nvSpPr>
        <p:spPr>
          <a:xfrm>
            <a:off x="3269314" y="33539"/>
            <a:ext cx="1997167" cy="3077766"/>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The six words you should remember when doing research…</a:t>
            </a:r>
          </a:p>
          <a:p>
            <a:r>
              <a:rPr lang="en-US" sz="1100" dirty="0">
                <a:solidFill>
                  <a:srgbClr val="7030A0"/>
                </a:solidFill>
                <a:latin typeface="Arial" panose="020B0604020202020204" pitchFamily="34" charset="0"/>
                <a:cs typeface="Arial" panose="020B0604020202020204" pitchFamily="34" charset="0"/>
              </a:rPr>
              <a:t>Who </a:t>
            </a:r>
            <a:r>
              <a:rPr lang="en-US" sz="1100" dirty="0">
                <a:latin typeface="Arial" panose="020B0604020202020204" pitchFamily="34" charset="0"/>
                <a:cs typeface="Arial" panose="020B0604020202020204" pitchFamily="34" charset="0"/>
              </a:rPr>
              <a:t>said it?</a:t>
            </a:r>
            <a:endParaRPr lang="en-US" sz="1100" dirty="0">
              <a:solidFill>
                <a:srgbClr val="7030A0"/>
              </a:solidFill>
              <a:latin typeface="Arial" panose="020B0604020202020204" pitchFamily="34" charset="0"/>
              <a:cs typeface="Arial" panose="020B0604020202020204" pitchFamily="34" charset="0"/>
            </a:endParaRPr>
          </a:p>
          <a:p>
            <a:r>
              <a:rPr lang="en-US" sz="1100" dirty="0">
                <a:solidFill>
                  <a:srgbClr val="EB56F1"/>
                </a:solidFill>
                <a:latin typeface="Arial" panose="020B0604020202020204" pitchFamily="34" charset="0"/>
                <a:cs typeface="Arial" panose="020B0604020202020204" pitchFamily="34" charset="0"/>
              </a:rPr>
              <a:t>What </a:t>
            </a:r>
            <a:r>
              <a:rPr lang="en-US" sz="1100" dirty="0">
                <a:latin typeface="Arial" panose="020B0604020202020204" pitchFamily="34" charset="0"/>
                <a:cs typeface="Arial" panose="020B0604020202020204" pitchFamily="34" charset="0"/>
              </a:rPr>
              <a:t>did they say?</a:t>
            </a:r>
            <a:endParaRPr lang="en-US" sz="1100" dirty="0">
              <a:solidFill>
                <a:srgbClr val="EB56F1"/>
              </a:solidFill>
              <a:latin typeface="Arial" panose="020B0604020202020204" pitchFamily="34" charset="0"/>
              <a:cs typeface="Arial" panose="020B0604020202020204" pitchFamily="34" charset="0"/>
            </a:endParaRPr>
          </a:p>
          <a:p>
            <a:r>
              <a:rPr lang="en-US" sz="1100" dirty="0">
                <a:solidFill>
                  <a:srgbClr val="00B0F0"/>
                </a:solidFill>
                <a:latin typeface="Arial" panose="020B0604020202020204" pitchFamily="34" charset="0"/>
                <a:cs typeface="Arial" panose="020B0604020202020204" pitchFamily="34" charset="0"/>
              </a:rPr>
              <a:t>Where </a:t>
            </a:r>
            <a:r>
              <a:rPr lang="en-US" sz="1100" dirty="0">
                <a:latin typeface="Arial" panose="020B0604020202020204" pitchFamily="34" charset="0"/>
                <a:cs typeface="Arial" panose="020B0604020202020204" pitchFamily="34" charset="0"/>
              </a:rPr>
              <a:t>did they say it?</a:t>
            </a:r>
            <a:endParaRPr lang="en-US" sz="1100" dirty="0">
              <a:solidFill>
                <a:srgbClr val="00B0F0"/>
              </a:solidFill>
              <a:latin typeface="Arial" panose="020B0604020202020204" pitchFamily="34" charset="0"/>
              <a:cs typeface="Arial" panose="020B0604020202020204" pitchFamily="34" charset="0"/>
            </a:endParaRPr>
          </a:p>
          <a:p>
            <a:r>
              <a:rPr lang="en-US" sz="1100" dirty="0">
                <a:solidFill>
                  <a:srgbClr val="00B050"/>
                </a:solidFill>
                <a:latin typeface="Arial" panose="020B0604020202020204" pitchFamily="34" charset="0"/>
                <a:cs typeface="Arial" panose="020B0604020202020204" pitchFamily="34" charset="0"/>
              </a:rPr>
              <a:t>When </a:t>
            </a:r>
            <a:r>
              <a:rPr lang="en-US" sz="1100" dirty="0">
                <a:latin typeface="Arial" panose="020B0604020202020204" pitchFamily="34" charset="0"/>
                <a:cs typeface="Arial" panose="020B0604020202020204" pitchFamily="34" charset="0"/>
              </a:rPr>
              <a:t>did they say it</a:t>
            </a:r>
            <a:endParaRPr lang="en-US" sz="1100" dirty="0">
              <a:solidFill>
                <a:srgbClr val="00B050"/>
              </a:solidFill>
              <a:latin typeface="Arial" panose="020B0604020202020204" pitchFamily="34" charset="0"/>
              <a:cs typeface="Arial" panose="020B0604020202020204" pitchFamily="34" charset="0"/>
            </a:endParaRPr>
          </a:p>
          <a:p>
            <a:r>
              <a:rPr lang="en-US" sz="1100" dirty="0">
                <a:solidFill>
                  <a:schemeClr val="accent1"/>
                </a:solidFill>
                <a:latin typeface="Arial" panose="020B0604020202020204" pitchFamily="34" charset="0"/>
                <a:cs typeface="Arial" panose="020B0604020202020204" pitchFamily="34" charset="0"/>
              </a:rPr>
              <a:t>Why </a:t>
            </a:r>
            <a:r>
              <a:rPr lang="en-US" sz="1100" dirty="0">
                <a:latin typeface="Arial" panose="020B0604020202020204" pitchFamily="34" charset="0"/>
                <a:cs typeface="Arial" panose="020B0604020202020204" pitchFamily="34" charset="0"/>
              </a:rPr>
              <a:t>did they say it?</a:t>
            </a:r>
            <a:endParaRPr lang="en-US" sz="1100" dirty="0">
              <a:solidFill>
                <a:schemeClr val="accent1"/>
              </a:solidFill>
              <a:latin typeface="Arial" panose="020B0604020202020204" pitchFamily="34" charset="0"/>
              <a:cs typeface="Arial" panose="020B0604020202020204" pitchFamily="34" charset="0"/>
            </a:endParaRPr>
          </a:p>
          <a:p>
            <a:r>
              <a:rPr lang="en-US" sz="1100" dirty="0">
                <a:solidFill>
                  <a:srgbClr val="FF0000"/>
                </a:solidFill>
                <a:latin typeface="Arial" panose="020B0604020202020204" pitchFamily="34" charset="0"/>
                <a:cs typeface="Arial" panose="020B0604020202020204" pitchFamily="34" charset="0"/>
              </a:rPr>
              <a:t>How </a:t>
            </a:r>
            <a:r>
              <a:rPr lang="en-US" sz="1100" dirty="0">
                <a:latin typeface="Arial" panose="020B0604020202020204" pitchFamily="34" charset="0"/>
                <a:cs typeface="Arial" panose="020B0604020202020204" pitchFamily="34" charset="0"/>
              </a:rPr>
              <a:t>did they say it?</a:t>
            </a:r>
            <a:endParaRPr lang="en-US" sz="1100" dirty="0">
              <a:solidFill>
                <a:srgbClr val="FF0000"/>
              </a:solidFill>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rPr>
              <a:t>These questions may help you when you are going into any sort of research. Go back and ask yourself all of the above to ensure you are getting the correct information.</a:t>
            </a:r>
          </a:p>
          <a:p>
            <a:r>
              <a:rPr lang="en-GB" b="1" dirty="0"/>
              <a:t> </a:t>
            </a:r>
            <a:r>
              <a:rPr lang="en-GB" sz="1200" dirty="0">
                <a:latin typeface="Arial" panose="020B0604020202020204" pitchFamily="34" charset="0"/>
                <a:cs typeface="Arial" panose="020B0604020202020204" pitchFamily="34" charset="0"/>
              </a:rPr>
              <a:t>(Lynch, 2020)</a:t>
            </a:r>
            <a:endParaRPr lang="en-US" sz="11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968A3C4-02CA-CA44-96AA-3F73DDC0E020}"/>
              </a:ext>
            </a:extLst>
          </p:cNvPr>
          <p:cNvSpPr txBox="1"/>
          <p:nvPr/>
        </p:nvSpPr>
        <p:spPr>
          <a:xfrm>
            <a:off x="0" y="3148895"/>
            <a:ext cx="3755571" cy="3785652"/>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John Dewey shares his thoughts on closed mindlessness </a:t>
            </a:r>
            <a:r>
              <a:rPr lang="en-GB" sz="1200" i="1"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Bassham</a:t>
            </a:r>
            <a:r>
              <a:rPr lang="en-GB" sz="1200" dirty="0">
                <a:latin typeface="Arial" panose="020B0604020202020204" pitchFamily="34" charset="0"/>
                <a:cs typeface="Arial" panose="020B0604020202020204" pitchFamily="34" charset="0"/>
              </a:rPr>
              <a:t> et al,2018) in which he says “</a:t>
            </a:r>
            <a:r>
              <a:rPr lang="en-GB" sz="1200" i="1" dirty="0">
                <a:latin typeface="Arial" panose="020B0604020202020204" pitchFamily="34" charset="0"/>
                <a:cs typeface="Arial" panose="020B0604020202020204" pitchFamily="34" charset="0"/>
              </a:rPr>
              <a:t>closed-mindedness means premature intellectual old age”.</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Dewey’s point  is if you aren’t open minded in life you are lessening your opportunity to gain knowledge throughout your life. You would only ever see your own point of view.</a:t>
            </a:r>
          </a:p>
          <a:p>
            <a:r>
              <a:rPr lang="en-GB" sz="1200" dirty="0">
                <a:latin typeface="Arial" panose="020B0604020202020204" pitchFamily="34" charset="0"/>
                <a:cs typeface="Arial" panose="020B0604020202020204" pitchFamily="34" charset="0"/>
              </a:rPr>
              <a:t>The ‘Critical Thinking A Student’s Introduction’ discusses numerous of topics, skills, perspectives and standards' around Critical Thinking. </a:t>
            </a:r>
            <a:r>
              <a:rPr lang="en-GB" sz="1200" dirty="0" err="1">
                <a:latin typeface="Arial" panose="020B0604020202020204" pitchFamily="34" charset="0"/>
                <a:cs typeface="Arial" panose="020B0604020202020204" pitchFamily="34" charset="0"/>
              </a:rPr>
              <a:t>Bassham</a:t>
            </a:r>
            <a:r>
              <a:rPr lang="en-GB" sz="1200" dirty="0">
                <a:latin typeface="Arial" panose="020B0604020202020204" pitchFamily="34" charset="0"/>
                <a:cs typeface="Arial" panose="020B0604020202020204" pitchFamily="34" charset="0"/>
              </a:rPr>
              <a:t> states in the book that standards and clarity are important when it comes to Critical Thinking, we can’t disagree or agree with a person’s statement if they haven’t been clear about what they’ve said. </a:t>
            </a:r>
            <a:r>
              <a:rPr lang="en-GB" sz="1200" dirty="0" err="1">
                <a:latin typeface="Arial" panose="020B0604020202020204" pitchFamily="34" charset="0"/>
                <a:cs typeface="Arial" panose="020B0604020202020204" pitchFamily="34" charset="0"/>
              </a:rPr>
              <a:t>Bassham</a:t>
            </a:r>
            <a:r>
              <a:rPr lang="en-GB" sz="1200" dirty="0">
                <a:latin typeface="Arial" panose="020B0604020202020204" pitchFamily="34" charset="0"/>
                <a:cs typeface="Arial" panose="020B0604020202020204" pitchFamily="34" charset="0"/>
              </a:rPr>
              <a:t> states that this is difficult to come across due to things such as carelessness. The book says ”Critical Thinkers not only strive for clarity of language but also seek maximum clarity of thought.” </a:t>
            </a:r>
          </a:p>
          <a:p>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4109ED6-C16B-7343-90C0-2D49ED70BCFA}"/>
              </a:ext>
            </a:extLst>
          </p:cNvPr>
          <p:cNvSpPr txBox="1"/>
          <p:nvPr/>
        </p:nvSpPr>
        <p:spPr>
          <a:xfrm>
            <a:off x="5092861" y="33539"/>
            <a:ext cx="2233914" cy="2492990"/>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E.McPeck</a:t>
            </a:r>
            <a:r>
              <a:rPr lang="en-GB" sz="1200" dirty="0">
                <a:latin typeface="Arial" panose="020B0604020202020204" pitchFamily="34" charset="0"/>
                <a:cs typeface="Arial" panose="020B0604020202020204" pitchFamily="34" charset="0"/>
              </a:rPr>
              <a:t>, 2018)</a:t>
            </a:r>
          </a:p>
          <a:p>
            <a:r>
              <a:rPr lang="en-US" sz="1200" dirty="0" err="1">
                <a:latin typeface="Arial" panose="020B0604020202020204" pitchFamily="34" charset="0"/>
                <a:cs typeface="Arial" panose="020B0604020202020204" pitchFamily="34" charset="0"/>
              </a:rPr>
              <a:t>E.McPeck</a:t>
            </a:r>
            <a:r>
              <a:rPr lang="en-US" sz="1200" dirty="0">
                <a:latin typeface="Arial" panose="020B0604020202020204" pitchFamily="34" charset="0"/>
                <a:cs typeface="Arial" panose="020B0604020202020204" pitchFamily="34" charset="0"/>
              </a:rPr>
              <a:t> talks about ‘what Critical Thinking is not’ which could be a useful approach when doing research into Critical Thinking as it may give you a easier understanding of what it could be. There are many different websites, books, articles and clips on Critical Thinking all with similar views. </a:t>
            </a:r>
            <a:r>
              <a:rPr lang="en-US" sz="1200" dirty="0" err="1">
                <a:latin typeface="Arial" panose="020B0604020202020204" pitchFamily="34" charset="0"/>
                <a:cs typeface="Arial" panose="020B0604020202020204" pitchFamily="34" charset="0"/>
              </a:rPr>
              <a:t>E.McPeck</a:t>
            </a:r>
            <a:r>
              <a:rPr lang="en-US" sz="1200">
                <a:latin typeface="Arial" panose="020B0604020202020204" pitchFamily="34" charset="0"/>
                <a:cs typeface="Arial" panose="020B0604020202020204" pitchFamily="34" charset="0"/>
              </a:rPr>
              <a:t> states </a:t>
            </a: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2520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F62E2-F923-AC4F-BF40-5CA18F959CC2}"/>
              </a:ext>
            </a:extLst>
          </p:cNvPr>
          <p:cNvSpPr>
            <a:spLocks noGrp="1"/>
          </p:cNvSpPr>
          <p:nvPr>
            <p:ph type="title"/>
          </p:nvPr>
        </p:nvSpPr>
        <p:spPr>
          <a:xfrm>
            <a:off x="382834" y="166606"/>
            <a:ext cx="3114328" cy="520723"/>
          </a:xfrm>
        </p:spPr>
        <p:txBody>
          <a:bodyPr>
            <a:normAutofit fontScale="90000"/>
          </a:bodyPr>
          <a:lstStyle/>
          <a:p>
            <a:r>
              <a:rPr lang="en-US" sz="2000" dirty="0">
                <a:latin typeface="Arial" panose="020B0604020202020204" pitchFamily="34" charset="0"/>
                <a:cs typeface="Arial" panose="020B0604020202020204" pitchFamily="34" charset="0"/>
              </a:rPr>
              <a:t>Reference list</a:t>
            </a:r>
          </a:p>
        </p:txBody>
      </p:sp>
      <p:sp>
        <p:nvSpPr>
          <p:cNvPr id="4" name="TextBox 3">
            <a:extLst>
              <a:ext uri="{FF2B5EF4-FFF2-40B4-BE49-F238E27FC236}">
                <a16:creationId xmlns:a16="http://schemas.microsoft.com/office/drawing/2014/main" id="{AFA00E86-AD24-CE44-8DE1-248F017D6C8B}"/>
              </a:ext>
            </a:extLst>
          </p:cNvPr>
          <p:cNvSpPr txBox="1"/>
          <p:nvPr/>
        </p:nvSpPr>
        <p:spPr>
          <a:xfrm>
            <a:off x="278347" y="4765561"/>
            <a:ext cx="6251946"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Images of Prince William</a:t>
            </a:r>
          </a:p>
          <a:p>
            <a:r>
              <a:rPr lang="en-GB" sz="1200" dirty="0" err="1">
                <a:latin typeface="Arial" panose="020B0604020202020204" pitchFamily="34" charset="0"/>
                <a:cs typeface="Arial" panose="020B0604020202020204" pitchFamily="34" charset="0"/>
              </a:rPr>
              <a:t>Unilad</a:t>
            </a:r>
            <a:r>
              <a:rPr lang="en-GB" sz="1200" dirty="0">
                <a:latin typeface="Arial" panose="020B0604020202020204" pitchFamily="34" charset="0"/>
                <a:cs typeface="Arial" panose="020B0604020202020204" pitchFamily="34" charset="0"/>
              </a:rPr>
              <a:t>. (2018). </a:t>
            </a:r>
            <a:r>
              <a:rPr lang="en-GB" sz="1200" i="1" dirty="0">
                <a:latin typeface="Arial" panose="020B0604020202020204" pitchFamily="34" charset="0"/>
                <a:cs typeface="Arial" panose="020B0604020202020204" pitchFamily="34" charset="0"/>
              </a:rPr>
              <a:t>Viral Pic Of Prince William ‘Giving The Middle Finger’ </a:t>
            </a:r>
            <a:r>
              <a:rPr lang="en-GB" sz="1200" i="1" dirty="0" err="1">
                <a:latin typeface="Arial" panose="020B0604020202020204" pitchFamily="34" charset="0"/>
                <a:cs typeface="Arial" panose="020B0604020202020204" pitchFamily="34" charset="0"/>
              </a:rPr>
              <a:t>Isn’T</a:t>
            </a:r>
            <a:r>
              <a:rPr lang="en-GB" sz="1200" i="1" dirty="0">
                <a:latin typeface="Arial" panose="020B0604020202020204" pitchFamily="34" charset="0"/>
                <a:cs typeface="Arial" panose="020B0604020202020204" pitchFamily="34" charset="0"/>
              </a:rPr>
              <a:t> At All What It Seems</a:t>
            </a:r>
            <a:r>
              <a:rPr lang="en-GB" sz="1200" dirty="0">
                <a:latin typeface="Arial" panose="020B0604020202020204" pitchFamily="34" charset="0"/>
                <a:cs typeface="Arial" panose="020B0604020202020204" pitchFamily="34" charset="0"/>
              </a:rPr>
              <a:t>. [website] Available at: &lt;https://</a:t>
            </a:r>
            <a:r>
              <a:rPr lang="en-GB" sz="1200" dirty="0" err="1">
                <a:latin typeface="Arial" panose="020B0604020202020204" pitchFamily="34" charset="0"/>
                <a:cs typeface="Arial" panose="020B0604020202020204" pitchFamily="34" charset="0"/>
              </a:rPr>
              <a:t>www.unilad.co.uk</a:t>
            </a:r>
            <a:r>
              <a:rPr lang="en-GB" sz="1200" dirty="0">
                <a:latin typeface="Arial" panose="020B0604020202020204" pitchFamily="34" charset="0"/>
                <a:cs typeface="Arial" panose="020B0604020202020204" pitchFamily="34" charset="0"/>
              </a:rPr>
              <a:t>/news/viral-pic-of-prince-william-giving-the-middle-finger-isnt-what-it-seems/&gt; (Accessed: 5 September 2020).</a:t>
            </a:r>
            <a:endParaRPr lang="en-US" sz="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4345597-75D4-7148-83D6-D59B47CD62D1}"/>
              </a:ext>
            </a:extLst>
          </p:cNvPr>
          <p:cNvSpPr txBox="1"/>
          <p:nvPr/>
        </p:nvSpPr>
        <p:spPr>
          <a:xfrm>
            <a:off x="278347" y="3767330"/>
            <a:ext cx="5932447"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Fake News</a:t>
            </a:r>
          </a:p>
          <a:p>
            <a:r>
              <a:rPr lang="en-GB" sz="1200" dirty="0">
                <a:latin typeface="Arial" panose="020B0604020202020204" pitchFamily="34" charset="0"/>
                <a:cs typeface="Arial" panose="020B0604020202020204" pitchFamily="34" charset="0"/>
              </a:rPr>
              <a:t>Shu, K. et al 2017. </a:t>
            </a:r>
            <a:r>
              <a:rPr lang="en-GB" sz="1200" i="1" dirty="0">
                <a:latin typeface="Arial" panose="020B0604020202020204" pitchFamily="34" charset="0"/>
                <a:cs typeface="Arial" panose="020B0604020202020204" pitchFamily="34" charset="0"/>
              </a:rPr>
              <a:t>Fake News Detection On Social Media: A Data Mining Perspective: ACM SIGKDD Explorations Newsletter: Vol 19, No 1</a:t>
            </a:r>
            <a:r>
              <a:rPr lang="en-GB" sz="1200" dirty="0">
                <a:latin typeface="Arial" panose="020B0604020202020204" pitchFamily="34" charset="0"/>
                <a:cs typeface="Arial" panose="020B0604020202020204" pitchFamily="34" charset="0"/>
              </a:rPr>
              <a:t>. [online] </a:t>
            </a:r>
            <a:r>
              <a:rPr lang="en-GB" sz="1200" dirty="0" err="1">
                <a:latin typeface="Arial" panose="020B0604020202020204" pitchFamily="34" charset="0"/>
                <a:cs typeface="Arial" panose="020B0604020202020204" pitchFamily="34" charset="0"/>
              </a:rPr>
              <a:t>Dl.acm.org</a:t>
            </a:r>
            <a:r>
              <a:rPr lang="en-GB" sz="1200" dirty="0">
                <a:latin typeface="Arial" panose="020B0604020202020204" pitchFamily="34" charset="0"/>
                <a:cs typeface="Arial" panose="020B0604020202020204" pitchFamily="34" charset="0"/>
              </a:rPr>
              <a:t>. Available at: &lt;https://</a:t>
            </a:r>
            <a:r>
              <a:rPr lang="en-GB" sz="1200" dirty="0" err="1">
                <a:latin typeface="Arial" panose="020B0604020202020204" pitchFamily="34" charset="0"/>
                <a:cs typeface="Arial" panose="020B0604020202020204" pitchFamily="34" charset="0"/>
              </a:rPr>
              <a:t>dl.acm.org</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/abs/10.1145/3137597.3137600&gt; [Accessed 9 September 2020].</a:t>
            </a:r>
            <a:endParaRPr lang="en-US"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467AD81-D78C-4D43-86CD-B732FDCC2D09}"/>
              </a:ext>
            </a:extLst>
          </p:cNvPr>
          <p:cNvSpPr txBox="1"/>
          <p:nvPr/>
        </p:nvSpPr>
        <p:spPr>
          <a:xfrm>
            <a:off x="278347" y="1438754"/>
            <a:ext cx="5803184" cy="1200329"/>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Cotrell</a:t>
            </a:r>
            <a:r>
              <a:rPr lang="en-GB" sz="1200" dirty="0">
                <a:latin typeface="Arial" panose="020B0604020202020204" pitchFamily="34" charset="0"/>
                <a:cs typeface="Arial" panose="020B0604020202020204" pitchFamily="34" charset="0"/>
              </a:rPr>
              <a:t>, S., 2017. </a:t>
            </a:r>
            <a:r>
              <a:rPr lang="en-GB" sz="1200" i="1" dirty="0">
                <a:latin typeface="Arial" panose="020B0604020202020204" pitchFamily="34" charset="0"/>
                <a:cs typeface="Arial" panose="020B0604020202020204" pitchFamily="34" charset="0"/>
              </a:rPr>
              <a:t>Critical Thinking Skills</a:t>
            </a:r>
            <a:r>
              <a:rPr lang="en-GB" sz="1200" dirty="0">
                <a:latin typeface="Arial" panose="020B0604020202020204" pitchFamily="34" charset="0"/>
                <a:cs typeface="Arial" panose="020B0604020202020204" pitchFamily="34" charset="0"/>
              </a:rPr>
              <a:t>. [online] Google Books. Available at: </a:t>
            </a:r>
            <a:r>
              <a:rPr lang="en-GB" sz="12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books.google.co.uk/books?hl=en&amp;lr=&amp;id=0fVADwAAQBAJ&amp;oi=fnd&amp;pg=PA1&amp;dq=critical+thinking+skills+Stella+cotrell&amp;ots=Wca_dzZfIP&amp;sig=OW20LQRskhUhstFAt5-HL77S_pg&amp;redir_esc=y#v=onepage&amp;q=critical%20thinking%20skills%20Stella%20cotrell&amp;f=false</a:t>
            </a:r>
            <a:r>
              <a:rPr lang="en-GB" sz="1200" dirty="0">
                <a:latin typeface="Arial" panose="020B0604020202020204" pitchFamily="34" charset="0"/>
                <a:cs typeface="Arial" panose="020B0604020202020204" pitchFamily="34" charset="0"/>
              </a:rPr>
              <a:t>\ &gt;[Accessed 9 September 2020].</a:t>
            </a:r>
            <a:endParaRPr lang="en-US"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0664E70-EECA-DB42-BC8A-9ABCFCECF4DC}"/>
              </a:ext>
            </a:extLst>
          </p:cNvPr>
          <p:cNvSpPr txBox="1"/>
          <p:nvPr/>
        </p:nvSpPr>
        <p:spPr>
          <a:xfrm>
            <a:off x="278347" y="5669118"/>
            <a:ext cx="5457436" cy="646331"/>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Lynch,M</a:t>
            </a:r>
            <a:r>
              <a:rPr lang="en-GB" sz="1200" dirty="0">
                <a:latin typeface="Arial" panose="020B0604020202020204" pitchFamily="34" charset="0"/>
                <a:cs typeface="Arial" panose="020B0604020202020204" pitchFamily="34" charset="0"/>
              </a:rPr>
              <a:t>. 2018. </a:t>
            </a:r>
            <a:r>
              <a:rPr lang="en-GB" sz="1200" i="1" dirty="0">
                <a:latin typeface="Arial" panose="020B0604020202020204" pitchFamily="34" charset="0"/>
                <a:cs typeface="Arial" panose="020B0604020202020204" pitchFamily="34" charset="0"/>
              </a:rPr>
              <a:t>6 Critical Questions That Students Can Ask...... - The </a:t>
            </a:r>
            <a:r>
              <a:rPr lang="en-GB" sz="1200" i="1" dirty="0" err="1">
                <a:latin typeface="Arial" panose="020B0604020202020204" pitchFamily="34" charset="0"/>
                <a:cs typeface="Arial" panose="020B0604020202020204" pitchFamily="34" charset="0"/>
              </a:rPr>
              <a:t>Edvocate</a:t>
            </a:r>
            <a:r>
              <a:rPr lang="en-GB" sz="1200" dirty="0">
                <a:latin typeface="Arial" panose="020B0604020202020204" pitchFamily="34" charset="0"/>
                <a:cs typeface="Arial" panose="020B0604020202020204" pitchFamily="34" charset="0"/>
              </a:rPr>
              <a:t>. [online] Available at: &lt;https://</a:t>
            </a:r>
            <a:r>
              <a:rPr lang="en-GB" sz="1200" dirty="0" err="1">
                <a:latin typeface="Arial" panose="020B0604020202020204" pitchFamily="34" charset="0"/>
                <a:cs typeface="Arial" panose="020B0604020202020204" pitchFamily="34" charset="0"/>
              </a:rPr>
              <a:t>www.theedadvocate.org</a:t>
            </a:r>
            <a:r>
              <a:rPr lang="en-GB" sz="1200" dirty="0">
                <a:latin typeface="Arial" panose="020B0604020202020204" pitchFamily="34" charset="0"/>
                <a:cs typeface="Arial" panose="020B0604020202020204" pitchFamily="34" charset="0"/>
              </a:rPr>
              <a:t>/6-critical-questions-that-students-can-ask/&gt; [Accessed 10 September 2020].</a:t>
            </a:r>
            <a:endParaRPr lang="en-US"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8D6DA31-B82A-C74E-B4EB-92B1907F1521}"/>
              </a:ext>
            </a:extLst>
          </p:cNvPr>
          <p:cNvSpPr txBox="1"/>
          <p:nvPr/>
        </p:nvSpPr>
        <p:spPr>
          <a:xfrm>
            <a:off x="278347" y="679841"/>
            <a:ext cx="5672899" cy="830997"/>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Bassham,G</a:t>
            </a:r>
            <a:r>
              <a:rPr lang="en-GB" sz="1200" dirty="0">
                <a:latin typeface="Arial" panose="020B0604020202020204" pitchFamily="34" charset="0"/>
                <a:cs typeface="Arial" panose="020B0604020202020204" pitchFamily="34" charset="0"/>
              </a:rPr>
              <a:t> et al, 2010. [online] E-</a:t>
            </a:r>
            <a:r>
              <a:rPr lang="en-GB" sz="1200" dirty="0" err="1">
                <a:latin typeface="Arial" panose="020B0604020202020204" pitchFamily="34" charset="0"/>
                <a:cs typeface="Arial" panose="020B0604020202020204" pitchFamily="34" charset="0"/>
              </a:rPr>
              <a:t>library.bem</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unsoed.com</a:t>
            </a:r>
            <a:r>
              <a:rPr lang="en-GB" sz="1200" dirty="0">
                <a:latin typeface="Arial" panose="020B0604020202020204" pitchFamily="34" charset="0"/>
                <a:cs typeface="Arial" panose="020B0604020202020204" pitchFamily="34" charset="0"/>
              </a:rPr>
              <a:t>. Available at: &lt;http://e-</a:t>
            </a:r>
            <a:r>
              <a:rPr lang="en-GB" sz="1200" dirty="0" err="1">
                <a:latin typeface="Arial" panose="020B0604020202020204" pitchFamily="34" charset="0"/>
                <a:cs typeface="Arial" panose="020B0604020202020204" pitchFamily="34" charset="0"/>
              </a:rPr>
              <a:t>library.bem</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unsoed.com</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wp</a:t>
            </a:r>
            <a:r>
              <a:rPr lang="en-GB" sz="1200" dirty="0">
                <a:latin typeface="Arial" panose="020B0604020202020204" pitchFamily="34" charset="0"/>
                <a:cs typeface="Arial" panose="020B0604020202020204" pitchFamily="34" charset="0"/>
              </a:rPr>
              <a:t>-content/uploads/2019/07/</a:t>
            </a:r>
            <a:r>
              <a:rPr lang="en-GB" sz="1200" dirty="0" err="1">
                <a:latin typeface="Arial" panose="020B0604020202020204" pitchFamily="34" charset="0"/>
                <a:cs typeface="Arial" panose="020B0604020202020204" pitchFamily="34" charset="0"/>
              </a:rPr>
              <a:t>Students_Guide_to_Critical_Thinking.pdf</a:t>
            </a:r>
            <a:r>
              <a:rPr lang="en-GB" sz="1200" dirty="0">
                <a:latin typeface="Arial" panose="020B0604020202020204" pitchFamily="34" charset="0"/>
                <a:cs typeface="Arial" panose="020B0604020202020204" pitchFamily="34" charset="0"/>
              </a:rPr>
              <a:t>&gt; [Accessed 10 September 2020].</a:t>
            </a:r>
            <a:endParaRPr lang="en-US"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28E4FBD-976F-814C-AC82-4C4737DDE708}"/>
              </a:ext>
            </a:extLst>
          </p:cNvPr>
          <p:cNvSpPr txBox="1"/>
          <p:nvPr/>
        </p:nvSpPr>
        <p:spPr>
          <a:xfrm>
            <a:off x="8092198" y="3249444"/>
            <a:ext cx="1222527" cy="276999"/>
          </a:xfrm>
          <a:prstGeom prst="rect">
            <a:avLst/>
          </a:prstGeom>
          <a:noFill/>
        </p:spPr>
        <p:txBody>
          <a:bodyPr wrap="square" rtlCol="0">
            <a:spAutoFit/>
          </a:bodyPr>
          <a:lstStyle/>
          <a:p>
            <a:endParaRPr lang="en-US" sz="1200" dirty="0">
              <a:latin typeface="Arial" panose="020B0604020202020204" pitchFamily="34" charset="0"/>
              <a:cs typeface="Arial" panose="020B0604020202020204" pitchFamily="34" charset="0"/>
            </a:endParaRPr>
          </a:p>
        </p:txBody>
      </p:sp>
      <p:sp>
        <p:nvSpPr>
          <p:cNvPr id="9" name="Rectangle 1">
            <a:extLst>
              <a:ext uri="{FF2B5EF4-FFF2-40B4-BE49-F238E27FC236}">
                <a16:creationId xmlns:a16="http://schemas.microsoft.com/office/drawing/2014/main" id="{58619502-2C2C-9A42-B5A4-FAF56C93590F}"/>
              </a:ext>
            </a:extLst>
          </p:cNvPr>
          <p:cNvSpPr>
            <a:spLocks noChangeArrowheads="1"/>
          </p:cNvSpPr>
          <p:nvPr/>
        </p:nvSpPr>
        <p:spPr bwMode="auto">
          <a:xfrm>
            <a:off x="278347" y="2590047"/>
            <a:ext cx="5325318"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E.McPeck</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J., 2018.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Critical Thinking and Education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200" b="0"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2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https://books.google.co.uk/books?hl=en&amp;lr=&amp;id=E1IPDQAAQBAJ&amp;oi=fnd&amp;pg=PT8&amp;dq=critical+thinking+and+education&amp;ots=88eSndCZRB&amp;sig=U3VMg9Kqw75UmOVoBWc2rKAt0MM&amp;redir_esc=y#v=onepage&amp;q=critical%20thinking%20and%20education&amp;f=false&lt;[Accessed</a:t>
            </a:r>
            <a:r>
              <a:rPr kumimoji="0" lang="en-US" altLang="en-US" sz="1200" b="0" i="0" u="sng"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13 September 2020]</a:t>
            </a:r>
            <a:endParaRPr kumimoji="0" lang="en-US" altLang="en-US" sz="12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8139763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1455</TotalTime>
  <Words>949</Words>
  <Application>Microsoft Macintosh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Arial</vt:lpstr>
      <vt:lpstr>Gill Sans MT</vt:lpstr>
      <vt:lpstr>Parcel</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Esther Jenkins</dc:creator>
  <cp:lastModifiedBy>Esther Jenkins</cp:lastModifiedBy>
  <cp:revision>53</cp:revision>
  <dcterms:created xsi:type="dcterms:W3CDTF">2020-09-09T16:05:21Z</dcterms:created>
  <dcterms:modified xsi:type="dcterms:W3CDTF">2020-09-13T13:15:47Z</dcterms:modified>
</cp:coreProperties>
</file>